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2"/>
  </p:notesMasterIdLst>
  <p:sldIdLst>
    <p:sldId id="263" r:id="rId2"/>
    <p:sldId id="515" r:id="rId3"/>
    <p:sldId id="526" r:id="rId4"/>
    <p:sldId id="527" r:id="rId5"/>
    <p:sldId id="528" r:id="rId6"/>
    <p:sldId id="529" r:id="rId7"/>
    <p:sldId id="480" r:id="rId8"/>
    <p:sldId id="486" r:id="rId9"/>
    <p:sldId id="540" r:id="rId10"/>
    <p:sldId id="541" r:id="rId11"/>
    <p:sldId id="542" r:id="rId12"/>
    <p:sldId id="543" r:id="rId13"/>
    <p:sldId id="560" r:id="rId14"/>
    <p:sldId id="544" r:id="rId15"/>
    <p:sldId id="561" r:id="rId16"/>
    <p:sldId id="545" r:id="rId17"/>
    <p:sldId id="562" r:id="rId18"/>
    <p:sldId id="547" r:id="rId19"/>
    <p:sldId id="548" r:id="rId20"/>
    <p:sldId id="549" r:id="rId21"/>
    <p:sldId id="550" r:id="rId22"/>
    <p:sldId id="551" r:id="rId23"/>
    <p:sldId id="563" r:id="rId24"/>
    <p:sldId id="564" r:id="rId25"/>
    <p:sldId id="552" r:id="rId26"/>
    <p:sldId id="565" r:id="rId27"/>
    <p:sldId id="489" r:id="rId28"/>
    <p:sldId id="490" r:id="rId29"/>
    <p:sldId id="553" r:id="rId30"/>
    <p:sldId id="554" r:id="rId31"/>
    <p:sldId id="555" r:id="rId32"/>
    <p:sldId id="556" r:id="rId33"/>
    <p:sldId id="557" r:id="rId34"/>
    <p:sldId id="558" r:id="rId35"/>
    <p:sldId id="559" r:id="rId36"/>
    <p:sldId id="569" r:id="rId37"/>
    <p:sldId id="570" r:id="rId38"/>
    <p:sldId id="566" r:id="rId39"/>
    <p:sldId id="567" r:id="rId40"/>
    <p:sldId id="568" r:id="rId41"/>
    <p:sldId id="571" r:id="rId42"/>
    <p:sldId id="572" r:id="rId43"/>
    <p:sldId id="573" r:id="rId44"/>
    <p:sldId id="574" r:id="rId45"/>
    <p:sldId id="575" r:id="rId46"/>
    <p:sldId id="576" r:id="rId47"/>
    <p:sldId id="577" r:id="rId48"/>
    <p:sldId id="756" r:id="rId49"/>
    <p:sldId id="492" r:id="rId50"/>
    <p:sldId id="493" r:id="rId51"/>
    <p:sldId id="578" r:id="rId52"/>
    <p:sldId id="580" r:id="rId53"/>
    <p:sldId id="579" r:id="rId54"/>
    <p:sldId id="581" r:id="rId55"/>
    <p:sldId id="582" r:id="rId56"/>
    <p:sldId id="583" r:id="rId57"/>
    <p:sldId id="584" r:id="rId58"/>
    <p:sldId id="585" r:id="rId59"/>
    <p:sldId id="587" r:id="rId60"/>
    <p:sldId id="586" r:id="rId61"/>
    <p:sldId id="498" r:id="rId62"/>
    <p:sldId id="499" r:id="rId63"/>
    <p:sldId id="588" r:id="rId64"/>
    <p:sldId id="589" r:id="rId65"/>
    <p:sldId id="590" r:id="rId66"/>
    <p:sldId id="591" r:id="rId67"/>
    <p:sldId id="592" r:id="rId68"/>
    <p:sldId id="593" r:id="rId69"/>
    <p:sldId id="594" r:id="rId70"/>
    <p:sldId id="595" r:id="rId71"/>
    <p:sldId id="596" r:id="rId72"/>
    <p:sldId id="597" r:id="rId73"/>
    <p:sldId id="598" r:id="rId74"/>
    <p:sldId id="599" r:id="rId75"/>
    <p:sldId id="503" r:id="rId76"/>
    <p:sldId id="505" r:id="rId77"/>
    <p:sldId id="600" r:id="rId78"/>
    <p:sldId id="601" r:id="rId79"/>
    <p:sldId id="602" r:id="rId80"/>
    <p:sldId id="603" r:id="rId81"/>
    <p:sldId id="604" r:id="rId82"/>
    <p:sldId id="605" r:id="rId83"/>
    <p:sldId id="606" r:id="rId84"/>
    <p:sldId id="757" r:id="rId85"/>
    <p:sldId id="513" r:id="rId86"/>
    <p:sldId id="514" r:id="rId87"/>
    <p:sldId id="608" r:id="rId88"/>
    <p:sldId id="607" r:id="rId89"/>
    <p:sldId id="610" r:id="rId90"/>
    <p:sldId id="611" r:id="rId91"/>
    <p:sldId id="609" r:id="rId92"/>
    <p:sldId id="612" r:id="rId93"/>
    <p:sldId id="613" r:id="rId94"/>
    <p:sldId id="614" r:id="rId95"/>
    <p:sldId id="615" r:id="rId96"/>
    <p:sldId id="616" r:id="rId97"/>
    <p:sldId id="617" r:id="rId98"/>
    <p:sldId id="618" r:id="rId99"/>
    <p:sldId id="619" r:id="rId100"/>
    <p:sldId id="620" r:id="rId101"/>
    <p:sldId id="621" r:id="rId102"/>
    <p:sldId id="622" r:id="rId103"/>
    <p:sldId id="623" r:id="rId104"/>
    <p:sldId id="624" r:id="rId105"/>
    <p:sldId id="625" r:id="rId106"/>
    <p:sldId id="626" r:id="rId107"/>
    <p:sldId id="627" r:id="rId108"/>
    <p:sldId id="628" r:id="rId109"/>
    <p:sldId id="629" r:id="rId110"/>
    <p:sldId id="758" r:id="rId111"/>
    <p:sldId id="520" r:id="rId112"/>
    <p:sldId id="521" r:id="rId113"/>
    <p:sldId id="630" r:id="rId114"/>
    <p:sldId id="631" r:id="rId115"/>
    <p:sldId id="632" r:id="rId116"/>
    <p:sldId id="634" r:id="rId117"/>
    <p:sldId id="635" r:id="rId118"/>
    <p:sldId id="636" r:id="rId119"/>
    <p:sldId id="637" r:id="rId120"/>
    <p:sldId id="638" r:id="rId121"/>
    <p:sldId id="639" r:id="rId122"/>
    <p:sldId id="640" r:id="rId123"/>
    <p:sldId id="641" r:id="rId124"/>
    <p:sldId id="642" r:id="rId125"/>
    <p:sldId id="643" r:id="rId126"/>
    <p:sldId id="649" r:id="rId127"/>
    <p:sldId id="644" r:id="rId128"/>
    <p:sldId id="645" r:id="rId129"/>
    <p:sldId id="646" r:id="rId130"/>
    <p:sldId id="647" r:id="rId131"/>
    <p:sldId id="523" r:id="rId132"/>
    <p:sldId id="524" r:id="rId133"/>
    <p:sldId id="648" r:id="rId134"/>
    <p:sldId id="650" r:id="rId135"/>
    <p:sldId id="651" r:id="rId136"/>
    <p:sldId id="652" r:id="rId137"/>
    <p:sldId id="653" r:id="rId138"/>
    <p:sldId id="654" r:id="rId139"/>
    <p:sldId id="656" r:id="rId140"/>
    <p:sldId id="657" r:id="rId141"/>
    <p:sldId id="658" r:id="rId142"/>
    <p:sldId id="655" r:id="rId143"/>
    <p:sldId id="659" r:id="rId144"/>
    <p:sldId id="660" r:id="rId145"/>
    <p:sldId id="662" r:id="rId146"/>
    <p:sldId id="661" r:id="rId147"/>
    <p:sldId id="663" r:id="rId148"/>
    <p:sldId id="664" r:id="rId149"/>
    <p:sldId id="535" r:id="rId150"/>
    <p:sldId id="530" r:id="rId151"/>
    <p:sldId id="665" r:id="rId152"/>
    <p:sldId id="666" r:id="rId153"/>
    <p:sldId id="667" r:id="rId154"/>
    <p:sldId id="668" r:id="rId155"/>
    <p:sldId id="669" r:id="rId156"/>
    <p:sldId id="670" r:id="rId157"/>
    <p:sldId id="671" r:id="rId158"/>
    <p:sldId id="672" r:id="rId159"/>
    <p:sldId id="673" r:id="rId160"/>
    <p:sldId id="674" r:id="rId161"/>
    <p:sldId id="675" r:id="rId162"/>
    <p:sldId id="676" r:id="rId163"/>
    <p:sldId id="677" r:id="rId164"/>
    <p:sldId id="678" r:id="rId165"/>
    <p:sldId id="679" r:id="rId166"/>
    <p:sldId id="680" r:id="rId167"/>
    <p:sldId id="681" r:id="rId168"/>
    <p:sldId id="682" r:id="rId169"/>
    <p:sldId id="683" r:id="rId170"/>
    <p:sldId id="684" r:id="rId171"/>
    <p:sldId id="685" r:id="rId172"/>
    <p:sldId id="759" r:id="rId173"/>
    <p:sldId id="536" r:id="rId174"/>
    <p:sldId id="531" r:id="rId175"/>
    <p:sldId id="687" r:id="rId176"/>
    <p:sldId id="688" r:id="rId177"/>
    <p:sldId id="689" r:id="rId178"/>
    <p:sldId id="690" r:id="rId179"/>
    <p:sldId id="691" r:id="rId180"/>
    <p:sldId id="686" r:id="rId181"/>
    <p:sldId id="692" r:id="rId182"/>
    <p:sldId id="693" r:id="rId183"/>
    <p:sldId id="694" r:id="rId184"/>
    <p:sldId id="695" r:id="rId185"/>
    <p:sldId id="697" r:id="rId186"/>
    <p:sldId id="698" r:id="rId187"/>
    <p:sldId id="699" r:id="rId188"/>
    <p:sldId id="754" r:id="rId189"/>
    <p:sldId id="537" r:id="rId190"/>
    <p:sldId id="532" r:id="rId191"/>
    <p:sldId id="700" r:id="rId192"/>
    <p:sldId id="702" r:id="rId193"/>
    <p:sldId id="701" r:id="rId194"/>
    <p:sldId id="703" r:id="rId195"/>
    <p:sldId id="704" r:id="rId196"/>
    <p:sldId id="705" r:id="rId197"/>
    <p:sldId id="706" r:id="rId198"/>
    <p:sldId id="707" r:id="rId199"/>
    <p:sldId id="708" r:id="rId200"/>
    <p:sldId id="709" r:id="rId201"/>
    <p:sldId id="710" r:id="rId202"/>
    <p:sldId id="711" r:id="rId203"/>
    <p:sldId id="712" r:id="rId204"/>
    <p:sldId id="713" r:id="rId205"/>
    <p:sldId id="714" r:id="rId206"/>
    <p:sldId id="715" r:id="rId207"/>
    <p:sldId id="716" r:id="rId208"/>
    <p:sldId id="717" r:id="rId209"/>
    <p:sldId id="718" r:id="rId210"/>
    <p:sldId id="719" r:id="rId211"/>
    <p:sldId id="696" r:id="rId212"/>
    <p:sldId id="760" r:id="rId213"/>
    <p:sldId id="538" r:id="rId214"/>
    <p:sldId id="533" r:id="rId215"/>
    <p:sldId id="723" r:id="rId216"/>
    <p:sldId id="720" r:id="rId217"/>
    <p:sldId id="721" r:id="rId218"/>
    <p:sldId id="722" r:id="rId219"/>
    <p:sldId id="724" r:id="rId220"/>
    <p:sldId id="725" r:id="rId221"/>
    <p:sldId id="726" r:id="rId222"/>
    <p:sldId id="727" r:id="rId223"/>
    <p:sldId id="728" r:id="rId224"/>
    <p:sldId id="761" r:id="rId225"/>
    <p:sldId id="539" r:id="rId226"/>
    <p:sldId id="534" r:id="rId227"/>
    <p:sldId id="729" r:id="rId228"/>
    <p:sldId id="730" r:id="rId229"/>
    <p:sldId id="731" r:id="rId230"/>
    <p:sldId id="732" r:id="rId231"/>
    <p:sldId id="733" r:id="rId232"/>
    <p:sldId id="734" r:id="rId233"/>
    <p:sldId id="735" r:id="rId234"/>
    <p:sldId id="736" r:id="rId235"/>
    <p:sldId id="737" r:id="rId236"/>
    <p:sldId id="738" r:id="rId237"/>
    <p:sldId id="739" r:id="rId238"/>
    <p:sldId id="740" r:id="rId239"/>
    <p:sldId id="741" r:id="rId240"/>
    <p:sldId id="742" r:id="rId241"/>
    <p:sldId id="743" r:id="rId242"/>
    <p:sldId id="744" r:id="rId243"/>
    <p:sldId id="745" r:id="rId244"/>
    <p:sldId id="746" r:id="rId245"/>
    <p:sldId id="747" r:id="rId246"/>
    <p:sldId id="748" r:id="rId247"/>
    <p:sldId id="749" r:id="rId248"/>
    <p:sldId id="751" r:id="rId249"/>
    <p:sldId id="752" r:id="rId250"/>
    <p:sldId id="753" r:id="rId251"/>
    <p:sldId id="762" r:id="rId252"/>
    <p:sldId id="763" r:id="rId253"/>
    <p:sldId id="764" r:id="rId254"/>
    <p:sldId id="765" r:id="rId255"/>
    <p:sldId id="766" r:id="rId256"/>
    <p:sldId id="768" r:id="rId257"/>
    <p:sldId id="767" r:id="rId258"/>
    <p:sldId id="769" r:id="rId259"/>
    <p:sldId id="772" r:id="rId260"/>
    <p:sldId id="777" r:id="rId261"/>
    <p:sldId id="770" r:id="rId262"/>
    <p:sldId id="773" r:id="rId263"/>
    <p:sldId id="774" r:id="rId264"/>
    <p:sldId id="775" r:id="rId265"/>
    <p:sldId id="776" r:id="rId266"/>
    <p:sldId id="778" r:id="rId267"/>
    <p:sldId id="780" r:id="rId268"/>
    <p:sldId id="779" r:id="rId269"/>
    <p:sldId id="781" r:id="rId270"/>
    <p:sldId id="784" r:id="rId271"/>
    <p:sldId id="785" r:id="rId272"/>
    <p:sldId id="782" r:id="rId273"/>
    <p:sldId id="786" r:id="rId274"/>
    <p:sldId id="787" r:id="rId275"/>
    <p:sldId id="788" r:id="rId276"/>
    <p:sldId id="789" r:id="rId277"/>
    <p:sldId id="790" r:id="rId278"/>
    <p:sldId id="791" r:id="rId279"/>
    <p:sldId id="792" r:id="rId280"/>
    <p:sldId id="793" r:id="rId281"/>
    <p:sldId id="794" r:id="rId282"/>
    <p:sldId id="796" r:id="rId283"/>
    <p:sldId id="797" r:id="rId284"/>
    <p:sldId id="798" r:id="rId285"/>
    <p:sldId id="799" r:id="rId286"/>
    <p:sldId id="800" r:id="rId287"/>
    <p:sldId id="801" r:id="rId288"/>
    <p:sldId id="802" r:id="rId289"/>
    <p:sldId id="795" r:id="rId290"/>
    <p:sldId id="803" r:id="rId291"/>
    <p:sldId id="804" r:id="rId292"/>
    <p:sldId id="805" r:id="rId293"/>
    <p:sldId id="806" r:id="rId294"/>
    <p:sldId id="807" r:id="rId295"/>
    <p:sldId id="783" r:id="rId296"/>
    <p:sldId id="808" r:id="rId297"/>
    <p:sldId id="809" r:id="rId298"/>
    <p:sldId id="810" r:id="rId299"/>
    <p:sldId id="771" r:id="rId300"/>
    <p:sldId id="811" r:id="rId3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A"/>
    <a:srgbClr val="000098"/>
    <a:srgbClr val="1479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01" d="100"/>
          <a:sy n="101" d="100"/>
        </p:scale>
        <p:origin x="138" y="51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7303B-CB10-45F6-BBE7-4E00892018ED}"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A98C1-B047-42D7-8D9C-E885429D7D6A}" type="slidenum">
              <a:rPr lang="en-US" smtClean="0"/>
              <a:t>‹#›</a:t>
            </a:fld>
            <a:endParaRPr lang="en-US"/>
          </a:p>
        </p:txBody>
      </p:sp>
    </p:spTree>
    <p:extLst>
      <p:ext uri="{BB962C8B-B14F-4D97-AF65-F5344CB8AC3E}">
        <p14:creationId xmlns:p14="http://schemas.microsoft.com/office/powerpoint/2010/main" val="173826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 Course Intro">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24C17C14-0D0E-43C2-A044-6B4001B33364}"/>
              </a:ext>
            </a:extLst>
          </p:cNvPr>
          <p:cNvSpPr>
            <a:spLocks noGrp="1"/>
          </p:cNvSpPr>
          <p:nvPr>
            <p:ph sz="quarter" idx="12"/>
          </p:nvPr>
        </p:nvSpPr>
        <p:spPr>
          <a:xfrm>
            <a:off x="3277386" y="1129018"/>
            <a:ext cx="5637228" cy="4314186"/>
          </a:xfrm>
          <a:prstGeom prst="rect">
            <a:avLst/>
          </a:prstGeo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4">
            <a:extLst>
              <a:ext uri="{FF2B5EF4-FFF2-40B4-BE49-F238E27FC236}">
                <a16:creationId xmlns:a16="http://schemas.microsoft.com/office/drawing/2014/main" id="{790116A6-95E3-49F0-8B00-89A622067593}"/>
              </a:ext>
            </a:extLst>
          </p:cNvPr>
          <p:cNvSpPr>
            <a:spLocks noGrp="1"/>
          </p:cNvSpPr>
          <p:nvPr>
            <p:ph type="title"/>
          </p:nvPr>
        </p:nvSpPr>
        <p:spPr>
          <a:xfrm>
            <a:off x="838200" y="261430"/>
            <a:ext cx="10515600" cy="867588"/>
          </a:xfrm>
          <a:prstGeom prst="rect">
            <a:avLst/>
          </a:prstGeom>
        </p:spPr>
        <p:txBody>
          <a:bodyPr/>
          <a:lstStyle>
            <a:lvl1pPr algn="ctr">
              <a:defRPr b="1">
                <a:solidFill>
                  <a:srgbClr val="00009A"/>
                </a:solidFill>
              </a:defRPr>
            </a:lvl1pPr>
          </a:lstStyle>
          <a:p>
            <a:r>
              <a:rPr lang="en-US" sz="4800"/>
              <a:t>Click to edit Master title style</a:t>
            </a:r>
            <a:endParaRPr lang="en-US" sz="4800" dirty="0"/>
          </a:p>
        </p:txBody>
      </p:sp>
      <p:sp>
        <p:nvSpPr>
          <p:cNvPr id="5" name="Slide Number Placeholder 14">
            <a:extLst>
              <a:ext uri="{FF2B5EF4-FFF2-40B4-BE49-F238E27FC236}">
                <a16:creationId xmlns:a16="http://schemas.microsoft.com/office/drawing/2014/main" id="{1F9155F7-F820-46C8-AA0B-7EFFF5E925ED}"/>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400909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8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 Main">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11770146" cy="5137215"/>
          </a:xfrm>
          <a:prstGeom prst="rect">
            <a:avLst/>
          </a:prstGeom>
          <a:ln w="12700">
            <a:noFill/>
          </a:ln>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1" name="Title 1">
            <a:extLst>
              <a:ext uri="{FF2B5EF4-FFF2-40B4-BE49-F238E27FC236}">
                <a16:creationId xmlns:a16="http://schemas.microsoft.com/office/drawing/2014/main" id="{46DAF9B6-36A9-4011-A906-6A8FBCCA24F2}"/>
              </a:ext>
            </a:extLst>
          </p:cNvPr>
          <p:cNvSpPr>
            <a:spLocks noGrp="1"/>
          </p:cNvSpPr>
          <p:nvPr userDrawn="1">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9" name="Slide Number Placeholder 14">
            <a:extLst>
              <a:ext uri="{FF2B5EF4-FFF2-40B4-BE49-F238E27FC236}">
                <a16:creationId xmlns:a16="http://schemas.microsoft.com/office/drawing/2014/main" id="{83BE1034-5B8A-4844-A15E-AF66CE3C4BDA}"/>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389983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 Code">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11770146" cy="5137215"/>
          </a:xfrm>
          <a:prstGeom prst="rect">
            <a:avLst/>
          </a:prstGeom>
          <a:ln w="12700">
            <a:noFill/>
          </a:ln>
        </p:spPr>
        <p:txBody>
          <a:bodyPr/>
          <a:lstStyle>
            <a:lvl1pPr marL="0" indent="0" defTabSz="228600">
              <a:buNone/>
              <a:defRPr sz="1800">
                <a:latin typeface="Consolas" panose="020B0609020204030204" pitchFamily="49" charset="0"/>
              </a:defRPr>
            </a:lvl1pPr>
            <a:lvl2pPr marL="457200" indent="0">
              <a:buNone/>
              <a:defRPr sz="2000"/>
            </a:lvl2pPr>
            <a:lvl3pPr marL="914400" indent="0">
              <a:buNone/>
              <a:defRPr sz="1800"/>
            </a:lvl3pPr>
            <a:lvl4pPr marL="1371600" indent="0">
              <a:buNone/>
              <a:defRPr sz="1600"/>
            </a:lvl4pPr>
            <a:lvl5pPr marL="1828800" indent="0">
              <a:buNone/>
              <a:defRPr sz="1400"/>
            </a:lvl5pPr>
          </a:lstStyle>
          <a:p>
            <a:pPr lvl="0"/>
            <a:r>
              <a:rPr lang="en-US" dirty="0"/>
              <a:t>Edit Master text styles</a:t>
            </a:r>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1" name="Title 1">
            <a:extLst>
              <a:ext uri="{FF2B5EF4-FFF2-40B4-BE49-F238E27FC236}">
                <a16:creationId xmlns:a16="http://schemas.microsoft.com/office/drawing/2014/main" id="{46DAF9B6-36A9-4011-A906-6A8FBCCA24F2}"/>
              </a:ext>
            </a:extLst>
          </p:cNvPr>
          <p:cNvSpPr>
            <a:spLocks noGrp="1"/>
          </p:cNvSpPr>
          <p:nvPr userDrawn="1">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9" name="Slide Number Placeholder 14">
            <a:extLst>
              <a:ext uri="{FF2B5EF4-FFF2-40B4-BE49-F238E27FC236}">
                <a16:creationId xmlns:a16="http://schemas.microsoft.com/office/drawing/2014/main" id="{83BE1034-5B8A-4844-A15E-AF66CE3C4BDA}"/>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175283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 Pro Tips">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771662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3FBC9D80-A398-4A37-BE09-20D97D5D7B83}"/>
              </a:ext>
            </a:extLst>
          </p:cNvPr>
          <p:cNvSpPr/>
          <p:nvPr userDrawn="1"/>
        </p:nvSpPr>
        <p:spPr>
          <a:xfrm>
            <a:off x="8352147" y="1178351"/>
            <a:ext cx="3572759"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5FF25DD-A9D1-468D-BE23-64399FA47E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979" y="683773"/>
            <a:ext cx="1805718" cy="822960"/>
          </a:xfrm>
          <a:prstGeom prst="rect">
            <a:avLst/>
          </a:prstGeom>
        </p:spPr>
      </p:pic>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5" name="Text Placeholder 24">
            <a:extLst>
              <a:ext uri="{FF2B5EF4-FFF2-40B4-BE49-F238E27FC236}">
                <a16:creationId xmlns:a16="http://schemas.microsoft.com/office/drawing/2014/main" id="{F800E997-7EA4-4AFE-A40F-C6C6AAC18A1C}"/>
              </a:ext>
            </a:extLst>
          </p:cNvPr>
          <p:cNvSpPr>
            <a:spLocks noGrp="1"/>
          </p:cNvSpPr>
          <p:nvPr userDrawn="1">
            <p:ph type="body" sz="quarter" idx="14" hasCustomPrompt="1"/>
          </p:nvPr>
        </p:nvSpPr>
        <p:spPr>
          <a:xfrm>
            <a:off x="8516894" y="1480007"/>
            <a:ext cx="3243263" cy="4404053"/>
          </a:xfrm>
          <a:prstGeom prst="rect">
            <a:avLst/>
          </a:prstGeom>
        </p:spPr>
        <p:txBody>
          <a:bodyPr/>
          <a:lstStyle>
            <a:lvl1pPr marL="274320" indent="-274320">
              <a:buFont typeface="+mj-lt"/>
              <a:buAutoNum type="arabicPeriod"/>
              <a:defRPr sz="1800"/>
            </a:lvl1pPr>
            <a:lvl2pPr>
              <a:defRPr sz="1800"/>
            </a:lvl2pPr>
            <a:lvl3pPr>
              <a:defRPr sz="1600"/>
            </a:lvl3pPr>
          </a:lstStyle>
          <a:p>
            <a:pPr lvl="0"/>
            <a:r>
              <a:rPr lang="en-US" dirty="0"/>
              <a:t>Third level</a:t>
            </a:r>
          </a:p>
        </p:txBody>
      </p:sp>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605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 Short Topic with Steps">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6007228" y="1696879"/>
            <a:ext cx="5757424" cy="4287202"/>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
        <p:nvSpPr>
          <p:cNvPr id="11" name="Rectangle 10">
            <a:extLst>
              <a:ext uri="{FF2B5EF4-FFF2-40B4-BE49-F238E27FC236}">
                <a16:creationId xmlns:a16="http://schemas.microsoft.com/office/drawing/2014/main" id="{5326578F-891C-4A8E-BA85-CD6A953ADF83}"/>
              </a:ext>
            </a:extLst>
          </p:cNvPr>
          <p:cNvSpPr/>
          <p:nvPr userDrawn="1"/>
        </p:nvSpPr>
        <p:spPr>
          <a:xfrm>
            <a:off x="5818130" y="1256540"/>
            <a:ext cx="6106775" cy="4833175"/>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919B1BD7-7445-406E-9DE6-BC235A9762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8616" y="873919"/>
            <a:ext cx="1876750" cy="822960"/>
          </a:xfrm>
          <a:prstGeom prst="rect">
            <a:avLst/>
          </a:prstGeom>
        </p:spPr>
      </p:pic>
      <p:sp>
        <p:nvSpPr>
          <p:cNvPr id="15" name="Content Placeholder 22">
            <a:extLst>
              <a:ext uri="{FF2B5EF4-FFF2-40B4-BE49-F238E27FC236}">
                <a16:creationId xmlns:a16="http://schemas.microsoft.com/office/drawing/2014/main" id="{97CAC5A2-C000-4911-A6EE-0C851DD37446}"/>
              </a:ext>
            </a:extLst>
          </p:cNvPr>
          <p:cNvSpPr>
            <a:spLocks noGrp="1"/>
          </p:cNvSpPr>
          <p:nvPr>
            <p:ph sz="quarter" idx="14"/>
          </p:nvPr>
        </p:nvSpPr>
        <p:spPr>
          <a:xfrm>
            <a:off x="154760" y="952500"/>
            <a:ext cx="534735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8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 Short Topic with Code">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6007228" y="1696879"/>
            <a:ext cx="5757424" cy="4287202"/>
          </a:xfrm>
          <a:prstGeom prst="rect">
            <a:avLst/>
          </a:prstGeom>
          <a:ln w="12700">
            <a:noFill/>
          </a:ln>
        </p:spPr>
        <p:txBody>
          <a:bodyPr/>
          <a:lstStyle>
            <a:lvl1pPr marL="0" indent="0" defTabSz="228600">
              <a:buNone/>
              <a:defRPr sz="1800">
                <a:latin typeface="Consolas" panose="020B0609020204030204" pitchFamily="49" charset="0"/>
              </a:defRPr>
            </a:lvl1pPr>
            <a:lvl2pPr>
              <a:defRPr sz="2000"/>
            </a:lvl2pPr>
            <a:lvl3pPr>
              <a:defRPr sz="1800"/>
            </a:lvl3pPr>
            <a:lvl4pPr>
              <a:defRPr sz="1600"/>
            </a:lvl4pPr>
            <a:lvl5pPr>
              <a:defRPr sz="1400"/>
            </a:lvl5pPr>
          </a:lstStyle>
          <a:p>
            <a:pPr lvl="0"/>
            <a:r>
              <a:rPr lang="en-US" dirty="0"/>
              <a:t>Edit Master text styles</a:t>
            </a:r>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dirty="0"/>
              <a:t>Click to edit Master title style</a:t>
            </a:r>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
        <p:nvSpPr>
          <p:cNvPr id="11" name="Rectangle 10">
            <a:extLst>
              <a:ext uri="{FF2B5EF4-FFF2-40B4-BE49-F238E27FC236}">
                <a16:creationId xmlns:a16="http://schemas.microsoft.com/office/drawing/2014/main" id="{5326578F-891C-4A8E-BA85-CD6A953ADF83}"/>
              </a:ext>
            </a:extLst>
          </p:cNvPr>
          <p:cNvSpPr/>
          <p:nvPr userDrawn="1"/>
        </p:nvSpPr>
        <p:spPr>
          <a:xfrm>
            <a:off x="5818130" y="1256540"/>
            <a:ext cx="6106775" cy="4833175"/>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919B1BD7-7445-406E-9DE6-BC235A9762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8616" y="873919"/>
            <a:ext cx="2719786" cy="822960"/>
          </a:xfrm>
          <a:prstGeom prst="rect">
            <a:avLst/>
          </a:prstGeom>
        </p:spPr>
      </p:pic>
      <p:sp>
        <p:nvSpPr>
          <p:cNvPr id="15" name="Content Placeholder 22">
            <a:extLst>
              <a:ext uri="{FF2B5EF4-FFF2-40B4-BE49-F238E27FC236}">
                <a16:creationId xmlns:a16="http://schemas.microsoft.com/office/drawing/2014/main" id="{97CAC5A2-C000-4911-A6EE-0C851DD37446}"/>
              </a:ext>
            </a:extLst>
          </p:cNvPr>
          <p:cNvSpPr>
            <a:spLocks noGrp="1"/>
          </p:cNvSpPr>
          <p:nvPr>
            <p:ph sz="quarter" idx="14"/>
          </p:nvPr>
        </p:nvSpPr>
        <p:spPr>
          <a:xfrm>
            <a:off x="154760" y="952500"/>
            <a:ext cx="534735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116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 Step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3D22CF-A13C-49FE-BBDB-B25289DABF9A}"/>
              </a:ext>
            </a:extLst>
          </p:cNvPr>
          <p:cNvSpPr/>
          <p:nvPr userDrawn="1"/>
        </p:nvSpPr>
        <p:spPr>
          <a:xfrm>
            <a:off x="470779" y="1216058"/>
            <a:ext cx="11454127"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1">
            <a:extLst>
              <a:ext uri="{FF2B5EF4-FFF2-40B4-BE49-F238E27FC236}">
                <a16:creationId xmlns:a16="http://schemas.microsoft.com/office/drawing/2014/main" id="{C326022D-26D6-4553-A25D-997EE93474D7}"/>
              </a:ext>
            </a:extLst>
          </p:cNvPr>
          <p:cNvSpPr>
            <a:spLocks noGrp="1"/>
          </p:cNvSpPr>
          <p:nvPr>
            <p:ph type="body" sz="quarter" idx="10"/>
          </p:nvPr>
        </p:nvSpPr>
        <p:spPr>
          <a:xfrm>
            <a:off x="782639" y="1604963"/>
            <a:ext cx="10938582" cy="4257675"/>
          </a:xfrm>
          <a:prstGeom prst="rect">
            <a:avLst/>
          </a:prstGeom>
        </p:spPr>
        <p:txBody>
          <a:bodyPr numCol="2" spcCol="457200"/>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C5482493-186A-4DC8-80BD-878E08E05321}"/>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pic>
        <p:nvPicPr>
          <p:cNvPr id="2" name="Graphic 1">
            <a:extLst>
              <a:ext uri="{FF2B5EF4-FFF2-40B4-BE49-F238E27FC236}">
                <a16:creationId xmlns:a16="http://schemas.microsoft.com/office/drawing/2014/main" id="{F41F3910-EE88-4906-AB04-7A863A5ACD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265" y="833437"/>
            <a:ext cx="1876750" cy="822960"/>
          </a:xfrm>
          <a:prstGeom prst="rect">
            <a:avLst/>
          </a:prstGeom>
        </p:spPr>
      </p:pic>
      <p:sp>
        <p:nvSpPr>
          <p:cNvPr id="11" name="Slide Number Placeholder 14">
            <a:extLst>
              <a:ext uri="{FF2B5EF4-FFF2-40B4-BE49-F238E27FC236}">
                <a16:creationId xmlns:a16="http://schemas.microsoft.com/office/drawing/2014/main" id="{3790E32B-89D2-4344-856B-E7E47F98201F}"/>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27683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 Skill Che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3D22CF-A13C-49FE-BBDB-B25289DABF9A}"/>
              </a:ext>
            </a:extLst>
          </p:cNvPr>
          <p:cNvSpPr/>
          <p:nvPr userDrawn="1"/>
        </p:nvSpPr>
        <p:spPr>
          <a:xfrm>
            <a:off x="470779" y="1216058"/>
            <a:ext cx="11454127"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523812EE-4185-447F-BC60-06F79C7E3F9B}"/>
              </a:ext>
            </a:extLst>
          </p:cNvPr>
          <p:cNvSpPr>
            <a:spLocks noGrp="1"/>
          </p:cNvSpPr>
          <p:nvPr>
            <p:ph type="body" sz="quarter" idx="10"/>
          </p:nvPr>
        </p:nvSpPr>
        <p:spPr>
          <a:xfrm>
            <a:off x="782639" y="1604963"/>
            <a:ext cx="10938582" cy="4257675"/>
          </a:xfrm>
          <a:prstGeom prst="rect">
            <a:avLst/>
          </a:prstGeom>
        </p:spPr>
        <p:txBody>
          <a:bodyPr numCol="2" spcCol="457200"/>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BCCEEC56-6818-425E-9DD9-7F0E33909E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86" y="730577"/>
            <a:ext cx="2430490" cy="941703"/>
          </a:xfrm>
          <a:prstGeom prst="rect">
            <a:avLst/>
          </a:prstGeom>
        </p:spPr>
      </p:pic>
      <p:sp>
        <p:nvSpPr>
          <p:cNvPr id="7" name="Title 1">
            <a:extLst>
              <a:ext uri="{FF2B5EF4-FFF2-40B4-BE49-F238E27FC236}">
                <a16:creationId xmlns:a16="http://schemas.microsoft.com/office/drawing/2014/main" id="{38D962C7-8170-4D64-8C1F-B1D0612B6ABB}"/>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1" name="Slide Number Placeholder 14">
            <a:extLst>
              <a:ext uri="{FF2B5EF4-FFF2-40B4-BE49-F238E27FC236}">
                <a16:creationId xmlns:a16="http://schemas.microsoft.com/office/drawing/2014/main" id="{69CC0001-300C-4793-A97A-042BCF3AB8C9}"/>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31437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E255FA-56F3-4BD7-BBFB-28B8E1389F6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14" name="TextBox 13">
            <a:extLst>
              <a:ext uri="{FF2B5EF4-FFF2-40B4-BE49-F238E27FC236}">
                <a16:creationId xmlns:a16="http://schemas.microsoft.com/office/drawing/2014/main" id="{ECB71E79-0EAE-4CC0-B5F8-A06756F30610}"/>
              </a:ext>
            </a:extLst>
          </p:cNvPr>
          <p:cNvSpPr txBox="1"/>
          <p:nvPr userDrawn="1"/>
        </p:nvSpPr>
        <p:spPr>
          <a:xfrm>
            <a:off x="8725632" y="6382821"/>
            <a:ext cx="3199274" cy="369332"/>
          </a:xfrm>
          <a:prstGeom prst="rect">
            <a:avLst/>
          </a:prstGeom>
          <a:noFill/>
        </p:spPr>
        <p:txBody>
          <a:bodyPr wrap="none" rtlCol="0">
            <a:spAutoFit/>
          </a:bodyPr>
          <a:lstStyle/>
          <a:p>
            <a:r>
              <a:rPr lang="en-US" dirty="0"/>
              <a:t>©Logical Imagination Group LLC</a:t>
            </a:r>
          </a:p>
        </p:txBody>
      </p:sp>
      <p:sp>
        <p:nvSpPr>
          <p:cNvPr id="15" name="Slide Number Placeholder 14">
            <a:extLst>
              <a:ext uri="{FF2B5EF4-FFF2-40B4-BE49-F238E27FC236}">
                <a16:creationId xmlns:a16="http://schemas.microsoft.com/office/drawing/2014/main" id="{F4CA7D9D-DFD6-4232-9B54-1AE99A01A6D5}"/>
              </a:ext>
            </a:extLst>
          </p:cNvPr>
          <p:cNvSpPr>
            <a:spLocks noGrp="1"/>
          </p:cNvSpPr>
          <p:nvPr>
            <p:ph type="sldNum" sz="quarter" idx="4"/>
          </p:nvPr>
        </p:nvSpPr>
        <p:spPr>
          <a:xfrm>
            <a:off x="5776078" y="6382821"/>
            <a:ext cx="639844" cy="369332"/>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2056013930"/>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50" r:id="rId3"/>
    <p:sldLayoutId id="2147483661" r:id="rId4"/>
    <p:sldLayoutId id="2147483656" r:id="rId5"/>
    <p:sldLayoutId id="2147483659" r:id="rId6"/>
    <p:sldLayoutId id="2147483662" r:id="rId7"/>
    <p:sldLayoutId id="2147483655"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CC449C-07AD-4849-9A83-25955AF6993F}"/>
              </a:ext>
            </a:extLst>
          </p:cNvPr>
          <p:cNvSpPr>
            <a:spLocks noGrp="1"/>
          </p:cNvSpPr>
          <p:nvPr>
            <p:ph type="title"/>
          </p:nvPr>
        </p:nvSpPr>
        <p:spPr>
          <a:xfrm>
            <a:off x="838200" y="261429"/>
            <a:ext cx="10515600" cy="1325563"/>
          </a:xfrm>
          <a:prstGeom prst="rect">
            <a:avLst/>
          </a:prstGeom>
        </p:spPr>
        <p:txBody>
          <a:bodyPr/>
          <a:lstStyle/>
          <a:p>
            <a:r>
              <a:rPr lang="en-US" sz="4800" dirty="0"/>
              <a:t>React Fundamentals</a:t>
            </a:r>
            <a:br>
              <a:rPr lang="en-US" sz="4800" dirty="0"/>
            </a:br>
            <a:r>
              <a:rPr lang="en-US" sz="4800" dirty="0"/>
              <a:t>Instructor Guide</a:t>
            </a:r>
          </a:p>
        </p:txBody>
      </p:sp>
      <p:sp>
        <p:nvSpPr>
          <p:cNvPr id="6" name="Content Placeholder 5">
            <a:extLst>
              <a:ext uri="{FF2B5EF4-FFF2-40B4-BE49-F238E27FC236}">
                <a16:creationId xmlns:a16="http://schemas.microsoft.com/office/drawing/2014/main" id="{ECD3A7DD-C3ED-4DB4-8855-A452F205DDF5}"/>
              </a:ext>
            </a:extLst>
          </p:cNvPr>
          <p:cNvSpPr>
            <a:spLocks noGrp="1"/>
          </p:cNvSpPr>
          <p:nvPr>
            <p:ph sz="quarter" idx="4294967295"/>
          </p:nvPr>
        </p:nvSpPr>
        <p:spPr>
          <a:xfrm>
            <a:off x="5148720" y="4483777"/>
            <a:ext cx="1894561" cy="1325563"/>
          </a:xfrm>
          <a:prstGeom prst="rect">
            <a:avLst/>
          </a:prstGeom>
        </p:spPr>
        <p:txBody>
          <a:bodyPr/>
          <a:lstStyle/>
          <a:p>
            <a:pPr marL="0" indent="0" algn="ctr">
              <a:buNone/>
            </a:pPr>
            <a:r>
              <a:rPr lang="en-US" sz="2400" b="1" dirty="0"/>
              <a:t>Author</a:t>
            </a:r>
          </a:p>
          <a:p>
            <a:pPr marL="0" indent="0">
              <a:buNone/>
            </a:pPr>
            <a:r>
              <a:rPr lang="en-US" sz="2400" dirty="0"/>
              <a:t>Drew Fierst</a:t>
            </a:r>
          </a:p>
        </p:txBody>
      </p:sp>
      <p:sp>
        <p:nvSpPr>
          <p:cNvPr id="8" name="Content Placeholder 7">
            <a:extLst>
              <a:ext uri="{FF2B5EF4-FFF2-40B4-BE49-F238E27FC236}">
                <a16:creationId xmlns:a16="http://schemas.microsoft.com/office/drawing/2014/main" id="{E455FABD-E935-42EB-9B43-3332779C3347}"/>
              </a:ext>
            </a:extLst>
          </p:cNvPr>
          <p:cNvSpPr>
            <a:spLocks noGrp="1"/>
          </p:cNvSpPr>
          <p:nvPr>
            <p:ph sz="quarter" idx="12"/>
          </p:nvPr>
        </p:nvSpPr>
        <p:spPr>
          <a:xfrm>
            <a:off x="386081" y="2859456"/>
            <a:ext cx="4134841" cy="2569767"/>
          </a:xfrm>
        </p:spPr>
        <p:txBody>
          <a:bodyPr/>
          <a:lstStyle/>
          <a:p>
            <a:pPr marL="0" indent="0">
              <a:buNone/>
            </a:pPr>
            <a:r>
              <a:rPr lang="en-US" sz="1200" b="1" dirty="0"/>
              <a:t>Notice of Rights</a:t>
            </a:r>
            <a:br>
              <a:rPr lang="en-US" sz="1200" dirty="0"/>
            </a:br>
            <a:r>
              <a:rPr lang="en-US" sz="1200" dirty="0"/>
              <a:t>No part of this publication may be reproduced, transmitted, transcribed, stored in a retrieval system, or translated into any language or computer language, in any form or by any means, electronic, mechanical, magnetic, optical, manual, or otherwise, without the prior written permission of Logical Imagination Group LLC except under the terms of a courseware site license agreement.</a:t>
            </a:r>
          </a:p>
          <a:p>
            <a:pPr marL="0" indent="0">
              <a:buNone/>
            </a:pPr>
            <a:r>
              <a:rPr lang="en-US" sz="1200" b="1" dirty="0"/>
              <a:t>Disclaimer</a:t>
            </a:r>
            <a:br>
              <a:rPr lang="en-US" sz="1200" b="1" dirty="0"/>
            </a:br>
            <a:r>
              <a:rPr lang="en-US" sz="1200" dirty="0"/>
              <a:t>Logical Imagination Group LLC makes a sincere effort to ensure the accuracy of the material described herein; however, we make no warranty, expressed or implied, with respect to the quality, correctness, reliability, accuracy, or freedom from error of this publication or the products it describes. Data used in examples and sample data files are intended to be fictional. Any resemblance to real persons or companies is entirely coincidental.</a:t>
            </a:r>
          </a:p>
        </p:txBody>
      </p:sp>
      <p:sp>
        <p:nvSpPr>
          <p:cNvPr id="11" name="Rectangle 10">
            <a:extLst>
              <a:ext uri="{FF2B5EF4-FFF2-40B4-BE49-F238E27FC236}">
                <a16:creationId xmlns:a16="http://schemas.microsoft.com/office/drawing/2014/main" id="{F2C0C8A7-59E2-41C6-A7DE-8F8783565875}"/>
              </a:ext>
            </a:extLst>
          </p:cNvPr>
          <p:cNvSpPr/>
          <p:nvPr/>
        </p:nvSpPr>
        <p:spPr>
          <a:xfrm>
            <a:off x="7833639" y="2859456"/>
            <a:ext cx="4266921" cy="3231654"/>
          </a:xfrm>
          <a:prstGeom prst="rect">
            <a:avLst/>
          </a:prstGeom>
        </p:spPr>
        <p:txBody>
          <a:bodyPr wrap="square">
            <a:spAutoFit/>
          </a:bodyPr>
          <a:lstStyle/>
          <a:p>
            <a:r>
              <a:rPr lang="en-US" sz="1200" b="1" dirty="0"/>
              <a:t>Notice of Liability</a:t>
            </a:r>
          </a:p>
          <a:p>
            <a:r>
              <a:rPr lang="en-US" sz="1200" dirty="0"/>
              <a:t>The information in this course is distributed on an 'as is' basis, without warranty. While every precaution has been taken in the preparation of this course, neither the authors nor Logical Imagination Group LLC shall have any liability to any person or entity with respect to any loss or damage caused or alleged to be caused directly or indirectly by the instructions contained in this book or by the computer software and hardware products described in it. </a:t>
            </a:r>
          </a:p>
          <a:p>
            <a:endParaRPr lang="en-US" sz="1200" dirty="0"/>
          </a:p>
          <a:p>
            <a:r>
              <a:rPr lang="en-US" sz="1200" b="1" dirty="0"/>
              <a:t>Trademark Notice</a:t>
            </a:r>
            <a:br>
              <a:rPr lang="en-US" sz="1200" b="1" dirty="0"/>
            </a:br>
            <a:r>
              <a:rPr lang="en-US" sz="1200" dirty="0"/>
              <a:t>Throughout this course, trademark names are used. Rather than just put a trademark symbol in each occurrence of a trademarked name, we state we are using the names only in an editorial fashion and to the benefit of the trademark owner with no intention of infringement of the trademark.</a:t>
            </a:r>
          </a:p>
          <a:p>
            <a:endParaRPr lang="en-US" sz="1200" dirty="0"/>
          </a:p>
        </p:txBody>
      </p:sp>
      <p:sp>
        <p:nvSpPr>
          <p:cNvPr id="2" name="Slide Number Placeholder 1">
            <a:extLst>
              <a:ext uri="{FF2B5EF4-FFF2-40B4-BE49-F238E27FC236}">
                <a16:creationId xmlns:a16="http://schemas.microsoft.com/office/drawing/2014/main" id="{67FD5990-5E0A-44A1-A113-3DA585BAE13A}"/>
              </a:ext>
            </a:extLst>
          </p:cNvPr>
          <p:cNvSpPr>
            <a:spLocks noGrp="1"/>
          </p:cNvSpPr>
          <p:nvPr>
            <p:ph type="sldNum" sz="quarter" idx="4"/>
          </p:nvPr>
        </p:nvSpPr>
        <p:spPr/>
        <p:txBody>
          <a:bodyPr/>
          <a:lstStyle/>
          <a:p>
            <a:fld id="{3A3ABCD3-4259-4031-A1A0-BB63FBFB7B73}" type="slidenum">
              <a:rPr lang="en-US" smtClean="0"/>
              <a:pPr/>
              <a:t>1</a:t>
            </a:fld>
            <a:endParaRPr lang="en-US" dirty="0"/>
          </a:p>
        </p:txBody>
      </p:sp>
    </p:spTree>
    <p:extLst>
      <p:ext uri="{BB962C8B-B14F-4D97-AF65-F5344CB8AC3E}">
        <p14:creationId xmlns:p14="http://schemas.microsoft.com/office/powerpoint/2010/main" val="384338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0526BF-C887-49A2-A216-1E043A123191}"/>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(02-const.js)</a:t>
            </a:r>
          </a:p>
          <a:p>
            <a:r>
              <a:rPr lang="en-US" dirty="0"/>
              <a:t>const product = {</a:t>
            </a:r>
          </a:p>
          <a:p>
            <a:r>
              <a:rPr lang="en-US" dirty="0"/>
              <a:t>	name: 'Widget',</a:t>
            </a:r>
          </a:p>
          <a:p>
            <a:r>
              <a:rPr lang="en-US" dirty="0"/>
              <a:t>	price: 4.95</a:t>
            </a:r>
          </a:p>
          <a:p>
            <a:r>
              <a:rPr lang="en-US" dirty="0"/>
              <a:t>};</a:t>
            </a:r>
          </a:p>
          <a:p>
            <a:r>
              <a:rPr lang="en-US" dirty="0"/>
              <a:t>const rate = 42;</a:t>
            </a:r>
          </a:p>
          <a:p>
            <a:endParaRPr lang="en-US" dirty="0"/>
          </a:p>
          <a:p>
            <a:r>
              <a:rPr lang="en-US" dirty="0" err="1"/>
              <a:t>product.price</a:t>
            </a:r>
            <a:r>
              <a:rPr lang="en-US" dirty="0"/>
              <a:t> = 5.50;</a:t>
            </a:r>
          </a:p>
          <a:p>
            <a:r>
              <a:rPr lang="en-US" dirty="0"/>
              <a:t>console.log('Price is:', </a:t>
            </a:r>
            <a:r>
              <a:rPr lang="en-US" dirty="0" err="1"/>
              <a:t>product.price</a:t>
            </a:r>
            <a:r>
              <a:rPr lang="en-US" dirty="0"/>
              <a:t>);</a:t>
            </a:r>
          </a:p>
          <a:p>
            <a:endParaRPr lang="en-US" dirty="0"/>
          </a:p>
          <a:p>
            <a:r>
              <a:rPr lang="en-US" dirty="0"/>
              <a:t>rate = 50;</a:t>
            </a:r>
          </a:p>
          <a:p>
            <a:r>
              <a:rPr lang="en-US" dirty="0"/>
              <a:t>console.log('Rate is:', rate);</a:t>
            </a:r>
          </a:p>
        </p:txBody>
      </p:sp>
      <p:sp>
        <p:nvSpPr>
          <p:cNvPr id="3" name="Title 2">
            <a:extLst>
              <a:ext uri="{FF2B5EF4-FFF2-40B4-BE49-F238E27FC236}">
                <a16:creationId xmlns:a16="http://schemas.microsoft.com/office/drawing/2014/main" id="{0F5F9F6B-CAE9-44BF-801D-D43263A03C8F}"/>
              </a:ext>
            </a:extLst>
          </p:cNvPr>
          <p:cNvSpPr>
            <a:spLocks noGrp="1"/>
          </p:cNvSpPr>
          <p:nvPr>
            <p:ph type="title"/>
          </p:nvPr>
        </p:nvSpPr>
        <p:spPr/>
        <p:txBody>
          <a:bodyPr/>
          <a:lstStyle/>
          <a:p>
            <a:r>
              <a:rPr lang="en-US" dirty="0"/>
              <a:t>"const" demo</a:t>
            </a:r>
          </a:p>
        </p:txBody>
      </p:sp>
      <p:sp>
        <p:nvSpPr>
          <p:cNvPr id="4" name="Slide Number Placeholder 3">
            <a:extLst>
              <a:ext uri="{FF2B5EF4-FFF2-40B4-BE49-F238E27FC236}">
                <a16:creationId xmlns:a16="http://schemas.microsoft.com/office/drawing/2014/main" id="{C70CA751-335E-4658-AEB8-4D6F5FBFA2EB}"/>
              </a:ext>
            </a:extLst>
          </p:cNvPr>
          <p:cNvSpPr>
            <a:spLocks noGrp="1"/>
          </p:cNvSpPr>
          <p:nvPr>
            <p:ph type="sldNum" sz="quarter" idx="4"/>
          </p:nvPr>
        </p:nvSpPr>
        <p:spPr/>
        <p:txBody>
          <a:bodyPr/>
          <a:lstStyle/>
          <a:p>
            <a:fld id="{3A3ABCD3-4259-4031-A1A0-BB63FBFB7B73}" type="slidenum">
              <a:rPr lang="en-US" smtClean="0"/>
              <a:pPr/>
              <a:t>10</a:t>
            </a:fld>
            <a:endParaRPr lang="en-US" dirty="0"/>
          </a:p>
        </p:txBody>
      </p:sp>
    </p:spTree>
    <p:extLst>
      <p:ext uri="{BB962C8B-B14F-4D97-AF65-F5344CB8AC3E}">
        <p14:creationId xmlns:p14="http://schemas.microsoft.com/office/powerpoint/2010/main" val="27632526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1F1712-4385-4A10-9775-0880100D6606}"/>
              </a:ext>
            </a:extLst>
          </p:cNvPr>
          <p:cNvSpPr>
            <a:spLocks noGrp="1"/>
          </p:cNvSpPr>
          <p:nvPr>
            <p:ph sz="quarter" idx="13"/>
          </p:nvPr>
        </p:nvSpPr>
        <p:spPr/>
        <p:txBody>
          <a:bodyPr/>
          <a:lstStyle/>
          <a:p>
            <a:r>
              <a:rPr lang="en-US" dirty="0">
                <a:solidFill>
                  <a:schemeClr val="bg1">
                    <a:lumMod val="50000"/>
                  </a:schemeClr>
                </a:solidFill>
              </a:rPr>
              <a:t>//a homemade Higher Order Component will also do the trick</a:t>
            </a:r>
          </a:p>
          <a:p>
            <a:r>
              <a:rPr lang="en-US" dirty="0">
                <a:solidFill>
                  <a:schemeClr val="bg1">
                    <a:lumMod val="50000"/>
                  </a:schemeClr>
                </a:solidFill>
              </a:rPr>
              <a:t>//create a directory called "hoc" and in it a file called wrapper.js:</a:t>
            </a:r>
          </a:p>
          <a:p>
            <a:r>
              <a:rPr lang="en-US" dirty="0"/>
              <a:t>const wrapper = props =&gt; </a:t>
            </a:r>
            <a:r>
              <a:rPr lang="en-US" dirty="0" err="1"/>
              <a:t>props.children</a:t>
            </a:r>
            <a:r>
              <a:rPr lang="en-US" dirty="0"/>
              <a:t>;</a:t>
            </a:r>
          </a:p>
          <a:p>
            <a:r>
              <a:rPr lang="en-US" dirty="0"/>
              <a:t>export default wrapper;</a:t>
            </a:r>
          </a:p>
          <a:p>
            <a:endParaRPr lang="en-US" dirty="0"/>
          </a:p>
          <a:p>
            <a:r>
              <a:rPr lang="en-US" dirty="0">
                <a:solidFill>
                  <a:schemeClr val="bg1">
                    <a:lumMod val="50000"/>
                  </a:schemeClr>
                </a:solidFill>
              </a:rPr>
              <a:t>//in Products.js import the new component and use it instead of &lt;Fragment&gt;&lt;/Fragment&gt;</a:t>
            </a:r>
          </a:p>
          <a:p>
            <a:r>
              <a:rPr lang="en-US" dirty="0"/>
              <a:t>import Wrapper from '../../hoc/wrapper';</a:t>
            </a:r>
          </a:p>
          <a:p>
            <a:endParaRPr lang="en-US" dirty="0"/>
          </a:p>
          <a:p>
            <a:r>
              <a:rPr lang="en-US" dirty="0"/>
              <a:t>return (&lt;Wrapper&gt;</a:t>
            </a:r>
          </a:p>
          <a:p>
            <a:r>
              <a:rPr lang="en-US" dirty="0"/>
              <a:t>	&lt;div&gt;Hello World!&lt;/div&gt;</a:t>
            </a:r>
          </a:p>
          <a:p>
            <a:r>
              <a:rPr lang="en-US" dirty="0"/>
              <a:t>	&lt;div&gt;. . . &lt;/div&gt;</a:t>
            </a:r>
          </a:p>
          <a:p>
            <a:r>
              <a:rPr lang="en-US" dirty="0"/>
              <a:t>&lt;/Wrapper&gt;);</a:t>
            </a:r>
          </a:p>
          <a:p>
            <a:endParaRPr lang="en-US" dirty="0"/>
          </a:p>
          <a:p>
            <a:endParaRPr lang="en-US" dirty="0"/>
          </a:p>
        </p:txBody>
      </p:sp>
      <p:sp>
        <p:nvSpPr>
          <p:cNvPr id="3" name="Title 2">
            <a:extLst>
              <a:ext uri="{FF2B5EF4-FFF2-40B4-BE49-F238E27FC236}">
                <a16:creationId xmlns:a16="http://schemas.microsoft.com/office/drawing/2014/main" id="{9C45AD17-2166-47BD-B90D-04DDAD1E562D}"/>
              </a:ext>
            </a:extLst>
          </p:cNvPr>
          <p:cNvSpPr>
            <a:spLocks noGrp="1"/>
          </p:cNvSpPr>
          <p:nvPr>
            <p:ph type="title"/>
          </p:nvPr>
        </p:nvSpPr>
        <p:spPr/>
        <p:txBody>
          <a:bodyPr/>
          <a:lstStyle/>
          <a:p>
            <a:r>
              <a:rPr lang="en-US" dirty="0"/>
              <a:t>Adjacent elements fix #3 – HOC</a:t>
            </a:r>
          </a:p>
        </p:txBody>
      </p:sp>
      <p:sp>
        <p:nvSpPr>
          <p:cNvPr id="4" name="Slide Number Placeholder 3">
            <a:extLst>
              <a:ext uri="{FF2B5EF4-FFF2-40B4-BE49-F238E27FC236}">
                <a16:creationId xmlns:a16="http://schemas.microsoft.com/office/drawing/2014/main" id="{29355D55-6C4D-4B75-9AE9-01FF31CF86C5}"/>
              </a:ext>
            </a:extLst>
          </p:cNvPr>
          <p:cNvSpPr>
            <a:spLocks noGrp="1"/>
          </p:cNvSpPr>
          <p:nvPr>
            <p:ph type="sldNum" sz="quarter" idx="4"/>
          </p:nvPr>
        </p:nvSpPr>
        <p:spPr/>
        <p:txBody>
          <a:bodyPr/>
          <a:lstStyle/>
          <a:p>
            <a:fld id="{3A3ABCD3-4259-4031-A1A0-BB63FBFB7B73}" type="slidenum">
              <a:rPr lang="en-US" smtClean="0"/>
              <a:pPr/>
              <a:t>100</a:t>
            </a:fld>
            <a:endParaRPr lang="en-US" dirty="0"/>
          </a:p>
        </p:txBody>
      </p:sp>
    </p:spTree>
    <p:extLst>
      <p:ext uri="{BB962C8B-B14F-4D97-AF65-F5344CB8AC3E}">
        <p14:creationId xmlns:p14="http://schemas.microsoft.com/office/powerpoint/2010/main" val="4126132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188F4-2317-46F8-B555-F424923D784D}"/>
              </a:ext>
            </a:extLst>
          </p:cNvPr>
          <p:cNvSpPr>
            <a:spLocks noGrp="1"/>
          </p:cNvSpPr>
          <p:nvPr>
            <p:ph sz="quarter" idx="13"/>
          </p:nvPr>
        </p:nvSpPr>
        <p:spPr/>
        <p:txBody>
          <a:bodyPr/>
          <a:lstStyle/>
          <a:p>
            <a:r>
              <a:rPr lang="en-US" dirty="0">
                <a:solidFill>
                  <a:schemeClr val="bg1">
                    <a:lumMod val="50000"/>
                  </a:schemeClr>
                </a:solidFill>
              </a:rPr>
              <a:t>//create another file in the "hoc" directory – withGatewayToken.js</a:t>
            </a:r>
          </a:p>
          <a:p>
            <a:r>
              <a:rPr lang="en-US" dirty="0"/>
              <a:t>import React, { Component } from 'react';</a:t>
            </a:r>
          </a:p>
          <a:p>
            <a:endParaRPr lang="en-US" dirty="0"/>
          </a:p>
          <a:p>
            <a:r>
              <a:rPr lang="en-US" dirty="0"/>
              <a:t>const </a:t>
            </a:r>
            <a:r>
              <a:rPr lang="en-US" dirty="0" err="1"/>
              <a:t>withGatewayToken</a:t>
            </a:r>
            <a:r>
              <a:rPr lang="en-US" dirty="0"/>
              <a:t> = (Wrapped) =&gt; {</a:t>
            </a:r>
          </a:p>
          <a:p>
            <a:r>
              <a:rPr lang="en-US" dirty="0"/>
              <a:t>	class HOC extends Component {</a:t>
            </a:r>
          </a:p>
          <a:p>
            <a:r>
              <a:rPr lang="en-US" dirty="0"/>
              <a:t>		render() {</a:t>
            </a:r>
          </a:p>
          <a:p>
            <a:r>
              <a:rPr lang="en-US" dirty="0"/>
              <a:t>			return (&lt;Wrapped {...</a:t>
            </a:r>
            <a:r>
              <a:rPr lang="en-US" dirty="0" err="1"/>
              <a:t>this.props</a:t>
            </a:r>
            <a:r>
              <a:rPr lang="en-US" dirty="0"/>
              <a:t>} </a:t>
            </a:r>
            <a:r>
              <a:rPr lang="en-US" dirty="0" err="1"/>
              <a:t>gatewayToken</a:t>
            </a:r>
            <a:r>
              <a:rPr lang="en-US" dirty="0"/>
              <a:t> = {456456456} /&gt;);</a:t>
            </a:r>
          </a:p>
          <a:p>
            <a:r>
              <a:rPr lang="en-US" dirty="0"/>
              <a:t>		}</a:t>
            </a:r>
          </a:p>
          <a:p>
            <a:r>
              <a:rPr lang="en-US" dirty="0"/>
              <a:t>	}</a:t>
            </a:r>
          </a:p>
          <a:p>
            <a:r>
              <a:rPr lang="en-US" dirty="0"/>
              <a:t>	return HOC</a:t>
            </a:r>
          </a:p>
          <a:p>
            <a:r>
              <a:rPr lang="en-US" dirty="0"/>
              <a:t>};</a:t>
            </a:r>
          </a:p>
          <a:p>
            <a:endParaRPr lang="en-US" dirty="0"/>
          </a:p>
          <a:p>
            <a:r>
              <a:rPr lang="en-US" dirty="0"/>
              <a:t>export default </a:t>
            </a:r>
            <a:r>
              <a:rPr lang="en-US" dirty="0" err="1"/>
              <a:t>withGatewayToken</a:t>
            </a:r>
            <a:r>
              <a:rPr lang="en-US" dirty="0"/>
              <a:t>;</a:t>
            </a:r>
          </a:p>
        </p:txBody>
      </p:sp>
      <p:sp>
        <p:nvSpPr>
          <p:cNvPr id="3" name="Title 2">
            <a:extLst>
              <a:ext uri="{FF2B5EF4-FFF2-40B4-BE49-F238E27FC236}">
                <a16:creationId xmlns:a16="http://schemas.microsoft.com/office/drawing/2014/main" id="{FAD3660C-575B-4A98-A00F-1323847EFCE4}"/>
              </a:ext>
            </a:extLst>
          </p:cNvPr>
          <p:cNvSpPr>
            <a:spLocks noGrp="1"/>
          </p:cNvSpPr>
          <p:nvPr>
            <p:ph type="title"/>
          </p:nvPr>
        </p:nvSpPr>
        <p:spPr/>
        <p:txBody>
          <a:bodyPr/>
          <a:lstStyle/>
          <a:p>
            <a:r>
              <a:rPr lang="en-US" dirty="0"/>
              <a:t>Higher-Order Component demo</a:t>
            </a:r>
          </a:p>
        </p:txBody>
      </p:sp>
      <p:sp>
        <p:nvSpPr>
          <p:cNvPr id="4" name="Slide Number Placeholder 3">
            <a:extLst>
              <a:ext uri="{FF2B5EF4-FFF2-40B4-BE49-F238E27FC236}">
                <a16:creationId xmlns:a16="http://schemas.microsoft.com/office/drawing/2014/main" id="{FB571528-BF7C-4FE0-A85D-C6BE05641E16}"/>
              </a:ext>
            </a:extLst>
          </p:cNvPr>
          <p:cNvSpPr>
            <a:spLocks noGrp="1"/>
          </p:cNvSpPr>
          <p:nvPr>
            <p:ph type="sldNum" sz="quarter" idx="4"/>
          </p:nvPr>
        </p:nvSpPr>
        <p:spPr/>
        <p:txBody>
          <a:bodyPr/>
          <a:lstStyle/>
          <a:p>
            <a:fld id="{3A3ABCD3-4259-4031-A1A0-BB63FBFB7B73}" type="slidenum">
              <a:rPr lang="en-US" smtClean="0"/>
              <a:pPr/>
              <a:t>101</a:t>
            </a:fld>
            <a:endParaRPr lang="en-US" dirty="0"/>
          </a:p>
        </p:txBody>
      </p:sp>
    </p:spTree>
    <p:extLst>
      <p:ext uri="{BB962C8B-B14F-4D97-AF65-F5344CB8AC3E}">
        <p14:creationId xmlns:p14="http://schemas.microsoft.com/office/powerpoint/2010/main" val="17374194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F0CED-CD3E-4792-8055-B9FC6D8432FA}"/>
              </a:ext>
            </a:extLst>
          </p:cNvPr>
          <p:cNvSpPr>
            <a:spLocks noGrp="1"/>
          </p:cNvSpPr>
          <p:nvPr>
            <p:ph sz="quarter" idx="13"/>
          </p:nvPr>
        </p:nvSpPr>
        <p:spPr/>
        <p:txBody>
          <a:bodyPr/>
          <a:lstStyle/>
          <a:p>
            <a:r>
              <a:rPr lang="en-US" dirty="0">
                <a:solidFill>
                  <a:schemeClr val="bg1">
                    <a:lumMod val="50000"/>
                  </a:schemeClr>
                </a:solidFill>
              </a:rPr>
              <a:t>//in Products.js import the new HOC</a:t>
            </a:r>
          </a:p>
          <a:p>
            <a:r>
              <a:rPr lang="en-US" dirty="0"/>
              <a:t>import </a:t>
            </a:r>
            <a:r>
              <a:rPr lang="en-US" dirty="0" err="1"/>
              <a:t>WithGatewayToken</a:t>
            </a:r>
            <a:r>
              <a:rPr lang="en-US" dirty="0"/>
              <a:t> from '../../hoc/</a:t>
            </a:r>
            <a:r>
              <a:rPr lang="en-US" dirty="0" err="1"/>
              <a:t>withGatewayToken</a:t>
            </a:r>
            <a:r>
              <a:rPr lang="en-US" dirty="0"/>
              <a:t>';</a:t>
            </a:r>
          </a:p>
          <a:p>
            <a:endParaRPr lang="en-US" dirty="0"/>
          </a:p>
          <a:p>
            <a:r>
              <a:rPr lang="en-US" dirty="0">
                <a:solidFill>
                  <a:schemeClr val="bg1">
                    <a:lumMod val="50000"/>
                  </a:schemeClr>
                </a:solidFill>
              </a:rPr>
              <a:t>//modify the JSX output</a:t>
            </a:r>
          </a:p>
          <a:p>
            <a:r>
              <a:rPr lang="en-US" dirty="0"/>
              <a:t>return (&lt;Wrapper&gt;</a:t>
            </a:r>
          </a:p>
          <a:p>
            <a:r>
              <a:rPr lang="en-US" dirty="0"/>
              <a:t>	&lt;div&gt;Hello world! – token is {</a:t>
            </a:r>
            <a:r>
              <a:rPr lang="en-US" dirty="0" err="1"/>
              <a:t>this.props.gatewayToken</a:t>
            </a:r>
            <a:r>
              <a:rPr lang="en-US" dirty="0"/>
              <a:t>}&lt;/div&gt;</a:t>
            </a:r>
          </a:p>
          <a:p>
            <a:r>
              <a:rPr lang="en-US" dirty="0"/>
              <a:t>	. . .</a:t>
            </a:r>
          </a:p>
          <a:p>
            <a:r>
              <a:rPr lang="en-US" dirty="0"/>
              <a:t>&lt;/Wrapper&gt;);</a:t>
            </a:r>
          </a:p>
          <a:p>
            <a:endParaRPr lang="en-US" dirty="0"/>
          </a:p>
          <a:p>
            <a:r>
              <a:rPr lang="en-US" dirty="0">
                <a:solidFill>
                  <a:schemeClr val="bg1">
                    <a:lumMod val="50000"/>
                  </a:schemeClr>
                </a:solidFill>
              </a:rPr>
              <a:t>//and modify the export:</a:t>
            </a:r>
          </a:p>
          <a:p>
            <a:r>
              <a:rPr lang="en-US" dirty="0"/>
              <a:t>export default </a:t>
            </a:r>
            <a:r>
              <a:rPr lang="en-US" dirty="0" err="1"/>
              <a:t>WithGatewayToken</a:t>
            </a:r>
            <a:r>
              <a:rPr lang="en-US" dirty="0"/>
              <a:t>(Products);</a:t>
            </a:r>
          </a:p>
          <a:p>
            <a:endParaRPr lang="en-US" dirty="0"/>
          </a:p>
        </p:txBody>
      </p:sp>
      <p:sp>
        <p:nvSpPr>
          <p:cNvPr id="3" name="Title 2">
            <a:extLst>
              <a:ext uri="{FF2B5EF4-FFF2-40B4-BE49-F238E27FC236}">
                <a16:creationId xmlns:a16="http://schemas.microsoft.com/office/drawing/2014/main" id="{8E15D64C-BA98-40AC-A0E7-917A9221853B}"/>
              </a:ext>
            </a:extLst>
          </p:cNvPr>
          <p:cNvSpPr>
            <a:spLocks noGrp="1"/>
          </p:cNvSpPr>
          <p:nvPr>
            <p:ph type="title"/>
          </p:nvPr>
        </p:nvSpPr>
        <p:spPr/>
        <p:txBody>
          <a:bodyPr/>
          <a:lstStyle/>
          <a:p>
            <a:r>
              <a:rPr lang="en-US" dirty="0"/>
              <a:t>Higher-Order Component demo - continued</a:t>
            </a:r>
          </a:p>
        </p:txBody>
      </p:sp>
      <p:sp>
        <p:nvSpPr>
          <p:cNvPr id="4" name="Slide Number Placeholder 3">
            <a:extLst>
              <a:ext uri="{FF2B5EF4-FFF2-40B4-BE49-F238E27FC236}">
                <a16:creationId xmlns:a16="http://schemas.microsoft.com/office/drawing/2014/main" id="{C1029220-774C-4E94-9BAD-62B1D8BAF726}"/>
              </a:ext>
            </a:extLst>
          </p:cNvPr>
          <p:cNvSpPr>
            <a:spLocks noGrp="1"/>
          </p:cNvSpPr>
          <p:nvPr>
            <p:ph type="sldNum" sz="quarter" idx="4"/>
          </p:nvPr>
        </p:nvSpPr>
        <p:spPr/>
        <p:txBody>
          <a:bodyPr/>
          <a:lstStyle/>
          <a:p>
            <a:fld id="{3A3ABCD3-4259-4031-A1A0-BB63FBFB7B73}" type="slidenum">
              <a:rPr lang="en-US" smtClean="0"/>
              <a:pPr/>
              <a:t>102</a:t>
            </a:fld>
            <a:endParaRPr lang="en-US" dirty="0"/>
          </a:p>
        </p:txBody>
      </p:sp>
    </p:spTree>
    <p:extLst>
      <p:ext uri="{BB962C8B-B14F-4D97-AF65-F5344CB8AC3E}">
        <p14:creationId xmlns:p14="http://schemas.microsoft.com/office/powerpoint/2010/main" val="27919416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47E05C-975B-4D32-A87B-A97F3070D123}"/>
              </a:ext>
            </a:extLst>
          </p:cNvPr>
          <p:cNvSpPr>
            <a:spLocks noGrp="1"/>
          </p:cNvSpPr>
          <p:nvPr>
            <p:ph sz="quarter" idx="13"/>
          </p:nvPr>
        </p:nvSpPr>
        <p:spPr/>
        <p:txBody>
          <a:bodyPr/>
          <a:lstStyle/>
          <a:p>
            <a:r>
              <a:rPr lang="en-US" dirty="0">
                <a:solidFill>
                  <a:schemeClr val="bg1">
                    <a:lumMod val="50000"/>
                  </a:schemeClr>
                </a:solidFill>
              </a:rPr>
              <a:t>//install prop-types</a:t>
            </a:r>
          </a:p>
          <a:p>
            <a:r>
              <a:rPr lang="en-US" dirty="0"/>
              <a:t>npm install prop-types</a:t>
            </a:r>
          </a:p>
          <a:p>
            <a:endParaRPr lang="en-US" dirty="0"/>
          </a:p>
          <a:p>
            <a:r>
              <a:rPr lang="en-US" dirty="0">
                <a:solidFill>
                  <a:schemeClr val="bg1">
                    <a:lumMod val="50000"/>
                  </a:schemeClr>
                </a:solidFill>
              </a:rPr>
              <a:t>//import into Product.js</a:t>
            </a:r>
          </a:p>
          <a:p>
            <a:r>
              <a:rPr lang="en-US" dirty="0"/>
              <a:t>import </a:t>
            </a:r>
            <a:r>
              <a:rPr lang="en-US" dirty="0" err="1"/>
              <a:t>PropTypes</a:t>
            </a:r>
            <a:r>
              <a:rPr lang="en-US" dirty="0"/>
              <a:t> from 'prop-types';</a:t>
            </a:r>
          </a:p>
          <a:p>
            <a:r>
              <a:rPr lang="en-US" dirty="0">
                <a:solidFill>
                  <a:schemeClr val="bg1">
                    <a:lumMod val="50000"/>
                  </a:schemeClr>
                </a:solidFill>
              </a:rPr>
              <a:t>//add the </a:t>
            </a:r>
            <a:r>
              <a:rPr lang="en-US" dirty="0" err="1">
                <a:solidFill>
                  <a:schemeClr val="bg1">
                    <a:lumMod val="50000"/>
                  </a:schemeClr>
                </a:solidFill>
              </a:rPr>
              <a:t>propTypes</a:t>
            </a:r>
            <a:r>
              <a:rPr lang="en-US" dirty="0">
                <a:solidFill>
                  <a:schemeClr val="bg1">
                    <a:lumMod val="50000"/>
                  </a:schemeClr>
                </a:solidFill>
              </a:rPr>
              <a:t> before exporting:</a:t>
            </a:r>
          </a:p>
          <a:p>
            <a:r>
              <a:rPr lang="en-US" dirty="0" err="1"/>
              <a:t>Product.propTypes</a:t>
            </a:r>
            <a:r>
              <a:rPr lang="en-US" dirty="0"/>
              <a:t> = {</a:t>
            </a:r>
          </a:p>
          <a:p>
            <a:r>
              <a:rPr lang="en-US" dirty="0"/>
              <a:t>	name: </a:t>
            </a:r>
            <a:r>
              <a:rPr lang="en-US" dirty="0" err="1"/>
              <a:t>PropTypes.string</a:t>
            </a:r>
            <a:r>
              <a:rPr lang="en-US" dirty="0"/>
              <a:t>,</a:t>
            </a:r>
          </a:p>
          <a:p>
            <a:r>
              <a:rPr lang="en-US" dirty="0"/>
              <a:t>	price: </a:t>
            </a:r>
            <a:r>
              <a:rPr lang="en-US" dirty="0" err="1"/>
              <a:t>PropTypes.number</a:t>
            </a:r>
            <a:r>
              <a:rPr lang="en-US" dirty="0"/>
              <a:t>,</a:t>
            </a:r>
          </a:p>
          <a:p>
            <a:r>
              <a:rPr lang="en-US" dirty="0"/>
              <a:t>	inscription: </a:t>
            </a:r>
            <a:r>
              <a:rPr lang="en-US" dirty="0" err="1"/>
              <a:t>PropTypes.string</a:t>
            </a:r>
            <a:r>
              <a:rPr lang="en-US" dirty="0"/>
              <a:t>,</a:t>
            </a:r>
          </a:p>
          <a:p>
            <a:r>
              <a:rPr lang="en-US" dirty="0"/>
              <a:t>	quantity: </a:t>
            </a:r>
            <a:r>
              <a:rPr lang="en-US" dirty="0" err="1"/>
              <a:t>PropTypes.number</a:t>
            </a:r>
            <a:r>
              <a:rPr lang="en-US" dirty="0"/>
              <a:t>,</a:t>
            </a:r>
          </a:p>
          <a:p>
            <a:r>
              <a:rPr lang="en-US" dirty="0"/>
              <a:t>	...</a:t>
            </a:r>
          </a:p>
          <a:p>
            <a:r>
              <a:rPr lang="en-US" dirty="0"/>
              <a:t>};</a:t>
            </a:r>
          </a:p>
          <a:p>
            <a:r>
              <a:rPr lang="en-US" dirty="0">
                <a:solidFill>
                  <a:schemeClr val="bg1">
                    <a:lumMod val="50000"/>
                  </a:schemeClr>
                </a:solidFill>
              </a:rPr>
              <a:t>//execute – should be OK – in App.js change a price to be a string, execute – warning!</a:t>
            </a:r>
          </a:p>
        </p:txBody>
      </p:sp>
      <p:sp>
        <p:nvSpPr>
          <p:cNvPr id="3" name="Title 2">
            <a:extLst>
              <a:ext uri="{FF2B5EF4-FFF2-40B4-BE49-F238E27FC236}">
                <a16:creationId xmlns:a16="http://schemas.microsoft.com/office/drawing/2014/main" id="{E22C6E0A-2F45-400A-9FF8-492807B9EC02}"/>
              </a:ext>
            </a:extLst>
          </p:cNvPr>
          <p:cNvSpPr>
            <a:spLocks noGrp="1"/>
          </p:cNvSpPr>
          <p:nvPr>
            <p:ph type="title"/>
          </p:nvPr>
        </p:nvSpPr>
        <p:spPr/>
        <p:txBody>
          <a:bodyPr/>
          <a:lstStyle/>
          <a:p>
            <a:r>
              <a:rPr lang="en-US" dirty="0"/>
              <a:t>Validating Prop Types demo</a:t>
            </a:r>
          </a:p>
        </p:txBody>
      </p:sp>
      <p:sp>
        <p:nvSpPr>
          <p:cNvPr id="4" name="Slide Number Placeholder 3">
            <a:extLst>
              <a:ext uri="{FF2B5EF4-FFF2-40B4-BE49-F238E27FC236}">
                <a16:creationId xmlns:a16="http://schemas.microsoft.com/office/drawing/2014/main" id="{E41A89A3-F137-4AEB-951C-B6A04CE702F3}"/>
              </a:ext>
            </a:extLst>
          </p:cNvPr>
          <p:cNvSpPr>
            <a:spLocks noGrp="1"/>
          </p:cNvSpPr>
          <p:nvPr>
            <p:ph type="sldNum" sz="quarter" idx="4"/>
          </p:nvPr>
        </p:nvSpPr>
        <p:spPr/>
        <p:txBody>
          <a:bodyPr/>
          <a:lstStyle/>
          <a:p>
            <a:fld id="{3A3ABCD3-4259-4031-A1A0-BB63FBFB7B73}" type="slidenum">
              <a:rPr lang="en-US" smtClean="0"/>
              <a:pPr/>
              <a:t>103</a:t>
            </a:fld>
            <a:endParaRPr lang="en-US" dirty="0"/>
          </a:p>
        </p:txBody>
      </p:sp>
    </p:spTree>
    <p:extLst>
      <p:ext uri="{BB962C8B-B14F-4D97-AF65-F5344CB8AC3E}">
        <p14:creationId xmlns:p14="http://schemas.microsoft.com/office/powerpoint/2010/main" val="8606602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19A56-86A5-4E71-A796-67094A2C6502}"/>
              </a:ext>
            </a:extLst>
          </p:cNvPr>
          <p:cNvSpPr>
            <a:spLocks noGrp="1"/>
          </p:cNvSpPr>
          <p:nvPr>
            <p:ph sz="quarter" idx="13"/>
          </p:nvPr>
        </p:nvSpPr>
        <p:spPr/>
        <p:txBody>
          <a:bodyPr/>
          <a:lstStyle/>
          <a:p>
            <a:r>
              <a:rPr lang="en-US" dirty="0">
                <a:solidFill>
                  <a:schemeClr val="bg1">
                    <a:lumMod val="50000"/>
                  </a:schemeClr>
                </a:solidFill>
              </a:rPr>
              <a:t>//e.g. to set the focus to the custom inscription when "Buy" button is clicked:</a:t>
            </a:r>
          </a:p>
          <a:p>
            <a:r>
              <a:rPr lang="en-US" dirty="0">
                <a:solidFill>
                  <a:schemeClr val="bg1">
                    <a:lumMod val="50000"/>
                  </a:schemeClr>
                </a:solidFill>
              </a:rPr>
              <a:t>//in Product.js add a ref to the inscription input:</a:t>
            </a:r>
          </a:p>
          <a:p>
            <a:r>
              <a:rPr lang="en-US" dirty="0"/>
              <a:t>&lt;input type="text" ref="{</a:t>
            </a:r>
            <a:r>
              <a:rPr lang="en-US" dirty="0" err="1"/>
              <a:t>el</a:t>
            </a:r>
            <a:r>
              <a:rPr lang="en-US" dirty="0"/>
              <a:t> =&gt; </a:t>
            </a:r>
            <a:r>
              <a:rPr lang="en-US" dirty="0" err="1"/>
              <a:t>this.inscriptionBox</a:t>
            </a:r>
            <a:r>
              <a:rPr lang="en-US" dirty="0"/>
              <a:t> = </a:t>
            </a:r>
            <a:r>
              <a:rPr lang="en-US" dirty="0" err="1"/>
              <a:t>el</a:t>
            </a:r>
            <a:r>
              <a:rPr lang="en-US" dirty="0"/>
              <a:t>" value={</a:t>
            </a:r>
            <a:r>
              <a:rPr lang="en-US" dirty="0" err="1"/>
              <a:t>this.props.inscription</a:t>
            </a:r>
            <a:r>
              <a:rPr lang="en-US" dirty="0"/>
              <a:t>} . . . /&gt;</a:t>
            </a:r>
          </a:p>
          <a:p>
            <a:endParaRPr lang="en-US" dirty="0"/>
          </a:p>
          <a:p>
            <a:r>
              <a:rPr lang="en-US" dirty="0">
                <a:solidFill>
                  <a:schemeClr val="bg1">
                    <a:lumMod val="50000"/>
                  </a:schemeClr>
                </a:solidFill>
              </a:rPr>
              <a:t>//modify the Buy Now button </a:t>
            </a:r>
            <a:r>
              <a:rPr lang="en-US" dirty="0" err="1">
                <a:solidFill>
                  <a:schemeClr val="bg1">
                    <a:lumMod val="50000"/>
                  </a:schemeClr>
                </a:solidFill>
              </a:rPr>
              <a:t>onClick</a:t>
            </a:r>
            <a:r>
              <a:rPr lang="en-US" dirty="0">
                <a:solidFill>
                  <a:schemeClr val="bg1">
                    <a:lumMod val="50000"/>
                  </a:schemeClr>
                </a:solidFill>
              </a:rPr>
              <a:t>:</a:t>
            </a:r>
          </a:p>
          <a:p>
            <a:r>
              <a:rPr lang="en-US" dirty="0"/>
              <a:t>&lt;button </a:t>
            </a:r>
            <a:r>
              <a:rPr lang="en-US" dirty="0" err="1"/>
              <a:t>onClick</a:t>
            </a:r>
            <a:r>
              <a:rPr lang="en-US" dirty="0"/>
              <a:t>={() =&gt; {</a:t>
            </a:r>
          </a:p>
          <a:p>
            <a:r>
              <a:rPr lang="en-US" dirty="0"/>
              <a:t>	</a:t>
            </a:r>
            <a:r>
              <a:rPr lang="en-US" dirty="0" err="1"/>
              <a:t>this.props.buyClicked</a:t>
            </a:r>
            <a:r>
              <a:rPr lang="en-US" dirty="0"/>
              <a:t>();</a:t>
            </a:r>
          </a:p>
          <a:p>
            <a:r>
              <a:rPr lang="en-US" dirty="0"/>
              <a:t>	</a:t>
            </a:r>
            <a:r>
              <a:rPr lang="en-US" dirty="0" err="1"/>
              <a:t>this.inscriptionBox.focus</a:t>
            </a:r>
            <a:r>
              <a:rPr lang="en-US" dirty="0"/>
              <a:t>();</a:t>
            </a:r>
          </a:p>
          <a:p>
            <a:r>
              <a:rPr lang="en-US" dirty="0"/>
              <a:t>}}&gt;Buy Now&lt;/button&gt;</a:t>
            </a:r>
          </a:p>
        </p:txBody>
      </p:sp>
      <p:sp>
        <p:nvSpPr>
          <p:cNvPr id="3" name="Title 2">
            <a:extLst>
              <a:ext uri="{FF2B5EF4-FFF2-40B4-BE49-F238E27FC236}">
                <a16:creationId xmlns:a16="http://schemas.microsoft.com/office/drawing/2014/main" id="{E1523C4F-9C85-4F74-ABCD-596B6AB4FDAB}"/>
              </a:ext>
            </a:extLst>
          </p:cNvPr>
          <p:cNvSpPr>
            <a:spLocks noGrp="1"/>
          </p:cNvSpPr>
          <p:nvPr>
            <p:ph type="title"/>
          </p:nvPr>
        </p:nvSpPr>
        <p:spPr/>
        <p:txBody>
          <a:bodyPr/>
          <a:lstStyle/>
          <a:p>
            <a:r>
              <a:rPr lang="en-US" dirty="0"/>
              <a:t>refs demo</a:t>
            </a:r>
          </a:p>
        </p:txBody>
      </p:sp>
      <p:sp>
        <p:nvSpPr>
          <p:cNvPr id="4" name="Slide Number Placeholder 3">
            <a:extLst>
              <a:ext uri="{FF2B5EF4-FFF2-40B4-BE49-F238E27FC236}">
                <a16:creationId xmlns:a16="http://schemas.microsoft.com/office/drawing/2014/main" id="{614F429D-74E5-4245-A461-2E4F9F332CA2}"/>
              </a:ext>
            </a:extLst>
          </p:cNvPr>
          <p:cNvSpPr>
            <a:spLocks noGrp="1"/>
          </p:cNvSpPr>
          <p:nvPr>
            <p:ph type="sldNum" sz="quarter" idx="4"/>
          </p:nvPr>
        </p:nvSpPr>
        <p:spPr/>
        <p:txBody>
          <a:bodyPr/>
          <a:lstStyle/>
          <a:p>
            <a:fld id="{3A3ABCD3-4259-4031-A1A0-BB63FBFB7B73}" type="slidenum">
              <a:rPr lang="en-US" smtClean="0"/>
              <a:pPr/>
              <a:t>104</a:t>
            </a:fld>
            <a:endParaRPr lang="en-US" dirty="0"/>
          </a:p>
        </p:txBody>
      </p:sp>
    </p:spTree>
    <p:extLst>
      <p:ext uri="{BB962C8B-B14F-4D97-AF65-F5344CB8AC3E}">
        <p14:creationId xmlns:p14="http://schemas.microsoft.com/office/powerpoint/2010/main" val="41966377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151431-1706-4CF7-A631-A652DF93CD5B}"/>
              </a:ext>
            </a:extLst>
          </p:cNvPr>
          <p:cNvSpPr>
            <a:spLocks noGrp="1"/>
          </p:cNvSpPr>
          <p:nvPr>
            <p:ph sz="quarter" idx="13"/>
          </p:nvPr>
        </p:nvSpPr>
        <p:spPr/>
        <p:txBody>
          <a:bodyPr/>
          <a:lstStyle/>
          <a:p>
            <a:r>
              <a:rPr lang="en-US" dirty="0">
                <a:solidFill>
                  <a:schemeClr val="bg1">
                    <a:lumMod val="50000"/>
                  </a:schemeClr>
                </a:solidFill>
              </a:rPr>
              <a:t>//want to control discounts in App.js but apply them in Product.js.</a:t>
            </a:r>
          </a:p>
          <a:p>
            <a:r>
              <a:rPr lang="en-US" dirty="0">
                <a:solidFill>
                  <a:schemeClr val="bg1">
                    <a:lumMod val="50000"/>
                  </a:schemeClr>
                </a:solidFill>
              </a:rPr>
              <a:t>//create a directory "context" and a file in it "discountContext.js":</a:t>
            </a:r>
          </a:p>
          <a:p>
            <a:r>
              <a:rPr lang="en-US" dirty="0"/>
              <a:t>import React from 'react';</a:t>
            </a:r>
          </a:p>
          <a:p>
            <a:endParaRPr lang="en-US" dirty="0"/>
          </a:p>
          <a:p>
            <a:r>
              <a:rPr lang="en-US" dirty="0"/>
              <a:t>const </a:t>
            </a:r>
            <a:r>
              <a:rPr lang="en-US" dirty="0" err="1"/>
              <a:t>discountContext</a:t>
            </a:r>
            <a:r>
              <a:rPr lang="en-US" dirty="0"/>
              <a:t> = </a:t>
            </a:r>
            <a:r>
              <a:rPr lang="en-US" dirty="0" err="1"/>
              <a:t>React.createContext</a:t>
            </a:r>
            <a:r>
              <a:rPr lang="en-US" dirty="0"/>
              <a:t>({</a:t>
            </a:r>
          </a:p>
          <a:p>
            <a:r>
              <a:rPr lang="en-US" dirty="0"/>
              <a:t>	enabled: false,</a:t>
            </a:r>
          </a:p>
          <a:p>
            <a:r>
              <a:rPr lang="en-US" dirty="0"/>
              <a:t>	</a:t>
            </a:r>
            <a:r>
              <a:rPr lang="en-US" dirty="0" err="1"/>
              <a:t>applyDiscount</a:t>
            </a:r>
            <a:r>
              <a:rPr lang="en-US" dirty="0"/>
              <a:t>: () =&gt; {}</a:t>
            </a:r>
          </a:p>
          <a:p>
            <a:r>
              <a:rPr lang="en-US" dirty="0"/>
              <a:t>});</a:t>
            </a:r>
          </a:p>
          <a:p>
            <a:endParaRPr lang="en-US" dirty="0"/>
          </a:p>
          <a:p>
            <a:r>
              <a:rPr lang="en-US" dirty="0"/>
              <a:t>export default </a:t>
            </a:r>
            <a:r>
              <a:rPr lang="en-US" dirty="0" err="1"/>
              <a:t>discountContext</a:t>
            </a:r>
            <a:r>
              <a:rPr lang="en-US" dirty="0"/>
              <a:t>;</a:t>
            </a:r>
          </a:p>
          <a:p>
            <a:endParaRPr lang="en-US" dirty="0"/>
          </a:p>
        </p:txBody>
      </p:sp>
      <p:sp>
        <p:nvSpPr>
          <p:cNvPr id="3" name="Title 2">
            <a:extLst>
              <a:ext uri="{FF2B5EF4-FFF2-40B4-BE49-F238E27FC236}">
                <a16:creationId xmlns:a16="http://schemas.microsoft.com/office/drawing/2014/main" id="{CBE62598-B967-4D77-A704-93EC758D2B9C}"/>
              </a:ext>
            </a:extLst>
          </p:cNvPr>
          <p:cNvSpPr>
            <a:spLocks noGrp="1"/>
          </p:cNvSpPr>
          <p:nvPr>
            <p:ph type="title"/>
          </p:nvPr>
        </p:nvSpPr>
        <p:spPr/>
        <p:txBody>
          <a:bodyPr/>
          <a:lstStyle/>
          <a:p>
            <a:r>
              <a:rPr lang="en-US" dirty="0"/>
              <a:t>Context API demo</a:t>
            </a:r>
          </a:p>
        </p:txBody>
      </p:sp>
      <p:sp>
        <p:nvSpPr>
          <p:cNvPr id="4" name="Slide Number Placeholder 3">
            <a:extLst>
              <a:ext uri="{FF2B5EF4-FFF2-40B4-BE49-F238E27FC236}">
                <a16:creationId xmlns:a16="http://schemas.microsoft.com/office/drawing/2014/main" id="{F1BD892A-EEE6-4300-ACE8-2BAD59B96B3E}"/>
              </a:ext>
            </a:extLst>
          </p:cNvPr>
          <p:cNvSpPr>
            <a:spLocks noGrp="1"/>
          </p:cNvSpPr>
          <p:nvPr>
            <p:ph type="sldNum" sz="quarter" idx="4"/>
          </p:nvPr>
        </p:nvSpPr>
        <p:spPr/>
        <p:txBody>
          <a:bodyPr/>
          <a:lstStyle/>
          <a:p>
            <a:fld id="{3A3ABCD3-4259-4031-A1A0-BB63FBFB7B73}" type="slidenum">
              <a:rPr lang="en-US" smtClean="0"/>
              <a:pPr/>
              <a:t>105</a:t>
            </a:fld>
            <a:endParaRPr lang="en-US" dirty="0"/>
          </a:p>
        </p:txBody>
      </p:sp>
    </p:spTree>
    <p:extLst>
      <p:ext uri="{BB962C8B-B14F-4D97-AF65-F5344CB8AC3E}">
        <p14:creationId xmlns:p14="http://schemas.microsoft.com/office/powerpoint/2010/main" val="38214225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7F49DE-F43D-4935-817D-267BC47CF539}"/>
              </a:ext>
            </a:extLst>
          </p:cNvPr>
          <p:cNvSpPr>
            <a:spLocks noGrp="1"/>
          </p:cNvSpPr>
          <p:nvPr>
            <p:ph sz="quarter" idx="13"/>
          </p:nvPr>
        </p:nvSpPr>
        <p:spPr/>
        <p:txBody>
          <a:bodyPr/>
          <a:lstStyle/>
          <a:p>
            <a:r>
              <a:rPr lang="en-US" dirty="0">
                <a:solidFill>
                  <a:schemeClr val="bg1">
                    <a:lumMod val="50000"/>
                  </a:schemeClr>
                </a:solidFill>
              </a:rPr>
              <a:t>//in app.js:</a:t>
            </a:r>
          </a:p>
          <a:p>
            <a:r>
              <a:rPr lang="en-US" dirty="0"/>
              <a:t>import </a:t>
            </a:r>
            <a:r>
              <a:rPr lang="en-US" dirty="0" err="1"/>
              <a:t>DiscountContext</a:t>
            </a:r>
            <a:r>
              <a:rPr lang="en-US" dirty="0"/>
              <a:t> from '../context/</a:t>
            </a:r>
            <a:r>
              <a:rPr lang="en-US" dirty="0" err="1"/>
              <a:t>discountContext</a:t>
            </a:r>
            <a:r>
              <a:rPr lang="en-US" dirty="0"/>
              <a:t>';</a:t>
            </a:r>
          </a:p>
          <a:p>
            <a:r>
              <a:rPr lang="en-US" dirty="0">
                <a:solidFill>
                  <a:schemeClr val="bg1">
                    <a:lumMod val="50000"/>
                  </a:schemeClr>
                </a:solidFill>
              </a:rPr>
              <a:t>//add to state:</a:t>
            </a:r>
          </a:p>
          <a:p>
            <a:r>
              <a:rPr lang="en-US" dirty="0" err="1"/>
              <a:t>discountEnabled</a:t>
            </a:r>
            <a:r>
              <a:rPr lang="en-US" dirty="0"/>
              <a:t>: false</a:t>
            </a:r>
          </a:p>
          <a:p>
            <a:r>
              <a:rPr lang="en-US" dirty="0">
                <a:solidFill>
                  <a:schemeClr val="bg1">
                    <a:lumMod val="50000"/>
                  </a:schemeClr>
                </a:solidFill>
              </a:rPr>
              <a:t>//add a method:</a:t>
            </a:r>
          </a:p>
          <a:p>
            <a:r>
              <a:rPr lang="en-US" dirty="0" err="1"/>
              <a:t>applyDiscount</a:t>
            </a:r>
            <a:r>
              <a:rPr lang="en-US" dirty="0"/>
              <a:t> = (amount) =&gt; </a:t>
            </a:r>
            <a:r>
              <a:rPr lang="en-US" dirty="0" err="1"/>
              <a:t>this.state.discountEnabled</a:t>
            </a:r>
            <a:r>
              <a:rPr lang="en-US" dirty="0"/>
              <a:t> ? amount * 0.8 : amount;</a:t>
            </a:r>
          </a:p>
          <a:p>
            <a:endParaRPr lang="en-US" dirty="0"/>
          </a:p>
          <a:p>
            <a:r>
              <a:rPr lang="en-US" dirty="0">
                <a:solidFill>
                  <a:schemeClr val="bg1">
                    <a:lumMod val="50000"/>
                  </a:schemeClr>
                </a:solidFill>
              </a:rPr>
              <a:t>//and in the returned JSX wrap the </a:t>
            </a:r>
            <a:r>
              <a:rPr lang="en-US" dirty="0" err="1">
                <a:solidFill>
                  <a:schemeClr val="bg1">
                    <a:lumMod val="50000"/>
                  </a:schemeClr>
                </a:solidFill>
              </a:rPr>
              <a:t>productContent</a:t>
            </a:r>
            <a:r>
              <a:rPr lang="en-US" dirty="0">
                <a:solidFill>
                  <a:schemeClr val="bg1">
                    <a:lumMod val="50000"/>
                  </a:schemeClr>
                </a:solidFill>
              </a:rPr>
              <a:t> with the provider:</a:t>
            </a:r>
          </a:p>
          <a:p>
            <a:r>
              <a:rPr lang="en-US" dirty="0"/>
              <a:t>&lt;</a:t>
            </a:r>
            <a:r>
              <a:rPr lang="en-US" dirty="0" err="1"/>
              <a:t>DiscountContext.Provider</a:t>
            </a:r>
            <a:r>
              <a:rPr lang="en-US" dirty="0"/>
              <a:t> value={{</a:t>
            </a:r>
          </a:p>
          <a:p>
            <a:r>
              <a:rPr lang="en-US" dirty="0"/>
              <a:t>		enabled: </a:t>
            </a:r>
            <a:r>
              <a:rPr lang="en-US" dirty="0" err="1"/>
              <a:t>this.state.discountEnabled</a:t>
            </a:r>
            <a:r>
              <a:rPr lang="en-US" dirty="0"/>
              <a:t>,</a:t>
            </a:r>
          </a:p>
          <a:p>
            <a:r>
              <a:rPr lang="en-US" dirty="0"/>
              <a:t>		</a:t>
            </a:r>
            <a:r>
              <a:rPr lang="en-US" dirty="0" err="1"/>
              <a:t>applyDiscount</a:t>
            </a:r>
            <a:r>
              <a:rPr lang="en-US" dirty="0"/>
              <a:t>: </a:t>
            </a:r>
            <a:r>
              <a:rPr lang="en-US" dirty="0" err="1"/>
              <a:t>this.applyDiscount</a:t>
            </a:r>
            <a:endParaRPr lang="en-US" dirty="0"/>
          </a:p>
          <a:p>
            <a:r>
              <a:rPr lang="en-US" dirty="0"/>
              <a:t>	}}&gt;</a:t>
            </a:r>
          </a:p>
          <a:p>
            <a:r>
              <a:rPr lang="en-US" dirty="0"/>
              <a:t>	{</a:t>
            </a:r>
            <a:r>
              <a:rPr lang="en-US" dirty="0" err="1"/>
              <a:t>productContent</a:t>
            </a:r>
            <a:r>
              <a:rPr lang="en-US" dirty="0"/>
              <a:t>}</a:t>
            </a:r>
          </a:p>
          <a:p>
            <a:r>
              <a:rPr lang="en-US" dirty="0"/>
              <a:t>&lt;/</a:t>
            </a:r>
            <a:r>
              <a:rPr lang="en-US" dirty="0" err="1"/>
              <a:t>DiscountContext.Provider</a:t>
            </a:r>
            <a:r>
              <a:rPr lang="en-US" dirty="0"/>
              <a:t>&gt;</a:t>
            </a:r>
          </a:p>
        </p:txBody>
      </p:sp>
      <p:sp>
        <p:nvSpPr>
          <p:cNvPr id="3" name="Title 2">
            <a:extLst>
              <a:ext uri="{FF2B5EF4-FFF2-40B4-BE49-F238E27FC236}">
                <a16:creationId xmlns:a16="http://schemas.microsoft.com/office/drawing/2014/main" id="{C101C1F4-56F7-4630-AEA7-93F247F7F592}"/>
              </a:ext>
            </a:extLst>
          </p:cNvPr>
          <p:cNvSpPr>
            <a:spLocks noGrp="1"/>
          </p:cNvSpPr>
          <p:nvPr>
            <p:ph type="title"/>
          </p:nvPr>
        </p:nvSpPr>
        <p:spPr/>
        <p:txBody>
          <a:bodyPr/>
          <a:lstStyle/>
          <a:p>
            <a:r>
              <a:rPr lang="en-US" dirty="0"/>
              <a:t>Context API demo – part 2</a:t>
            </a:r>
          </a:p>
        </p:txBody>
      </p:sp>
      <p:sp>
        <p:nvSpPr>
          <p:cNvPr id="4" name="Slide Number Placeholder 3">
            <a:extLst>
              <a:ext uri="{FF2B5EF4-FFF2-40B4-BE49-F238E27FC236}">
                <a16:creationId xmlns:a16="http://schemas.microsoft.com/office/drawing/2014/main" id="{8C7EBECE-AF01-4EC0-AD7F-AD9E7CB6457C}"/>
              </a:ext>
            </a:extLst>
          </p:cNvPr>
          <p:cNvSpPr>
            <a:spLocks noGrp="1"/>
          </p:cNvSpPr>
          <p:nvPr>
            <p:ph type="sldNum" sz="quarter" idx="4"/>
          </p:nvPr>
        </p:nvSpPr>
        <p:spPr/>
        <p:txBody>
          <a:bodyPr/>
          <a:lstStyle/>
          <a:p>
            <a:fld id="{3A3ABCD3-4259-4031-A1A0-BB63FBFB7B73}" type="slidenum">
              <a:rPr lang="en-US" smtClean="0"/>
              <a:pPr/>
              <a:t>106</a:t>
            </a:fld>
            <a:endParaRPr lang="en-US" dirty="0"/>
          </a:p>
        </p:txBody>
      </p:sp>
    </p:spTree>
    <p:extLst>
      <p:ext uri="{BB962C8B-B14F-4D97-AF65-F5344CB8AC3E}">
        <p14:creationId xmlns:p14="http://schemas.microsoft.com/office/powerpoint/2010/main" val="25214719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491C5-C92D-430A-A5E4-88FBB95E6DA7}"/>
              </a:ext>
            </a:extLst>
          </p:cNvPr>
          <p:cNvSpPr>
            <a:spLocks noGrp="1"/>
          </p:cNvSpPr>
          <p:nvPr>
            <p:ph sz="quarter" idx="13"/>
          </p:nvPr>
        </p:nvSpPr>
        <p:spPr/>
        <p:txBody>
          <a:bodyPr/>
          <a:lstStyle/>
          <a:p>
            <a:r>
              <a:rPr lang="en-US" dirty="0">
                <a:solidFill>
                  <a:schemeClr val="bg1">
                    <a:lumMod val="50000"/>
                  </a:schemeClr>
                </a:solidFill>
              </a:rPr>
              <a:t>//still in app.js add an event handler, a method and a button to toggle discount</a:t>
            </a:r>
          </a:p>
          <a:p>
            <a:r>
              <a:rPr lang="en-US" dirty="0" err="1"/>
              <a:t>toggleDiscountHandler</a:t>
            </a:r>
            <a:r>
              <a:rPr lang="en-US" dirty="0"/>
              <a:t> = () =&gt; {</a:t>
            </a:r>
          </a:p>
          <a:p>
            <a:r>
              <a:rPr lang="en-US" dirty="0"/>
              <a:t>	</a:t>
            </a:r>
            <a:r>
              <a:rPr lang="en-US" dirty="0" err="1"/>
              <a:t>this.setState</a:t>
            </a:r>
            <a:r>
              <a:rPr lang="en-US" dirty="0"/>
              <a:t>((</a:t>
            </a:r>
            <a:r>
              <a:rPr lang="en-US" dirty="0" err="1"/>
              <a:t>prevState</a:t>
            </a:r>
            <a:r>
              <a:rPr lang="en-US" dirty="0"/>
              <a:t>, props) =&gt; {</a:t>
            </a:r>
          </a:p>
          <a:p>
            <a:r>
              <a:rPr lang="en-US" dirty="0"/>
              <a:t>		return { </a:t>
            </a:r>
            <a:r>
              <a:rPr lang="en-US" dirty="0" err="1"/>
              <a:t>discountEnabled</a:t>
            </a:r>
            <a:r>
              <a:rPr lang="en-US" dirty="0"/>
              <a:t>: !</a:t>
            </a:r>
            <a:r>
              <a:rPr lang="en-US" dirty="0" err="1"/>
              <a:t>prevState.discountEnabled</a:t>
            </a:r>
            <a:r>
              <a:rPr lang="en-US" dirty="0"/>
              <a:t> };</a:t>
            </a:r>
          </a:p>
          <a:p>
            <a:r>
              <a:rPr lang="en-US" dirty="0"/>
              <a:t>	});</a:t>
            </a:r>
          </a:p>
          <a:p>
            <a:r>
              <a:rPr lang="en-US" dirty="0"/>
              <a:t>};</a:t>
            </a:r>
          </a:p>
          <a:p>
            <a:endParaRPr lang="en-US" dirty="0"/>
          </a:p>
          <a:p>
            <a:r>
              <a:rPr lang="en-US" dirty="0">
                <a:solidFill>
                  <a:schemeClr val="bg1">
                    <a:lumMod val="50000"/>
                  </a:schemeClr>
                </a:solidFill>
              </a:rPr>
              <a:t>//and inside the context provider, before {</a:t>
            </a:r>
            <a:r>
              <a:rPr lang="en-US" dirty="0" err="1">
                <a:solidFill>
                  <a:schemeClr val="bg1">
                    <a:lumMod val="50000"/>
                  </a:schemeClr>
                </a:solidFill>
              </a:rPr>
              <a:t>productContent</a:t>
            </a:r>
            <a:r>
              <a:rPr lang="en-US" dirty="0">
                <a:solidFill>
                  <a:schemeClr val="bg1">
                    <a:lumMod val="50000"/>
                  </a:schemeClr>
                </a:solidFill>
              </a:rPr>
              <a:t>}:</a:t>
            </a:r>
          </a:p>
          <a:p>
            <a:r>
              <a:rPr lang="en-US" dirty="0"/>
              <a:t>&lt;button </a:t>
            </a:r>
            <a:r>
              <a:rPr lang="en-US" dirty="0" err="1"/>
              <a:t>onClick</a:t>
            </a:r>
            <a:r>
              <a:rPr lang="en-US" dirty="0"/>
              <a:t>={</a:t>
            </a:r>
            <a:r>
              <a:rPr lang="en-US" dirty="0" err="1"/>
              <a:t>this.toggleDiscountHandler</a:t>
            </a:r>
            <a:r>
              <a:rPr lang="en-US" dirty="0"/>
              <a:t>}&gt;Toggle Discount&lt;/button&gt;</a:t>
            </a:r>
          </a:p>
          <a:p>
            <a:endParaRPr lang="en-US" dirty="0"/>
          </a:p>
        </p:txBody>
      </p:sp>
      <p:sp>
        <p:nvSpPr>
          <p:cNvPr id="3" name="Title 2">
            <a:extLst>
              <a:ext uri="{FF2B5EF4-FFF2-40B4-BE49-F238E27FC236}">
                <a16:creationId xmlns:a16="http://schemas.microsoft.com/office/drawing/2014/main" id="{A9090151-DD97-415A-A569-113E7D6D423D}"/>
              </a:ext>
            </a:extLst>
          </p:cNvPr>
          <p:cNvSpPr>
            <a:spLocks noGrp="1"/>
          </p:cNvSpPr>
          <p:nvPr>
            <p:ph type="title"/>
          </p:nvPr>
        </p:nvSpPr>
        <p:spPr/>
        <p:txBody>
          <a:bodyPr/>
          <a:lstStyle/>
          <a:p>
            <a:r>
              <a:rPr lang="en-US" dirty="0"/>
              <a:t>Context API demo – part 3</a:t>
            </a:r>
          </a:p>
        </p:txBody>
      </p:sp>
      <p:sp>
        <p:nvSpPr>
          <p:cNvPr id="4" name="Slide Number Placeholder 3">
            <a:extLst>
              <a:ext uri="{FF2B5EF4-FFF2-40B4-BE49-F238E27FC236}">
                <a16:creationId xmlns:a16="http://schemas.microsoft.com/office/drawing/2014/main" id="{9008FFE1-34A3-4CE5-9FD9-635552A753ED}"/>
              </a:ext>
            </a:extLst>
          </p:cNvPr>
          <p:cNvSpPr>
            <a:spLocks noGrp="1"/>
          </p:cNvSpPr>
          <p:nvPr>
            <p:ph type="sldNum" sz="quarter" idx="4"/>
          </p:nvPr>
        </p:nvSpPr>
        <p:spPr/>
        <p:txBody>
          <a:bodyPr/>
          <a:lstStyle/>
          <a:p>
            <a:fld id="{3A3ABCD3-4259-4031-A1A0-BB63FBFB7B73}" type="slidenum">
              <a:rPr lang="en-US" smtClean="0"/>
              <a:pPr/>
              <a:t>107</a:t>
            </a:fld>
            <a:endParaRPr lang="en-US" dirty="0"/>
          </a:p>
        </p:txBody>
      </p:sp>
    </p:spTree>
    <p:extLst>
      <p:ext uri="{BB962C8B-B14F-4D97-AF65-F5344CB8AC3E}">
        <p14:creationId xmlns:p14="http://schemas.microsoft.com/office/powerpoint/2010/main" val="40724205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44DA3-2824-4178-8C2E-92B197050191}"/>
              </a:ext>
            </a:extLst>
          </p:cNvPr>
          <p:cNvSpPr>
            <a:spLocks noGrp="1"/>
          </p:cNvSpPr>
          <p:nvPr>
            <p:ph sz="quarter" idx="13"/>
          </p:nvPr>
        </p:nvSpPr>
        <p:spPr/>
        <p:txBody>
          <a:bodyPr/>
          <a:lstStyle/>
          <a:p>
            <a:r>
              <a:rPr lang="en-US" dirty="0">
                <a:solidFill>
                  <a:schemeClr val="bg1">
                    <a:lumMod val="50000"/>
                  </a:schemeClr>
                </a:solidFill>
              </a:rPr>
              <a:t>//in Product.js</a:t>
            </a:r>
          </a:p>
          <a:p>
            <a:r>
              <a:rPr lang="en-US" dirty="0"/>
              <a:t>import </a:t>
            </a:r>
            <a:r>
              <a:rPr lang="en-US" dirty="0" err="1"/>
              <a:t>DiscountContext</a:t>
            </a:r>
            <a:r>
              <a:rPr lang="en-US" dirty="0"/>
              <a:t> from '../../context/</a:t>
            </a:r>
            <a:r>
              <a:rPr lang="en-US" dirty="0" err="1"/>
              <a:t>discountContext</a:t>
            </a:r>
            <a:r>
              <a:rPr lang="en-US" dirty="0"/>
              <a:t>';</a:t>
            </a:r>
          </a:p>
          <a:p>
            <a:endParaRPr lang="en-US" dirty="0"/>
          </a:p>
          <a:p>
            <a:r>
              <a:rPr lang="en-US" dirty="0">
                <a:solidFill>
                  <a:schemeClr val="bg1">
                    <a:lumMod val="50000"/>
                  </a:schemeClr>
                </a:solidFill>
              </a:rPr>
              <a:t>//and change the render() return:</a:t>
            </a:r>
          </a:p>
          <a:p>
            <a:r>
              <a:rPr lang="en-US" dirty="0"/>
              <a:t>return (&lt;</a:t>
            </a:r>
            <a:r>
              <a:rPr lang="en-US" dirty="0" err="1"/>
              <a:t>DiscountContext.Consumer</a:t>
            </a:r>
            <a:r>
              <a:rPr lang="en-US" dirty="0"/>
              <a:t>&gt;</a:t>
            </a:r>
          </a:p>
          <a:p>
            <a:r>
              <a:rPr lang="en-US" dirty="0"/>
              <a:t>	{(context) =&gt; (&lt;div </a:t>
            </a:r>
            <a:r>
              <a:rPr lang="en-US" dirty="0" err="1"/>
              <a:t>className</a:t>
            </a:r>
            <a:r>
              <a:rPr lang="en-US" dirty="0"/>
              <a:t>={</a:t>
            </a:r>
            <a:r>
              <a:rPr lang="en-US" dirty="0" err="1"/>
              <a:t>styles.productCard</a:t>
            </a:r>
            <a:r>
              <a:rPr lang="en-US" dirty="0"/>
              <a:t>}&gt;</a:t>
            </a:r>
          </a:p>
          <a:p>
            <a:r>
              <a:rPr lang="en-US" dirty="0"/>
              <a:t>		&lt;div&gt;Each {this.props.name} costs ${</a:t>
            </a:r>
            <a:r>
              <a:rPr lang="en-US" b="1" dirty="0" err="1"/>
              <a:t>context.applyDiscount</a:t>
            </a:r>
            <a:r>
              <a:rPr lang="en-US" b="1" dirty="0"/>
              <a:t>(</a:t>
            </a:r>
            <a:r>
              <a:rPr lang="en-US" dirty="0" err="1"/>
              <a:t>this.props.price</a:t>
            </a:r>
            <a:r>
              <a:rPr lang="en-US" b="1" dirty="0"/>
              <a:t>)</a:t>
            </a:r>
            <a:r>
              <a:rPr lang="en-US" dirty="0"/>
              <a:t>}&lt;/div&gt;</a:t>
            </a:r>
          </a:p>
          <a:p>
            <a:r>
              <a:rPr lang="en-US" dirty="0"/>
              <a:t>		...</a:t>
            </a:r>
          </a:p>
          <a:p>
            <a:r>
              <a:rPr lang="en-US" dirty="0"/>
              <a:t>	&lt;/div&gt;)}</a:t>
            </a:r>
          </a:p>
          <a:p>
            <a:r>
              <a:rPr lang="en-US" dirty="0"/>
              <a:t>&lt;/</a:t>
            </a:r>
            <a:r>
              <a:rPr lang="en-US" dirty="0" err="1"/>
              <a:t>DiscountContext.Consumer</a:t>
            </a:r>
            <a:r>
              <a:rPr lang="en-US" dirty="0"/>
              <a:t>&gt;)</a:t>
            </a:r>
          </a:p>
          <a:p>
            <a:endParaRPr lang="en-US" dirty="0"/>
          </a:p>
          <a:p>
            <a:r>
              <a:rPr lang="en-US" dirty="0">
                <a:solidFill>
                  <a:schemeClr val="bg1">
                    <a:lumMod val="50000"/>
                  </a:schemeClr>
                </a:solidFill>
              </a:rPr>
              <a:t>//Product.js now behaves like a functional component which cannot use ref directly,</a:t>
            </a:r>
          </a:p>
          <a:p>
            <a:r>
              <a:rPr lang="en-US" dirty="0">
                <a:solidFill>
                  <a:schemeClr val="bg1">
                    <a:lumMod val="50000"/>
                  </a:schemeClr>
                </a:solidFill>
              </a:rPr>
              <a:t>//so comment out (or delete) the ref portion of the component – demo and apply discount</a:t>
            </a:r>
          </a:p>
        </p:txBody>
      </p:sp>
      <p:sp>
        <p:nvSpPr>
          <p:cNvPr id="3" name="Title 2">
            <a:extLst>
              <a:ext uri="{FF2B5EF4-FFF2-40B4-BE49-F238E27FC236}">
                <a16:creationId xmlns:a16="http://schemas.microsoft.com/office/drawing/2014/main" id="{C18641F5-BD09-488E-ADBF-5FD3DC85B16F}"/>
              </a:ext>
            </a:extLst>
          </p:cNvPr>
          <p:cNvSpPr>
            <a:spLocks noGrp="1"/>
          </p:cNvSpPr>
          <p:nvPr>
            <p:ph type="title"/>
          </p:nvPr>
        </p:nvSpPr>
        <p:spPr/>
        <p:txBody>
          <a:bodyPr/>
          <a:lstStyle/>
          <a:p>
            <a:r>
              <a:rPr lang="en-US" dirty="0"/>
              <a:t>Context API demo – part 4</a:t>
            </a:r>
          </a:p>
        </p:txBody>
      </p:sp>
      <p:sp>
        <p:nvSpPr>
          <p:cNvPr id="4" name="Slide Number Placeholder 3">
            <a:extLst>
              <a:ext uri="{FF2B5EF4-FFF2-40B4-BE49-F238E27FC236}">
                <a16:creationId xmlns:a16="http://schemas.microsoft.com/office/drawing/2014/main" id="{16F2CF0A-A4F7-458B-A3F9-24532BCBFD8E}"/>
              </a:ext>
            </a:extLst>
          </p:cNvPr>
          <p:cNvSpPr>
            <a:spLocks noGrp="1"/>
          </p:cNvSpPr>
          <p:nvPr>
            <p:ph type="sldNum" sz="quarter" idx="4"/>
          </p:nvPr>
        </p:nvSpPr>
        <p:spPr/>
        <p:txBody>
          <a:bodyPr/>
          <a:lstStyle/>
          <a:p>
            <a:fld id="{3A3ABCD3-4259-4031-A1A0-BB63FBFB7B73}" type="slidenum">
              <a:rPr lang="en-US" smtClean="0"/>
              <a:pPr/>
              <a:t>108</a:t>
            </a:fld>
            <a:endParaRPr lang="en-US" dirty="0"/>
          </a:p>
        </p:txBody>
      </p:sp>
    </p:spTree>
    <p:extLst>
      <p:ext uri="{BB962C8B-B14F-4D97-AF65-F5344CB8AC3E}">
        <p14:creationId xmlns:p14="http://schemas.microsoft.com/office/powerpoint/2010/main" val="37021232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07FE8C-9918-4855-9C22-763479F26D18}"/>
              </a:ext>
            </a:extLst>
          </p:cNvPr>
          <p:cNvSpPr>
            <a:spLocks noGrp="1"/>
          </p:cNvSpPr>
          <p:nvPr>
            <p:ph sz="quarter" idx="13"/>
          </p:nvPr>
        </p:nvSpPr>
        <p:spPr/>
        <p:txBody>
          <a:bodyPr/>
          <a:lstStyle/>
          <a:p>
            <a:r>
              <a:rPr lang="en-US" dirty="0">
                <a:solidFill>
                  <a:schemeClr val="bg1">
                    <a:lumMod val="50000"/>
                  </a:schemeClr>
                </a:solidFill>
              </a:rPr>
              <a:t>//in Product.js undo to remove the &lt;</a:t>
            </a:r>
            <a:r>
              <a:rPr lang="en-US" dirty="0" err="1">
                <a:solidFill>
                  <a:schemeClr val="bg1">
                    <a:lumMod val="50000"/>
                  </a:schemeClr>
                </a:solidFill>
              </a:rPr>
              <a:t>DiscountContext.Consumer</a:t>
            </a:r>
            <a:r>
              <a:rPr lang="en-US" dirty="0">
                <a:solidFill>
                  <a:schemeClr val="bg1">
                    <a:lumMod val="50000"/>
                  </a:schemeClr>
                </a:solidFill>
              </a:rPr>
              <a:t>&gt; </a:t>
            </a:r>
          </a:p>
          <a:p>
            <a:r>
              <a:rPr lang="en-US" dirty="0">
                <a:solidFill>
                  <a:schemeClr val="bg1">
                    <a:lumMod val="50000"/>
                  </a:schemeClr>
                </a:solidFill>
              </a:rPr>
              <a:t>//and the function receiving context (but leave the import)</a:t>
            </a:r>
          </a:p>
          <a:p>
            <a:endParaRPr lang="en-US" dirty="0"/>
          </a:p>
          <a:p>
            <a:r>
              <a:rPr lang="en-US" dirty="0">
                <a:solidFill>
                  <a:schemeClr val="bg1">
                    <a:lumMod val="50000"/>
                  </a:schemeClr>
                </a:solidFill>
              </a:rPr>
              <a:t>//add a static property</a:t>
            </a:r>
          </a:p>
          <a:p>
            <a:r>
              <a:rPr lang="en-US" dirty="0"/>
              <a:t>static </a:t>
            </a:r>
            <a:r>
              <a:rPr lang="en-US" dirty="0" err="1"/>
              <a:t>contextType</a:t>
            </a:r>
            <a:r>
              <a:rPr lang="en-US" dirty="0"/>
              <a:t> = </a:t>
            </a:r>
            <a:r>
              <a:rPr lang="en-US" dirty="0" err="1"/>
              <a:t>DiscountContext</a:t>
            </a:r>
            <a:r>
              <a:rPr lang="en-US" dirty="0"/>
              <a:t>;</a:t>
            </a:r>
          </a:p>
          <a:p>
            <a:endParaRPr lang="en-US" dirty="0"/>
          </a:p>
          <a:p>
            <a:r>
              <a:rPr lang="en-US" dirty="0">
                <a:solidFill>
                  <a:schemeClr val="bg1">
                    <a:lumMod val="50000"/>
                  </a:schemeClr>
                </a:solidFill>
              </a:rPr>
              <a:t>//and apply the discount to the price output:</a:t>
            </a:r>
          </a:p>
          <a:p>
            <a:r>
              <a:rPr lang="en-US" dirty="0"/>
              <a:t>&lt;div&gt;Each {this.props.name} costs ${</a:t>
            </a:r>
            <a:r>
              <a:rPr lang="en-US" dirty="0" err="1"/>
              <a:t>this.context.applyDiscount</a:t>
            </a:r>
            <a:r>
              <a:rPr lang="en-US" dirty="0"/>
              <a:t>(</a:t>
            </a:r>
            <a:r>
              <a:rPr lang="en-US" dirty="0" err="1"/>
              <a:t>this.props.price</a:t>
            </a:r>
            <a:r>
              <a:rPr lang="en-US" dirty="0"/>
              <a:t>)}&lt;/div&gt;</a:t>
            </a:r>
          </a:p>
          <a:p>
            <a:endParaRPr lang="en-US" dirty="0"/>
          </a:p>
          <a:p>
            <a:r>
              <a:rPr lang="en-US" dirty="0">
                <a:solidFill>
                  <a:schemeClr val="bg1">
                    <a:lumMod val="50000"/>
                  </a:schemeClr>
                </a:solidFill>
              </a:rPr>
              <a:t>//reload and demo</a:t>
            </a:r>
          </a:p>
        </p:txBody>
      </p:sp>
      <p:sp>
        <p:nvSpPr>
          <p:cNvPr id="3" name="Title 2">
            <a:extLst>
              <a:ext uri="{FF2B5EF4-FFF2-40B4-BE49-F238E27FC236}">
                <a16:creationId xmlns:a16="http://schemas.microsoft.com/office/drawing/2014/main" id="{5E7B2A89-5EE3-465B-9A08-8BD342D73EEC}"/>
              </a:ext>
            </a:extLst>
          </p:cNvPr>
          <p:cNvSpPr>
            <a:spLocks noGrp="1"/>
          </p:cNvSpPr>
          <p:nvPr>
            <p:ph type="title"/>
          </p:nvPr>
        </p:nvSpPr>
        <p:spPr/>
        <p:txBody>
          <a:bodyPr/>
          <a:lstStyle/>
          <a:p>
            <a:r>
              <a:rPr lang="en-US" dirty="0"/>
              <a:t>Alternative Access to Context API demo</a:t>
            </a:r>
          </a:p>
        </p:txBody>
      </p:sp>
      <p:sp>
        <p:nvSpPr>
          <p:cNvPr id="4" name="Slide Number Placeholder 3">
            <a:extLst>
              <a:ext uri="{FF2B5EF4-FFF2-40B4-BE49-F238E27FC236}">
                <a16:creationId xmlns:a16="http://schemas.microsoft.com/office/drawing/2014/main" id="{2A362122-CE52-4ECC-9A3F-45F8ADBAFB8C}"/>
              </a:ext>
            </a:extLst>
          </p:cNvPr>
          <p:cNvSpPr>
            <a:spLocks noGrp="1"/>
          </p:cNvSpPr>
          <p:nvPr>
            <p:ph type="sldNum" sz="quarter" idx="4"/>
          </p:nvPr>
        </p:nvSpPr>
        <p:spPr/>
        <p:txBody>
          <a:bodyPr/>
          <a:lstStyle/>
          <a:p>
            <a:fld id="{3A3ABCD3-4259-4031-A1A0-BB63FBFB7B73}" type="slidenum">
              <a:rPr lang="en-US" smtClean="0"/>
              <a:pPr/>
              <a:t>109</a:t>
            </a:fld>
            <a:endParaRPr lang="en-US" dirty="0"/>
          </a:p>
        </p:txBody>
      </p:sp>
    </p:spTree>
    <p:extLst>
      <p:ext uri="{BB962C8B-B14F-4D97-AF65-F5344CB8AC3E}">
        <p14:creationId xmlns:p14="http://schemas.microsoft.com/office/powerpoint/2010/main" val="338489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B6B18-08B8-4C42-A10F-BE2FD868B1E9}"/>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(03-arrow-function.js)</a:t>
            </a:r>
          </a:p>
          <a:p>
            <a:r>
              <a:rPr lang="en-US" dirty="0">
                <a:solidFill>
                  <a:schemeClr val="bg1">
                    <a:lumMod val="50000"/>
                  </a:schemeClr>
                </a:solidFill>
              </a:rPr>
              <a:t>//demo all variations of syntax</a:t>
            </a:r>
          </a:p>
          <a:p>
            <a:r>
              <a:rPr lang="en-US" dirty="0"/>
              <a:t>const </a:t>
            </a:r>
            <a:r>
              <a:rPr lang="en-US" dirty="0" err="1"/>
              <a:t>doubleIt</a:t>
            </a:r>
            <a:r>
              <a:rPr lang="en-US" dirty="0"/>
              <a:t> = (</a:t>
            </a:r>
            <a:r>
              <a:rPr lang="en-US" dirty="0" err="1"/>
              <a:t>val</a:t>
            </a:r>
            <a:r>
              <a:rPr lang="en-US" dirty="0"/>
              <a:t>) =&gt; {</a:t>
            </a:r>
          </a:p>
          <a:p>
            <a:r>
              <a:rPr lang="en-US" dirty="0"/>
              <a:t>	return </a:t>
            </a:r>
            <a:r>
              <a:rPr lang="en-US" dirty="0" err="1"/>
              <a:t>val</a:t>
            </a:r>
            <a:r>
              <a:rPr lang="en-US" dirty="0"/>
              <a:t> * 2;</a:t>
            </a:r>
          </a:p>
          <a:p>
            <a:r>
              <a:rPr lang="en-US" dirty="0"/>
              <a:t>};</a:t>
            </a:r>
          </a:p>
          <a:p>
            <a:r>
              <a:rPr lang="en-US" dirty="0"/>
              <a:t>const </a:t>
            </a:r>
            <a:r>
              <a:rPr lang="en-US" dirty="0" err="1"/>
              <a:t>doubleIt</a:t>
            </a:r>
            <a:r>
              <a:rPr lang="en-US" dirty="0"/>
              <a:t> = (</a:t>
            </a:r>
            <a:r>
              <a:rPr lang="en-US" dirty="0" err="1"/>
              <a:t>val</a:t>
            </a:r>
            <a:r>
              <a:rPr lang="en-US" dirty="0"/>
              <a:t>) =&gt; </a:t>
            </a:r>
            <a:r>
              <a:rPr lang="en-US" dirty="0" err="1"/>
              <a:t>val</a:t>
            </a:r>
            <a:r>
              <a:rPr lang="en-US" dirty="0"/>
              <a:t> * 2;</a:t>
            </a:r>
          </a:p>
          <a:p>
            <a:r>
              <a:rPr lang="en-US" dirty="0"/>
              <a:t>const </a:t>
            </a:r>
            <a:r>
              <a:rPr lang="en-US" dirty="0" err="1"/>
              <a:t>doubleIt</a:t>
            </a:r>
            <a:r>
              <a:rPr lang="en-US" dirty="0"/>
              <a:t> = </a:t>
            </a:r>
            <a:r>
              <a:rPr lang="en-US" dirty="0" err="1"/>
              <a:t>val</a:t>
            </a:r>
            <a:r>
              <a:rPr lang="en-US" dirty="0"/>
              <a:t> =&gt; </a:t>
            </a:r>
            <a:r>
              <a:rPr lang="en-US" dirty="0" err="1"/>
              <a:t>val</a:t>
            </a:r>
            <a:r>
              <a:rPr lang="en-US" dirty="0"/>
              <a:t> * 2;</a:t>
            </a:r>
          </a:p>
          <a:p>
            <a:endParaRPr lang="en-US" dirty="0"/>
          </a:p>
          <a:p>
            <a:r>
              <a:rPr lang="en-US" dirty="0"/>
              <a:t>console.log('twice 2 = ', </a:t>
            </a:r>
            <a:r>
              <a:rPr lang="en-US" dirty="0" err="1"/>
              <a:t>doubleIt</a:t>
            </a:r>
            <a:r>
              <a:rPr lang="en-US" dirty="0"/>
              <a:t>(2));</a:t>
            </a:r>
          </a:p>
          <a:p>
            <a:r>
              <a:rPr lang="en-US" dirty="0"/>
              <a:t>console.log('twice 5 = ', </a:t>
            </a:r>
            <a:r>
              <a:rPr lang="en-US" dirty="0" err="1"/>
              <a:t>doubleIt</a:t>
            </a:r>
            <a:r>
              <a:rPr lang="en-US" dirty="0"/>
              <a:t>(5));</a:t>
            </a:r>
          </a:p>
          <a:p>
            <a:endParaRPr lang="en-US" dirty="0"/>
          </a:p>
        </p:txBody>
      </p:sp>
      <p:sp>
        <p:nvSpPr>
          <p:cNvPr id="3" name="Title 2">
            <a:extLst>
              <a:ext uri="{FF2B5EF4-FFF2-40B4-BE49-F238E27FC236}">
                <a16:creationId xmlns:a16="http://schemas.microsoft.com/office/drawing/2014/main" id="{02B67A13-FBF0-4B24-9A2A-EF75F36BBE3E}"/>
              </a:ext>
            </a:extLst>
          </p:cNvPr>
          <p:cNvSpPr>
            <a:spLocks noGrp="1"/>
          </p:cNvSpPr>
          <p:nvPr>
            <p:ph type="title"/>
          </p:nvPr>
        </p:nvSpPr>
        <p:spPr/>
        <p:txBody>
          <a:bodyPr/>
          <a:lstStyle/>
          <a:p>
            <a:r>
              <a:rPr lang="en-US" dirty="0"/>
              <a:t>Arrow function demo</a:t>
            </a:r>
          </a:p>
        </p:txBody>
      </p:sp>
      <p:sp>
        <p:nvSpPr>
          <p:cNvPr id="4" name="Slide Number Placeholder 3">
            <a:extLst>
              <a:ext uri="{FF2B5EF4-FFF2-40B4-BE49-F238E27FC236}">
                <a16:creationId xmlns:a16="http://schemas.microsoft.com/office/drawing/2014/main" id="{8B4DF8AA-04DF-4CA9-8E2B-3C13D7FF2C1D}"/>
              </a:ext>
            </a:extLst>
          </p:cNvPr>
          <p:cNvSpPr>
            <a:spLocks noGrp="1"/>
          </p:cNvSpPr>
          <p:nvPr>
            <p:ph type="sldNum" sz="quarter" idx="4"/>
          </p:nvPr>
        </p:nvSpPr>
        <p:spPr/>
        <p:txBody>
          <a:bodyPr/>
          <a:lstStyle/>
          <a:p>
            <a:fld id="{3A3ABCD3-4259-4031-A1A0-BB63FBFB7B73}" type="slidenum">
              <a:rPr lang="en-US" smtClean="0"/>
              <a:pPr/>
              <a:t>11</a:t>
            </a:fld>
            <a:endParaRPr lang="en-US" dirty="0"/>
          </a:p>
        </p:txBody>
      </p:sp>
    </p:spTree>
    <p:extLst>
      <p:ext uri="{BB962C8B-B14F-4D97-AF65-F5344CB8AC3E}">
        <p14:creationId xmlns:p14="http://schemas.microsoft.com/office/powerpoint/2010/main" val="41899890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2796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7 – Web Server Interactions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111</a:t>
            </a:fld>
            <a:endParaRPr lang="en-US" dirty="0"/>
          </a:p>
        </p:txBody>
      </p:sp>
    </p:spTree>
    <p:extLst>
      <p:ext uri="{BB962C8B-B14F-4D97-AF65-F5344CB8AC3E}">
        <p14:creationId xmlns:p14="http://schemas.microsoft.com/office/powerpoint/2010/main" val="3514805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112</a:t>
            </a:fld>
            <a:endParaRPr lang="en-US" dirty="0"/>
          </a:p>
        </p:txBody>
      </p:sp>
    </p:spTree>
    <p:extLst>
      <p:ext uri="{BB962C8B-B14F-4D97-AF65-F5344CB8AC3E}">
        <p14:creationId xmlns:p14="http://schemas.microsoft.com/office/powerpoint/2010/main" val="7854414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580EF-B93F-4F81-934C-535501811844}"/>
              </a:ext>
            </a:extLst>
          </p:cNvPr>
          <p:cNvSpPr>
            <a:spLocks noGrp="1"/>
          </p:cNvSpPr>
          <p:nvPr>
            <p:ph sz="quarter" idx="13"/>
          </p:nvPr>
        </p:nvSpPr>
        <p:spPr/>
        <p:txBody>
          <a:bodyPr/>
          <a:lstStyle/>
          <a:p>
            <a:r>
              <a:rPr lang="en-US" dirty="0">
                <a:solidFill>
                  <a:schemeClr val="bg1">
                    <a:lumMod val="50000"/>
                  </a:schemeClr>
                </a:solidFill>
              </a:rPr>
              <a:t>//want to dynamically load data – use http://www.kazoopromotions.com/api/boardmembers </a:t>
            </a:r>
          </a:p>
          <a:p>
            <a:r>
              <a:rPr lang="en-US" dirty="0">
                <a:solidFill>
                  <a:schemeClr val="bg1">
                    <a:lumMod val="50000"/>
                  </a:schemeClr>
                </a:solidFill>
              </a:rPr>
              <a:t>//install </a:t>
            </a:r>
            <a:r>
              <a:rPr lang="en-US" dirty="0" err="1">
                <a:solidFill>
                  <a:schemeClr val="bg1">
                    <a:lumMod val="50000"/>
                  </a:schemeClr>
                </a:solidFill>
              </a:rPr>
              <a:t>Axios</a:t>
            </a:r>
            <a:r>
              <a:rPr lang="en-US" dirty="0">
                <a:solidFill>
                  <a:schemeClr val="bg1">
                    <a:lumMod val="50000"/>
                  </a:schemeClr>
                </a:solidFill>
              </a:rPr>
              <a:t> to the application</a:t>
            </a:r>
          </a:p>
          <a:p>
            <a:r>
              <a:rPr lang="en-US" dirty="0"/>
              <a:t>npm install </a:t>
            </a:r>
            <a:r>
              <a:rPr lang="en-US" dirty="0" err="1"/>
              <a:t>axios</a:t>
            </a:r>
            <a:endParaRPr lang="en-US" dirty="0"/>
          </a:p>
          <a:p>
            <a:endParaRPr lang="en-US" dirty="0"/>
          </a:p>
          <a:p>
            <a:r>
              <a:rPr lang="en-US" dirty="0">
                <a:solidFill>
                  <a:schemeClr val="bg1">
                    <a:lumMod val="50000"/>
                  </a:schemeClr>
                </a:solidFill>
              </a:rPr>
              <a:t>//in Board.js add:</a:t>
            </a:r>
          </a:p>
          <a:p>
            <a:r>
              <a:rPr lang="en-US" dirty="0"/>
              <a:t>import axios from 'axios';</a:t>
            </a:r>
          </a:p>
          <a:p>
            <a:endParaRPr lang="en-US" dirty="0"/>
          </a:p>
          <a:p>
            <a:r>
              <a:rPr lang="en-US" dirty="0" err="1"/>
              <a:t>componentDidMount</a:t>
            </a:r>
            <a:r>
              <a:rPr lang="en-US" dirty="0"/>
              <a:t>() {</a:t>
            </a:r>
          </a:p>
          <a:p>
            <a:r>
              <a:rPr lang="en-US" dirty="0"/>
              <a:t>	</a:t>
            </a:r>
            <a:r>
              <a:rPr lang="en-US" dirty="0" err="1"/>
              <a:t>axios.get</a:t>
            </a:r>
            <a:r>
              <a:rPr lang="en-US" dirty="0"/>
              <a:t>('https://www.kazoopromotions.com/api/boardmembers')</a:t>
            </a:r>
          </a:p>
          <a:p>
            <a:r>
              <a:rPr lang="en-US" dirty="0"/>
              <a:t>		.then(resp =&gt; {</a:t>
            </a:r>
          </a:p>
          <a:p>
            <a:r>
              <a:rPr lang="en-US" dirty="0"/>
              <a:t>			console.log(resp);</a:t>
            </a:r>
          </a:p>
          <a:p>
            <a:r>
              <a:rPr lang="en-US" dirty="0"/>
              <a:t>		});</a:t>
            </a:r>
          </a:p>
          <a:p>
            <a:r>
              <a:rPr lang="en-US" dirty="0"/>
              <a:t>}</a:t>
            </a:r>
          </a:p>
          <a:p>
            <a:r>
              <a:rPr lang="en-US" dirty="0">
                <a:solidFill>
                  <a:schemeClr val="bg1">
                    <a:lumMod val="50000"/>
                  </a:schemeClr>
                </a:solidFill>
              </a:rPr>
              <a:t>//load and investigate the response object in the console</a:t>
            </a:r>
          </a:p>
        </p:txBody>
      </p:sp>
      <p:sp>
        <p:nvSpPr>
          <p:cNvPr id="3" name="Title 2">
            <a:extLst>
              <a:ext uri="{FF2B5EF4-FFF2-40B4-BE49-F238E27FC236}">
                <a16:creationId xmlns:a16="http://schemas.microsoft.com/office/drawing/2014/main" id="{9E4A9680-EB21-4495-B499-C3615E039193}"/>
              </a:ext>
            </a:extLst>
          </p:cNvPr>
          <p:cNvSpPr>
            <a:spLocks noGrp="1"/>
          </p:cNvSpPr>
          <p:nvPr>
            <p:ph type="title"/>
          </p:nvPr>
        </p:nvSpPr>
        <p:spPr/>
        <p:txBody>
          <a:bodyPr/>
          <a:lstStyle/>
          <a:p>
            <a:r>
              <a:rPr lang="en-US" dirty="0" err="1"/>
              <a:t>Axios</a:t>
            </a:r>
            <a:r>
              <a:rPr lang="en-US" dirty="0"/>
              <a:t> demo</a:t>
            </a:r>
          </a:p>
        </p:txBody>
      </p:sp>
      <p:sp>
        <p:nvSpPr>
          <p:cNvPr id="4" name="Slide Number Placeholder 3">
            <a:extLst>
              <a:ext uri="{FF2B5EF4-FFF2-40B4-BE49-F238E27FC236}">
                <a16:creationId xmlns:a16="http://schemas.microsoft.com/office/drawing/2014/main" id="{5E8603E1-703F-4138-A662-65DE10285574}"/>
              </a:ext>
            </a:extLst>
          </p:cNvPr>
          <p:cNvSpPr>
            <a:spLocks noGrp="1"/>
          </p:cNvSpPr>
          <p:nvPr>
            <p:ph type="sldNum" sz="quarter" idx="4"/>
          </p:nvPr>
        </p:nvSpPr>
        <p:spPr/>
        <p:txBody>
          <a:bodyPr/>
          <a:lstStyle/>
          <a:p>
            <a:fld id="{3A3ABCD3-4259-4031-A1A0-BB63FBFB7B73}" type="slidenum">
              <a:rPr lang="en-US" smtClean="0"/>
              <a:pPr/>
              <a:t>113</a:t>
            </a:fld>
            <a:endParaRPr lang="en-US" dirty="0"/>
          </a:p>
        </p:txBody>
      </p:sp>
    </p:spTree>
    <p:extLst>
      <p:ext uri="{BB962C8B-B14F-4D97-AF65-F5344CB8AC3E}">
        <p14:creationId xmlns:p14="http://schemas.microsoft.com/office/powerpoint/2010/main" val="13007722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0B3B11-7A6D-4B14-8907-B9F296971822}"/>
              </a:ext>
            </a:extLst>
          </p:cNvPr>
          <p:cNvSpPr>
            <a:spLocks noGrp="1"/>
          </p:cNvSpPr>
          <p:nvPr>
            <p:ph sz="quarter" idx="13"/>
          </p:nvPr>
        </p:nvSpPr>
        <p:spPr/>
        <p:txBody>
          <a:bodyPr/>
          <a:lstStyle/>
          <a:p>
            <a:r>
              <a:rPr lang="en-US" dirty="0">
                <a:solidFill>
                  <a:schemeClr val="bg1">
                    <a:lumMod val="50000"/>
                  </a:schemeClr>
                </a:solidFill>
              </a:rPr>
              <a:t>//still in Board.js put the received data into state – add a state property</a:t>
            </a:r>
          </a:p>
          <a:p>
            <a:r>
              <a:rPr lang="en-US" dirty="0"/>
              <a:t>state = {</a:t>
            </a:r>
          </a:p>
          <a:p>
            <a:r>
              <a:rPr lang="en-US" dirty="0"/>
              <a:t>	members: []</a:t>
            </a:r>
          </a:p>
          <a:p>
            <a:r>
              <a:rPr lang="en-US" dirty="0"/>
              <a:t>}</a:t>
            </a:r>
          </a:p>
          <a:p>
            <a:endParaRPr lang="en-US" dirty="0"/>
          </a:p>
          <a:p>
            <a:r>
              <a:rPr lang="en-US" dirty="0">
                <a:solidFill>
                  <a:schemeClr val="bg1">
                    <a:lumMod val="50000"/>
                  </a:schemeClr>
                </a:solidFill>
              </a:rPr>
              <a:t>//in the .then() callback set state</a:t>
            </a:r>
          </a:p>
          <a:p>
            <a:r>
              <a:rPr lang="en-US" dirty="0" err="1"/>
              <a:t>this.setState</a:t>
            </a:r>
            <a:r>
              <a:rPr lang="en-US" dirty="0"/>
              <a:t>({ members: </a:t>
            </a:r>
            <a:r>
              <a:rPr lang="en-US" dirty="0" err="1"/>
              <a:t>resp.data</a:t>
            </a:r>
            <a:r>
              <a:rPr lang="en-US" dirty="0"/>
              <a:t> });</a:t>
            </a:r>
          </a:p>
          <a:p>
            <a:endParaRPr lang="en-US" dirty="0"/>
          </a:p>
          <a:p>
            <a:r>
              <a:rPr lang="en-US" dirty="0">
                <a:solidFill>
                  <a:schemeClr val="bg1">
                    <a:lumMod val="50000"/>
                  </a:schemeClr>
                </a:solidFill>
              </a:rPr>
              <a:t>//prepare MemberTile.js to receive data – modify its JSX</a:t>
            </a:r>
          </a:p>
          <a:p>
            <a:r>
              <a:rPr lang="en-US" dirty="0"/>
              <a:t>&lt;h1&gt;{</a:t>
            </a:r>
            <a:r>
              <a:rPr lang="en-US" dirty="0" err="1"/>
              <a:t>props.firstName</a:t>
            </a:r>
            <a:r>
              <a:rPr lang="en-US" dirty="0"/>
              <a:t>} {</a:t>
            </a:r>
            <a:r>
              <a:rPr lang="en-US" dirty="0" err="1"/>
              <a:t>props.lastName</a:t>
            </a:r>
            <a:r>
              <a:rPr lang="en-US" dirty="0"/>
              <a:t>}&lt;/h1&gt;</a:t>
            </a:r>
          </a:p>
          <a:p>
            <a:r>
              <a:rPr lang="en-US" dirty="0"/>
              <a:t>&lt;div </a:t>
            </a:r>
            <a:r>
              <a:rPr lang="en-US" dirty="0" err="1"/>
              <a:t>className</a:t>
            </a:r>
            <a:r>
              <a:rPr lang="en-US" dirty="0"/>
              <a:t>={</a:t>
            </a:r>
            <a:r>
              <a:rPr lang="en-US" dirty="0" err="1"/>
              <a:t>styles.jobTitle</a:t>
            </a:r>
            <a:r>
              <a:rPr lang="en-US" dirty="0"/>
              <a:t>}&gt;{</a:t>
            </a:r>
            <a:r>
              <a:rPr lang="en-US" dirty="0" err="1"/>
              <a:t>props.title</a:t>
            </a:r>
            <a:r>
              <a:rPr lang="en-US" dirty="0"/>
              <a:t>}&lt;/div&gt;</a:t>
            </a:r>
          </a:p>
          <a:p>
            <a:endParaRPr lang="en-US" dirty="0"/>
          </a:p>
        </p:txBody>
      </p:sp>
      <p:sp>
        <p:nvSpPr>
          <p:cNvPr id="3" name="Title 2">
            <a:extLst>
              <a:ext uri="{FF2B5EF4-FFF2-40B4-BE49-F238E27FC236}">
                <a16:creationId xmlns:a16="http://schemas.microsoft.com/office/drawing/2014/main" id="{6C871B4E-0A9C-4DD5-97FF-3907E3ECE7BB}"/>
              </a:ext>
            </a:extLst>
          </p:cNvPr>
          <p:cNvSpPr>
            <a:spLocks noGrp="1"/>
          </p:cNvSpPr>
          <p:nvPr>
            <p:ph type="title"/>
          </p:nvPr>
        </p:nvSpPr>
        <p:spPr/>
        <p:txBody>
          <a:bodyPr/>
          <a:lstStyle/>
          <a:p>
            <a:r>
              <a:rPr lang="en-US" dirty="0" err="1"/>
              <a:t>Axios</a:t>
            </a:r>
            <a:r>
              <a:rPr lang="en-US" dirty="0"/>
              <a:t> demo – continued </a:t>
            </a:r>
          </a:p>
        </p:txBody>
      </p:sp>
      <p:sp>
        <p:nvSpPr>
          <p:cNvPr id="4" name="Slide Number Placeholder 3">
            <a:extLst>
              <a:ext uri="{FF2B5EF4-FFF2-40B4-BE49-F238E27FC236}">
                <a16:creationId xmlns:a16="http://schemas.microsoft.com/office/drawing/2014/main" id="{B8B86192-894E-4395-83D9-60AFBB4F549B}"/>
              </a:ext>
            </a:extLst>
          </p:cNvPr>
          <p:cNvSpPr>
            <a:spLocks noGrp="1"/>
          </p:cNvSpPr>
          <p:nvPr>
            <p:ph type="sldNum" sz="quarter" idx="4"/>
          </p:nvPr>
        </p:nvSpPr>
        <p:spPr/>
        <p:txBody>
          <a:bodyPr/>
          <a:lstStyle/>
          <a:p>
            <a:fld id="{3A3ABCD3-4259-4031-A1A0-BB63FBFB7B73}" type="slidenum">
              <a:rPr lang="en-US" smtClean="0"/>
              <a:pPr/>
              <a:t>114</a:t>
            </a:fld>
            <a:endParaRPr lang="en-US" dirty="0"/>
          </a:p>
        </p:txBody>
      </p:sp>
    </p:spTree>
    <p:extLst>
      <p:ext uri="{BB962C8B-B14F-4D97-AF65-F5344CB8AC3E}">
        <p14:creationId xmlns:p14="http://schemas.microsoft.com/office/powerpoint/2010/main" val="5665798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229914-D0DB-4CBE-97F7-C5F303B31633}"/>
              </a:ext>
            </a:extLst>
          </p:cNvPr>
          <p:cNvSpPr>
            <a:spLocks noGrp="1"/>
          </p:cNvSpPr>
          <p:nvPr>
            <p:ph sz="quarter" idx="13"/>
          </p:nvPr>
        </p:nvSpPr>
        <p:spPr/>
        <p:txBody>
          <a:bodyPr/>
          <a:lstStyle/>
          <a:p>
            <a:r>
              <a:rPr lang="en-US" dirty="0">
                <a:solidFill>
                  <a:schemeClr val="bg1">
                    <a:lumMod val="50000"/>
                  </a:schemeClr>
                </a:solidFill>
              </a:rPr>
              <a:t>//back in Board.js create the member content in the render() method:</a:t>
            </a:r>
          </a:p>
          <a:p>
            <a:r>
              <a:rPr lang="en-US" dirty="0"/>
              <a:t>const members = </a:t>
            </a:r>
            <a:r>
              <a:rPr lang="en-US" dirty="0" err="1"/>
              <a:t>this.state.members.map</a:t>
            </a:r>
            <a:r>
              <a:rPr lang="en-US" dirty="0"/>
              <a:t>(member =&gt; {</a:t>
            </a:r>
          </a:p>
          <a:p>
            <a:r>
              <a:rPr lang="en-US" dirty="0"/>
              <a:t>	return &lt;</a:t>
            </a:r>
            <a:r>
              <a:rPr lang="en-US" dirty="0" err="1"/>
              <a:t>MemberTile</a:t>
            </a:r>
            <a:r>
              <a:rPr lang="en-US" dirty="0"/>
              <a:t> </a:t>
            </a:r>
            <a:r>
              <a:rPr lang="en-US" dirty="0" err="1"/>
              <a:t>firstName</a:t>
            </a:r>
            <a:r>
              <a:rPr lang="en-US" dirty="0"/>
              <a:t>={</a:t>
            </a:r>
            <a:r>
              <a:rPr lang="en-US" dirty="0" err="1"/>
              <a:t>member.FirstName</a:t>
            </a:r>
            <a:r>
              <a:rPr lang="en-US" dirty="0"/>
              <a:t>} </a:t>
            </a:r>
            <a:r>
              <a:rPr lang="en-US" dirty="0" err="1"/>
              <a:t>lastName</a:t>
            </a:r>
            <a:r>
              <a:rPr lang="en-US" dirty="0"/>
              <a:t>={</a:t>
            </a:r>
            <a:r>
              <a:rPr lang="en-US" dirty="0" err="1"/>
              <a:t>member.LastName</a:t>
            </a:r>
            <a:r>
              <a:rPr lang="en-US" dirty="0"/>
              <a:t>}</a:t>
            </a:r>
          </a:p>
          <a:p>
            <a:r>
              <a:rPr lang="en-US" dirty="0"/>
              <a:t>		title={</a:t>
            </a:r>
            <a:r>
              <a:rPr lang="en-US" dirty="0" err="1"/>
              <a:t>member.Title</a:t>
            </a:r>
            <a:r>
              <a:rPr lang="en-US" dirty="0"/>
              <a:t>} /&gt;</a:t>
            </a:r>
          </a:p>
          <a:p>
            <a:r>
              <a:rPr lang="en-US" dirty="0"/>
              <a:t>});</a:t>
            </a:r>
          </a:p>
          <a:p>
            <a:endParaRPr lang="en-US" dirty="0"/>
          </a:p>
          <a:p>
            <a:r>
              <a:rPr lang="en-US" dirty="0">
                <a:solidFill>
                  <a:schemeClr val="bg1">
                    <a:lumMod val="50000"/>
                  </a:schemeClr>
                </a:solidFill>
              </a:rPr>
              <a:t>//and in the returned JSX</a:t>
            </a:r>
          </a:p>
          <a:p>
            <a:r>
              <a:rPr lang="en-US" dirty="0"/>
              <a:t>&lt;section </a:t>
            </a:r>
            <a:r>
              <a:rPr lang="en-US" dirty="0" err="1"/>
              <a:t>className</a:t>
            </a:r>
            <a:r>
              <a:rPr lang="en-US" dirty="0"/>
              <a:t>={</a:t>
            </a:r>
            <a:r>
              <a:rPr lang="en-US" dirty="0" err="1"/>
              <a:t>styles.memberList</a:t>
            </a:r>
            <a:r>
              <a:rPr lang="en-US" dirty="0"/>
              <a:t>}&gt;</a:t>
            </a:r>
          </a:p>
          <a:p>
            <a:r>
              <a:rPr lang="en-US" dirty="0"/>
              <a:t>	{members}</a:t>
            </a:r>
          </a:p>
          <a:p>
            <a:r>
              <a:rPr lang="en-US" dirty="0"/>
              <a:t>&lt;/section&gt;</a:t>
            </a:r>
          </a:p>
          <a:p>
            <a:endParaRPr lang="en-US" dirty="0"/>
          </a:p>
          <a:p>
            <a:r>
              <a:rPr lang="en-US" dirty="0">
                <a:solidFill>
                  <a:schemeClr val="bg1">
                    <a:lumMod val="50000"/>
                  </a:schemeClr>
                </a:solidFill>
              </a:rPr>
              <a:t>//demo – get warning about key, so modify the map() method</a:t>
            </a:r>
          </a:p>
          <a:p>
            <a:r>
              <a:rPr lang="en-US" dirty="0"/>
              <a:t>	return &lt;</a:t>
            </a:r>
            <a:r>
              <a:rPr lang="en-US" dirty="0" err="1"/>
              <a:t>MemberTile</a:t>
            </a:r>
            <a:r>
              <a:rPr lang="en-US" dirty="0"/>
              <a:t> . . . key={</a:t>
            </a:r>
            <a:r>
              <a:rPr lang="en-US" dirty="0" err="1"/>
              <a:t>member.Id</a:t>
            </a:r>
            <a:r>
              <a:rPr lang="en-US" dirty="0"/>
              <a:t>} /&gt;</a:t>
            </a:r>
          </a:p>
        </p:txBody>
      </p:sp>
      <p:sp>
        <p:nvSpPr>
          <p:cNvPr id="3" name="Title 2">
            <a:extLst>
              <a:ext uri="{FF2B5EF4-FFF2-40B4-BE49-F238E27FC236}">
                <a16:creationId xmlns:a16="http://schemas.microsoft.com/office/drawing/2014/main" id="{D65ED395-5DA7-4A62-9E8F-CBA524995753}"/>
              </a:ext>
            </a:extLst>
          </p:cNvPr>
          <p:cNvSpPr>
            <a:spLocks noGrp="1"/>
          </p:cNvSpPr>
          <p:nvPr>
            <p:ph type="title"/>
          </p:nvPr>
        </p:nvSpPr>
        <p:spPr/>
        <p:txBody>
          <a:bodyPr/>
          <a:lstStyle/>
          <a:p>
            <a:r>
              <a:rPr lang="en-US" dirty="0" err="1"/>
              <a:t>Axios</a:t>
            </a:r>
            <a:r>
              <a:rPr lang="en-US" dirty="0"/>
              <a:t> demo – part 3</a:t>
            </a:r>
          </a:p>
        </p:txBody>
      </p:sp>
      <p:sp>
        <p:nvSpPr>
          <p:cNvPr id="4" name="Slide Number Placeholder 3">
            <a:extLst>
              <a:ext uri="{FF2B5EF4-FFF2-40B4-BE49-F238E27FC236}">
                <a16:creationId xmlns:a16="http://schemas.microsoft.com/office/drawing/2014/main" id="{E54DA394-AE14-4540-A51B-6B13F3B1780D}"/>
              </a:ext>
            </a:extLst>
          </p:cNvPr>
          <p:cNvSpPr>
            <a:spLocks noGrp="1"/>
          </p:cNvSpPr>
          <p:nvPr>
            <p:ph type="sldNum" sz="quarter" idx="4"/>
          </p:nvPr>
        </p:nvSpPr>
        <p:spPr/>
        <p:txBody>
          <a:bodyPr/>
          <a:lstStyle/>
          <a:p>
            <a:fld id="{3A3ABCD3-4259-4031-A1A0-BB63FBFB7B73}" type="slidenum">
              <a:rPr lang="en-US" smtClean="0"/>
              <a:pPr/>
              <a:t>115</a:t>
            </a:fld>
            <a:endParaRPr lang="en-US" dirty="0"/>
          </a:p>
        </p:txBody>
      </p:sp>
    </p:spTree>
    <p:extLst>
      <p:ext uri="{BB962C8B-B14F-4D97-AF65-F5344CB8AC3E}">
        <p14:creationId xmlns:p14="http://schemas.microsoft.com/office/powerpoint/2010/main" val="21168952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788D-34BA-4097-AF46-4B783F7003F6}"/>
              </a:ext>
            </a:extLst>
          </p:cNvPr>
          <p:cNvSpPr>
            <a:spLocks noGrp="1"/>
          </p:cNvSpPr>
          <p:nvPr>
            <p:ph sz="quarter" idx="13"/>
          </p:nvPr>
        </p:nvSpPr>
        <p:spPr/>
        <p:txBody>
          <a:bodyPr/>
          <a:lstStyle/>
          <a:p>
            <a:r>
              <a:rPr lang="en-US" dirty="0">
                <a:solidFill>
                  <a:schemeClr val="bg1">
                    <a:lumMod val="50000"/>
                  </a:schemeClr>
                </a:solidFill>
              </a:rPr>
              <a:t>//goal: click a member to view details – so in MemberTile.js call a function when clicked</a:t>
            </a:r>
          </a:p>
          <a:p>
            <a:r>
              <a:rPr lang="en-US" dirty="0"/>
              <a:t>&lt;article </a:t>
            </a:r>
            <a:r>
              <a:rPr lang="en-US" dirty="0" err="1"/>
              <a:t>className</a:t>
            </a:r>
            <a:r>
              <a:rPr lang="en-US" dirty="0"/>
              <a:t>={</a:t>
            </a:r>
            <a:r>
              <a:rPr lang="en-US" dirty="0" err="1"/>
              <a:t>styles.memberTile</a:t>
            </a:r>
            <a:r>
              <a:rPr lang="en-US" dirty="0"/>
              <a:t>} </a:t>
            </a:r>
            <a:r>
              <a:rPr lang="en-US" dirty="0" err="1"/>
              <a:t>onClick</a:t>
            </a:r>
            <a:r>
              <a:rPr lang="en-US" dirty="0"/>
              <a:t>={</a:t>
            </a:r>
            <a:r>
              <a:rPr lang="en-US" dirty="0" err="1"/>
              <a:t>props.clicked</a:t>
            </a:r>
            <a:r>
              <a:rPr lang="en-US" dirty="0"/>
              <a:t>}&gt;</a:t>
            </a:r>
          </a:p>
          <a:p>
            <a:endParaRPr lang="en-US" dirty="0"/>
          </a:p>
          <a:p>
            <a:r>
              <a:rPr lang="en-US" dirty="0">
                <a:solidFill>
                  <a:schemeClr val="bg1">
                    <a:lumMod val="50000"/>
                  </a:schemeClr>
                </a:solidFill>
              </a:rPr>
              <a:t>//in Board.js add to state</a:t>
            </a:r>
          </a:p>
          <a:p>
            <a:r>
              <a:rPr lang="en-US" dirty="0" err="1"/>
              <a:t>selectedMemberId</a:t>
            </a:r>
            <a:r>
              <a:rPr lang="en-US" dirty="0"/>
              <a:t>: null</a:t>
            </a:r>
          </a:p>
          <a:p>
            <a:r>
              <a:rPr lang="en-US" dirty="0">
                <a:solidFill>
                  <a:schemeClr val="bg1">
                    <a:lumMod val="50000"/>
                  </a:schemeClr>
                </a:solidFill>
              </a:rPr>
              <a:t>//create a method</a:t>
            </a:r>
          </a:p>
          <a:p>
            <a:r>
              <a:rPr lang="en-US" dirty="0" err="1"/>
              <a:t>memberSelectedHandler</a:t>
            </a:r>
            <a:r>
              <a:rPr lang="en-US" dirty="0"/>
              <a:t> = (id) =&gt; {</a:t>
            </a:r>
          </a:p>
          <a:p>
            <a:r>
              <a:rPr lang="en-US" dirty="0"/>
              <a:t>	</a:t>
            </a:r>
            <a:r>
              <a:rPr lang="en-US" dirty="0" err="1"/>
              <a:t>this.setState</a:t>
            </a:r>
            <a:r>
              <a:rPr lang="en-US" dirty="0"/>
              <a:t>({ </a:t>
            </a:r>
            <a:r>
              <a:rPr lang="en-US" dirty="0" err="1"/>
              <a:t>selectedMemberId</a:t>
            </a:r>
            <a:r>
              <a:rPr lang="en-US" dirty="0"/>
              <a:t>: id });</a:t>
            </a:r>
          </a:p>
          <a:p>
            <a:r>
              <a:rPr lang="en-US" dirty="0"/>
              <a:t>}</a:t>
            </a:r>
          </a:p>
          <a:p>
            <a:r>
              <a:rPr lang="en-US" dirty="0">
                <a:solidFill>
                  <a:schemeClr val="bg1">
                    <a:lumMod val="50000"/>
                  </a:schemeClr>
                </a:solidFill>
              </a:rPr>
              <a:t>//give the method to each </a:t>
            </a:r>
            <a:r>
              <a:rPr lang="en-US" dirty="0" err="1">
                <a:solidFill>
                  <a:schemeClr val="bg1">
                    <a:lumMod val="50000"/>
                  </a:schemeClr>
                </a:solidFill>
              </a:rPr>
              <a:t>MemberTile</a:t>
            </a:r>
            <a:r>
              <a:rPr lang="en-US" dirty="0">
                <a:solidFill>
                  <a:schemeClr val="bg1">
                    <a:lumMod val="50000"/>
                  </a:schemeClr>
                </a:solidFill>
              </a:rPr>
              <a:t> (in the map() method inside render() )</a:t>
            </a:r>
          </a:p>
          <a:p>
            <a:r>
              <a:rPr lang="en-US" dirty="0"/>
              <a:t>return &lt;</a:t>
            </a:r>
            <a:r>
              <a:rPr lang="en-US" dirty="0" err="1"/>
              <a:t>MemberTile</a:t>
            </a:r>
            <a:r>
              <a:rPr lang="en-US" dirty="0"/>
              <a:t> . . . clicked={() =&gt; </a:t>
            </a:r>
            <a:r>
              <a:rPr lang="en-US" dirty="0" err="1"/>
              <a:t>this.memberSelectedHandler</a:t>
            </a:r>
            <a:r>
              <a:rPr lang="en-US" dirty="0"/>
              <a:t>(</a:t>
            </a:r>
            <a:r>
              <a:rPr lang="en-US" dirty="0" err="1"/>
              <a:t>member.Id</a:t>
            </a:r>
            <a:r>
              <a:rPr lang="en-US" dirty="0"/>
              <a:t>)} /&gt;</a:t>
            </a:r>
          </a:p>
          <a:p>
            <a:r>
              <a:rPr lang="en-US" dirty="0">
                <a:solidFill>
                  <a:schemeClr val="bg1">
                    <a:lumMod val="50000"/>
                  </a:schemeClr>
                </a:solidFill>
              </a:rPr>
              <a:t>//and pass the ID to the </a:t>
            </a:r>
            <a:r>
              <a:rPr lang="en-US" dirty="0" err="1">
                <a:solidFill>
                  <a:schemeClr val="bg1">
                    <a:lumMod val="50000"/>
                  </a:schemeClr>
                </a:solidFill>
              </a:rPr>
              <a:t>MemberDetail</a:t>
            </a:r>
            <a:r>
              <a:rPr lang="en-US" dirty="0">
                <a:solidFill>
                  <a:schemeClr val="bg1">
                    <a:lumMod val="50000"/>
                  </a:schemeClr>
                </a:solidFill>
              </a:rPr>
              <a:t> component</a:t>
            </a:r>
          </a:p>
          <a:p>
            <a:r>
              <a:rPr lang="en-US" dirty="0"/>
              <a:t>&lt;</a:t>
            </a:r>
            <a:r>
              <a:rPr lang="en-US" dirty="0" err="1"/>
              <a:t>MemberDetail</a:t>
            </a:r>
            <a:r>
              <a:rPr lang="en-US" dirty="0"/>
              <a:t> id={</a:t>
            </a:r>
            <a:r>
              <a:rPr lang="en-US" dirty="0" err="1"/>
              <a:t>this.state.selectedMemberId</a:t>
            </a:r>
            <a:r>
              <a:rPr lang="en-US" dirty="0"/>
              <a:t>} /&gt;</a:t>
            </a:r>
          </a:p>
        </p:txBody>
      </p:sp>
      <p:sp>
        <p:nvSpPr>
          <p:cNvPr id="3" name="Title 2">
            <a:extLst>
              <a:ext uri="{FF2B5EF4-FFF2-40B4-BE49-F238E27FC236}">
                <a16:creationId xmlns:a16="http://schemas.microsoft.com/office/drawing/2014/main" id="{43EDCE7B-CE08-468F-8429-C7570BEB9638}"/>
              </a:ext>
            </a:extLst>
          </p:cNvPr>
          <p:cNvSpPr>
            <a:spLocks noGrp="1"/>
          </p:cNvSpPr>
          <p:nvPr>
            <p:ph type="title"/>
          </p:nvPr>
        </p:nvSpPr>
        <p:spPr/>
        <p:txBody>
          <a:bodyPr/>
          <a:lstStyle/>
          <a:p>
            <a:r>
              <a:rPr lang="en-US" dirty="0"/>
              <a:t>Interactions demo</a:t>
            </a:r>
          </a:p>
        </p:txBody>
      </p:sp>
      <p:sp>
        <p:nvSpPr>
          <p:cNvPr id="4" name="Slide Number Placeholder 3">
            <a:extLst>
              <a:ext uri="{FF2B5EF4-FFF2-40B4-BE49-F238E27FC236}">
                <a16:creationId xmlns:a16="http://schemas.microsoft.com/office/drawing/2014/main" id="{DBA30FA4-8565-4AC8-B0A8-93F46C1C214F}"/>
              </a:ext>
            </a:extLst>
          </p:cNvPr>
          <p:cNvSpPr>
            <a:spLocks noGrp="1"/>
          </p:cNvSpPr>
          <p:nvPr>
            <p:ph type="sldNum" sz="quarter" idx="4"/>
          </p:nvPr>
        </p:nvSpPr>
        <p:spPr/>
        <p:txBody>
          <a:bodyPr/>
          <a:lstStyle/>
          <a:p>
            <a:fld id="{3A3ABCD3-4259-4031-A1A0-BB63FBFB7B73}" type="slidenum">
              <a:rPr lang="en-US" smtClean="0"/>
              <a:pPr/>
              <a:t>116</a:t>
            </a:fld>
            <a:endParaRPr lang="en-US" dirty="0"/>
          </a:p>
        </p:txBody>
      </p:sp>
    </p:spTree>
    <p:extLst>
      <p:ext uri="{BB962C8B-B14F-4D97-AF65-F5344CB8AC3E}">
        <p14:creationId xmlns:p14="http://schemas.microsoft.com/office/powerpoint/2010/main" val="41964433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CE6DB6-2B50-4EA5-884F-2A64C2C40F0C}"/>
              </a:ext>
            </a:extLst>
          </p:cNvPr>
          <p:cNvSpPr>
            <a:spLocks noGrp="1"/>
          </p:cNvSpPr>
          <p:nvPr>
            <p:ph sz="quarter" idx="13"/>
          </p:nvPr>
        </p:nvSpPr>
        <p:spPr/>
        <p:txBody>
          <a:bodyPr/>
          <a:lstStyle/>
          <a:p>
            <a:r>
              <a:rPr lang="en-US" dirty="0">
                <a:solidFill>
                  <a:schemeClr val="bg1">
                    <a:lumMod val="50000"/>
                  </a:schemeClr>
                </a:solidFill>
              </a:rPr>
              <a:t>//in MemberDetail.js utilize the id now being passed:</a:t>
            </a:r>
          </a:p>
          <a:p>
            <a:r>
              <a:rPr lang="en-US" dirty="0">
                <a:solidFill>
                  <a:schemeClr val="bg1">
                    <a:lumMod val="50000"/>
                  </a:schemeClr>
                </a:solidFill>
              </a:rPr>
              <a:t>//in the render() method, only change the content if props.id exists</a:t>
            </a:r>
          </a:p>
          <a:p>
            <a:r>
              <a:rPr lang="en-US" dirty="0"/>
              <a:t>if (this.props.id) {</a:t>
            </a:r>
          </a:p>
          <a:p>
            <a:r>
              <a:rPr lang="en-US" dirty="0"/>
              <a:t>	content = ( . . .);</a:t>
            </a:r>
          </a:p>
          <a:p>
            <a:r>
              <a:rPr lang="en-US" dirty="0"/>
              <a:t>}</a:t>
            </a:r>
          </a:p>
          <a:p>
            <a:endParaRPr lang="en-US" dirty="0"/>
          </a:p>
          <a:p>
            <a:r>
              <a:rPr lang="en-US" dirty="0">
                <a:solidFill>
                  <a:schemeClr val="bg1">
                    <a:lumMod val="50000"/>
                  </a:schemeClr>
                </a:solidFill>
              </a:rPr>
              <a:t>//now, setup to fetch the full member data</a:t>
            </a:r>
          </a:p>
          <a:p>
            <a:r>
              <a:rPr lang="en-US" dirty="0"/>
              <a:t>import axios from 'axios';</a:t>
            </a:r>
          </a:p>
          <a:p>
            <a:endParaRPr lang="en-US" dirty="0"/>
          </a:p>
          <a:p>
            <a:r>
              <a:rPr lang="en-US" dirty="0">
                <a:solidFill>
                  <a:schemeClr val="bg1">
                    <a:lumMod val="50000"/>
                  </a:schemeClr>
                </a:solidFill>
              </a:rPr>
              <a:t>//and add some state</a:t>
            </a:r>
          </a:p>
          <a:p>
            <a:r>
              <a:rPr lang="en-US" dirty="0"/>
              <a:t>state = {</a:t>
            </a:r>
          </a:p>
          <a:p>
            <a:r>
              <a:rPr lang="en-US" dirty="0"/>
              <a:t>	</a:t>
            </a:r>
            <a:r>
              <a:rPr lang="en-US" dirty="0" err="1"/>
              <a:t>loadedMember</a:t>
            </a:r>
            <a:r>
              <a:rPr lang="en-US" dirty="0"/>
              <a:t>: null</a:t>
            </a:r>
          </a:p>
          <a:p>
            <a:r>
              <a:rPr lang="en-US" dirty="0"/>
              <a:t>};</a:t>
            </a:r>
          </a:p>
        </p:txBody>
      </p:sp>
      <p:sp>
        <p:nvSpPr>
          <p:cNvPr id="3" name="Title 2">
            <a:extLst>
              <a:ext uri="{FF2B5EF4-FFF2-40B4-BE49-F238E27FC236}">
                <a16:creationId xmlns:a16="http://schemas.microsoft.com/office/drawing/2014/main" id="{1885CFEA-4C4E-46E3-A47A-C5C70180ADD7}"/>
              </a:ext>
            </a:extLst>
          </p:cNvPr>
          <p:cNvSpPr>
            <a:spLocks noGrp="1"/>
          </p:cNvSpPr>
          <p:nvPr>
            <p:ph type="title"/>
          </p:nvPr>
        </p:nvSpPr>
        <p:spPr/>
        <p:txBody>
          <a:bodyPr/>
          <a:lstStyle/>
          <a:p>
            <a:r>
              <a:rPr lang="en-US" dirty="0"/>
              <a:t>Interactions demo continued</a:t>
            </a:r>
          </a:p>
        </p:txBody>
      </p:sp>
      <p:sp>
        <p:nvSpPr>
          <p:cNvPr id="4" name="Slide Number Placeholder 3">
            <a:extLst>
              <a:ext uri="{FF2B5EF4-FFF2-40B4-BE49-F238E27FC236}">
                <a16:creationId xmlns:a16="http://schemas.microsoft.com/office/drawing/2014/main" id="{DA480D71-9B07-462C-9A6E-364B1B39E7E6}"/>
              </a:ext>
            </a:extLst>
          </p:cNvPr>
          <p:cNvSpPr>
            <a:spLocks noGrp="1"/>
          </p:cNvSpPr>
          <p:nvPr>
            <p:ph type="sldNum" sz="quarter" idx="4"/>
          </p:nvPr>
        </p:nvSpPr>
        <p:spPr/>
        <p:txBody>
          <a:bodyPr/>
          <a:lstStyle/>
          <a:p>
            <a:fld id="{3A3ABCD3-4259-4031-A1A0-BB63FBFB7B73}" type="slidenum">
              <a:rPr lang="en-US" smtClean="0"/>
              <a:pPr/>
              <a:t>117</a:t>
            </a:fld>
            <a:endParaRPr lang="en-US" dirty="0"/>
          </a:p>
        </p:txBody>
      </p:sp>
    </p:spTree>
    <p:extLst>
      <p:ext uri="{BB962C8B-B14F-4D97-AF65-F5344CB8AC3E}">
        <p14:creationId xmlns:p14="http://schemas.microsoft.com/office/powerpoint/2010/main" val="30373581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9AAFF-9820-46F8-A63D-D5463AFD83CA}"/>
              </a:ext>
            </a:extLst>
          </p:cNvPr>
          <p:cNvSpPr>
            <a:spLocks noGrp="1"/>
          </p:cNvSpPr>
          <p:nvPr>
            <p:ph sz="quarter" idx="13"/>
          </p:nvPr>
        </p:nvSpPr>
        <p:spPr/>
        <p:txBody>
          <a:bodyPr/>
          <a:lstStyle/>
          <a:p>
            <a:r>
              <a:rPr lang="en-US" dirty="0">
                <a:solidFill>
                  <a:schemeClr val="bg1">
                    <a:lumMod val="50000"/>
                  </a:schemeClr>
                </a:solidFill>
              </a:rPr>
              <a:t>// and add the lifecycle event:</a:t>
            </a:r>
          </a:p>
          <a:p>
            <a:r>
              <a:rPr lang="en-US" dirty="0" err="1"/>
              <a:t>componentDidUpdate</a:t>
            </a:r>
            <a:r>
              <a:rPr lang="en-US" dirty="0"/>
              <a:t>() {</a:t>
            </a:r>
          </a:p>
          <a:p>
            <a:r>
              <a:rPr lang="en-US" dirty="0"/>
              <a:t>	if (this.props.id) {</a:t>
            </a:r>
          </a:p>
          <a:p>
            <a:r>
              <a:rPr lang="en-US" dirty="0"/>
              <a:t>		</a:t>
            </a:r>
            <a:r>
              <a:rPr lang="en-US" dirty="0" err="1"/>
              <a:t>axios.get</a:t>
            </a:r>
            <a:r>
              <a:rPr lang="en-US" dirty="0"/>
              <a:t>('https://www.kazoopromotions.com/api/boardmembers/' + this.props.id)</a:t>
            </a:r>
          </a:p>
          <a:p>
            <a:r>
              <a:rPr lang="en-US" dirty="0"/>
              <a:t>			.then(resp =&gt; {</a:t>
            </a:r>
          </a:p>
          <a:p>
            <a:r>
              <a:rPr lang="en-US" dirty="0"/>
              <a:t>				</a:t>
            </a:r>
            <a:r>
              <a:rPr lang="en-US" dirty="0" err="1"/>
              <a:t>this.setState</a:t>
            </a:r>
            <a:r>
              <a:rPr lang="en-US" dirty="0"/>
              <a:t>({ </a:t>
            </a:r>
            <a:r>
              <a:rPr lang="en-US" dirty="0" err="1"/>
              <a:t>loadedMember</a:t>
            </a:r>
            <a:r>
              <a:rPr lang="en-US" dirty="0"/>
              <a:t>: </a:t>
            </a:r>
            <a:r>
              <a:rPr lang="en-US" dirty="0" err="1"/>
              <a:t>resp.data</a:t>
            </a:r>
            <a:r>
              <a:rPr lang="en-US" dirty="0"/>
              <a:t> });</a:t>
            </a:r>
          </a:p>
          <a:p>
            <a:r>
              <a:rPr lang="en-US" dirty="0"/>
              <a:t>			});</a:t>
            </a:r>
          </a:p>
          <a:p>
            <a:r>
              <a:rPr lang="en-US" dirty="0"/>
              <a:t>	}</a:t>
            </a:r>
          </a:p>
          <a:p>
            <a:r>
              <a:rPr lang="en-US" dirty="0"/>
              <a:t>}</a:t>
            </a:r>
          </a:p>
          <a:p>
            <a:r>
              <a:rPr lang="en-US" dirty="0">
                <a:solidFill>
                  <a:schemeClr val="bg1">
                    <a:lumMod val="50000"/>
                  </a:schemeClr>
                </a:solidFill>
              </a:rPr>
              <a:t>//finally render </a:t>
            </a:r>
            <a:r>
              <a:rPr lang="en-US" dirty="0" err="1">
                <a:solidFill>
                  <a:schemeClr val="bg1">
                    <a:lumMod val="50000"/>
                  </a:schemeClr>
                </a:solidFill>
              </a:rPr>
              <a:t>firstName</a:t>
            </a:r>
            <a:r>
              <a:rPr lang="en-US" dirty="0">
                <a:solidFill>
                  <a:schemeClr val="bg1">
                    <a:lumMod val="50000"/>
                  </a:schemeClr>
                </a:solidFill>
              </a:rPr>
              <a:t>, </a:t>
            </a:r>
            <a:r>
              <a:rPr lang="en-US" dirty="0" err="1">
                <a:solidFill>
                  <a:schemeClr val="bg1">
                    <a:lumMod val="50000"/>
                  </a:schemeClr>
                </a:solidFill>
              </a:rPr>
              <a:t>lastName</a:t>
            </a:r>
            <a:r>
              <a:rPr lang="en-US" dirty="0">
                <a:solidFill>
                  <a:schemeClr val="bg1">
                    <a:lumMod val="50000"/>
                  </a:schemeClr>
                </a:solidFill>
              </a:rPr>
              <a:t>, title and bio from </a:t>
            </a:r>
            <a:r>
              <a:rPr lang="en-US" dirty="0" err="1">
                <a:solidFill>
                  <a:schemeClr val="bg1">
                    <a:lumMod val="50000"/>
                  </a:schemeClr>
                </a:solidFill>
              </a:rPr>
              <a:t>this.state.loadedMember</a:t>
            </a:r>
            <a:endParaRPr lang="en-US" dirty="0">
              <a:solidFill>
                <a:schemeClr val="bg1">
                  <a:lumMod val="50000"/>
                </a:schemeClr>
              </a:solidFill>
            </a:endParaRPr>
          </a:p>
          <a:p>
            <a:r>
              <a:rPr lang="en-US" dirty="0">
                <a:solidFill>
                  <a:schemeClr val="bg1">
                    <a:lumMod val="50000"/>
                  </a:schemeClr>
                </a:solidFill>
              </a:rPr>
              <a:t>//in the JSX content</a:t>
            </a:r>
          </a:p>
          <a:p>
            <a:endParaRPr lang="en-US" dirty="0">
              <a:solidFill>
                <a:schemeClr val="bg1">
                  <a:lumMod val="65000"/>
                </a:schemeClr>
              </a:solidFill>
            </a:endParaRPr>
          </a:p>
          <a:p>
            <a:r>
              <a:rPr lang="en-US" dirty="0">
                <a:solidFill>
                  <a:schemeClr val="bg1">
                    <a:lumMod val="50000"/>
                  </a:schemeClr>
                </a:solidFill>
              </a:rPr>
              <a:t>//demo – Error! b/c props.id is set before we have data for </a:t>
            </a:r>
            <a:r>
              <a:rPr lang="en-US" dirty="0" err="1">
                <a:solidFill>
                  <a:schemeClr val="bg1">
                    <a:lumMod val="50000"/>
                  </a:schemeClr>
                </a:solidFill>
              </a:rPr>
              <a:t>loadedMember</a:t>
            </a:r>
            <a:r>
              <a:rPr lang="en-US" dirty="0">
                <a:solidFill>
                  <a:schemeClr val="bg1">
                    <a:lumMod val="50000"/>
                  </a:schemeClr>
                </a:solidFill>
              </a:rPr>
              <a:t> </a:t>
            </a:r>
          </a:p>
          <a:p>
            <a:r>
              <a:rPr lang="en-US" dirty="0">
                <a:solidFill>
                  <a:schemeClr val="bg1">
                    <a:lumMod val="50000"/>
                  </a:schemeClr>
                </a:solidFill>
              </a:rPr>
              <a:t>//and we're trying to render </a:t>
            </a:r>
            <a:r>
              <a:rPr lang="en-US" dirty="0" err="1">
                <a:solidFill>
                  <a:schemeClr val="bg1">
                    <a:lumMod val="50000"/>
                  </a:schemeClr>
                </a:solidFill>
              </a:rPr>
              <a:t>loadedMember</a:t>
            </a:r>
            <a:r>
              <a:rPr lang="en-US" dirty="0">
                <a:solidFill>
                  <a:schemeClr val="bg1">
                    <a:lumMod val="50000"/>
                  </a:schemeClr>
                </a:solidFill>
              </a:rPr>
              <a:t> right away</a:t>
            </a:r>
          </a:p>
        </p:txBody>
      </p:sp>
      <p:sp>
        <p:nvSpPr>
          <p:cNvPr id="3" name="Title 2">
            <a:extLst>
              <a:ext uri="{FF2B5EF4-FFF2-40B4-BE49-F238E27FC236}">
                <a16:creationId xmlns:a16="http://schemas.microsoft.com/office/drawing/2014/main" id="{A492AAC8-06B2-4C40-B170-EA7B0117120F}"/>
              </a:ext>
            </a:extLst>
          </p:cNvPr>
          <p:cNvSpPr>
            <a:spLocks noGrp="1"/>
          </p:cNvSpPr>
          <p:nvPr>
            <p:ph type="title"/>
          </p:nvPr>
        </p:nvSpPr>
        <p:spPr/>
        <p:txBody>
          <a:bodyPr/>
          <a:lstStyle/>
          <a:p>
            <a:r>
              <a:rPr lang="en-US" dirty="0"/>
              <a:t>Interactions demo – part 3</a:t>
            </a:r>
          </a:p>
        </p:txBody>
      </p:sp>
      <p:sp>
        <p:nvSpPr>
          <p:cNvPr id="4" name="Slide Number Placeholder 3">
            <a:extLst>
              <a:ext uri="{FF2B5EF4-FFF2-40B4-BE49-F238E27FC236}">
                <a16:creationId xmlns:a16="http://schemas.microsoft.com/office/drawing/2014/main" id="{74AFBCCD-6DBD-45E1-B800-47EE05121407}"/>
              </a:ext>
            </a:extLst>
          </p:cNvPr>
          <p:cNvSpPr>
            <a:spLocks noGrp="1"/>
          </p:cNvSpPr>
          <p:nvPr>
            <p:ph type="sldNum" sz="quarter" idx="4"/>
          </p:nvPr>
        </p:nvSpPr>
        <p:spPr/>
        <p:txBody>
          <a:bodyPr/>
          <a:lstStyle/>
          <a:p>
            <a:fld id="{3A3ABCD3-4259-4031-A1A0-BB63FBFB7B73}" type="slidenum">
              <a:rPr lang="en-US" smtClean="0"/>
              <a:pPr/>
              <a:t>118</a:t>
            </a:fld>
            <a:endParaRPr lang="en-US" dirty="0"/>
          </a:p>
        </p:txBody>
      </p:sp>
    </p:spTree>
    <p:extLst>
      <p:ext uri="{BB962C8B-B14F-4D97-AF65-F5344CB8AC3E}">
        <p14:creationId xmlns:p14="http://schemas.microsoft.com/office/powerpoint/2010/main" val="36931487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70CA1F-ED2D-44A4-ADD2-4795672EA078}"/>
              </a:ext>
            </a:extLst>
          </p:cNvPr>
          <p:cNvSpPr>
            <a:spLocks noGrp="1"/>
          </p:cNvSpPr>
          <p:nvPr>
            <p:ph sz="quarter" idx="13"/>
          </p:nvPr>
        </p:nvSpPr>
        <p:spPr/>
        <p:txBody>
          <a:bodyPr/>
          <a:lstStyle/>
          <a:p>
            <a:r>
              <a:rPr lang="en-US" dirty="0">
                <a:solidFill>
                  <a:schemeClr val="bg1">
                    <a:lumMod val="50000"/>
                  </a:schemeClr>
                </a:solidFill>
              </a:rPr>
              <a:t>//in the render() method modify the existing conditional and add another:</a:t>
            </a:r>
          </a:p>
          <a:p>
            <a:r>
              <a:rPr lang="en-US" dirty="0"/>
              <a:t>if (this.props.id) {</a:t>
            </a:r>
          </a:p>
          <a:p>
            <a:r>
              <a:rPr lang="en-US" dirty="0"/>
              <a:t>	post = &lt;p </a:t>
            </a:r>
            <a:r>
              <a:rPr lang="en-US" dirty="0" err="1"/>
              <a:t>className</a:t>
            </a:r>
            <a:r>
              <a:rPr lang="en-US" dirty="0"/>
              <a:t>={</a:t>
            </a:r>
            <a:r>
              <a:rPr lang="en-US" dirty="0" err="1"/>
              <a:t>styles.instructions</a:t>
            </a:r>
            <a:r>
              <a:rPr lang="en-US" dirty="0"/>
              <a:t>}&gt;Loading the Board Member!&lt;/p&gt;</a:t>
            </a:r>
          </a:p>
          <a:p>
            <a:r>
              <a:rPr lang="en-US" dirty="0"/>
              <a:t>}</a:t>
            </a:r>
          </a:p>
          <a:p>
            <a:r>
              <a:rPr lang="en-US" dirty="0"/>
              <a:t>if (</a:t>
            </a:r>
            <a:r>
              <a:rPr lang="en-US" dirty="0" err="1"/>
              <a:t>this.state.loadedMember</a:t>
            </a:r>
            <a:r>
              <a:rPr lang="en-US" dirty="0"/>
              <a:t>) {</a:t>
            </a:r>
          </a:p>
          <a:p>
            <a:r>
              <a:rPr lang="en-US" dirty="0"/>
              <a:t>	post = ( . . . );</a:t>
            </a:r>
          </a:p>
          <a:p>
            <a:r>
              <a:rPr lang="en-US" dirty="0"/>
              <a:t>}</a:t>
            </a:r>
          </a:p>
          <a:p>
            <a:endParaRPr lang="en-US" dirty="0"/>
          </a:p>
          <a:p>
            <a:r>
              <a:rPr lang="en-US" dirty="0">
                <a:solidFill>
                  <a:schemeClr val="bg1">
                    <a:lumMod val="50000"/>
                  </a:schemeClr>
                </a:solidFill>
              </a:rPr>
              <a:t>//note that bio is HTML content so use:</a:t>
            </a:r>
          </a:p>
          <a:p>
            <a:r>
              <a:rPr lang="en-US" dirty="0"/>
              <a:t>&lt;div </a:t>
            </a:r>
            <a:r>
              <a:rPr lang="en-US" dirty="0" err="1"/>
              <a:t>dangerouslySetInnerHTML</a:t>
            </a:r>
            <a:r>
              <a:rPr lang="en-US" dirty="0"/>
              <a:t>={ {__html: </a:t>
            </a:r>
            <a:r>
              <a:rPr lang="en-US" dirty="0" err="1"/>
              <a:t>this.state.loadedMember.bio</a:t>
            </a:r>
            <a:r>
              <a:rPr lang="en-US" dirty="0"/>
              <a:t>} }&gt;&lt;/div&gt;</a:t>
            </a:r>
          </a:p>
          <a:p>
            <a:endParaRPr lang="en-US" dirty="0"/>
          </a:p>
          <a:p>
            <a:r>
              <a:rPr lang="en-US" dirty="0">
                <a:solidFill>
                  <a:schemeClr val="bg1">
                    <a:lumMod val="50000"/>
                  </a:schemeClr>
                </a:solidFill>
              </a:rPr>
              <a:t>//Now, open the network tab of the developer tools and point out </a:t>
            </a:r>
          </a:p>
          <a:p>
            <a:r>
              <a:rPr lang="en-US" dirty="0">
                <a:solidFill>
                  <a:schemeClr val="bg1">
                    <a:lumMod val="50000"/>
                  </a:schemeClr>
                </a:solidFill>
              </a:rPr>
              <a:t>//the continuous loop of requests – our </a:t>
            </a:r>
            <a:r>
              <a:rPr lang="en-US" dirty="0" err="1">
                <a:solidFill>
                  <a:schemeClr val="bg1">
                    <a:lumMod val="50000"/>
                  </a:schemeClr>
                </a:solidFill>
              </a:rPr>
              <a:t>setState</a:t>
            </a:r>
            <a:r>
              <a:rPr lang="en-US" dirty="0">
                <a:solidFill>
                  <a:schemeClr val="bg1">
                    <a:lumMod val="50000"/>
                  </a:schemeClr>
                </a:solidFill>
              </a:rPr>
              <a:t>() starts the update lifecycle again!</a:t>
            </a:r>
          </a:p>
        </p:txBody>
      </p:sp>
      <p:sp>
        <p:nvSpPr>
          <p:cNvPr id="3" name="Title 2">
            <a:extLst>
              <a:ext uri="{FF2B5EF4-FFF2-40B4-BE49-F238E27FC236}">
                <a16:creationId xmlns:a16="http://schemas.microsoft.com/office/drawing/2014/main" id="{F0F0BF72-8084-42B9-BE82-556CD723E11F}"/>
              </a:ext>
            </a:extLst>
          </p:cNvPr>
          <p:cNvSpPr>
            <a:spLocks noGrp="1"/>
          </p:cNvSpPr>
          <p:nvPr>
            <p:ph type="title"/>
          </p:nvPr>
        </p:nvSpPr>
        <p:spPr/>
        <p:txBody>
          <a:bodyPr/>
          <a:lstStyle/>
          <a:p>
            <a:r>
              <a:rPr lang="en-US" dirty="0"/>
              <a:t>Interactions demo – fixing the display error</a:t>
            </a:r>
          </a:p>
        </p:txBody>
      </p:sp>
      <p:sp>
        <p:nvSpPr>
          <p:cNvPr id="4" name="Slide Number Placeholder 3">
            <a:extLst>
              <a:ext uri="{FF2B5EF4-FFF2-40B4-BE49-F238E27FC236}">
                <a16:creationId xmlns:a16="http://schemas.microsoft.com/office/drawing/2014/main" id="{CD0027E8-4F61-4BC2-B5D3-EEC625BB829A}"/>
              </a:ext>
            </a:extLst>
          </p:cNvPr>
          <p:cNvSpPr>
            <a:spLocks noGrp="1"/>
          </p:cNvSpPr>
          <p:nvPr>
            <p:ph type="sldNum" sz="quarter" idx="4"/>
          </p:nvPr>
        </p:nvSpPr>
        <p:spPr/>
        <p:txBody>
          <a:bodyPr/>
          <a:lstStyle/>
          <a:p>
            <a:fld id="{3A3ABCD3-4259-4031-A1A0-BB63FBFB7B73}" type="slidenum">
              <a:rPr lang="en-US" smtClean="0"/>
              <a:pPr/>
              <a:t>119</a:t>
            </a:fld>
            <a:endParaRPr lang="en-US" dirty="0"/>
          </a:p>
        </p:txBody>
      </p:sp>
    </p:spTree>
    <p:extLst>
      <p:ext uri="{BB962C8B-B14F-4D97-AF65-F5344CB8AC3E}">
        <p14:creationId xmlns:p14="http://schemas.microsoft.com/office/powerpoint/2010/main" val="234574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8D46F-D891-4400-BCFE-E047C4BB96D2}"/>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(04-context-problem.js)</a:t>
            </a:r>
          </a:p>
          <a:p>
            <a:r>
              <a:rPr lang="en-US" dirty="0">
                <a:solidFill>
                  <a:schemeClr val="bg1">
                    <a:lumMod val="50000"/>
                  </a:schemeClr>
                </a:solidFill>
              </a:rPr>
              <a:t>//if necessary, review how the value of "this" can change based on how a </a:t>
            </a:r>
            <a:r>
              <a:rPr lang="en-US" dirty="0" err="1">
                <a:solidFill>
                  <a:schemeClr val="bg1">
                    <a:lumMod val="50000"/>
                  </a:schemeClr>
                </a:solidFill>
              </a:rPr>
              <a:t>fn</a:t>
            </a:r>
            <a:r>
              <a:rPr lang="en-US" dirty="0">
                <a:solidFill>
                  <a:schemeClr val="bg1">
                    <a:lumMod val="50000"/>
                  </a:schemeClr>
                </a:solidFill>
              </a:rPr>
              <a:t> is invoked</a:t>
            </a:r>
          </a:p>
          <a:p>
            <a:r>
              <a:rPr lang="en-US" dirty="0"/>
              <a:t>function </a:t>
            </a:r>
            <a:r>
              <a:rPr lang="en-US" dirty="0" err="1"/>
              <a:t>doLater</a:t>
            </a:r>
            <a:r>
              <a:rPr lang="en-US" dirty="0"/>
              <a:t>(</a:t>
            </a:r>
            <a:r>
              <a:rPr lang="en-US" dirty="0" err="1"/>
              <a:t>fn</a:t>
            </a:r>
            <a:r>
              <a:rPr lang="en-US" dirty="0"/>
              <a:t>) {</a:t>
            </a:r>
          </a:p>
          <a:p>
            <a:r>
              <a:rPr lang="en-US" dirty="0"/>
              <a:t>	</a:t>
            </a:r>
            <a:r>
              <a:rPr lang="en-US" dirty="0" err="1"/>
              <a:t>setTimeout</a:t>
            </a:r>
            <a:r>
              <a:rPr lang="en-US" dirty="0"/>
              <a:t>(</a:t>
            </a:r>
            <a:r>
              <a:rPr lang="en-US" dirty="0" err="1"/>
              <a:t>fn</a:t>
            </a:r>
            <a:r>
              <a:rPr lang="en-US" dirty="0"/>
              <a:t>, 3000);</a:t>
            </a:r>
          </a:p>
          <a:p>
            <a:r>
              <a:rPr lang="en-US" dirty="0"/>
              <a:t>}</a:t>
            </a:r>
          </a:p>
          <a:p>
            <a:endParaRPr lang="en-US" dirty="0"/>
          </a:p>
          <a:p>
            <a:r>
              <a:rPr lang="en-US" dirty="0"/>
              <a:t>const person = { </a:t>
            </a:r>
          </a:p>
          <a:p>
            <a:r>
              <a:rPr lang="en-US" dirty="0"/>
              <a:t>	name: 'Miguel',</a:t>
            </a:r>
          </a:p>
          <a:p>
            <a:r>
              <a:rPr lang="en-US" dirty="0"/>
              <a:t>	</a:t>
            </a:r>
            <a:r>
              <a:rPr lang="en-US" dirty="0" err="1"/>
              <a:t>getGreeter</a:t>
            </a:r>
            <a:r>
              <a:rPr lang="en-US" dirty="0"/>
              <a:t>: function() { </a:t>
            </a:r>
          </a:p>
          <a:p>
            <a:r>
              <a:rPr lang="en-US" dirty="0"/>
              <a:t>		return function() { console.log('Hi my name is ', this.name); } </a:t>
            </a:r>
          </a:p>
          <a:p>
            <a:r>
              <a:rPr lang="en-US" dirty="0"/>
              <a:t>	}</a:t>
            </a:r>
          </a:p>
          <a:p>
            <a:r>
              <a:rPr lang="en-US" dirty="0"/>
              <a:t>}</a:t>
            </a:r>
          </a:p>
          <a:p>
            <a:r>
              <a:rPr lang="en-US" dirty="0" err="1"/>
              <a:t>doLater</a:t>
            </a:r>
            <a:r>
              <a:rPr lang="en-US" dirty="0"/>
              <a:t>(</a:t>
            </a:r>
            <a:r>
              <a:rPr lang="en-US" dirty="0" err="1"/>
              <a:t>person.getGreeter</a:t>
            </a:r>
            <a:r>
              <a:rPr lang="en-US" dirty="0"/>
              <a:t>());</a:t>
            </a:r>
          </a:p>
          <a:p>
            <a:r>
              <a:rPr lang="en-US" dirty="0">
                <a:solidFill>
                  <a:schemeClr val="bg1">
                    <a:lumMod val="50000"/>
                  </a:schemeClr>
                </a:solidFill>
              </a:rPr>
              <a:t>// logs "Hi my name is undefined"</a:t>
            </a:r>
          </a:p>
        </p:txBody>
      </p:sp>
      <p:sp>
        <p:nvSpPr>
          <p:cNvPr id="3" name="Title 2">
            <a:extLst>
              <a:ext uri="{FF2B5EF4-FFF2-40B4-BE49-F238E27FC236}">
                <a16:creationId xmlns:a16="http://schemas.microsoft.com/office/drawing/2014/main" id="{7F048E79-8A36-4590-AFD4-14DC8679A1AE}"/>
              </a:ext>
            </a:extLst>
          </p:cNvPr>
          <p:cNvSpPr>
            <a:spLocks noGrp="1"/>
          </p:cNvSpPr>
          <p:nvPr>
            <p:ph type="title"/>
          </p:nvPr>
        </p:nvSpPr>
        <p:spPr/>
        <p:txBody>
          <a:bodyPr/>
          <a:lstStyle/>
          <a:p>
            <a:r>
              <a:rPr lang="en-US" dirty="0"/>
              <a:t>Arrow function context demo – problem </a:t>
            </a:r>
          </a:p>
        </p:txBody>
      </p:sp>
      <p:sp>
        <p:nvSpPr>
          <p:cNvPr id="4" name="Slide Number Placeholder 3">
            <a:extLst>
              <a:ext uri="{FF2B5EF4-FFF2-40B4-BE49-F238E27FC236}">
                <a16:creationId xmlns:a16="http://schemas.microsoft.com/office/drawing/2014/main" id="{573BB17C-F487-46AD-B0B5-62641EE1EFE2}"/>
              </a:ext>
            </a:extLst>
          </p:cNvPr>
          <p:cNvSpPr>
            <a:spLocks noGrp="1"/>
          </p:cNvSpPr>
          <p:nvPr>
            <p:ph type="sldNum" sz="quarter" idx="4"/>
          </p:nvPr>
        </p:nvSpPr>
        <p:spPr/>
        <p:txBody>
          <a:bodyPr/>
          <a:lstStyle/>
          <a:p>
            <a:fld id="{3A3ABCD3-4259-4031-A1A0-BB63FBFB7B73}" type="slidenum">
              <a:rPr lang="en-US" smtClean="0"/>
              <a:pPr/>
              <a:t>12</a:t>
            </a:fld>
            <a:endParaRPr lang="en-US" dirty="0"/>
          </a:p>
        </p:txBody>
      </p:sp>
    </p:spTree>
    <p:extLst>
      <p:ext uri="{BB962C8B-B14F-4D97-AF65-F5344CB8AC3E}">
        <p14:creationId xmlns:p14="http://schemas.microsoft.com/office/powerpoint/2010/main" val="1297903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0C6787-BE54-4223-A31A-6EB86DFF5F2A}"/>
              </a:ext>
            </a:extLst>
          </p:cNvPr>
          <p:cNvSpPr>
            <a:spLocks noGrp="1"/>
          </p:cNvSpPr>
          <p:nvPr>
            <p:ph sz="quarter" idx="13"/>
          </p:nvPr>
        </p:nvSpPr>
        <p:spPr/>
        <p:txBody>
          <a:bodyPr/>
          <a:lstStyle/>
          <a:p>
            <a:r>
              <a:rPr lang="en-US" dirty="0">
                <a:solidFill>
                  <a:schemeClr val="bg1">
                    <a:lumMod val="50000"/>
                  </a:schemeClr>
                </a:solidFill>
              </a:rPr>
              <a:t>//we only need to fetch data if we have no </a:t>
            </a:r>
            <a:r>
              <a:rPr lang="en-US" dirty="0" err="1">
                <a:solidFill>
                  <a:schemeClr val="bg1">
                    <a:lumMod val="50000"/>
                  </a:schemeClr>
                </a:solidFill>
              </a:rPr>
              <a:t>loadedMember</a:t>
            </a:r>
            <a:r>
              <a:rPr lang="en-US" dirty="0">
                <a:solidFill>
                  <a:schemeClr val="bg1">
                    <a:lumMod val="50000"/>
                  </a:schemeClr>
                </a:solidFill>
              </a:rPr>
              <a:t> or if it is the wrong member</a:t>
            </a:r>
          </a:p>
          <a:p>
            <a:r>
              <a:rPr lang="en-US" dirty="0">
                <a:solidFill>
                  <a:schemeClr val="bg1">
                    <a:lumMod val="50000"/>
                  </a:schemeClr>
                </a:solidFill>
              </a:rPr>
              <a:t>//modify the conditional in </a:t>
            </a:r>
            <a:r>
              <a:rPr lang="en-US" dirty="0" err="1">
                <a:solidFill>
                  <a:schemeClr val="bg1">
                    <a:lumMod val="50000"/>
                  </a:schemeClr>
                </a:solidFill>
              </a:rPr>
              <a:t>componentDidUpdate</a:t>
            </a:r>
            <a:r>
              <a:rPr lang="en-US" dirty="0">
                <a:solidFill>
                  <a:schemeClr val="bg1">
                    <a:lumMod val="50000"/>
                  </a:schemeClr>
                </a:solidFill>
              </a:rPr>
              <a:t>():</a:t>
            </a:r>
          </a:p>
          <a:p>
            <a:r>
              <a:rPr lang="en-US" dirty="0"/>
              <a:t>if (this.props.id &amp;&amp; </a:t>
            </a:r>
          </a:p>
          <a:p>
            <a:r>
              <a:rPr lang="en-US" dirty="0"/>
              <a:t>	(!</a:t>
            </a:r>
            <a:r>
              <a:rPr lang="en-US" dirty="0" err="1"/>
              <a:t>this.state.loadedMember</a:t>
            </a:r>
            <a:r>
              <a:rPr lang="en-US" dirty="0"/>
              <a:t> || this.state.loadedMember.id !== this.props.id))</a:t>
            </a:r>
          </a:p>
          <a:p>
            <a:endParaRPr lang="en-US" dirty="0"/>
          </a:p>
          <a:p>
            <a:r>
              <a:rPr lang="en-US" dirty="0">
                <a:solidFill>
                  <a:schemeClr val="bg1">
                    <a:lumMod val="50000"/>
                  </a:schemeClr>
                </a:solidFill>
              </a:rPr>
              <a:t>//demo and check the network tab – no infinite loop!</a:t>
            </a:r>
          </a:p>
          <a:p>
            <a:endParaRPr lang="en-US" dirty="0"/>
          </a:p>
        </p:txBody>
      </p:sp>
      <p:sp>
        <p:nvSpPr>
          <p:cNvPr id="3" name="Title 2">
            <a:extLst>
              <a:ext uri="{FF2B5EF4-FFF2-40B4-BE49-F238E27FC236}">
                <a16:creationId xmlns:a16="http://schemas.microsoft.com/office/drawing/2014/main" id="{4D6E3D46-0C72-4E93-B232-8F2FB59ABA16}"/>
              </a:ext>
            </a:extLst>
          </p:cNvPr>
          <p:cNvSpPr>
            <a:spLocks noGrp="1"/>
          </p:cNvSpPr>
          <p:nvPr>
            <p:ph type="title"/>
          </p:nvPr>
        </p:nvSpPr>
        <p:spPr/>
        <p:txBody>
          <a:bodyPr/>
          <a:lstStyle/>
          <a:p>
            <a:r>
              <a:rPr lang="en-US" dirty="0"/>
              <a:t>Interactions demo – fixing the infinite loop</a:t>
            </a:r>
          </a:p>
        </p:txBody>
      </p:sp>
      <p:sp>
        <p:nvSpPr>
          <p:cNvPr id="4" name="Slide Number Placeholder 3">
            <a:extLst>
              <a:ext uri="{FF2B5EF4-FFF2-40B4-BE49-F238E27FC236}">
                <a16:creationId xmlns:a16="http://schemas.microsoft.com/office/drawing/2014/main" id="{A7E3CE4C-9357-481B-8FC4-AD8156EA3B6C}"/>
              </a:ext>
            </a:extLst>
          </p:cNvPr>
          <p:cNvSpPr>
            <a:spLocks noGrp="1"/>
          </p:cNvSpPr>
          <p:nvPr>
            <p:ph type="sldNum" sz="quarter" idx="4"/>
          </p:nvPr>
        </p:nvSpPr>
        <p:spPr/>
        <p:txBody>
          <a:bodyPr/>
          <a:lstStyle/>
          <a:p>
            <a:fld id="{3A3ABCD3-4259-4031-A1A0-BB63FBFB7B73}" type="slidenum">
              <a:rPr lang="en-US" smtClean="0"/>
              <a:pPr/>
              <a:t>120</a:t>
            </a:fld>
            <a:endParaRPr lang="en-US" dirty="0"/>
          </a:p>
        </p:txBody>
      </p:sp>
    </p:spTree>
    <p:extLst>
      <p:ext uri="{BB962C8B-B14F-4D97-AF65-F5344CB8AC3E}">
        <p14:creationId xmlns:p14="http://schemas.microsoft.com/office/powerpoint/2010/main" val="7165882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4AC72-0636-48B3-ADFF-F8725C621AAA}"/>
              </a:ext>
            </a:extLst>
          </p:cNvPr>
          <p:cNvSpPr>
            <a:spLocks noGrp="1"/>
          </p:cNvSpPr>
          <p:nvPr>
            <p:ph sz="quarter" idx="13"/>
          </p:nvPr>
        </p:nvSpPr>
        <p:spPr/>
        <p:txBody>
          <a:bodyPr/>
          <a:lstStyle/>
          <a:p>
            <a:r>
              <a:rPr lang="en-US" dirty="0">
                <a:solidFill>
                  <a:schemeClr val="bg1">
                    <a:lumMod val="50000"/>
                  </a:schemeClr>
                </a:solidFill>
              </a:rPr>
              <a:t>//modify NewMember.js to import </a:t>
            </a:r>
            <a:r>
              <a:rPr lang="en-US" dirty="0" err="1">
                <a:solidFill>
                  <a:schemeClr val="bg1">
                    <a:lumMod val="50000"/>
                  </a:schemeClr>
                </a:solidFill>
              </a:rPr>
              <a:t>axios</a:t>
            </a:r>
            <a:r>
              <a:rPr lang="en-US" dirty="0">
                <a:solidFill>
                  <a:schemeClr val="bg1">
                    <a:lumMod val="50000"/>
                  </a:schemeClr>
                </a:solidFill>
              </a:rPr>
              <a:t> and have a method that will send data</a:t>
            </a:r>
          </a:p>
          <a:p>
            <a:r>
              <a:rPr lang="en-US" dirty="0"/>
              <a:t>import axios from 'axios';</a:t>
            </a:r>
          </a:p>
          <a:p>
            <a:r>
              <a:rPr lang="en-US" dirty="0" err="1"/>
              <a:t>postDataHandler</a:t>
            </a:r>
            <a:r>
              <a:rPr lang="en-US" dirty="0"/>
              <a:t> = () =&gt; {</a:t>
            </a:r>
          </a:p>
          <a:p>
            <a:r>
              <a:rPr lang="en-US" dirty="0"/>
              <a:t>	const data = {</a:t>
            </a:r>
          </a:p>
          <a:p>
            <a:r>
              <a:rPr lang="en-US" dirty="0"/>
              <a:t>		</a:t>
            </a:r>
            <a:r>
              <a:rPr lang="en-US" dirty="0" err="1"/>
              <a:t>firstName</a:t>
            </a:r>
            <a:r>
              <a:rPr lang="en-US" dirty="0"/>
              <a:t>: </a:t>
            </a:r>
            <a:r>
              <a:rPr lang="en-US" dirty="0" err="1"/>
              <a:t>this.state.firstName</a:t>
            </a:r>
            <a:r>
              <a:rPr lang="en-US" dirty="0"/>
              <a:t>,</a:t>
            </a:r>
          </a:p>
          <a:p>
            <a:r>
              <a:rPr lang="en-US" dirty="0"/>
              <a:t>		</a:t>
            </a:r>
            <a:r>
              <a:rPr lang="en-US" dirty="0" err="1"/>
              <a:t>lastName</a:t>
            </a:r>
            <a:r>
              <a:rPr lang="en-US" dirty="0"/>
              <a:t>: </a:t>
            </a:r>
            <a:r>
              <a:rPr lang="en-US" dirty="0" err="1"/>
              <a:t>this.state.lastName</a:t>
            </a:r>
            <a:r>
              <a:rPr lang="en-US" dirty="0"/>
              <a:t>,</a:t>
            </a:r>
          </a:p>
          <a:p>
            <a:r>
              <a:rPr lang="en-US" dirty="0"/>
              <a:t>		title: </a:t>
            </a:r>
            <a:r>
              <a:rPr lang="en-US" dirty="0" err="1"/>
              <a:t>this.state.title</a:t>
            </a:r>
            <a:r>
              <a:rPr lang="en-US" dirty="0"/>
              <a:t>,</a:t>
            </a:r>
          </a:p>
          <a:p>
            <a:r>
              <a:rPr lang="en-US" dirty="0"/>
              <a:t>		bio: </a:t>
            </a:r>
            <a:r>
              <a:rPr lang="en-US" dirty="0" err="1"/>
              <a:t>this.state.bio</a:t>
            </a:r>
            <a:endParaRPr lang="en-US" dirty="0"/>
          </a:p>
          <a:p>
            <a:r>
              <a:rPr lang="en-US" dirty="0"/>
              <a:t>	};</a:t>
            </a:r>
          </a:p>
          <a:p>
            <a:r>
              <a:rPr lang="en-US" dirty="0"/>
              <a:t>	</a:t>
            </a:r>
            <a:r>
              <a:rPr lang="en-US" dirty="0" err="1"/>
              <a:t>axios.post</a:t>
            </a:r>
            <a:r>
              <a:rPr lang="en-US" dirty="0"/>
              <a:t>('https://www.kazoopromotions.com/api/boardmembers', data)</a:t>
            </a:r>
          </a:p>
          <a:p>
            <a:r>
              <a:rPr lang="en-US" dirty="0"/>
              <a:t>		.then(resp =&gt; {</a:t>
            </a:r>
          </a:p>
          <a:p>
            <a:r>
              <a:rPr lang="en-US" dirty="0"/>
              <a:t>			console.log(resp);</a:t>
            </a:r>
          </a:p>
          <a:p>
            <a:r>
              <a:rPr lang="en-US" dirty="0"/>
              <a:t>		});</a:t>
            </a:r>
          </a:p>
          <a:p>
            <a:r>
              <a:rPr lang="en-US" dirty="0"/>
              <a:t>};</a:t>
            </a:r>
          </a:p>
        </p:txBody>
      </p:sp>
      <p:sp>
        <p:nvSpPr>
          <p:cNvPr id="3" name="Title 2">
            <a:extLst>
              <a:ext uri="{FF2B5EF4-FFF2-40B4-BE49-F238E27FC236}">
                <a16:creationId xmlns:a16="http://schemas.microsoft.com/office/drawing/2014/main" id="{3228A15C-3BD8-4528-AA1A-79E08A980F7D}"/>
              </a:ext>
            </a:extLst>
          </p:cNvPr>
          <p:cNvSpPr>
            <a:spLocks noGrp="1"/>
          </p:cNvSpPr>
          <p:nvPr>
            <p:ph type="title"/>
          </p:nvPr>
        </p:nvSpPr>
        <p:spPr/>
        <p:txBody>
          <a:bodyPr/>
          <a:lstStyle/>
          <a:p>
            <a:r>
              <a:rPr lang="en-US" dirty="0"/>
              <a:t>POST demo</a:t>
            </a:r>
          </a:p>
        </p:txBody>
      </p:sp>
      <p:sp>
        <p:nvSpPr>
          <p:cNvPr id="4" name="Slide Number Placeholder 3">
            <a:extLst>
              <a:ext uri="{FF2B5EF4-FFF2-40B4-BE49-F238E27FC236}">
                <a16:creationId xmlns:a16="http://schemas.microsoft.com/office/drawing/2014/main" id="{0717C44D-DF05-4791-A9BC-7C8D64F20133}"/>
              </a:ext>
            </a:extLst>
          </p:cNvPr>
          <p:cNvSpPr>
            <a:spLocks noGrp="1"/>
          </p:cNvSpPr>
          <p:nvPr>
            <p:ph type="sldNum" sz="quarter" idx="4"/>
          </p:nvPr>
        </p:nvSpPr>
        <p:spPr/>
        <p:txBody>
          <a:bodyPr/>
          <a:lstStyle/>
          <a:p>
            <a:fld id="{3A3ABCD3-4259-4031-A1A0-BB63FBFB7B73}" type="slidenum">
              <a:rPr lang="en-US" smtClean="0"/>
              <a:pPr/>
              <a:t>121</a:t>
            </a:fld>
            <a:endParaRPr lang="en-US" dirty="0"/>
          </a:p>
        </p:txBody>
      </p:sp>
    </p:spTree>
    <p:extLst>
      <p:ext uri="{BB962C8B-B14F-4D97-AF65-F5344CB8AC3E}">
        <p14:creationId xmlns:p14="http://schemas.microsoft.com/office/powerpoint/2010/main" val="21059722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FCCB12-DCA1-488F-A8B3-FAE51D4C0B07}"/>
              </a:ext>
            </a:extLst>
          </p:cNvPr>
          <p:cNvSpPr>
            <a:spLocks noGrp="1"/>
          </p:cNvSpPr>
          <p:nvPr>
            <p:ph sz="quarter" idx="13"/>
          </p:nvPr>
        </p:nvSpPr>
        <p:spPr/>
        <p:txBody>
          <a:bodyPr/>
          <a:lstStyle/>
          <a:p>
            <a:r>
              <a:rPr lang="en-US" dirty="0">
                <a:solidFill>
                  <a:schemeClr val="bg1">
                    <a:lumMod val="50000"/>
                  </a:schemeClr>
                </a:solidFill>
              </a:rPr>
              <a:t>//connect the new method to the click event of the button</a:t>
            </a:r>
          </a:p>
          <a:p>
            <a:r>
              <a:rPr lang="en-US" dirty="0"/>
              <a:t>&lt;button </a:t>
            </a:r>
            <a:r>
              <a:rPr lang="en-US" dirty="0" err="1"/>
              <a:t>onClick</a:t>
            </a:r>
            <a:r>
              <a:rPr lang="en-US" dirty="0"/>
              <a:t>={</a:t>
            </a:r>
            <a:r>
              <a:rPr lang="en-US" dirty="0" err="1"/>
              <a:t>this.postDataHandler</a:t>
            </a:r>
            <a:r>
              <a:rPr lang="en-US" dirty="0"/>
              <a:t>}&gt;Add Member&lt;/button&gt;</a:t>
            </a:r>
          </a:p>
          <a:p>
            <a:endParaRPr lang="en-US" dirty="0"/>
          </a:p>
          <a:p>
            <a:r>
              <a:rPr lang="en-US" dirty="0">
                <a:solidFill>
                  <a:schemeClr val="bg1">
                    <a:lumMod val="50000"/>
                  </a:schemeClr>
                </a:solidFill>
              </a:rPr>
              <a:t>//load and test with some dummy data – examine the response in the console</a:t>
            </a:r>
          </a:p>
          <a:p>
            <a:endParaRPr lang="en-US" dirty="0"/>
          </a:p>
          <a:p>
            <a:endParaRPr lang="en-US" dirty="0"/>
          </a:p>
        </p:txBody>
      </p:sp>
      <p:sp>
        <p:nvSpPr>
          <p:cNvPr id="3" name="Title 2">
            <a:extLst>
              <a:ext uri="{FF2B5EF4-FFF2-40B4-BE49-F238E27FC236}">
                <a16:creationId xmlns:a16="http://schemas.microsoft.com/office/drawing/2014/main" id="{895B1EC1-ABBC-4F75-A800-827290701E59}"/>
              </a:ext>
            </a:extLst>
          </p:cNvPr>
          <p:cNvSpPr>
            <a:spLocks noGrp="1"/>
          </p:cNvSpPr>
          <p:nvPr>
            <p:ph type="title"/>
          </p:nvPr>
        </p:nvSpPr>
        <p:spPr/>
        <p:txBody>
          <a:bodyPr/>
          <a:lstStyle/>
          <a:p>
            <a:r>
              <a:rPr lang="en-US" dirty="0"/>
              <a:t>POST demo – continued </a:t>
            </a:r>
          </a:p>
        </p:txBody>
      </p:sp>
      <p:sp>
        <p:nvSpPr>
          <p:cNvPr id="4" name="Slide Number Placeholder 3">
            <a:extLst>
              <a:ext uri="{FF2B5EF4-FFF2-40B4-BE49-F238E27FC236}">
                <a16:creationId xmlns:a16="http://schemas.microsoft.com/office/drawing/2014/main" id="{D2127225-2AB0-4F4B-BBDB-07A3E0666CF1}"/>
              </a:ext>
            </a:extLst>
          </p:cNvPr>
          <p:cNvSpPr>
            <a:spLocks noGrp="1"/>
          </p:cNvSpPr>
          <p:nvPr>
            <p:ph type="sldNum" sz="quarter" idx="4"/>
          </p:nvPr>
        </p:nvSpPr>
        <p:spPr/>
        <p:txBody>
          <a:bodyPr/>
          <a:lstStyle/>
          <a:p>
            <a:fld id="{3A3ABCD3-4259-4031-A1A0-BB63FBFB7B73}" type="slidenum">
              <a:rPr lang="en-US" smtClean="0"/>
              <a:pPr/>
              <a:t>122</a:t>
            </a:fld>
            <a:endParaRPr lang="en-US" dirty="0"/>
          </a:p>
        </p:txBody>
      </p:sp>
    </p:spTree>
    <p:extLst>
      <p:ext uri="{BB962C8B-B14F-4D97-AF65-F5344CB8AC3E}">
        <p14:creationId xmlns:p14="http://schemas.microsoft.com/office/powerpoint/2010/main" val="8467958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5743C-237A-4777-AF61-02259DB90EAE}"/>
              </a:ext>
            </a:extLst>
          </p:cNvPr>
          <p:cNvSpPr>
            <a:spLocks noGrp="1"/>
          </p:cNvSpPr>
          <p:nvPr>
            <p:ph sz="quarter" idx="13"/>
          </p:nvPr>
        </p:nvSpPr>
        <p:spPr/>
        <p:txBody>
          <a:bodyPr/>
          <a:lstStyle/>
          <a:p>
            <a:r>
              <a:rPr lang="en-US" dirty="0">
                <a:solidFill>
                  <a:schemeClr val="bg1">
                    <a:lumMod val="50000"/>
                  </a:schemeClr>
                </a:solidFill>
              </a:rPr>
              <a:t>// in MemberDetail.js add</a:t>
            </a:r>
          </a:p>
          <a:p>
            <a:r>
              <a:rPr lang="en-US" dirty="0" err="1"/>
              <a:t>deleteMemberHandler</a:t>
            </a:r>
            <a:r>
              <a:rPr lang="en-US" dirty="0"/>
              <a:t> = () =&gt; {</a:t>
            </a:r>
          </a:p>
          <a:p>
            <a:r>
              <a:rPr lang="en-US" dirty="0"/>
              <a:t>	</a:t>
            </a:r>
            <a:r>
              <a:rPr lang="en-US" dirty="0" err="1"/>
              <a:t>axios.delete</a:t>
            </a:r>
            <a:r>
              <a:rPr lang="en-US" dirty="0"/>
              <a:t>('https://www.kazoopromotions.com/api/boardmembers/' + this.props.id)</a:t>
            </a:r>
          </a:p>
          <a:p>
            <a:r>
              <a:rPr lang="en-US" dirty="0"/>
              <a:t>		.then(resp =&gt; {</a:t>
            </a:r>
          </a:p>
          <a:p>
            <a:r>
              <a:rPr lang="en-US" dirty="0"/>
              <a:t>			console.log(resp);</a:t>
            </a:r>
          </a:p>
          <a:p>
            <a:r>
              <a:rPr lang="en-US" dirty="0"/>
              <a:t>		});</a:t>
            </a:r>
          </a:p>
          <a:p>
            <a:r>
              <a:rPr lang="en-US" dirty="0"/>
              <a:t>}</a:t>
            </a:r>
          </a:p>
          <a:p>
            <a:endParaRPr lang="en-US" dirty="0"/>
          </a:p>
          <a:p>
            <a:r>
              <a:rPr lang="en-US" dirty="0">
                <a:solidFill>
                  <a:schemeClr val="bg1">
                    <a:lumMod val="50000"/>
                  </a:schemeClr>
                </a:solidFill>
              </a:rPr>
              <a:t>//and connect it to the delete button</a:t>
            </a:r>
          </a:p>
          <a:p>
            <a:r>
              <a:rPr lang="en-US" dirty="0"/>
              <a:t>&lt;button </a:t>
            </a:r>
            <a:r>
              <a:rPr lang="en-US" dirty="0" err="1"/>
              <a:t>className</a:t>
            </a:r>
            <a:r>
              <a:rPr lang="en-US" dirty="0"/>
              <a:t>="Delete" </a:t>
            </a:r>
            <a:r>
              <a:rPr lang="en-US" dirty="0" err="1"/>
              <a:t>onClick</a:t>
            </a:r>
            <a:r>
              <a:rPr lang="en-US" dirty="0"/>
              <a:t>={</a:t>
            </a:r>
            <a:r>
              <a:rPr lang="en-US" dirty="0" err="1"/>
              <a:t>this.deleteMemberHandler</a:t>
            </a:r>
            <a:r>
              <a:rPr lang="en-US" dirty="0"/>
              <a:t>}&gt;Delete&lt;/button&gt;</a:t>
            </a:r>
          </a:p>
          <a:p>
            <a:endParaRPr lang="en-US" dirty="0"/>
          </a:p>
          <a:p>
            <a:r>
              <a:rPr lang="en-US" dirty="0">
                <a:solidFill>
                  <a:schemeClr val="bg1">
                    <a:lumMod val="50000"/>
                  </a:schemeClr>
                </a:solidFill>
              </a:rPr>
              <a:t>//demo by selecting a member and then clicking delete</a:t>
            </a:r>
          </a:p>
          <a:p>
            <a:r>
              <a:rPr lang="en-US" dirty="0">
                <a:solidFill>
                  <a:schemeClr val="bg1">
                    <a:lumMod val="50000"/>
                  </a:schemeClr>
                </a:solidFill>
              </a:rPr>
              <a:t>//view the response in the console</a:t>
            </a:r>
          </a:p>
          <a:p>
            <a:endParaRPr lang="en-US" dirty="0"/>
          </a:p>
        </p:txBody>
      </p:sp>
      <p:sp>
        <p:nvSpPr>
          <p:cNvPr id="3" name="Title 2">
            <a:extLst>
              <a:ext uri="{FF2B5EF4-FFF2-40B4-BE49-F238E27FC236}">
                <a16:creationId xmlns:a16="http://schemas.microsoft.com/office/drawing/2014/main" id="{3F6E5A74-56C6-4B76-9D5E-53400EC309B9}"/>
              </a:ext>
            </a:extLst>
          </p:cNvPr>
          <p:cNvSpPr>
            <a:spLocks noGrp="1"/>
          </p:cNvSpPr>
          <p:nvPr>
            <p:ph type="title"/>
          </p:nvPr>
        </p:nvSpPr>
        <p:spPr/>
        <p:txBody>
          <a:bodyPr/>
          <a:lstStyle/>
          <a:p>
            <a:r>
              <a:rPr lang="en-US" dirty="0"/>
              <a:t>DELETE demo – optional </a:t>
            </a:r>
          </a:p>
        </p:txBody>
      </p:sp>
      <p:sp>
        <p:nvSpPr>
          <p:cNvPr id="4" name="Slide Number Placeholder 3">
            <a:extLst>
              <a:ext uri="{FF2B5EF4-FFF2-40B4-BE49-F238E27FC236}">
                <a16:creationId xmlns:a16="http://schemas.microsoft.com/office/drawing/2014/main" id="{49F13D0D-8E1A-46A3-BC24-E06F1D11CB8B}"/>
              </a:ext>
            </a:extLst>
          </p:cNvPr>
          <p:cNvSpPr>
            <a:spLocks noGrp="1"/>
          </p:cNvSpPr>
          <p:nvPr>
            <p:ph type="sldNum" sz="quarter" idx="4"/>
          </p:nvPr>
        </p:nvSpPr>
        <p:spPr/>
        <p:txBody>
          <a:bodyPr/>
          <a:lstStyle/>
          <a:p>
            <a:fld id="{3A3ABCD3-4259-4031-A1A0-BB63FBFB7B73}" type="slidenum">
              <a:rPr lang="en-US" smtClean="0"/>
              <a:pPr/>
              <a:t>123</a:t>
            </a:fld>
            <a:endParaRPr lang="en-US" dirty="0"/>
          </a:p>
        </p:txBody>
      </p:sp>
    </p:spTree>
    <p:extLst>
      <p:ext uri="{BB962C8B-B14F-4D97-AF65-F5344CB8AC3E}">
        <p14:creationId xmlns:p14="http://schemas.microsoft.com/office/powerpoint/2010/main" val="23982433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B70B0-D4E4-417C-90D6-880D11D11D2D}"/>
              </a:ext>
            </a:extLst>
          </p:cNvPr>
          <p:cNvSpPr>
            <a:spLocks noGrp="1"/>
          </p:cNvSpPr>
          <p:nvPr>
            <p:ph sz="quarter" idx="13"/>
          </p:nvPr>
        </p:nvSpPr>
        <p:spPr/>
        <p:txBody>
          <a:bodyPr/>
          <a:lstStyle/>
          <a:p>
            <a:r>
              <a:rPr lang="en-US" dirty="0">
                <a:solidFill>
                  <a:schemeClr val="bg1">
                    <a:lumMod val="50000"/>
                  </a:schemeClr>
                </a:solidFill>
              </a:rPr>
              <a:t>//create an error by changing the URL where the request is sent – in Board.js</a:t>
            </a:r>
          </a:p>
          <a:p>
            <a:r>
              <a:rPr lang="en-US" dirty="0">
                <a:solidFill>
                  <a:schemeClr val="bg1">
                    <a:lumMod val="50000"/>
                  </a:schemeClr>
                </a:solidFill>
              </a:rPr>
              <a:t>//modify the URL for </a:t>
            </a:r>
            <a:r>
              <a:rPr lang="en-US" dirty="0" err="1">
                <a:solidFill>
                  <a:schemeClr val="bg1">
                    <a:lumMod val="50000"/>
                  </a:schemeClr>
                </a:solidFill>
              </a:rPr>
              <a:t>axios</a:t>
            </a:r>
            <a:r>
              <a:rPr lang="en-US" dirty="0">
                <a:solidFill>
                  <a:schemeClr val="bg1">
                    <a:lumMod val="50000"/>
                  </a:schemeClr>
                </a:solidFill>
              </a:rPr>
              <a:t> in </a:t>
            </a:r>
            <a:r>
              <a:rPr lang="en-US" dirty="0" err="1">
                <a:solidFill>
                  <a:schemeClr val="bg1">
                    <a:lumMod val="50000"/>
                  </a:schemeClr>
                </a:solidFill>
              </a:rPr>
              <a:t>componentDidMount</a:t>
            </a:r>
            <a:r>
              <a:rPr lang="en-US" dirty="0">
                <a:solidFill>
                  <a:schemeClr val="bg1">
                    <a:lumMod val="50000"/>
                  </a:schemeClr>
                </a:solidFill>
              </a:rPr>
              <a:t> and demo the error in the console</a:t>
            </a:r>
          </a:p>
          <a:p>
            <a:endParaRPr lang="en-US" dirty="0"/>
          </a:p>
          <a:p>
            <a:r>
              <a:rPr lang="en-US" dirty="0">
                <a:solidFill>
                  <a:schemeClr val="bg1">
                    <a:lumMod val="50000"/>
                  </a:schemeClr>
                </a:solidFill>
              </a:rPr>
              <a:t>//handle the error with a catch()</a:t>
            </a:r>
          </a:p>
          <a:p>
            <a:r>
              <a:rPr lang="en-US" dirty="0" err="1"/>
              <a:t>componentDidMount</a:t>
            </a:r>
            <a:r>
              <a:rPr lang="en-US" dirty="0"/>
              <a:t>() {</a:t>
            </a:r>
          </a:p>
          <a:p>
            <a:r>
              <a:rPr lang="en-US" dirty="0"/>
              <a:t>	</a:t>
            </a:r>
            <a:r>
              <a:rPr lang="en-US" dirty="0" err="1"/>
              <a:t>axios.get</a:t>
            </a:r>
            <a:r>
              <a:rPr lang="en-US" dirty="0"/>
              <a:t>(. . . )</a:t>
            </a:r>
          </a:p>
          <a:p>
            <a:r>
              <a:rPr lang="en-US" dirty="0"/>
              <a:t>		.then( . . . )</a:t>
            </a:r>
          </a:p>
          <a:p>
            <a:r>
              <a:rPr lang="en-US" dirty="0"/>
              <a:t>		.catch(err =&gt; {</a:t>
            </a:r>
          </a:p>
          <a:p>
            <a:r>
              <a:rPr lang="en-US" dirty="0"/>
              <a:t>			console.log(err);</a:t>
            </a:r>
          </a:p>
          <a:p>
            <a:r>
              <a:rPr lang="en-US" dirty="0"/>
              <a:t>		});</a:t>
            </a:r>
          </a:p>
          <a:p>
            <a:endParaRPr lang="en-US" dirty="0"/>
          </a:p>
          <a:p>
            <a:r>
              <a:rPr lang="en-US" dirty="0">
                <a:solidFill>
                  <a:schemeClr val="bg1">
                    <a:lumMod val="50000"/>
                  </a:schemeClr>
                </a:solidFill>
              </a:rPr>
              <a:t>//demo – console no longer reports "unhandled error" and note error details</a:t>
            </a:r>
          </a:p>
          <a:p>
            <a:endParaRPr lang="en-US" dirty="0"/>
          </a:p>
        </p:txBody>
      </p:sp>
      <p:sp>
        <p:nvSpPr>
          <p:cNvPr id="3" name="Title 2">
            <a:extLst>
              <a:ext uri="{FF2B5EF4-FFF2-40B4-BE49-F238E27FC236}">
                <a16:creationId xmlns:a16="http://schemas.microsoft.com/office/drawing/2014/main" id="{C28FBA75-3B0F-4272-83F5-60B2666330C7}"/>
              </a:ext>
            </a:extLst>
          </p:cNvPr>
          <p:cNvSpPr>
            <a:spLocks noGrp="1"/>
          </p:cNvSpPr>
          <p:nvPr>
            <p:ph type="title"/>
          </p:nvPr>
        </p:nvSpPr>
        <p:spPr/>
        <p:txBody>
          <a:bodyPr/>
          <a:lstStyle/>
          <a:p>
            <a:r>
              <a:rPr lang="en-US" dirty="0"/>
              <a:t>Errors demo</a:t>
            </a:r>
          </a:p>
        </p:txBody>
      </p:sp>
      <p:sp>
        <p:nvSpPr>
          <p:cNvPr id="4" name="Slide Number Placeholder 3">
            <a:extLst>
              <a:ext uri="{FF2B5EF4-FFF2-40B4-BE49-F238E27FC236}">
                <a16:creationId xmlns:a16="http://schemas.microsoft.com/office/drawing/2014/main" id="{9B50966E-5D08-4287-8B70-741D1256E13B}"/>
              </a:ext>
            </a:extLst>
          </p:cNvPr>
          <p:cNvSpPr>
            <a:spLocks noGrp="1"/>
          </p:cNvSpPr>
          <p:nvPr>
            <p:ph type="sldNum" sz="quarter" idx="4"/>
          </p:nvPr>
        </p:nvSpPr>
        <p:spPr/>
        <p:txBody>
          <a:bodyPr/>
          <a:lstStyle/>
          <a:p>
            <a:fld id="{3A3ABCD3-4259-4031-A1A0-BB63FBFB7B73}" type="slidenum">
              <a:rPr lang="en-US" smtClean="0"/>
              <a:pPr/>
              <a:t>124</a:t>
            </a:fld>
            <a:endParaRPr lang="en-US" dirty="0"/>
          </a:p>
        </p:txBody>
      </p:sp>
    </p:spTree>
    <p:extLst>
      <p:ext uri="{BB962C8B-B14F-4D97-AF65-F5344CB8AC3E}">
        <p14:creationId xmlns:p14="http://schemas.microsoft.com/office/powerpoint/2010/main" val="41765492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66CCB-6E40-4198-B5A3-1B1FA372C829}"/>
              </a:ext>
            </a:extLst>
          </p:cNvPr>
          <p:cNvSpPr>
            <a:spLocks noGrp="1"/>
          </p:cNvSpPr>
          <p:nvPr>
            <p:ph sz="quarter" idx="13"/>
          </p:nvPr>
        </p:nvSpPr>
        <p:spPr/>
        <p:txBody>
          <a:bodyPr/>
          <a:lstStyle/>
          <a:p>
            <a:r>
              <a:rPr lang="en-US" dirty="0">
                <a:solidFill>
                  <a:schemeClr val="bg1">
                    <a:lumMod val="50000"/>
                  </a:schemeClr>
                </a:solidFill>
              </a:rPr>
              <a:t>//install react-</a:t>
            </a:r>
            <a:r>
              <a:rPr lang="en-US" dirty="0" err="1">
                <a:solidFill>
                  <a:schemeClr val="bg1">
                    <a:lumMod val="50000"/>
                  </a:schemeClr>
                </a:solidFill>
              </a:rPr>
              <a:t>toastify</a:t>
            </a:r>
            <a:endParaRPr lang="en-US" dirty="0">
              <a:solidFill>
                <a:schemeClr val="bg1">
                  <a:lumMod val="50000"/>
                </a:schemeClr>
              </a:solidFill>
            </a:endParaRPr>
          </a:p>
          <a:p>
            <a:r>
              <a:rPr lang="en-US" dirty="0"/>
              <a:t>npm install react-</a:t>
            </a:r>
            <a:r>
              <a:rPr lang="en-US" dirty="0" err="1"/>
              <a:t>toastify</a:t>
            </a:r>
            <a:endParaRPr lang="en-US" dirty="0"/>
          </a:p>
          <a:p>
            <a:r>
              <a:rPr lang="en-US" dirty="0">
                <a:solidFill>
                  <a:schemeClr val="bg1">
                    <a:lumMod val="50000"/>
                  </a:schemeClr>
                </a:solidFill>
              </a:rPr>
              <a:t>//in App.js:</a:t>
            </a:r>
          </a:p>
          <a:p>
            <a:r>
              <a:rPr lang="en-US" dirty="0"/>
              <a:t>import { </a:t>
            </a:r>
            <a:r>
              <a:rPr lang="en-US" dirty="0" err="1"/>
              <a:t>ToastContainer</a:t>
            </a:r>
            <a:r>
              <a:rPr lang="en-US" dirty="0"/>
              <a:t> } from 'react-</a:t>
            </a:r>
            <a:r>
              <a:rPr lang="en-US" dirty="0" err="1"/>
              <a:t>toastify</a:t>
            </a:r>
            <a:r>
              <a:rPr lang="en-US" dirty="0"/>
              <a:t>';</a:t>
            </a:r>
          </a:p>
          <a:p>
            <a:r>
              <a:rPr lang="en-US" dirty="0"/>
              <a:t>import 'react-</a:t>
            </a:r>
            <a:r>
              <a:rPr lang="en-US" dirty="0" err="1"/>
              <a:t>toastify</a:t>
            </a:r>
            <a:r>
              <a:rPr lang="en-US" dirty="0"/>
              <a:t>/</a:t>
            </a:r>
            <a:r>
              <a:rPr lang="en-US" dirty="0" err="1"/>
              <a:t>dist</a:t>
            </a:r>
            <a:r>
              <a:rPr lang="en-US" dirty="0"/>
              <a:t>/ReactToastify.css';</a:t>
            </a:r>
          </a:p>
          <a:p>
            <a:r>
              <a:rPr lang="en-US" dirty="0">
                <a:solidFill>
                  <a:schemeClr val="bg1">
                    <a:lumMod val="50000"/>
                  </a:schemeClr>
                </a:solidFill>
              </a:rPr>
              <a:t>//in the returned JSX:</a:t>
            </a:r>
          </a:p>
          <a:p>
            <a:r>
              <a:rPr lang="en-US" dirty="0"/>
              <a:t>&lt;div </a:t>
            </a:r>
            <a:r>
              <a:rPr lang="en-US" dirty="0" err="1"/>
              <a:t>className</a:t>
            </a:r>
            <a:r>
              <a:rPr lang="en-US" dirty="0"/>
              <a:t>={</a:t>
            </a:r>
            <a:r>
              <a:rPr lang="en-US" dirty="0" err="1"/>
              <a:t>styles.app</a:t>
            </a:r>
            <a:r>
              <a:rPr lang="en-US" dirty="0"/>
              <a:t>}&gt;</a:t>
            </a:r>
          </a:p>
          <a:p>
            <a:r>
              <a:rPr lang="en-US" dirty="0"/>
              <a:t>	&lt;Board /&gt;</a:t>
            </a:r>
          </a:p>
          <a:p>
            <a:r>
              <a:rPr lang="en-US" dirty="0"/>
              <a:t>	&lt;</a:t>
            </a:r>
            <a:r>
              <a:rPr lang="en-US" dirty="0" err="1"/>
              <a:t>ToastContainer</a:t>
            </a:r>
            <a:r>
              <a:rPr lang="en-US" dirty="0"/>
              <a:t> /&gt;</a:t>
            </a:r>
          </a:p>
          <a:p>
            <a:r>
              <a:rPr lang="en-US" dirty="0"/>
              <a:t>&lt;/div&gt;</a:t>
            </a:r>
          </a:p>
        </p:txBody>
      </p:sp>
      <p:sp>
        <p:nvSpPr>
          <p:cNvPr id="3" name="Title 2">
            <a:extLst>
              <a:ext uri="{FF2B5EF4-FFF2-40B4-BE49-F238E27FC236}">
                <a16:creationId xmlns:a16="http://schemas.microsoft.com/office/drawing/2014/main" id="{7E7A5AA4-3597-4406-99F8-55B71A30162C}"/>
              </a:ext>
            </a:extLst>
          </p:cNvPr>
          <p:cNvSpPr>
            <a:spLocks noGrp="1"/>
          </p:cNvSpPr>
          <p:nvPr>
            <p:ph type="title"/>
          </p:nvPr>
        </p:nvSpPr>
        <p:spPr/>
        <p:txBody>
          <a:bodyPr/>
          <a:lstStyle/>
          <a:p>
            <a:r>
              <a:rPr lang="en-US" dirty="0"/>
              <a:t>Toaster demo</a:t>
            </a:r>
          </a:p>
        </p:txBody>
      </p:sp>
      <p:sp>
        <p:nvSpPr>
          <p:cNvPr id="4" name="Slide Number Placeholder 3">
            <a:extLst>
              <a:ext uri="{FF2B5EF4-FFF2-40B4-BE49-F238E27FC236}">
                <a16:creationId xmlns:a16="http://schemas.microsoft.com/office/drawing/2014/main" id="{2F79F0B1-0265-4C9F-91BD-E74AF352DAB3}"/>
              </a:ext>
            </a:extLst>
          </p:cNvPr>
          <p:cNvSpPr>
            <a:spLocks noGrp="1"/>
          </p:cNvSpPr>
          <p:nvPr>
            <p:ph type="sldNum" sz="quarter" idx="4"/>
          </p:nvPr>
        </p:nvSpPr>
        <p:spPr/>
        <p:txBody>
          <a:bodyPr/>
          <a:lstStyle/>
          <a:p>
            <a:fld id="{3A3ABCD3-4259-4031-A1A0-BB63FBFB7B73}" type="slidenum">
              <a:rPr lang="en-US" smtClean="0"/>
              <a:pPr/>
              <a:t>125</a:t>
            </a:fld>
            <a:endParaRPr lang="en-US" dirty="0"/>
          </a:p>
        </p:txBody>
      </p:sp>
    </p:spTree>
    <p:extLst>
      <p:ext uri="{BB962C8B-B14F-4D97-AF65-F5344CB8AC3E}">
        <p14:creationId xmlns:p14="http://schemas.microsoft.com/office/powerpoint/2010/main" val="20384952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64748C-AE1A-4AD0-8AF3-F8831387C194}"/>
              </a:ext>
            </a:extLst>
          </p:cNvPr>
          <p:cNvSpPr>
            <a:spLocks noGrp="1"/>
          </p:cNvSpPr>
          <p:nvPr>
            <p:ph sz="quarter" idx="13"/>
          </p:nvPr>
        </p:nvSpPr>
        <p:spPr/>
        <p:txBody>
          <a:bodyPr/>
          <a:lstStyle/>
          <a:p>
            <a:r>
              <a:rPr lang="en-US" dirty="0">
                <a:solidFill>
                  <a:schemeClr val="bg1">
                    <a:lumMod val="50000"/>
                  </a:schemeClr>
                </a:solidFill>
              </a:rPr>
              <a:t>//in Board.js import the toast object</a:t>
            </a:r>
          </a:p>
          <a:p>
            <a:r>
              <a:rPr lang="en-US" dirty="0"/>
              <a:t>import { toast } from 'react-</a:t>
            </a:r>
            <a:r>
              <a:rPr lang="en-US" dirty="0" err="1"/>
              <a:t>toastify</a:t>
            </a:r>
            <a:r>
              <a:rPr lang="en-US" dirty="0"/>
              <a:t>';</a:t>
            </a:r>
          </a:p>
          <a:p>
            <a:endParaRPr lang="en-US" dirty="0"/>
          </a:p>
          <a:p>
            <a:r>
              <a:rPr lang="en-US" dirty="0">
                <a:solidFill>
                  <a:schemeClr val="bg1">
                    <a:lumMod val="50000"/>
                  </a:schemeClr>
                </a:solidFill>
              </a:rPr>
              <a:t>//in the catch() handler in </a:t>
            </a:r>
            <a:r>
              <a:rPr lang="en-US" dirty="0" err="1">
                <a:solidFill>
                  <a:schemeClr val="bg1">
                    <a:lumMod val="50000"/>
                  </a:schemeClr>
                </a:solidFill>
              </a:rPr>
              <a:t>componentDidMount</a:t>
            </a:r>
            <a:r>
              <a:rPr lang="en-US" dirty="0">
                <a:solidFill>
                  <a:schemeClr val="bg1">
                    <a:lumMod val="50000"/>
                  </a:schemeClr>
                </a:solidFill>
              </a:rPr>
              <a:t>:</a:t>
            </a:r>
          </a:p>
          <a:p>
            <a:r>
              <a:rPr lang="en-US" dirty="0" err="1"/>
              <a:t>toast.error</a:t>
            </a:r>
            <a:r>
              <a:rPr lang="en-US" dirty="0"/>
              <a:t>(</a:t>
            </a:r>
            <a:r>
              <a:rPr lang="en-US" dirty="0" err="1"/>
              <a:t>err.toString</a:t>
            </a:r>
            <a:r>
              <a:rPr lang="en-US" dirty="0"/>
              <a:t>());</a:t>
            </a:r>
          </a:p>
          <a:p>
            <a:endParaRPr lang="en-US" dirty="0"/>
          </a:p>
          <a:p>
            <a:r>
              <a:rPr lang="en-US" dirty="0">
                <a:solidFill>
                  <a:schemeClr val="bg1">
                    <a:lumMod val="50000"/>
                  </a:schemeClr>
                </a:solidFill>
              </a:rPr>
              <a:t>//Demo the error message</a:t>
            </a:r>
          </a:p>
          <a:p>
            <a:endParaRPr lang="en-US" dirty="0"/>
          </a:p>
          <a:p>
            <a:r>
              <a:rPr lang="en-US" dirty="0">
                <a:solidFill>
                  <a:schemeClr val="bg1">
                    <a:lumMod val="50000"/>
                  </a:schemeClr>
                </a:solidFill>
              </a:rPr>
              <a:t>//Finally, fix the error so data loads correctly</a:t>
            </a:r>
          </a:p>
        </p:txBody>
      </p:sp>
      <p:sp>
        <p:nvSpPr>
          <p:cNvPr id="3" name="Title 2">
            <a:extLst>
              <a:ext uri="{FF2B5EF4-FFF2-40B4-BE49-F238E27FC236}">
                <a16:creationId xmlns:a16="http://schemas.microsoft.com/office/drawing/2014/main" id="{06D3DE19-09A2-4FD1-A9FD-7F0D974E5F65}"/>
              </a:ext>
            </a:extLst>
          </p:cNvPr>
          <p:cNvSpPr>
            <a:spLocks noGrp="1"/>
          </p:cNvSpPr>
          <p:nvPr>
            <p:ph type="title"/>
          </p:nvPr>
        </p:nvSpPr>
        <p:spPr/>
        <p:txBody>
          <a:bodyPr/>
          <a:lstStyle/>
          <a:p>
            <a:r>
              <a:rPr lang="en-US" dirty="0"/>
              <a:t>Toaster demo – continued </a:t>
            </a:r>
          </a:p>
        </p:txBody>
      </p:sp>
      <p:sp>
        <p:nvSpPr>
          <p:cNvPr id="4" name="Slide Number Placeholder 3">
            <a:extLst>
              <a:ext uri="{FF2B5EF4-FFF2-40B4-BE49-F238E27FC236}">
                <a16:creationId xmlns:a16="http://schemas.microsoft.com/office/drawing/2014/main" id="{9FC02F34-EF0A-49B0-AE13-0851F73FB17B}"/>
              </a:ext>
            </a:extLst>
          </p:cNvPr>
          <p:cNvSpPr>
            <a:spLocks noGrp="1"/>
          </p:cNvSpPr>
          <p:nvPr>
            <p:ph type="sldNum" sz="quarter" idx="4"/>
          </p:nvPr>
        </p:nvSpPr>
        <p:spPr/>
        <p:txBody>
          <a:bodyPr/>
          <a:lstStyle/>
          <a:p>
            <a:fld id="{3A3ABCD3-4259-4031-A1A0-BB63FBFB7B73}" type="slidenum">
              <a:rPr lang="en-US" smtClean="0"/>
              <a:pPr/>
              <a:t>126</a:t>
            </a:fld>
            <a:endParaRPr lang="en-US" dirty="0"/>
          </a:p>
        </p:txBody>
      </p:sp>
    </p:spTree>
    <p:extLst>
      <p:ext uri="{BB962C8B-B14F-4D97-AF65-F5344CB8AC3E}">
        <p14:creationId xmlns:p14="http://schemas.microsoft.com/office/powerpoint/2010/main" val="2342001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00AD0-D146-40DE-9D49-DC6DE6E59AD4}"/>
              </a:ext>
            </a:extLst>
          </p:cNvPr>
          <p:cNvSpPr>
            <a:spLocks noGrp="1"/>
          </p:cNvSpPr>
          <p:nvPr>
            <p:ph sz="quarter" idx="13"/>
          </p:nvPr>
        </p:nvSpPr>
        <p:spPr/>
        <p:txBody>
          <a:bodyPr/>
          <a:lstStyle/>
          <a:p>
            <a:r>
              <a:rPr lang="en-US" dirty="0">
                <a:solidFill>
                  <a:schemeClr val="bg1">
                    <a:lumMod val="50000"/>
                  </a:schemeClr>
                </a:solidFill>
              </a:rPr>
              <a:t>// set up a request interceptor to examine the request configuration </a:t>
            </a:r>
          </a:p>
          <a:p>
            <a:r>
              <a:rPr lang="en-US" dirty="0">
                <a:solidFill>
                  <a:schemeClr val="bg1">
                    <a:lumMod val="50000"/>
                  </a:schemeClr>
                </a:solidFill>
              </a:rPr>
              <a:t>// and create a global error handler – in index.js - before </a:t>
            </a:r>
            <a:r>
              <a:rPr lang="en-US" dirty="0" err="1">
                <a:solidFill>
                  <a:schemeClr val="bg1">
                    <a:lumMod val="50000"/>
                  </a:schemeClr>
                </a:solidFill>
              </a:rPr>
              <a:t>ReactDOM.render</a:t>
            </a:r>
            <a:r>
              <a:rPr lang="en-US" dirty="0">
                <a:solidFill>
                  <a:schemeClr val="bg1">
                    <a:lumMod val="50000"/>
                  </a:schemeClr>
                </a:solidFill>
              </a:rPr>
              <a:t>()</a:t>
            </a:r>
          </a:p>
          <a:p>
            <a:r>
              <a:rPr lang="en-US" dirty="0"/>
              <a:t>import axios from 'axios';</a:t>
            </a:r>
          </a:p>
          <a:p>
            <a:endParaRPr lang="en-US" dirty="0"/>
          </a:p>
          <a:p>
            <a:r>
              <a:rPr lang="en-US" dirty="0" err="1"/>
              <a:t>axios.interceptors.request.use</a:t>
            </a:r>
            <a:r>
              <a:rPr lang="en-US" dirty="0"/>
              <a:t>(req =&gt; {</a:t>
            </a:r>
          </a:p>
          <a:p>
            <a:r>
              <a:rPr lang="en-US" dirty="0"/>
              <a:t>	console.log('(request interceptor', req);</a:t>
            </a:r>
          </a:p>
          <a:p>
            <a:r>
              <a:rPr lang="en-US" dirty="0"/>
              <a:t>	return req;</a:t>
            </a:r>
          </a:p>
          <a:p>
            <a:r>
              <a:rPr lang="en-US" dirty="0"/>
              <a:t>}, err =&gt; {</a:t>
            </a:r>
          </a:p>
          <a:p>
            <a:r>
              <a:rPr lang="en-US" dirty="0"/>
              <a:t>	console.log('(request handler)', err);</a:t>
            </a:r>
          </a:p>
          <a:p>
            <a:r>
              <a:rPr lang="en-US" dirty="0"/>
              <a:t>	return </a:t>
            </a:r>
            <a:r>
              <a:rPr lang="en-US" dirty="0" err="1"/>
              <a:t>Promise.reject</a:t>
            </a:r>
            <a:r>
              <a:rPr lang="en-US" dirty="0"/>
              <a:t>(err);</a:t>
            </a:r>
          </a:p>
          <a:p>
            <a:r>
              <a:rPr lang="en-US" dirty="0"/>
              <a:t>});</a:t>
            </a:r>
          </a:p>
          <a:p>
            <a:r>
              <a:rPr lang="en-US" dirty="0">
                <a:solidFill>
                  <a:schemeClr val="bg1">
                    <a:lumMod val="50000"/>
                  </a:schemeClr>
                </a:solidFill>
              </a:rPr>
              <a:t>//demo and show the request config object in the console</a:t>
            </a:r>
          </a:p>
          <a:p>
            <a:r>
              <a:rPr lang="en-US" dirty="0">
                <a:solidFill>
                  <a:schemeClr val="bg1">
                    <a:lumMod val="50000"/>
                  </a:schemeClr>
                </a:solidFill>
              </a:rPr>
              <a:t>//modify the URL in Board.js to get an error</a:t>
            </a:r>
          </a:p>
          <a:p>
            <a:r>
              <a:rPr lang="en-US" dirty="0">
                <a:solidFill>
                  <a:schemeClr val="bg1">
                    <a:lumMod val="50000"/>
                  </a:schemeClr>
                </a:solidFill>
              </a:rPr>
              <a:t>//NOTE: the handler does not execute (b/c request actually worked)</a:t>
            </a:r>
          </a:p>
        </p:txBody>
      </p:sp>
      <p:sp>
        <p:nvSpPr>
          <p:cNvPr id="3" name="Title 2">
            <a:extLst>
              <a:ext uri="{FF2B5EF4-FFF2-40B4-BE49-F238E27FC236}">
                <a16:creationId xmlns:a16="http://schemas.microsoft.com/office/drawing/2014/main" id="{4B6035B4-AF66-4D90-AE08-0476BFD7E9E7}"/>
              </a:ext>
            </a:extLst>
          </p:cNvPr>
          <p:cNvSpPr>
            <a:spLocks noGrp="1"/>
          </p:cNvSpPr>
          <p:nvPr>
            <p:ph type="title"/>
          </p:nvPr>
        </p:nvSpPr>
        <p:spPr/>
        <p:txBody>
          <a:bodyPr/>
          <a:lstStyle/>
          <a:p>
            <a:r>
              <a:rPr lang="en-US" dirty="0"/>
              <a:t>Request Interceptor demo</a:t>
            </a:r>
          </a:p>
        </p:txBody>
      </p:sp>
      <p:sp>
        <p:nvSpPr>
          <p:cNvPr id="4" name="Slide Number Placeholder 3">
            <a:extLst>
              <a:ext uri="{FF2B5EF4-FFF2-40B4-BE49-F238E27FC236}">
                <a16:creationId xmlns:a16="http://schemas.microsoft.com/office/drawing/2014/main" id="{3442CB9E-1A9D-47A4-9C05-9FB1ABFF85AD}"/>
              </a:ext>
            </a:extLst>
          </p:cNvPr>
          <p:cNvSpPr>
            <a:spLocks noGrp="1"/>
          </p:cNvSpPr>
          <p:nvPr>
            <p:ph type="sldNum" sz="quarter" idx="4"/>
          </p:nvPr>
        </p:nvSpPr>
        <p:spPr/>
        <p:txBody>
          <a:bodyPr/>
          <a:lstStyle/>
          <a:p>
            <a:fld id="{3A3ABCD3-4259-4031-A1A0-BB63FBFB7B73}" type="slidenum">
              <a:rPr lang="en-US" smtClean="0"/>
              <a:pPr/>
              <a:t>127</a:t>
            </a:fld>
            <a:endParaRPr lang="en-US" dirty="0"/>
          </a:p>
        </p:txBody>
      </p:sp>
    </p:spTree>
    <p:extLst>
      <p:ext uri="{BB962C8B-B14F-4D97-AF65-F5344CB8AC3E}">
        <p14:creationId xmlns:p14="http://schemas.microsoft.com/office/powerpoint/2010/main" val="22460836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9EAD09-3F72-4145-B8A0-4061B84A10F4}"/>
              </a:ext>
            </a:extLst>
          </p:cNvPr>
          <p:cNvSpPr>
            <a:spLocks noGrp="1"/>
          </p:cNvSpPr>
          <p:nvPr>
            <p:ph sz="quarter" idx="13"/>
          </p:nvPr>
        </p:nvSpPr>
        <p:spPr/>
        <p:txBody>
          <a:bodyPr/>
          <a:lstStyle/>
          <a:p>
            <a:r>
              <a:rPr lang="en-US" dirty="0">
                <a:solidFill>
                  <a:schemeClr val="bg1">
                    <a:lumMod val="50000"/>
                  </a:schemeClr>
                </a:solidFill>
              </a:rPr>
              <a:t>//back in index.js:</a:t>
            </a:r>
          </a:p>
          <a:p>
            <a:r>
              <a:rPr lang="en-US" dirty="0" err="1"/>
              <a:t>axios.interceptors.response.use</a:t>
            </a:r>
            <a:r>
              <a:rPr lang="en-US" dirty="0"/>
              <a:t>(resp =&gt; {</a:t>
            </a:r>
          </a:p>
          <a:p>
            <a:r>
              <a:rPr lang="en-US" dirty="0"/>
              <a:t>	console.log('(response interceptor)', resp);</a:t>
            </a:r>
          </a:p>
          <a:p>
            <a:r>
              <a:rPr lang="en-US" dirty="0"/>
              <a:t>	return resp;</a:t>
            </a:r>
          </a:p>
          <a:p>
            <a:r>
              <a:rPr lang="en-US" dirty="0"/>
              <a:t>}, err =&gt; {</a:t>
            </a:r>
          </a:p>
          <a:p>
            <a:r>
              <a:rPr lang="en-US" dirty="0"/>
              <a:t>	console.log('(response handler)', err);</a:t>
            </a:r>
          </a:p>
          <a:p>
            <a:r>
              <a:rPr lang="en-US" dirty="0"/>
              <a:t>	return </a:t>
            </a:r>
            <a:r>
              <a:rPr lang="en-US" dirty="0" err="1"/>
              <a:t>Promise.reject</a:t>
            </a:r>
            <a:r>
              <a:rPr lang="en-US" dirty="0"/>
              <a:t>(err);</a:t>
            </a:r>
          </a:p>
          <a:p>
            <a:r>
              <a:rPr lang="en-US" dirty="0"/>
              <a:t>});</a:t>
            </a:r>
          </a:p>
          <a:p>
            <a:endParaRPr lang="en-US" dirty="0"/>
          </a:p>
          <a:p>
            <a:r>
              <a:rPr lang="en-US" dirty="0">
                <a:solidFill>
                  <a:schemeClr val="bg1">
                    <a:lumMod val="50000"/>
                  </a:schemeClr>
                </a:solidFill>
              </a:rPr>
              <a:t>//demo the error messages – this time the Response handler caught the error </a:t>
            </a:r>
          </a:p>
          <a:p>
            <a:endParaRPr lang="en-US" dirty="0">
              <a:solidFill>
                <a:schemeClr val="bg1">
                  <a:lumMod val="65000"/>
                </a:schemeClr>
              </a:solidFill>
            </a:endParaRPr>
          </a:p>
          <a:p>
            <a:r>
              <a:rPr lang="en-US" dirty="0">
                <a:solidFill>
                  <a:schemeClr val="bg1">
                    <a:lumMod val="50000"/>
                  </a:schemeClr>
                </a:solidFill>
              </a:rPr>
              <a:t>//finally restore the URL in Board.js for proper functionality</a:t>
            </a:r>
          </a:p>
          <a:p>
            <a:endParaRPr lang="en-US" dirty="0"/>
          </a:p>
        </p:txBody>
      </p:sp>
      <p:sp>
        <p:nvSpPr>
          <p:cNvPr id="3" name="Title 2">
            <a:extLst>
              <a:ext uri="{FF2B5EF4-FFF2-40B4-BE49-F238E27FC236}">
                <a16:creationId xmlns:a16="http://schemas.microsoft.com/office/drawing/2014/main" id="{4B57B08C-B2FF-412E-83B5-C4B9812E2DD1}"/>
              </a:ext>
            </a:extLst>
          </p:cNvPr>
          <p:cNvSpPr>
            <a:spLocks noGrp="1"/>
          </p:cNvSpPr>
          <p:nvPr>
            <p:ph type="title"/>
          </p:nvPr>
        </p:nvSpPr>
        <p:spPr/>
        <p:txBody>
          <a:bodyPr/>
          <a:lstStyle/>
          <a:p>
            <a:r>
              <a:rPr lang="en-US" dirty="0"/>
              <a:t>Response Interceptor demo</a:t>
            </a:r>
          </a:p>
        </p:txBody>
      </p:sp>
      <p:sp>
        <p:nvSpPr>
          <p:cNvPr id="4" name="Slide Number Placeholder 3">
            <a:extLst>
              <a:ext uri="{FF2B5EF4-FFF2-40B4-BE49-F238E27FC236}">
                <a16:creationId xmlns:a16="http://schemas.microsoft.com/office/drawing/2014/main" id="{D9236982-ABF3-4F24-BFC6-09C151327667}"/>
              </a:ext>
            </a:extLst>
          </p:cNvPr>
          <p:cNvSpPr>
            <a:spLocks noGrp="1"/>
          </p:cNvSpPr>
          <p:nvPr>
            <p:ph type="sldNum" sz="quarter" idx="4"/>
          </p:nvPr>
        </p:nvSpPr>
        <p:spPr/>
        <p:txBody>
          <a:bodyPr/>
          <a:lstStyle/>
          <a:p>
            <a:fld id="{3A3ABCD3-4259-4031-A1A0-BB63FBFB7B73}" type="slidenum">
              <a:rPr lang="en-US" smtClean="0"/>
              <a:pPr/>
              <a:t>128</a:t>
            </a:fld>
            <a:endParaRPr lang="en-US" dirty="0"/>
          </a:p>
        </p:txBody>
      </p:sp>
    </p:spTree>
    <p:extLst>
      <p:ext uri="{BB962C8B-B14F-4D97-AF65-F5344CB8AC3E}">
        <p14:creationId xmlns:p14="http://schemas.microsoft.com/office/powerpoint/2010/main" val="16012499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AB839-39B7-4218-AFFC-45B7192E8F33}"/>
              </a:ext>
            </a:extLst>
          </p:cNvPr>
          <p:cNvSpPr>
            <a:spLocks noGrp="1"/>
          </p:cNvSpPr>
          <p:nvPr>
            <p:ph sz="quarter" idx="13"/>
          </p:nvPr>
        </p:nvSpPr>
        <p:spPr/>
        <p:txBody>
          <a:bodyPr/>
          <a:lstStyle/>
          <a:p>
            <a:r>
              <a:rPr lang="en-US" dirty="0">
                <a:solidFill>
                  <a:schemeClr val="bg1">
                    <a:lumMod val="50000"/>
                  </a:schemeClr>
                </a:solidFill>
              </a:rPr>
              <a:t>//in index.js add</a:t>
            </a:r>
          </a:p>
          <a:p>
            <a:r>
              <a:rPr lang="en-US" dirty="0" err="1"/>
              <a:t>axios.defaults.baseURL</a:t>
            </a:r>
            <a:r>
              <a:rPr lang="en-US" dirty="0"/>
              <a:t> = 'https://www.kazoopromotions.com/api';</a:t>
            </a:r>
          </a:p>
          <a:p>
            <a:r>
              <a:rPr lang="en-US" dirty="0" err="1"/>
              <a:t>axios.defaults.headers.common</a:t>
            </a:r>
            <a:r>
              <a:rPr lang="en-US" dirty="0"/>
              <a:t>['Authorization'] = 'MY AUTH TOKEN';</a:t>
            </a:r>
          </a:p>
          <a:p>
            <a:endParaRPr lang="en-US" dirty="0"/>
          </a:p>
          <a:p>
            <a:r>
              <a:rPr lang="en-US" dirty="0">
                <a:solidFill>
                  <a:schemeClr val="bg1">
                    <a:lumMod val="50000"/>
                  </a:schemeClr>
                </a:solidFill>
              </a:rPr>
              <a:t>//demo – still works b/c </a:t>
            </a:r>
            <a:r>
              <a:rPr lang="en-US" dirty="0" err="1">
                <a:solidFill>
                  <a:schemeClr val="bg1">
                    <a:lumMod val="50000"/>
                  </a:schemeClr>
                </a:solidFill>
              </a:rPr>
              <a:t>baseURL</a:t>
            </a:r>
            <a:r>
              <a:rPr lang="en-US" dirty="0">
                <a:solidFill>
                  <a:schemeClr val="bg1">
                    <a:lumMod val="50000"/>
                  </a:schemeClr>
                </a:solidFill>
              </a:rPr>
              <a:t> is only added to relative URLs</a:t>
            </a:r>
          </a:p>
          <a:p>
            <a:r>
              <a:rPr lang="en-US" dirty="0">
                <a:solidFill>
                  <a:schemeClr val="bg1">
                    <a:lumMod val="50000"/>
                  </a:schemeClr>
                </a:solidFill>
              </a:rPr>
              <a:t>//in Board.js modify request to:</a:t>
            </a:r>
          </a:p>
          <a:p>
            <a:r>
              <a:rPr lang="en-US" dirty="0" err="1"/>
              <a:t>axios.get</a:t>
            </a:r>
            <a:r>
              <a:rPr lang="en-US" dirty="0"/>
              <a:t>('/</a:t>
            </a:r>
            <a:r>
              <a:rPr lang="en-US" dirty="0" err="1"/>
              <a:t>boardmembers</a:t>
            </a:r>
            <a:r>
              <a:rPr lang="en-US" dirty="0"/>
              <a:t>')</a:t>
            </a:r>
          </a:p>
          <a:p>
            <a:endParaRPr lang="en-US" dirty="0"/>
          </a:p>
          <a:p>
            <a:r>
              <a:rPr lang="en-US" dirty="0">
                <a:solidFill>
                  <a:schemeClr val="bg1">
                    <a:lumMod val="50000"/>
                  </a:schemeClr>
                </a:solidFill>
              </a:rPr>
              <a:t>//in NewMember.js modify the one URL to be relative</a:t>
            </a:r>
          </a:p>
          <a:p>
            <a:endParaRPr lang="en-US" dirty="0">
              <a:solidFill>
                <a:schemeClr val="bg1">
                  <a:lumMod val="65000"/>
                </a:schemeClr>
              </a:solidFill>
            </a:endParaRPr>
          </a:p>
          <a:p>
            <a:r>
              <a:rPr lang="en-US" dirty="0">
                <a:solidFill>
                  <a:schemeClr val="bg1">
                    <a:lumMod val="50000"/>
                  </a:schemeClr>
                </a:solidFill>
              </a:rPr>
              <a:t>//in MemberDetail.js modify both URLs to be relative</a:t>
            </a:r>
          </a:p>
          <a:p>
            <a:endParaRPr lang="en-US" dirty="0">
              <a:solidFill>
                <a:schemeClr val="bg1">
                  <a:lumMod val="65000"/>
                </a:schemeClr>
              </a:solidFill>
            </a:endParaRPr>
          </a:p>
          <a:p>
            <a:r>
              <a:rPr lang="en-US" dirty="0">
                <a:solidFill>
                  <a:schemeClr val="bg1">
                    <a:lumMod val="50000"/>
                  </a:schemeClr>
                </a:solidFill>
              </a:rPr>
              <a:t>//demo all functionality still works and custom header value is present</a:t>
            </a:r>
          </a:p>
        </p:txBody>
      </p:sp>
      <p:sp>
        <p:nvSpPr>
          <p:cNvPr id="3" name="Title 2">
            <a:extLst>
              <a:ext uri="{FF2B5EF4-FFF2-40B4-BE49-F238E27FC236}">
                <a16:creationId xmlns:a16="http://schemas.microsoft.com/office/drawing/2014/main" id="{66EF091F-E8F7-461B-9CF5-FD59C76B8BE5}"/>
              </a:ext>
            </a:extLst>
          </p:cNvPr>
          <p:cNvSpPr>
            <a:spLocks noGrp="1"/>
          </p:cNvSpPr>
          <p:nvPr>
            <p:ph type="title"/>
          </p:nvPr>
        </p:nvSpPr>
        <p:spPr/>
        <p:txBody>
          <a:bodyPr/>
          <a:lstStyle/>
          <a:p>
            <a:r>
              <a:rPr lang="en-US" dirty="0" err="1"/>
              <a:t>Axios</a:t>
            </a:r>
            <a:r>
              <a:rPr lang="en-US" dirty="0"/>
              <a:t> Configuration demo</a:t>
            </a:r>
          </a:p>
        </p:txBody>
      </p:sp>
      <p:sp>
        <p:nvSpPr>
          <p:cNvPr id="4" name="Slide Number Placeholder 3">
            <a:extLst>
              <a:ext uri="{FF2B5EF4-FFF2-40B4-BE49-F238E27FC236}">
                <a16:creationId xmlns:a16="http://schemas.microsoft.com/office/drawing/2014/main" id="{6974C8B3-450F-4937-BB00-CD3FEFD2A9AB}"/>
              </a:ext>
            </a:extLst>
          </p:cNvPr>
          <p:cNvSpPr>
            <a:spLocks noGrp="1"/>
          </p:cNvSpPr>
          <p:nvPr>
            <p:ph type="sldNum" sz="quarter" idx="4"/>
          </p:nvPr>
        </p:nvSpPr>
        <p:spPr/>
        <p:txBody>
          <a:bodyPr/>
          <a:lstStyle/>
          <a:p>
            <a:fld id="{3A3ABCD3-4259-4031-A1A0-BB63FBFB7B73}" type="slidenum">
              <a:rPr lang="en-US" smtClean="0"/>
              <a:pPr/>
              <a:t>129</a:t>
            </a:fld>
            <a:endParaRPr lang="en-US" dirty="0"/>
          </a:p>
        </p:txBody>
      </p:sp>
    </p:spTree>
    <p:extLst>
      <p:ext uri="{BB962C8B-B14F-4D97-AF65-F5344CB8AC3E}">
        <p14:creationId xmlns:p14="http://schemas.microsoft.com/office/powerpoint/2010/main" val="320655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8D46F-D891-4400-BCFE-E047C4BB96D2}"/>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(05-context-solution.js)</a:t>
            </a:r>
          </a:p>
          <a:p>
            <a:r>
              <a:rPr lang="en-US" dirty="0"/>
              <a:t>function </a:t>
            </a:r>
            <a:r>
              <a:rPr lang="en-US" dirty="0" err="1"/>
              <a:t>doLater</a:t>
            </a:r>
            <a:r>
              <a:rPr lang="en-US" dirty="0"/>
              <a:t>(</a:t>
            </a:r>
            <a:r>
              <a:rPr lang="en-US" dirty="0" err="1"/>
              <a:t>fn</a:t>
            </a:r>
            <a:r>
              <a:rPr lang="en-US" dirty="0"/>
              <a:t>) {</a:t>
            </a:r>
          </a:p>
          <a:p>
            <a:r>
              <a:rPr lang="en-US" dirty="0"/>
              <a:t>	</a:t>
            </a:r>
            <a:r>
              <a:rPr lang="en-US" dirty="0" err="1"/>
              <a:t>setTimeout</a:t>
            </a:r>
            <a:r>
              <a:rPr lang="en-US" dirty="0"/>
              <a:t>(</a:t>
            </a:r>
            <a:r>
              <a:rPr lang="en-US" dirty="0" err="1"/>
              <a:t>fn</a:t>
            </a:r>
            <a:r>
              <a:rPr lang="en-US" dirty="0"/>
              <a:t>, 3000);</a:t>
            </a:r>
          </a:p>
          <a:p>
            <a:r>
              <a:rPr lang="en-US" dirty="0"/>
              <a:t>}</a:t>
            </a:r>
          </a:p>
          <a:p>
            <a:endParaRPr lang="en-US" dirty="0"/>
          </a:p>
          <a:p>
            <a:r>
              <a:rPr lang="en-US" dirty="0"/>
              <a:t>const person = { </a:t>
            </a:r>
          </a:p>
          <a:p>
            <a:r>
              <a:rPr lang="en-US" dirty="0"/>
              <a:t>	name: 'Miguel',</a:t>
            </a:r>
          </a:p>
          <a:p>
            <a:r>
              <a:rPr lang="en-US" dirty="0"/>
              <a:t>	</a:t>
            </a:r>
            <a:r>
              <a:rPr lang="en-US" dirty="0" err="1"/>
              <a:t>getGreeter</a:t>
            </a:r>
            <a:r>
              <a:rPr lang="en-US" dirty="0"/>
              <a:t>: function() { </a:t>
            </a:r>
          </a:p>
          <a:p>
            <a:r>
              <a:rPr lang="en-US" dirty="0"/>
              <a:t>		return () =&gt; { console.log('Hi my name is ', this.name); } </a:t>
            </a:r>
          </a:p>
          <a:p>
            <a:r>
              <a:rPr lang="en-US" dirty="0"/>
              <a:t>	}</a:t>
            </a:r>
          </a:p>
          <a:p>
            <a:r>
              <a:rPr lang="en-US" dirty="0"/>
              <a:t>}</a:t>
            </a:r>
          </a:p>
          <a:p>
            <a:r>
              <a:rPr lang="en-US" dirty="0" err="1"/>
              <a:t>doLater</a:t>
            </a:r>
            <a:r>
              <a:rPr lang="en-US" dirty="0"/>
              <a:t>(</a:t>
            </a:r>
            <a:r>
              <a:rPr lang="en-US" dirty="0" err="1"/>
              <a:t>person.getGreeter</a:t>
            </a:r>
            <a:r>
              <a:rPr lang="en-US" dirty="0"/>
              <a:t>());</a:t>
            </a:r>
          </a:p>
          <a:p>
            <a:r>
              <a:rPr lang="en-US" dirty="0">
                <a:solidFill>
                  <a:schemeClr val="bg1">
                    <a:lumMod val="50000"/>
                  </a:schemeClr>
                </a:solidFill>
              </a:rPr>
              <a:t>// logs "Hi my name is Miguel"</a:t>
            </a:r>
          </a:p>
          <a:p>
            <a:endParaRPr lang="en-US" dirty="0"/>
          </a:p>
        </p:txBody>
      </p:sp>
      <p:sp>
        <p:nvSpPr>
          <p:cNvPr id="3" name="Title 2">
            <a:extLst>
              <a:ext uri="{FF2B5EF4-FFF2-40B4-BE49-F238E27FC236}">
                <a16:creationId xmlns:a16="http://schemas.microsoft.com/office/drawing/2014/main" id="{7F048E79-8A36-4590-AFD4-14DC8679A1AE}"/>
              </a:ext>
            </a:extLst>
          </p:cNvPr>
          <p:cNvSpPr>
            <a:spLocks noGrp="1"/>
          </p:cNvSpPr>
          <p:nvPr>
            <p:ph type="title"/>
          </p:nvPr>
        </p:nvSpPr>
        <p:spPr/>
        <p:txBody>
          <a:bodyPr/>
          <a:lstStyle/>
          <a:p>
            <a:r>
              <a:rPr lang="en-US" dirty="0"/>
              <a:t>Arrow function context demo – solution</a:t>
            </a:r>
          </a:p>
        </p:txBody>
      </p:sp>
      <p:sp>
        <p:nvSpPr>
          <p:cNvPr id="4" name="Slide Number Placeholder 3">
            <a:extLst>
              <a:ext uri="{FF2B5EF4-FFF2-40B4-BE49-F238E27FC236}">
                <a16:creationId xmlns:a16="http://schemas.microsoft.com/office/drawing/2014/main" id="{573BB17C-F487-46AD-B0B5-62641EE1EFE2}"/>
              </a:ext>
            </a:extLst>
          </p:cNvPr>
          <p:cNvSpPr>
            <a:spLocks noGrp="1"/>
          </p:cNvSpPr>
          <p:nvPr>
            <p:ph type="sldNum" sz="quarter" idx="4"/>
          </p:nvPr>
        </p:nvSpPr>
        <p:spPr/>
        <p:txBody>
          <a:bodyPr/>
          <a:lstStyle/>
          <a:p>
            <a:fld id="{3A3ABCD3-4259-4031-A1A0-BB63FBFB7B73}" type="slidenum">
              <a:rPr lang="en-US" smtClean="0"/>
              <a:pPr/>
              <a:t>13</a:t>
            </a:fld>
            <a:endParaRPr lang="en-US" dirty="0"/>
          </a:p>
        </p:txBody>
      </p:sp>
    </p:spTree>
    <p:extLst>
      <p:ext uri="{BB962C8B-B14F-4D97-AF65-F5344CB8AC3E}">
        <p14:creationId xmlns:p14="http://schemas.microsoft.com/office/powerpoint/2010/main" val="3262212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8B6F37-5260-41AB-91C5-D964718DC52E}"/>
              </a:ext>
            </a:extLst>
          </p:cNvPr>
          <p:cNvSpPr>
            <a:spLocks noGrp="1"/>
          </p:cNvSpPr>
          <p:nvPr>
            <p:ph sz="quarter" idx="13"/>
          </p:nvPr>
        </p:nvSpPr>
        <p:spPr/>
        <p:txBody>
          <a:bodyPr/>
          <a:lstStyle/>
          <a:p>
            <a:r>
              <a:rPr lang="en-US" dirty="0">
                <a:solidFill>
                  <a:schemeClr val="bg1">
                    <a:lumMod val="50000"/>
                  </a:schemeClr>
                </a:solidFill>
              </a:rPr>
              <a:t>//in the </a:t>
            </a:r>
            <a:r>
              <a:rPr lang="en-US" dirty="0" err="1">
                <a:solidFill>
                  <a:schemeClr val="bg1">
                    <a:lumMod val="50000"/>
                  </a:schemeClr>
                </a:solidFill>
              </a:rPr>
              <a:t>src</a:t>
            </a:r>
            <a:r>
              <a:rPr lang="en-US" dirty="0">
                <a:solidFill>
                  <a:schemeClr val="bg1">
                    <a:lumMod val="50000"/>
                  </a:schemeClr>
                </a:solidFill>
              </a:rPr>
              <a:t> directory create a new file "boardApi.js" and enter:</a:t>
            </a:r>
          </a:p>
          <a:p>
            <a:r>
              <a:rPr lang="en-US" dirty="0"/>
              <a:t>import axios from 'axios';</a:t>
            </a:r>
          </a:p>
          <a:p>
            <a:endParaRPr lang="en-US" dirty="0"/>
          </a:p>
          <a:p>
            <a:r>
              <a:rPr lang="en-US" dirty="0"/>
              <a:t>const instance = </a:t>
            </a:r>
            <a:r>
              <a:rPr lang="en-US" dirty="0" err="1"/>
              <a:t>axios.create</a:t>
            </a:r>
            <a:r>
              <a:rPr lang="en-US" dirty="0"/>
              <a:t>({</a:t>
            </a:r>
          </a:p>
          <a:p>
            <a:r>
              <a:rPr lang="en-US" dirty="0"/>
              <a:t>	</a:t>
            </a:r>
            <a:r>
              <a:rPr lang="en-US" dirty="0" err="1"/>
              <a:t>baseURL</a:t>
            </a:r>
            <a:r>
              <a:rPr lang="en-US" dirty="0"/>
              <a:t>: 'https://www.kazoopromotions.com/api',</a:t>
            </a:r>
          </a:p>
          <a:p>
            <a:r>
              <a:rPr lang="en-US" dirty="0"/>
              <a:t>	headers: {</a:t>
            </a:r>
          </a:p>
          <a:p>
            <a:r>
              <a:rPr lang="en-US" dirty="0"/>
              <a:t>		common: { 'Authorization': 'INSTANCE TOKEN' }</a:t>
            </a:r>
          </a:p>
          <a:p>
            <a:r>
              <a:rPr lang="en-US" dirty="0"/>
              <a:t>	}</a:t>
            </a:r>
          </a:p>
          <a:p>
            <a:r>
              <a:rPr lang="en-US" dirty="0"/>
              <a:t>});</a:t>
            </a:r>
          </a:p>
          <a:p>
            <a:r>
              <a:rPr lang="en-US" dirty="0"/>
              <a:t>export default instance;</a:t>
            </a:r>
          </a:p>
          <a:p>
            <a:endParaRPr lang="en-US" dirty="0"/>
          </a:p>
          <a:p>
            <a:r>
              <a:rPr lang="en-US" dirty="0">
                <a:solidFill>
                  <a:schemeClr val="bg1">
                    <a:lumMod val="50000"/>
                  </a:schemeClr>
                </a:solidFill>
              </a:rPr>
              <a:t>//in MemberDetail.js change </a:t>
            </a:r>
            <a:r>
              <a:rPr lang="en-US" dirty="0" err="1">
                <a:solidFill>
                  <a:schemeClr val="bg1">
                    <a:lumMod val="50000"/>
                  </a:schemeClr>
                </a:solidFill>
              </a:rPr>
              <a:t>axios</a:t>
            </a:r>
            <a:r>
              <a:rPr lang="en-US" dirty="0">
                <a:solidFill>
                  <a:schemeClr val="bg1">
                    <a:lumMod val="50000"/>
                  </a:schemeClr>
                </a:solidFill>
              </a:rPr>
              <a:t> import to:</a:t>
            </a:r>
          </a:p>
          <a:p>
            <a:r>
              <a:rPr lang="en-US" dirty="0"/>
              <a:t>import axios from '../../</a:t>
            </a:r>
            <a:r>
              <a:rPr lang="en-US" dirty="0" err="1"/>
              <a:t>boardApi</a:t>
            </a:r>
            <a:r>
              <a:rPr lang="en-US" dirty="0"/>
              <a:t>';</a:t>
            </a:r>
          </a:p>
          <a:p>
            <a:r>
              <a:rPr lang="en-US" dirty="0">
                <a:solidFill>
                  <a:schemeClr val="bg1">
                    <a:lumMod val="50000"/>
                  </a:schemeClr>
                </a:solidFill>
              </a:rPr>
              <a:t>//demo – app still works but interceptors are not called for </a:t>
            </a:r>
            <a:r>
              <a:rPr lang="en-US" dirty="0" err="1">
                <a:solidFill>
                  <a:schemeClr val="bg1">
                    <a:lumMod val="50000"/>
                  </a:schemeClr>
                </a:solidFill>
              </a:rPr>
              <a:t>MemberDetail</a:t>
            </a:r>
            <a:r>
              <a:rPr lang="en-US" dirty="0">
                <a:solidFill>
                  <a:schemeClr val="bg1">
                    <a:lumMod val="50000"/>
                  </a:schemeClr>
                </a:solidFill>
              </a:rPr>
              <a:t> GET and DELETE</a:t>
            </a:r>
          </a:p>
          <a:p>
            <a:endParaRPr lang="en-US" dirty="0"/>
          </a:p>
        </p:txBody>
      </p:sp>
      <p:sp>
        <p:nvSpPr>
          <p:cNvPr id="3" name="Title 2">
            <a:extLst>
              <a:ext uri="{FF2B5EF4-FFF2-40B4-BE49-F238E27FC236}">
                <a16:creationId xmlns:a16="http://schemas.microsoft.com/office/drawing/2014/main" id="{99D5353F-C3FE-4D8B-A5E6-9665202955B9}"/>
              </a:ext>
            </a:extLst>
          </p:cNvPr>
          <p:cNvSpPr>
            <a:spLocks noGrp="1"/>
          </p:cNvSpPr>
          <p:nvPr>
            <p:ph type="title"/>
          </p:nvPr>
        </p:nvSpPr>
        <p:spPr/>
        <p:txBody>
          <a:bodyPr/>
          <a:lstStyle/>
          <a:p>
            <a:r>
              <a:rPr lang="en-US" dirty="0"/>
              <a:t>Custom Instance demo</a:t>
            </a:r>
          </a:p>
        </p:txBody>
      </p:sp>
      <p:sp>
        <p:nvSpPr>
          <p:cNvPr id="4" name="Slide Number Placeholder 3">
            <a:extLst>
              <a:ext uri="{FF2B5EF4-FFF2-40B4-BE49-F238E27FC236}">
                <a16:creationId xmlns:a16="http://schemas.microsoft.com/office/drawing/2014/main" id="{A60327C3-ACF0-40E4-82CF-5F868D326B5B}"/>
              </a:ext>
            </a:extLst>
          </p:cNvPr>
          <p:cNvSpPr>
            <a:spLocks noGrp="1"/>
          </p:cNvSpPr>
          <p:nvPr>
            <p:ph type="sldNum" sz="quarter" idx="4"/>
          </p:nvPr>
        </p:nvSpPr>
        <p:spPr/>
        <p:txBody>
          <a:bodyPr/>
          <a:lstStyle/>
          <a:p>
            <a:fld id="{3A3ABCD3-4259-4031-A1A0-BB63FBFB7B73}" type="slidenum">
              <a:rPr lang="en-US" smtClean="0"/>
              <a:pPr/>
              <a:t>130</a:t>
            </a:fld>
            <a:endParaRPr lang="en-US" dirty="0"/>
          </a:p>
        </p:txBody>
      </p:sp>
    </p:spTree>
    <p:extLst>
      <p:ext uri="{BB962C8B-B14F-4D97-AF65-F5344CB8AC3E}">
        <p14:creationId xmlns:p14="http://schemas.microsoft.com/office/powerpoint/2010/main" val="38824535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8 – Routing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131</a:t>
            </a:fld>
            <a:endParaRPr lang="en-US" dirty="0"/>
          </a:p>
        </p:txBody>
      </p:sp>
    </p:spTree>
    <p:extLst>
      <p:ext uri="{BB962C8B-B14F-4D97-AF65-F5344CB8AC3E}">
        <p14:creationId xmlns:p14="http://schemas.microsoft.com/office/powerpoint/2010/main" val="10607680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132</a:t>
            </a:fld>
            <a:endParaRPr lang="en-US" dirty="0"/>
          </a:p>
        </p:txBody>
      </p:sp>
    </p:spTree>
    <p:extLst>
      <p:ext uri="{BB962C8B-B14F-4D97-AF65-F5344CB8AC3E}">
        <p14:creationId xmlns:p14="http://schemas.microsoft.com/office/powerpoint/2010/main" val="12681839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A23CE-3982-4C9B-9517-2C5F953FAC2C}"/>
              </a:ext>
            </a:extLst>
          </p:cNvPr>
          <p:cNvSpPr>
            <a:spLocks noGrp="1"/>
          </p:cNvSpPr>
          <p:nvPr>
            <p:ph sz="quarter" idx="13"/>
          </p:nvPr>
        </p:nvSpPr>
        <p:spPr/>
        <p:txBody>
          <a:bodyPr/>
          <a:lstStyle/>
          <a:p>
            <a:r>
              <a:rPr lang="en-US" dirty="0">
                <a:solidFill>
                  <a:schemeClr val="bg1">
                    <a:lumMod val="50000"/>
                  </a:schemeClr>
                </a:solidFill>
              </a:rPr>
              <a:t>//add react-router to the application</a:t>
            </a:r>
          </a:p>
          <a:p>
            <a:r>
              <a:rPr lang="en-US" dirty="0"/>
              <a:t>npm install react-router react-router-</a:t>
            </a:r>
            <a:r>
              <a:rPr lang="en-US" dirty="0" err="1"/>
              <a:t>dom</a:t>
            </a:r>
            <a:endParaRPr lang="en-US" dirty="0"/>
          </a:p>
          <a:p>
            <a:endParaRPr lang="en-US" dirty="0">
              <a:solidFill>
                <a:schemeClr val="bg1">
                  <a:lumMod val="65000"/>
                </a:schemeClr>
              </a:solidFill>
            </a:endParaRPr>
          </a:p>
          <a:p>
            <a:r>
              <a:rPr lang="en-US" dirty="0">
                <a:solidFill>
                  <a:schemeClr val="bg1">
                    <a:lumMod val="50000"/>
                  </a:schemeClr>
                </a:solidFill>
              </a:rPr>
              <a:t>//in app.js import </a:t>
            </a:r>
            <a:r>
              <a:rPr lang="en-US" dirty="0" err="1">
                <a:solidFill>
                  <a:schemeClr val="bg1">
                    <a:lumMod val="50000"/>
                  </a:schemeClr>
                </a:solidFill>
              </a:rPr>
              <a:t>BrowserRouter</a:t>
            </a:r>
            <a:endParaRPr lang="en-US" dirty="0">
              <a:solidFill>
                <a:schemeClr val="bg1">
                  <a:lumMod val="50000"/>
                </a:schemeClr>
              </a:solidFill>
            </a:endParaRPr>
          </a:p>
          <a:p>
            <a:r>
              <a:rPr lang="en-US" dirty="0"/>
              <a:t>import { </a:t>
            </a:r>
            <a:r>
              <a:rPr lang="en-US" dirty="0" err="1"/>
              <a:t>BrowserRouter</a:t>
            </a:r>
            <a:r>
              <a:rPr lang="en-US" dirty="0"/>
              <a:t> } from 'react-router-</a:t>
            </a:r>
            <a:r>
              <a:rPr lang="en-US" dirty="0" err="1"/>
              <a:t>dom</a:t>
            </a:r>
            <a:r>
              <a:rPr lang="en-US" dirty="0"/>
              <a:t>';</a:t>
            </a:r>
          </a:p>
          <a:p>
            <a:endParaRPr lang="en-US" dirty="0"/>
          </a:p>
          <a:p>
            <a:r>
              <a:rPr lang="en-US" dirty="0">
                <a:solidFill>
                  <a:schemeClr val="bg1">
                    <a:lumMod val="50000"/>
                  </a:schemeClr>
                </a:solidFill>
              </a:rPr>
              <a:t>//and wrap the &lt;header&gt; and &lt;Board /&gt; content in </a:t>
            </a:r>
            <a:r>
              <a:rPr lang="en-US" dirty="0" err="1">
                <a:solidFill>
                  <a:schemeClr val="bg1">
                    <a:lumMod val="50000"/>
                  </a:schemeClr>
                </a:solidFill>
              </a:rPr>
              <a:t>BrowserRouter</a:t>
            </a:r>
            <a:endParaRPr lang="en-US" dirty="0">
              <a:solidFill>
                <a:schemeClr val="bg1">
                  <a:lumMod val="50000"/>
                </a:schemeClr>
              </a:solidFill>
            </a:endParaRPr>
          </a:p>
          <a:p>
            <a:r>
              <a:rPr lang="en-US" dirty="0"/>
              <a:t>&lt;</a:t>
            </a:r>
            <a:r>
              <a:rPr lang="en-US" dirty="0" err="1"/>
              <a:t>BrowserRouter</a:t>
            </a:r>
            <a:r>
              <a:rPr lang="en-US" dirty="0"/>
              <a:t>&gt;</a:t>
            </a:r>
          </a:p>
          <a:p>
            <a:r>
              <a:rPr lang="en-US" dirty="0"/>
              <a:t>	&lt;header&gt; . . . &lt;/header&gt;</a:t>
            </a:r>
          </a:p>
          <a:p>
            <a:r>
              <a:rPr lang="en-US" dirty="0"/>
              <a:t>	&lt;Board /&gt;</a:t>
            </a:r>
          </a:p>
          <a:p>
            <a:r>
              <a:rPr lang="en-US" dirty="0"/>
              <a:t>&lt;/</a:t>
            </a:r>
            <a:r>
              <a:rPr lang="en-US" dirty="0" err="1"/>
              <a:t>BrowserRouter</a:t>
            </a:r>
            <a:r>
              <a:rPr lang="en-US" dirty="0"/>
              <a:t>&gt;</a:t>
            </a:r>
          </a:p>
          <a:p>
            <a:endParaRPr lang="en-US" dirty="0"/>
          </a:p>
        </p:txBody>
      </p:sp>
      <p:sp>
        <p:nvSpPr>
          <p:cNvPr id="3" name="Title 2">
            <a:extLst>
              <a:ext uri="{FF2B5EF4-FFF2-40B4-BE49-F238E27FC236}">
                <a16:creationId xmlns:a16="http://schemas.microsoft.com/office/drawing/2014/main" id="{75D69973-91E8-43B5-95CC-88DA7829649A}"/>
              </a:ext>
            </a:extLst>
          </p:cNvPr>
          <p:cNvSpPr>
            <a:spLocks noGrp="1"/>
          </p:cNvSpPr>
          <p:nvPr>
            <p:ph type="title"/>
          </p:nvPr>
        </p:nvSpPr>
        <p:spPr/>
        <p:txBody>
          <a:bodyPr/>
          <a:lstStyle/>
          <a:p>
            <a:r>
              <a:rPr lang="en-US" dirty="0"/>
              <a:t>Prep for Routing demo</a:t>
            </a:r>
          </a:p>
        </p:txBody>
      </p:sp>
      <p:sp>
        <p:nvSpPr>
          <p:cNvPr id="4" name="Slide Number Placeholder 3">
            <a:extLst>
              <a:ext uri="{FF2B5EF4-FFF2-40B4-BE49-F238E27FC236}">
                <a16:creationId xmlns:a16="http://schemas.microsoft.com/office/drawing/2014/main" id="{1F054F51-7D13-4D0C-9F9F-4BED1F40E666}"/>
              </a:ext>
            </a:extLst>
          </p:cNvPr>
          <p:cNvSpPr>
            <a:spLocks noGrp="1"/>
          </p:cNvSpPr>
          <p:nvPr>
            <p:ph type="sldNum" sz="quarter" idx="4"/>
          </p:nvPr>
        </p:nvSpPr>
        <p:spPr/>
        <p:txBody>
          <a:bodyPr/>
          <a:lstStyle/>
          <a:p>
            <a:fld id="{3A3ABCD3-4259-4031-A1A0-BB63FBFB7B73}" type="slidenum">
              <a:rPr lang="en-US" smtClean="0"/>
              <a:pPr/>
              <a:t>133</a:t>
            </a:fld>
            <a:endParaRPr lang="en-US" dirty="0"/>
          </a:p>
        </p:txBody>
      </p:sp>
    </p:spTree>
    <p:extLst>
      <p:ext uri="{BB962C8B-B14F-4D97-AF65-F5344CB8AC3E}">
        <p14:creationId xmlns:p14="http://schemas.microsoft.com/office/powerpoint/2010/main" val="33646942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12EB78-6E53-41FF-9D50-4D9F99222558}"/>
              </a:ext>
            </a:extLst>
          </p:cNvPr>
          <p:cNvSpPr>
            <a:spLocks noGrp="1"/>
          </p:cNvSpPr>
          <p:nvPr>
            <p:ph sz="quarter" idx="13"/>
          </p:nvPr>
        </p:nvSpPr>
        <p:spPr/>
        <p:txBody>
          <a:bodyPr/>
          <a:lstStyle/>
          <a:p>
            <a:r>
              <a:rPr lang="en-US" dirty="0">
                <a:solidFill>
                  <a:schemeClr val="bg1">
                    <a:lumMod val="50000"/>
                  </a:schemeClr>
                </a:solidFill>
              </a:rPr>
              <a:t>//still in App.js import Route as well</a:t>
            </a:r>
          </a:p>
          <a:p>
            <a:r>
              <a:rPr lang="en-US" dirty="0"/>
              <a:t>import { </a:t>
            </a:r>
            <a:r>
              <a:rPr lang="en-US" dirty="0" err="1"/>
              <a:t>BrowserRouter</a:t>
            </a:r>
            <a:r>
              <a:rPr lang="en-US" dirty="0"/>
              <a:t>, Route } from 'react-router-</a:t>
            </a:r>
            <a:r>
              <a:rPr lang="en-US" dirty="0" err="1"/>
              <a:t>dom</a:t>
            </a:r>
            <a:r>
              <a:rPr lang="en-US" dirty="0"/>
              <a:t>';</a:t>
            </a:r>
          </a:p>
          <a:p>
            <a:endParaRPr lang="en-US" dirty="0"/>
          </a:p>
          <a:p>
            <a:r>
              <a:rPr lang="en-US" dirty="0">
                <a:solidFill>
                  <a:schemeClr val="bg1">
                    <a:lumMod val="50000"/>
                  </a:schemeClr>
                </a:solidFill>
              </a:rPr>
              <a:t>//replace &lt;Board /&gt; in the JSX with (illustrate that we can return any JSX)</a:t>
            </a:r>
          </a:p>
          <a:p>
            <a:r>
              <a:rPr lang="en-US" dirty="0"/>
              <a:t>&lt;Route path="/" render={() =&gt; &lt;h1&gt;Home&lt;/h1&gt; } /&gt;</a:t>
            </a:r>
          </a:p>
          <a:p>
            <a:endParaRPr lang="en-US" dirty="0"/>
          </a:p>
          <a:p>
            <a:r>
              <a:rPr lang="en-US" dirty="0">
                <a:solidFill>
                  <a:schemeClr val="bg1">
                    <a:lumMod val="50000"/>
                  </a:schemeClr>
                </a:solidFill>
              </a:rPr>
              <a:t>//demo that this content shows up for all menu items</a:t>
            </a:r>
          </a:p>
          <a:p>
            <a:r>
              <a:rPr lang="en-US" dirty="0">
                <a:solidFill>
                  <a:schemeClr val="bg1">
                    <a:lumMod val="50000"/>
                  </a:schemeClr>
                </a:solidFill>
              </a:rPr>
              <a:t>// - router tests path for "starts with" matches rather than "equals" matches with the route</a:t>
            </a:r>
          </a:p>
          <a:p>
            <a:r>
              <a:rPr lang="en-US" dirty="0">
                <a:solidFill>
                  <a:schemeClr val="bg1">
                    <a:lumMod val="50000"/>
                  </a:schemeClr>
                </a:solidFill>
              </a:rPr>
              <a:t>//change the Route to:</a:t>
            </a:r>
          </a:p>
          <a:p>
            <a:r>
              <a:rPr lang="en-US" dirty="0"/>
              <a:t>&lt;Route path="/" exact render={() =&gt; &lt;h1&gt;Home&lt;/h1&gt; } /&gt;</a:t>
            </a:r>
          </a:p>
          <a:p>
            <a:endParaRPr lang="en-US" dirty="0"/>
          </a:p>
          <a:p>
            <a:r>
              <a:rPr lang="en-US" dirty="0">
                <a:solidFill>
                  <a:schemeClr val="bg1">
                    <a:lumMod val="50000"/>
                  </a:schemeClr>
                </a:solidFill>
              </a:rPr>
              <a:t>//now it uses "equals"</a:t>
            </a:r>
          </a:p>
          <a:p>
            <a:r>
              <a:rPr lang="en-US" dirty="0">
                <a:solidFill>
                  <a:schemeClr val="bg1">
                    <a:lumMod val="50000"/>
                  </a:schemeClr>
                </a:solidFill>
              </a:rPr>
              <a:t>//make a copy of that Route component with different content and demo they both show up</a:t>
            </a:r>
          </a:p>
          <a:p>
            <a:endParaRPr lang="en-US" dirty="0"/>
          </a:p>
          <a:p>
            <a:endParaRPr lang="en-US" dirty="0"/>
          </a:p>
        </p:txBody>
      </p:sp>
      <p:sp>
        <p:nvSpPr>
          <p:cNvPr id="3" name="Title 2">
            <a:extLst>
              <a:ext uri="{FF2B5EF4-FFF2-40B4-BE49-F238E27FC236}">
                <a16:creationId xmlns:a16="http://schemas.microsoft.com/office/drawing/2014/main" id="{C4627D0D-DEF2-45AA-9B91-50DAF718F38E}"/>
              </a:ext>
            </a:extLst>
          </p:cNvPr>
          <p:cNvSpPr>
            <a:spLocks noGrp="1"/>
          </p:cNvSpPr>
          <p:nvPr>
            <p:ph type="title"/>
          </p:nvPr>
        </p:nvSpPr>
        <p:spPr/>
        <p:txBody>
          <a:bodyPr/>
          <a:lstStyle/>
          <a:p>
            <a:r>
              <a:rPr lang="en-US" dirty="0"/>
              <a:t>Routing Demo – static content and Home</a:t>
            </a:r>
          </a:p>
        </p:txBody>
      </p:sp>
      <p:sp>
        <p:nvSpPr>
          <p:cNvPr id="4" name="Slide Number Placeholder 3">
            <a:extLst>
              <a:ext uri="{FF2B5EF4-FFF2-40B4-BE49-F238E27FC236}">
                <a16:creationId xmlns:a16="http://schemas.microsoft.com/office/drawing/2014/main" id="{DBD64A6A-8DBA-443E-B8FA-8500AD7A13B4}"/>
              </a:ext>
            </a:extLst>
          </p:cNvPr>
          <p:cNvSpPr>
            <a:spLocks noGrp="1"/>
          </p:cNvSpPr>
          <p:nvPr>
            <p:ph type="sldNum" sz="quarter" idx="4"/>
          </p:nvPr>
        </p:nvSpPr>
        <p:spPr/>
        <p:txBody>
          <a:bodyPr/>
          <a:lstStyle/>
          <a:p>
            <a:fld id="{3A3ABCD3-4259-4031-A1A0-BB63FBFB7B73}" type="slidenum">
              <a:rPr lang="en-US" smtClean="0"/>
              <a:pPr/>
              <a:t>134</a:t>
            </a:fld>
            <a:endParaRPr lang="en-US" dirty="0"/>
          </a:p>
        </p:txBody>
      </p:sp>
    </p:spTree>
    <p:extLst>
      <p:ext uri="{BB962C8B-B14F-4D97-AF65-F5344CB8AC3E}">
        <p14:creationId xmlns:p14="http://schemas.microsoft.com/office/powerpoint/2010/main" val="37346083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82D679-B650-4FB4-A606-4A952DB29A67}"/>
              </a:ext>
            </a:extLst>
          </p:cNvPr>
          <p:cNvSpPr>
            <a:spLocks noGrp="1"/>
          </p:cNvSpPr>
          <p:nvPr>
            <p:ph sz="quarter" idx="13"/>
          </p:nvPr>
        </p:nvSpPr>
        <p:spPr/>
        <p:txBody>
          <a:bodyPr/>
          <a:lstStyle/>
          <a:p>
            <a:r>
              <a:rPr lang="en-US" dirty="0">
                <a:solidFill>
                  <a:schemeClr val="bg1">
                    <a:lumMod val="50000"/>
                  </a:schemeClr>
                </a:solidFill>
              </a:rPr>
              <a:t>//still in App.js import the Home component</a:t>
            </a:r>
          </a:p>
          <a:p>
            <a:r>
              <a:rPr lang="en-US" dirty="0"/>
              <a:t>import Home from './Home';</a:t>
            </a:r>
          </a:p>
          <a:p>
            <a:endParaRPr lang="en-US" dirty="0"/>
          </a:p>
          <a:p>
            <a:r>
              <a:rPr lang="en-US" dirty="0">
                <a:solidFill>
                  <a:schemeClr val="bg1">
                    <a:lumMod val="50000"/>
                  </a:schemeClr>
                </a:solidFill>
              </a:rPr>
              <a:t>//then get rid of the second Route and modify the first:</a:t>
            </a:r>
          </a:p>
          <a:p>
            <a:r>
              <a:rPr lang="en-US" dirty="0"/>
              <a:t>&lt;Route path="/" exact component={Home} /&gt;</a:t>
            </a:r>
          </a:p>
          <a:p>
            <a:r>
              <a:rPr lang="en-US" dirty="0"/>
              <a:t>&lt;Route path="/" component={Board} /&gt;</a:t>
            </a:r>
          </a:p>
          <a:p>
            <a:endParaRPr lang="en-US" dirty="0"/>
          </a:p>
          <a:p>
            <a:r>
              <a:rPr lang="en-US" dirty="0">
                <a:solidFill>
                  <a:schemeClr val="bg1">
                    <a:lumMod val="50000"/>
                  </a:schemeClr>
                </a:solidFill>
              </a:rPr>
              <a:t>//reload and demo the links</a:t>
            </a:r>
          </a:p>
          <a:p>
            <a:endParaRPr lang="en-US" dirty="0"/>
          </a:p>
          <a:p>
            <a:r>
              <a:rPr lang="en-US" dirty="0">
                <a:solidFill>
                  <a:schemeClr val="bg1">
                    <a:lumMod val="50000"/>
                  </a:schemeClr>
                </a:solidFill>
              </a:rPr>
              <a:t>//perhaps have students wire up "/about-us" to the </a:t>
            </a:r>
            <a:r>
              <a:rPr lang="en-US" dirty="0" err="1">
                <a:solidFill>
                  <a:schemeClr val="bg1">
                    <a:lumMod val="50000"/>
                  </a:schemeClr>
                </a:solidFill>
              </a:rPr>
              <a:t>AboutUs</a:t>
            </a:r>
            <a:r>
              <a:rPr lang="en-US" dirty="0">
                <a:solidFill>
                  <a:schemeClr val="bg1">
                    <a:lumMod val="50000"/>
                  </a:schemeClr>
                </a:solidFill>
              </a:rPr>
              <a:t> component</a:t>
            </a:r>
          </a:p>
          <a:p>
            <a:r>
              <a:rPr lang="en-US" dirty="0">
                <a:solidFill>
                  <a:schemeClr val="bg1">
                    <a:lumMod val="50000"/>
                  </a:schemeClr>
                </a:solidFill>
              </a:rPr>
              <a:t>//														and "/contact-us" to the </a:t>
            </a:r>
            <a:r>
              <a:rPr lang="en-US" dirty="0" err="1">
                <a:solidFill>
                  <a:schemeClr val="bg1">
                    <a:lumMod val="50000"/>
                  </a:schemeClr>
                </a:solidFill>
              </a:rPr>
              <a:t>ContactUs</a:t>
            </a:r>
            <a:r>
              <a:rPr lang="en-US" dirty="0">
                <a:solidFill>
                  <a:schemeClr val="bg1">
                    <a:lumMod val="50000"/>
                  </a:schemeClr>
                </a:solidFill>
              </a:rPr>
              <a:t> component</a:t>
            </a:r>
          </a:p>
          <a:p>
            <a:endParaRPr lang="en-US" dirty="0"/>
          </a:p>
        </p:txBody>
      </p:sp>
      <p:sp>
        <p:nvSpPr>
          <p:cNvPr id="3" name="Title 2">
            <a:extLst>
              <a:ext uri="{FF2B5EF4-FFF2-40B4-BE49-F238E27FC236}">
                <a16:creationId xmlns:a16="http://schemas.microsoft.com/office/drawing/2014/main" id="{72EB801D-E531-4BC1-AF60-E715BD63A57B}"/>
              </a:ext>
            </a:extLst>
          </p:cNvPr>
          <p:cNvSpPr>
            <a:spLocks noGrp="1"/>
          </p:cNvSpPr>
          <p:nvPr>
            <p:ph type="title"/>
          </p:nvPr>
        </p:nvSpPr>
        <p:spPr/>
        <p:txBody>
          <a:bodyPr/>
          <a:lstStyle/>
          <a:p>
            <a:r>
              <a:rPr lang="en-US" dirty="0"/>
              <a:t>Rendering Components demo</a:t>
            </a:r>
          </a:p>
        </p:txBody>
      </p:sp>
      <p:sp>
        <p:nvSpPr>
          <p:cNvPr id="4" name="Slide Number Placeholder 3">
            <a:extLst>
              <a:ext uri="{FF2B5EF4-FFF2-40B4-BE49-F238E27FC236}">
                <a16:creationId xmlns:a16="http://schemas.microsoft.com/office/drawing/2014/main" id="{8E15E7D1-E3BA-43DF-98D0-5120AD8F23AB}"/>
              </a:ext>
            </a:extLst>
          </p:cNvPr>
          <p:cNvSpPr>
            <a:spLocks noGrp="1"/>
          </p:cNvSpPr>
          <p:nvPr>
            <p:ph type="sldNum" sz="quarter" idx="4"/>
          </p:nvPr>
        </p:nvSpPr>
        <p:spPr/>
        <p:txBody>
          <a:bodyPr/>
          <a:lstStyle/>
          <a:p>
            <a:fld id="{3A3ABCD3-4259-4031-A1A0-BB63FBFB7B73}" type="slidenum">
              <a:rPr lang="en-US" smtClean="0"/>
              <a:pPr/>
              <a:t>135</a:t>
            </a:fld>
            <a:endParaRPr lang="en-US" dirty="0"/>
          </a:p>
        </p:txBody>
      </p:sp>
    </p:spTree>
    <p:extLst>
      <p:ext uri="{BB962C8B-B14F-4D97-AF65-F5344CB8AC3E}">
        <p14:creationId xmlns:p14="http://schemas.microsoft.com/office/powerpoint/2010/main" val="27185532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5386E6-7224-4B8F-93D2-9C684CCD8C03}"/>
              </a:ext>
            </a:extLst>
          </p:cNvPr>
          <p:cNvSpPr>
            <a:spLocks noGrp="1"/>
          </p:cNvSpPr>
          <p:nvPr>
            <p:ph sz="quarter" idx="13"/>
          </p:nvPr>
        </p:nvSpPr>
        <p:spPr/>
        <p:txBody>
          <a:bodyPr/>
          <a:lstStyle/>
          <a:p>
            <a:r>
              <a:rPr lang="en-US" dirty="0">
                <a:solidFill>
                  <a:schemeClr val="bg1">
                    <a:lumMod val="50000"/>
                  </a:schemeClr>
                </a:solidFill>
              </a:rPr>
              <a:t>//currently links are posting back (which reloads the page, loses all state data!)</a:t>
            </a:r>
          </a:p>
          <a:p>
            <a:r>
              <a:rPr lang="en-US" dirty="0">
                <a:solidFill>
                  <a:schemeClr val="bg1">
                    <a:lumMod val="50000"/>
                  </a:schemeClr>
                </a:solidFill>
              </a:rPr>
              <a:t>//in App.js import Link</a:t>
            </a:r>
          </a:p>
          <a:p>
            <a:r>
              <a:rPr lang="en-US" dirty="0"/>
              <a:t>import { </a:t>
            </a:r>
            <a:r>
              <a:rPr lang="en-US" dirty="0" err="1"/>
              <a:t>BrowserRouter</a:t>
            </a:r>
            <a:r>
              <a:rPr lang="en-US" dirty="0"/>
              <a:t>, Route, Link } from 'react-router-</a:t>
            </a:r>
            <a:r>
              <a:rPr lang="en-US" dirty="0" err="1"/>
              <a:t>dom</a:t>
            </a:r>
            <a:r>
              <a:rPr lang="en-US" dirty="0"/>
              <a:t>';</a:t>
            </a:r>
          </a:p>
          <a:p>
            <a:endParaRPr lang="en-US" dirty="0"/>
          </a:p>
          <a:p>
            <a:r>
              <a:rPr lang="en-US" dirty="0">
                <a:solidFill>
                  <a:schemeClr val="bg1">
                    <a:lumMod val="50000"/>
                  </a:schemeClr>
                </a:solidFill>
              </a:rPr>
              <a:t>//and modify the &lt;a&gt; to:</a:t>
            </a:r>
          </a:p>
          <a:p>
            <a:r>
              <a:rPr lang="en-US" dirty="0"/>
              <a:t>&lt;Link to="/"&gt;Home&lt;/Link&gt;</a:t>
            </a:r>
          </a:p>
          <a:p>
            <a:r>
              <a:rPr lang="en-US" dirty="0"/>
              <a:t>...etc.</a:t>
            </a:r>
          </a:p>
          <a:p>
            <a:endParaRPr lang="en-US" dirty="0"/>
          </a:p>
          <a:p>
            <a:r>
              <a:rPr lang="en-US" dirty="0">
                <a:solidFill>
                  <a:schemeClr val="bg1">
                    <a:lumMod val="50000"/>
                  </a:schemeClr>
                </a:solidFill>
              </a:rPr>
              <a:t>//perhaps demo one of them with the object syntax:</a:t>
            </a:r>
          </a:p>
          <a:p>
            <a:r>
              <a:rPr lang="en-US" dirty="0"/>
              <a:t>&lt;Link to={{pathname: '/about-us', hash: '#</a:t>
            </a:r>
            <a:r>
              <a:rPr lang="en-US" dirty="0" err="1"/>
              <a:t>ceo</a:t>
            </a:r>
            <a:r>
              <a:rPr lang="en-US" dirty="0"/>
              <a:t>', search: '?q=</a:t>
            </a:r>
            <a:r>
              <a:rPr lang="en-US" dirty="0" err="1"/>
              <a:t>elvis</a:t>
            </a:r>
            <a:r>
              <a:rPr lang="en-US" dirty="0"/>
              <a:t>'}}&gt;About Us&lt;/Link&gt;</a:t>
            </a:r>
          </a:p>
          <a:p>
            <a:endParaRPr lang="en-US" dirty="0"/>
          </a:p>
          <a:p>
            <a:r>
              <a:rPr lang="en-US" dirty="0">
                <a:solidFill>
                  <a:schemeClr val="bg1">
                    <a:lumMod val="50000"/>
                  </a:schemeClr>
                </a:solidFill>
              </a:rPr>
              <a:t>//reload and demo – no </a:t>
            </a:r>
            <a:r>
              <a:rPr lang="en-US" dirty="0" err="1">
                <a:solidFill>
                  <a:schemeClr val="bg1">
                    <a:lumMod val="50000"/>
                  </a:schemeClr>
                </a:solidFill>
              </a:rPr>
              <a:t>postbacks</a:t>
            </a:r>
            <a:r>
              <a:rPr lang="en-US" dirty="0">
                <a:solidFill>
                  <a:schemeClr val="bg1">
                    <a:lumMod val="50000"/>
                  </a:schemeClr>
                </a:solidFill>
              </a:rPr>
              <a:t> now!</a:t>
            </a:r>
          </a:p>
          <a:p>
            <a:endParaRPr lang="en-US" dirty="0"/>
          </a:p>
          <a:p>
            <a:endParaRPr lang="en-US" dirty="0"/>
          </a:p>
          <a:p>
            <a:endParaRPr lang="en-US" dirty="0"/>
          </a:p>
        </p:txBody>
      </p:sp>
      <p:sp>
        <p:nvSpPr>
          <p:cNvPr id="3" name="Title 2">
            <a:extLst>
              <a:ext uri="{FF2B5EF4-FFF2-40B4-BE49-F238E27FC236}">
                <a16:creationId xmlns:a16="http://schemas.microsoft.com/office/drawing/2014/main" id="{883D6AE6-026D-48D4-83AB-2327503398CF}"/>
              </a:ext>
            </a:extLst>
          </p:cNvPr>
          <p:cNvSpPr>
            <a:spLocks noGrp="1"/>
          </p:cNvSpPr>
          <p:nvPr>
            <p:ph type="title"/>
          </p:nvPr>
        </p:nvSpPr>
        <p:spPr/>
        <p:txBody>
          <a:bodyPr/>
          <a:lstStyle/>
          <a:p>
            <a:r>
              <a:rPr lang="en-US" dirty="0"/>
              <a:t>Navigating demo</a:t>
            </a:r>
          </a:p>
        </p:txBody>
      </p:sp>
      <p:sp>
        <p:nvSpPr>
          <p:cNvPr id="4" name="Slide Number Placeholder 3">
            <a:extLst>
              <a:ext uri="{FF2B5EF4-FFF2-40B4-BE49-F238E27FC236}">
                <a16:creationId xmlns:a16="http://schemas.microsoft.com/office/drawing/2014/main" id="{20BCD97E-289F-437C-B701-4B47A55AB443}"/>
              </a:ext>
            </a:extLst>
          </p:cNvPr>
          <p:cNvSpPr>
            <a:spLocks noGrp="1"/>
          </p:cNvSpPr>
          <p:nvPr>
            <p:ph type="sldNum" sz="quarter" idx="4"/>
          </p:nvPr>
        </p:nvSpPr>
        <p:spPr/>
        <p:txBody>
          <a:bodyPr/>
          <a:lstStyle/>
          <a:p>
            <a:fld id="{3A3ABCD3-4259-4031-A1A0-BB63FBFB7B73}" type="slidenum">
              <a:rPr lang="en-US" smtClean="0"/>
              <a:pPr/>
              <a:t>136</a:t>
            </a:fld>
            <a:endParaRPr lang="en-US" dirty="0"/>
          </a:p>
        </p:txBody>
      </p:sp>
    </p:spTree>
    <p:extLst>
      <p:ext uri="{BB962C8B-B14F-4D97-AF65-F5344CB8AC3E}">
        <p14:creationId xmlns:p14="http://schemas.microsoft.com/office/powerpoint/2010/main" val="41965861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BE3D-AF25-48E2-84AF-361ADB733696}"/>
              </a:ext>
            </a:extLst>
          </p:cNvPr>
          <p:cNvSpPr>
            <a:spLocks noGrp="1"/>
          </p:cNvSpPr>
          <p:nvPr>
            <p:ph sz="quarter" idx="13"/>
          </p:nvPr>
        </p:nvSpPr>
        <p:spPr/>
        <p:txBody>
          <a:bodyPr/>
          <a:lstStyle/>
          <a:p>
            <a:r>
              <a:rPr lang="en-US" dirty="0">
                <a:solidFill>
                  <a:schemeClr val="bg1">
                    <a:lumMod val="50000"/>
                  </a:schemeClr>
                </a:solidFill>
              </a:rPr>
              <a:t>//in Board.js, in the </a:t>
            </a:r>
            <a:r>
              <a:rPr lang="en-US" dirty="0" err="1">
                <a:solidFill>
                  <a:schemeClr val="bg1">
                    <a:lumMod val="50000"/>
                  </a:schemeClr>
                </a:solidFill>
              </a:rPr>
              <a:t>componentDidMount</a:t>
            </a:r>
            <a:r>
              <a:rPr lang="en-US" dirty="0">
                <a:solidFill>
                  <a:schemeClr val="bg1">
                    <a:lumMod val="50000"/>
                  </a:schemeClr>
                </a:solidFill>
              </a:rPr>
              <a:t>() method log the component's props:</a:t>
            </a:r>
          </a:p>
          <a:p>
            <a:r>
              <a:rPr lang="en-US" dirty="0" err="1"/>
              <a:t>componentDidMount</a:t>
            </a:r>
            <a:r>
              <a:rPr lang="en-US" dirty="0"/>
              <a:t>() {</a:t>
            </a:r>
          </a:p>
          <a:p>
            <a:r>
              <a:rPr lang="en-US" dirty="0"/>
              <a:t>	console.log(</a:t>
            </a:r>
            <a:r>
              <a:rPr lang="en-US" dirty="0" err="1"/>
              <a:t>this.props</a:t>
            </a:r>
            <a:r>
              <a:rPr lang="en-US" dirty="0"/>
              <a:t>);</a:t>
            </a:r>
          </a:p>
          <a:p>
            <a:r>
              <a:rPr lang="en-US" dirty="0"/>
              <a:t>	</a:t>
            </a:r>
            <a:r>
              <a:rPr lang="en-US" dirty="0" err="1"/>
              <a:t>axios.get</a:t>
            </a:r>
            <a:r>
              <a:rPr lang="en-US" dirty="0"/>
              <a:t> . . . </a:t>
            </a:r>
          </a:p>
          <a:p>
            <a:r>
              <a:rPr lang="en-US" dirty="0"/>
              <a:t>}</a:t>
            </a:r>
          </a:p>
          <a:p>
            <a:endParaRPr lang="en-US" dirty="0"/>
          </a:p>
          <a:p>
            <a:r>
              <a:rPr lang="en-US" dirty="0">
                <a:solidFill>
                  <a:schemeClr val="bg1">
                    <a:lumMod val="50000"/>
                  </a:schemeClr>
                </a:solidFill>
              </a:rPr>
              <a:t>//reload the Board Members page and examine the props in the console</a:t>
            </a:r>
          </a:p>
          <a:p>
            <a:r>
              <a:rPr lang="en-US" dirty="0">
                <a:solidFill>
                  <a:schemeClr val="bg1">
                    <a:lumMod val="50000"/>
                  </a:schemeClr>
                </a:solidFill>
              </a:rPr>
              <a:t>//do the same for the </a:t>
            </a:r>
            <a:r>
              <a:rPr lang="en-US" dirty="0" err="1">
                <a:solidFill>
                  <a:schemeClr val="bg1">
                    <a:lumMod val="50000"/>
                  </a:schemeClr>
                </a:solidFill>
              </a:rPr>
              <a:t>AboutUs</a:t>
            </a:r>
            <a:r>
              <a:rPr lang="en-US" dirty="0">
                <a:solidFill>
                  <a:schemeClr val="bg1">
                    <a:lumMod val="50000"/>
                  </a:schemeClr>
                </a:solidFill>
              </a:rPr>
              <a:t> component and point out the hash and query params</a:t>
            </a:r>
          </a:p>
          <a:p>
            <a:endParaRPr lang="en-US" dirty="0"/>
          </a:p>
        </p:txBody>
      </p:sp>
      <p:sp>
        <p:nvSpPr>
          <p:cNvPr id="3" name="Title 2">
            <a:extLst>
              <a:ext uri="{FF2B5EF4-FFF2-40B4-BE49-F238E27FC236}">
                <a16:creationId xmlns:a16="http://schemas.microsoft.com/office/drawing/2014/main" id="{7CB85B15-5AC9-4926-866E-35EE6879A52B}"/>
              </a:ext>
            </a:extLst>
          </p:cNvPr>
          <p:cNvSpPr>
            <a:spLocks noGrp="1"/>
          </p:cNvSpPr>
          <p:nvPr>
            <p:ph type="title"/>
          </p:nvPr>
        </p:nvSpPr>
        <p:spPr/>
        <p:txBody>
          <a:bodyPr/>
          <a:lstStyle/>
          <a:p>
            <a:r>
              <a:rPr lang="en-US" dirty="0"/>
              <a:t>Routing-related props demo</a:t>
            </a:r>
          </a:p>
        </p:txBody>
      </p:sp>
      <p:sp>
        <p:nvSpPr>
          <p:cNvPr id="4" name="Slide Number Placeholder 3">
            <a:extLst>
              <a:ext uri="{FF2B5EF4-FFF2-40B4-BE49-F238E27FC236}">
                <a16:creationId xmlns:a16="http://schemas.microsoft.com/office/drawing/2014/main" id="{25F9BD7D-86AD-4EBF-916E-5A4373560149}"/>
              </a:ext>
            </a:extLst>
          </p:cNvPr>
          <p:cNvSpPr>
            <a:spLocks noGrp="1"/>
          </p:cNvSpPr>
          <p:nvPr>
            <p:ph type="sldNum" sz="quarter" idx="4"/>
          </p:nvPr>
        </p:nvSpPr>
        <p:spPr/>
        <p:txBody>
          <a:bodyPr/>
          <a:lstStyle/>
          <a:p>
            <a:fld id="{3A3ABCD3-4259-4031-A1A0-BB63FBFB7B73}" type="slidenum">
              <a:rPr lang="en-US" smtClean="0"/>
              <a:pPr/>
              <a:t>137</a:t>
            </a:fld>
            <a:endParaRPr lang="en-US" dirty="0"/>
          </a:p>
        </p:txBody>
      </p:sp>
    </p:spTree>
    <p:extLst>
      <p:ext uri="{BB962C8B-B14F-4D97-AF65-F5344CB8AC3E}">
        <p14:creationId xmlns:p14="http://schemas.microsoft.com/office/powerpoint/2010/main" val="18452732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7D039-4065-4C82-B034-97AFC41343F5}"/>
              </a:ext>
            </a:extLst>
          </p:cNvPr>
          <p:cNvSpPr>
            <a:spLocks noGrp="1"/>
          </p:cNvSpPr>
          <p:nvPr>
            <p:ph sz="quarter" idx="13"/>
          </p:nvPr>
        </p:nvSpPr>
        <p:spPr/>
        <p:txBody>
          <a:bodyPr/>
          <a:lstStyle/>
          <a:p>
            <a:r>
              <a:rPr lang="en-US" dirty="0">
                <a:solidFill>
                  <a:schemeClr val="bg1">
                    <a:lumMod val="50000"/>
                  </a:schemeClr>
                </a:solidFill>
              </a:rPr>
              <a:t>//suppose we need router props in a child component (not directly loaded by router)</a:t>
            </a:r>
          </a:p>
          <a:p>
            <a:r>
              <a:rPr lang="en-US" dirty="0">
                <a:solidFill>
                  <a:schemeClr val="bg1">
                    <a:lumMod val="50000"/>
                  </a:schemeClr>
                </a:solidFill>
              </a:rPr>
              <a:t>//in MemberTile.js add code inside the function:</a:t>
            </a:r>
          </a:p>
          <a:p>
            <a:r>
              <a:rPr lang="en-US" dirty="0"/>
              <a:t>const </a:t>
            </a:r>
            <a:r>
              <a:rPr lang="en-US" dirty="0" err="1"/>
              <a:t>memberTile</a:t>
            </a:r>
            <a:r>
              <a:rPr lang="en-US" dirty="0"/>
              <a:t> = (props) =&gt; {</a:t>
            </a:r>
          </a:p>
          <a:p>
            <a:r>
              <a:rPr lang="en-US" dirty="0"/>
              <a:t>	console.log('(tile)', props);</a:t>
            </a:r>
          </a:p>
          <a:p>
            <a:r>
              <a:rPr lang="en-US" dirty="0"/>
              <a:t>	return ( 	. . . );</a:t>
            </a:r>
          </a:p>
          <a:p>
            <a:r>
              <a:rPr lang="en-US" dirty="0"/>
              <a:t>}</a:t>
            </a:r>
          </a:p>
          <a:p>
            <a:endParaRPr lang="en-US" dirty="0"/>
          </a:p>
          <a:p>
            <a:r>
              <a:rPr lang="en-US" dirty="0">
                <a:solidFill>
                  <a:schemeClr val="bg1">
                    <a:lumMod val="50000"/>
                  </a:schemeClr>
                </a:solidFill>
              </a:rPr>
              <a:t>//load and demo </a:t>
            </a:r>
            <a:r>
              <a:rPr lang="en-US" dirty="0" err="1">
                <a:solidFill>
                  <a:schemeClr val="bg1">
                    <a:lumMod val="50000"/>
                  </a:schemeClr>
                </a:solidFill>
              </a:rPr>
              <a:t>this.props</a:t>
            </a:r>
            <a:r>
              <a:rPr lang="en-US" dirty="0">
                <a:solidFill>
                  <a:schemeClr val="bg1">
                    <a:lumMod val="50000"/>
                  </a:schemeClr>
                </a:solidFill>
              </a:rPr>
              <a:t> has no router props – b/c it was not directly loaded by router</a:t>
            </a:r>
          </a:p>
          <a:p>
            <a:r>
              <a:rPr lang="en-US" dirty="0">
                <a:solidFill>
                  <a:schemeClr val="bg1">
                    <a:lumMod val="50000"/>
                  </a:schemeClr>
                </a:solidFill>
              </a:rPr>
              <a:t>//back in MemberTile.js add:</a:t>
            </a:r>
          </a:p>
          <a:p>
            <a:r>
              <a:rPr lang="en-US" dirty="0"/>
              <a:t>import { </a:t>
            </a:r>
            <a:r>
              <a:rPr lang="en-US" dirty="0" err="1"/>
              <a:t>withRouter</a:t>
            </a:r>
            <a:r>
              <a:rPr lang="en-US" dirty="0"/>
              <a:t> } from 'react-router-</a:t>
            </a:r>
            <a:r>
              <a:rPr lang="en-US" dirty="0" err="1"/>
              <a:t>dom</a:t>
            </a:r>
            <a:r>
              <a:rPr lang="en-US" dirty="0"/>
              <a:t>';</a:t>
            </a:r>
          </a:p>
          <a:p>
            <a:endParaRPr lang="en-US" dirty="0"/>
          </a:p>
          <a:p>
            <a:r>
              <a:rPr lang="en-US" dirty="0"/>
              <a:t>export default </a:t>
            </a:r>
            <a:r>
              <a:rPr lang="en-US" dirty="0" err="1"/>
              <a:t>withRouter</a:t>
            </a:r>
            <a:r>
              <a:rPr lang="en-US" dirty="0"/>
              <a:t>(</a:t>
            </a:r>
            <a:r>
              <a:rPr lang="en-US" dirty="0" err="1"/>
              <a:t>memberTile</a:t>
            </a:r>
            <a:r>
              <a:rPr lang="en-US" dirty="0"/>
              <a:t>);</a:t>
            </a:r>
          </a:p>
          <a:p>
            <a:endParaRPr lang="en-US" dirty="0"/>
          </a:p>
          <a:p>
            <a:r>
              <a:rPr lang="en-US" dirty="0">
                <a:solidFill>
                  <a:schemeClr val="bg1">
                    <a:lumMod val="50000"/>
                  </a:schemeClr>
                </a:solidFill>
              </a:rPr>
              <a:t>//demo that router props are now there!</a:t>
            </a:r>
          </a:p>
        </p:txBody>
      </p:sp>
      <p:sp>
        <p:nvSpPr>
          <p:cNvPr id="3" name="Title 2">
            <a:extLst>
              <a:ext uri="{FF2B5EF4-FFF2-40B4-BE49-F238E27FC236}">
                <a16:creationId xmlns:a16="http://schemas.microsoft.com/office/drawing/2014/main" id="{35E2EFB7-CD6A-4E6F-8AF4-0C754C85F894}"/>
              </a:ext>
            </a:extLst>
          </p:cNvPr>
          <p:cNvSpPr>
            <a:spLocks noGrp="1"/>
          </p:cNvSpPr>
          <p:nvPr>
            <p:ph type="title"/>
          </p:nvPr>
        </p:nvSpPr>
        <p:spPr/>
        <p:txBody>
          <a:bodyPr/>
          <a:lstStyle/>
          <a:p>
            <a:r>
              <a:rPr lang="en-US" dirty="0"/>
              <a:t>Router props in child components demo</a:t>
            </a:r>
          </a:p>
        </p:txBody>
      </p:sp>
      <p:sp>
        <p:nvSpPr>
          <p:cNvPr id="4" name="Slide Number Placeholder 3">
            <a:extLst>
              <a:ext uri="{FF2B5EF4-FFF2-40B4-BE49-F238E27FC236}">
                <a16:creationId xmlns:a16="http://schemas.microsoft.com/office/drawing/2014/main" id="{3811221A-0C39-4227-BCAB-34D4674955B0}"/>
              </a:ext>
            </a:extLst>
          </p:cNvPr>
          <p:cNvSpPr>
            <a:spLocks noGrp="1"/>
          </p:cNvSpPr>
          <p:nvPr>
            <p:ph type="sldNum" sz="quarter" idx="4"/>
          </p:nvPr>
        </p:nvSpPr>
        <p:spPr/>
        <p:txBody>
          <a:bodyPr/>
          <a:lstStyle/>
          <a:p>
            <a:fld id="{3A3ABCD3-4259-4031-A1A0-BB63FBFB7B73}" type="slidenum">
              <a:rPr lang="en-US" smtClean="0"/>
              <a:pPr/>
              <a:t>138</a:t>
            </a:fld>
            <a:endParaRPr lang="en-US" dirty="0"/>
          </a:p>
        </p:txBody>
      </p:sp>
    </p:spTree>
    <p:extLst>
      <p:ext uri="{BB962C8B-B14F-4D97-AF65-F5344CB8AC3E}">
        <p14:creationId xmlns:p14="http://schemas.microsoft.com/office/powerpoint/2010/main" val="16038837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2D2297-9AE6-4FCC-87F3-931562AE3B34}"/>
              </a:ext>
            </a:extLst>
          </p:cNvPr>
          <p:cNvSpPr>
            <a:spLocks noGrp="1"/>
          </p:cNvSpPr>
          <p:nvPr>
            <p:ph sz="quarter" idx="13"/>
          </p:nvPr>
        </p:nvSpPr>
        <p:spPr/>
        <p:txBody>
          <a:bodyPr/>
          <a:lstStyle/>
          <a:p>
            <a:r>
              <a:rPr lang="en-US" dirty="0">
                <a:solidFill>
                  <a:schemeClr val="bg1">
                    <a:lumMod val="50000"/>
                  </a:schemeClr>
                </a:solidFill>
              </a:rPr>
              <a:t>//in the browser, inspect the navigation links – no special class for the "current" link</a:t>
            </a:r>
          </a:p>
          <a:p>
            <a:r>
              <a:rPr lang="en-US" dirty="0">
                <a:solidFill>
                  <a:schemeClr val="bg1">
                    <a:lumMod val="50000"/>
                  </a:schemeClr>
                </a:solidFill>
              </a:rPr>
              <a:t>//in app.js import </a:t>
            </a:r>
            <a:r>
              <a:rPr lang="en-US" dirty="0" err="1">
                <a:solidFill>
                  <a:schemeClr val="bg1">
                    <a:lumMod val="50000"/>
                  </a:schemeClr>
                </a:solidFill>
              </a:rPr>
              <a:t>NavLink</a:t>
            </a:r>
            <a:r>
              <a:rPr lang="en-US" dirty="0">
                <a:solidFill>
                  <a:schemeClr val="bg1">
                    <a:lumMod val="50000"/>
                  </a:schemeClr>
                </a:solidFill>
              </a:rPr>
              <a:t> instead of Link and change all &lt;Link&gt; to &lt;</a:t>
            </a:r>
            <a:r>
              <a:rPr lang="en-US" dirty="0" err="1">
                <a:solidFill>
                  <a:schemeClr val="bg1">
                    <a:lumMod val="50000"/>
                  </a:schemeClr>
                </a:solidFill>
              </a:rPr>
              <a:t>NavLink</a:t>
            </a:r>
            <a:r>
              <a:rPr lang="en-US" dirty="0">
                <a:solidFill>
                  <a:schemeClr val="bg1">
                    <a:lumMod val="50000"/>
                  </a:schemeClr>
                </a:solidFill>
              </a:rPr>
              <a:t>&gt;</a:t>
            </a:r>
          </a:p>
          <a:p>
            <a:endParaRPr lang="en-US" dirty="0"/>
          </a:p>
          <a:p>
            <a:r>
              <a:rPr lang="en-US" dirty="0">
                <a:solidFill>
                  <a:schemeClr val="bg1">
                    <a:lumMod val="50000"/>
                  </a:schemeClr>
                </a:solidFill>
              </a:rPr>
              <a:t>//refresh browser and inspect classes on "current" link</a:t>
            </a:r>
          </a:p>
          <a:p>
            <a:r>
              <a:rPr lang="en-US" dirty="0">
                <a:solidFill>
                  <a:schemeClr val="bg1">
                    <a:lumMod val="50000"/>
                  </a:schemeClr>
                </a:solidFill>
              </a:rPr>
              <a:t>//go to index.css and add:</a:t>
            </a:r>
          </a:p>
          <a:p>
            <a:r>
              <a:rPr lang="en-US" dirty="0" err="1"/>
              <a:t>a.active</a:t>
            </a:r>
            <a:r>
              <a:rPr lang="en-US" dirty="0"/>
              <a:t> {</a:t>
            </a:r>
          </a:p>
          <a:p>
            <a:r>
              <a:rPr lang="en-US" dirty="0"/>
              <a:t>	background-color: #FFC;</a:t>
            </a:r>
          </a:p>
          <a:p>
            <a:r>
              <a:rPr lang="en-US" dirty="0"/>
              <a:t>}</a:t>
            </a:r>
          </a:p>
          <a:p>
            <a:endParaRPr lang="en-US" dirty="0"/>
          </a:p>
          <a:p>
            <a:r>
              <a:rPr lang="en-US" dirty="0">
                <a:solidFill>
                  <a:schemeClr val="bg1">
                    <a:lumMod val="50000"/>
                  </a:schemeClr>
                </a:solidFill>
              </a:rPr>
              <a:t>//view the page – almost perfect:</a:t>
            </a:r>
          </a:p>
          <a:p>
            <a:r>
              <a:rPr lang="en-US" dirty="0">
                <a:solidFill>
                  <a:schemeClr val="bg1">
                    <a:lumMod val="50000"/>
                  </a:schemeClr>
                </a:solidFill>
              </a:rPr>
              <a:t>//inspect the "Home" link – it is "active" even away from the home page</a:t>
            </a:r>
          </a:p>
          <a:p>
            <a:r>
              <a:rPr lang="en-US" dirty="0">
                <a:solidFill>
                  <a:schemeClr val="bg1">
                    <a:lumMod val="50000"/>
                  </a:schemeClr>
                </a:solidFill>
              </a:rPr>
              <a:t>//in app.js add the "exact" attribute to the Home </a:t>
            </a:r>
            <a:r>
              <a:rPr lang="en-US" dirty="0" err="1">
                <a:solidFill>
                  <a:schemeClr val="bg1">
                    <a:lumMod val="50000"/>
                  </a:schemeClr>
                </a:solidFill>
              </a:rPr>
              <a:t>NavLink</a:t>
            </a:r>
            <a:r>
              <a:rPr lang="en-US" dirty="0">
                <a:solidFill>
                  <a:schemeClr val="bg1">
                    <a:lumMod val="50000"/>
                  </a:schemeClr>
                </a:solidFill>
              </a:rPr>
              <a:t> and refresh the page</a:t>
            </a:r>
          </a:p>
          <a:p>
            <a:endParaRPr lang="en-US" dirty="0"/>
          </a:p>
        </p:txBody>
      </p:sp>
      <p:sp>
        <p:nvSpPr>
          <p:cNvPr id="3" name="Title 2">
            <a:extLst>
              <a:ext uri="{FF2B5EF4-FFF2-40B4-BE49-F238E27FC236}">
                <a16:creationId xmlns:a16="http://schemas.microsoft.com/office/drawing/2014/main" id="{AC1E829C-15B2-4F26-B899-BF849DD0BA68}"/>
              </a:ext>
            </a:extLst>
          </p:cNvPr>
          <p:cNvSpPr>
            <a:spLocks noGrp="1"/>
          </p:cNvSpPr>
          <p:nvPr>
            <p:ph type="title"/>
          </p:nvPr>
        </p:nvSpPr>
        <p:spPr/>
        <p:txBody>
          <a:bodyPr/>
          <a:lstStyle/>
          <a:p>
            <a:r>
              <a:rPr lang="en-US" dirty="0"/>
              <a:t>Styling the Active Route demo</a:t>
            </a:r>
          </a:p>
        </p:txBody>
      </p:sp>
      <p:sp>
        <p:nvSpPr>
          <p:cNvPr id="4" name="Slide Number Placeholder 3">
            <a:extLst>
              <a:ext uri="{FF2B5EF4-FFF2-40B4-BE49-F238E27FC236}">
                <a16:creationId xmlns:a16="http://schemas.microsoft.com/office/drawing/2014/main" id="{62911A2F-B4FD-43A4-811B-6AF8CE2C07BC}"/>
              </a:ext>
            </a:extLst>
          </p:cNvPr>
          <p:cNvSpPr>
            <a:spLocks noGrp="1"/>
          </p:cNvSpPr>
          <p:nvPr>
            <p:ph type="sldNum" sz="quarter" idx="4"/>
          </p:nvPr>
        </p:nvSpPr>
        <p:spPr/>
        <p:txBody>
          <a:bodyPr/>
          <a:lstStyle/>
          <a:p>
            <a:fld id="{3A3ABCD3-4259-4031-A1A0-BB63FBFB7B73}" type="slidenum">
              <a:rPr lang="en-US" smtClean="0"/>
              <a:pPr/>
              <a:t>139</a:t>
            </a:fld>
            <a:endParaRPr lang="en-US" dirty="0"/>
          </a:p>
        </p:txBody>
      </p:sp>
    </p:spTree>
    <p:extLst>
      <p:ext uri="{BB962C8B-B14F-4D97-AF65-F5344CB8AC3E}">
        <p14:creationId xmlns:p14="http://schemas.microsoft.com/office/powerpoint/2010/main" val="171346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30797-E18B-4E7C-8132-90E1009C746F}"/>
              </a:ext>
            </a:extLst>
          </p:cNvPr>
          <p:cNvSpPr>
            <a:spLocks noGrp="1"/>
          </p:cNvSpPr>
          <p:nvPr>
            <p:ph sz="quarter" idx="13"/>
          </p:nvPr>
        </p:nvSpPr>
        <p:spPr/>
        <p:txBody>
          <a:bodyPr/>
          <a:lstStyle/>
          <a:p>
            <a:r>
              <a:rPr lang="en-US" dirty="0">
                <a:solidFill>
                  <a:schemeClr val="bg1">
                    <a:lumMod val="50000"/>
                  </a:schemeClr>
                </a:solidFill>
              </a:rPr>
              <a:t>//create a local files and run with node (06a-mylib.mjs)</a:t>
            </a:r>
          </a:p>
          <a:p>
            <a:r>
              <a:rPr lang="en-US" dirty="0">
                <a:solidFill>
                  <a:schemeClr val="bg1">
                    <a:lumMod val="50000"/>
                  </a:schemeClr>
                </a:solidFill>
              </a:rPr>
              <a:t>//NOTE: to run, must use --experimental-modules switch (and files must use .</a:t>
            </a:r>
            <a:r>
              <a:rPr lang="en-US" dirty="0" err="1">
                <a:solidFill>
                  <a:schemeClr val="bg1">
                    <a:lumMod val="50000"/>
                  </a:schemeClr>
                </a:solidFill>
              </a:rPr>
              <a:t>mjs</a:t>
            </a:r>
            <a:r>
              <a:rPr lang="en-US" dirty="0">
                <a:solidFill>
                  <a:schemeClr val="bg1">
                    <a:lumMod val="50000"/>
                  </a:schemeClr>
                </a:solidFill>
              </a:rPr>
              <a:t> extension)</a:t>
            </a:r>
          </a:p>
          <a:p>
            <a:r>
              <a:rPr lang="en-US" dirty="0">
                <a:solidFill>
                  <a:schemeClr val="bg1">
                    <a:lumMod val="50000"/>
                  </a:schemeClr>
                </a:solidFill>
              </a:rPr>
              <a:t>//in one file, create a resource and export it</a:t>
            </a:r>
          </a:p>
          <a:p>
            <a:r>
              <a:rPr lang="en-US" dirty="0"/>
              <a:t>const logger = {</a:t>
            </a:r>
          </a:p>
          <a:p>
            <a:r>
              <a:rPr lang="en-US" dirty="0"/>
              <a:t>	</a:t>
            </a:r>
            <a:r>
              <a:rPr lang="en-US" dirty="0" err="1"/>
              <a:t>logError</a:t>
            </a:r>
            <a:r>
              <a:rPr lang="en-US" dirty="0"/>
              <a:t>() {</a:t>
            </a:r>
          </a:p>
          <a:p>
            <a:r>
              <a:rPr lang="en-US" dirty="0"/>
              <a:t>		console.log('An error happened');</a:t>
            </a:r>
          </a:p>
          <a:p>
            <a:r>
              <a:rPr lang="en-US" dirty="0"/>
              <a:t>	},</a:t>
            </a:r>
          </a:p>
          <a:p>
            <a:r>
              <a:rPr lang="en-US" dirty="0"/>
              <a:t>	</a:t>
            </a:r>
            <a:r>
              <a:rPr lang="en-US" dirty="0" err="1"/>
              <a:t>logMessage</a:t>
            </a:r>
            <a:r>
              <a:rPr lang="en-US" dirty="0"/>
              <a:t>() {</a:t>
            </a:r>
          </a:p>
          <a:p>
            <a:r>
              <a:rPr lang="en-US" dirty="0"/>
              <a:t>		console.log('Something interesting happened');</a:t>
            </a:r>
          </a:p>
          <a:p>
            <a:r>
              <a:rPr lang="en-US" dirty="0"/>
              <a:t>	}</a:t>
            </a:r>
          </a:p>
          <a:p>
            <a:r>
              <a:rPr lang="en-US" dirty="0"/>
              <a:t>};</a:t>
            </a:r>
          </a:p>
          <a:p>
            <a:endParaRPr lang="en-US" dirty="0"/>
          </a:p>
          <a:p>
            <a:r>
              <a:rPr lang="en-US" dirty="0"/>
              <a:t>export default logger;</a:t>
            </a:r>
          </a:p>
        </p:txBody>
      </p:sp>
      <p:sp>
        <p:nvSpPr>
          <p:cNvPr id="3" name="Title 2">
            <a:extLst>
              <a:ext uri="{FF2B5EF4-FFF2-40B4-BE49-F238E27FC236}">
                <a16:creationId xmlns:a16="http://schemas.microsoft.com/office/drawing/2014/main" id="{84BB151A-5F53-4D40-B401-D6DCD0CC8092}"/>
              </a:ext>
            </a:extLst>
          </p:cNvPr>
          <p:cNvSpPr>
            <a:spLocks noGrp="1"/>
          </p:cNvSpPr>
          <p:nvPr>
            <p:ph type="title"/>
          </p:nvPr>
        </p:nvSpPr>
        <p:spPr/>
        <p:txBody>
          <a:bodyPr/>
          <a:lstStyle/>
          <a:p>
            <a:r>
              <a:rPr lang="en-US" dirty="0"/>
              <a:t>Exports and Imports Demo</a:t>
            </a:r>
          </a:p>
        </p:txBody>
      </p:sp>
      <p:sp>
        <p:nvSpPr>
          <p:cNvPr id="4" name="Slide Number Placeholder 3">
            <a:extLst>
              <a:ext uri="{FF2B5EF4-FFF2-40B4-BE49-F238E27FC236}">
                <a16:creationId xmlns:a16="http://schemas.microsoft.com/office/drawing/2014/main" id="{EFA39F15-0B99-459B-B4AF-7DF24DF339BA}"/>
              </a:ext>
            </a:extLst>
          </p:cNvPr>
          <p:cNvSpPr>
            <a:spLocks noGrp="1"/>
          </p:cNvSpPr>
          <p:nvPr>
            <p:ph type="sldNum" sz="quarter" idx="4"/>
          </p:nvPr>
        </p:nvSpPr>
        <p:spPr/>
        <p:txBody>
          <a:bodyPr/>
          <a:lstStyle/>
          <a:p>
            <a:fld id="{3A3ABCD3-4259-4031-A1A0-BB63FBFB7B73}" type="slidenum">
              <a:rPr lang="en-US" smtClean="0"/>
              <a:pPr/>
              <a:t>14</a:t>
            </a:fld>
            <a:endParaRPr lang="en-US" dirty="0"/>
          </a:p>
        </p:txBody>
      </p:sp>
    </p:spTree>
    <p:extLst>
      <p:ext uri="{BB962C8B-B14F-4D97-AF65-F5344CB8AC3E}">
        <p14:creationId xmlns:p14="http://schemas.microsoft.com/office/powerpoint/2010/main" val="160482135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0BF69-4A35-4154-9F8A-C6DB1A300BB8}"/>
              </a:ext>
            </a:extLst>
          </p:cNvPr>
          <p:cNvSpPr>
            <a:spLocks noGrp="1"/>
          </p:cNvSpPr>
          <p:nvPr>
            <p:ph sz="quarter" idx="13"/>
          </p:nvPr>
        </p:nvSpPr>
        <p:spPr/>
        <p:txBody>
          <a:bodyPr/>
          <a:lstStyle/>
          <a:p>
            <a:r>
              <a:rPr lang="en-US" dirty="0">
                <a:solidFill>
                  <a:schemeClr val="bg1">
                    <a:lumMod val="50000"/>
                  </a:schemeClr>
                </a:solidFill>
              </a:rPr>
              <a:t>//want to show the </a:t>
            </a:r>
            <a:r>
              <a:rPr lang="en-US" dirty="0" err="1">
                <a:solidFill>
                  <a:schemeClr val="bg1">
                    <a:lumMod val="50000"/>
                  </a:schemeClr>
                </a:solidFill>
              </a:rPr>
              <a:t>NewMember</a:t>
            </a:r>
            <a:r>
              <a:rPr lang="en-US" dirty="0">
                <a:solidFill>
                  <a:schemeClr val="bg1">
                    <a:lumMod val="50000"/>
                  </a:schemeClr>
                </a:solidFill>
              </a:rPr>
              <a:t> content on its own screen at the URL "board/add". </a:t>
            </a:r>
          </a:p>
          <a:p>
            <a:r>
              <a:rPr lang="en-US" dirty="0">
                <a:solidFill>
                  <a:schemeClr val="bg1">
                    <a:lumMod val="50000"/>
                  </a:schemeClr>
                </a:solidFill>
              </a:rPr>
              <a:t>//Remove it and its import from Board.js</a:t>
            </a:r>
          </a:p>
          <a:p>
            <a:endParaRPr lang="en-US" dirty="0"/>
          </a:p>
          <a:p>
            <a:r>
              <a:rPr lang="en-US" dirty="0">
                <a:solidFill>
                  <a:schemeClr val="bg1">
                    <a:lumMod val="50000"/>
                  </a:schemeClr>
                </a:solidFill>
              </a:rPr>
              <a:t>//in App.js import </a:t>
            </a:r>
            <a:r>
              <a:rPr lang="en-US" dirty="0" err="1">
                <a:solidFill>
                  <a:schemeClr val="bg1">
                    <a:lumMod val="50000"/>
                  </a:schemeClr>
                </a:solidFill>
              </a:rPr>
              <a:t>NewMember</a:t>
            </a:r>
            <a:r>
              <a:rPr lang="en-US" dirty="0">
                <a:solidFill>
                  <a:schemeClr val="bg1">
                    <a:lumMod val="50000"/>
                  </a:schemeClr>
                </a:solidFill>
              </a:rPr>
              <a:t> and add a Route for it:</a:t>
            </a:r>
          </a:p>
          <a:p>
            <a:r>
              <a:rPr lang="en-US" dirty="0"/>
              <a:t>import </a:t>
            </a:r>
            <a:r>
              <a:rPr lang="en-US" dirty="0" err="1"/>
              <a:t>NewMember</a:t>
            </a:r>
            <a:r>
              <a:rPr lang="en-US" dirty="0"/>
              <a:t> from './Board/</a:t>
            </a:r>
            <a:r>
              <a:rPr lang="en-US" dirty="0" err="1"/>
              <a:t>NewMember</a:t>
            </a:r>
            <a:r>
              <a:rPr lang="en-US" dirty="0"/>
              <a:t>';</a:t>
            </a:r>
          </a:p>
          <a:p>
            <a:endParaRPr lang="en-US" dirty="0"/>
          </a:p>
          <a:p>
            <a:r>
              <a:rPr lang="en-US" dirty="0"/>
              <a:t>&lt;Route path="/board/add" component={</a:t>
            </a:r>
            <a:r>
              <a:rPr lang="en-US" dirty="0" err="1"/>
              <a:t>NewMember</a:t>
            </a:r>
            <a:r>
              <a:rPr lang="en-US" dirty="0"/>
              <a:t>} /&gt;</a:t>
            </a:r>
          </a:p>
          <a:p>
            <a:endParaRPr lang="en-US" dirty="0"/>
          </a:p>
          <a:p>
            <a:r>
              <a:rPr lang="en-US" dirty="0">
                <a:solidFill>
                  <a:schemeClr val="bg1">
                    <a:lumMod val="50000"/>
                  </a:schemeClr>
                </a:solidFill>
              </a:rPr>
              <a:t>//in Board.js add a link to get there:</a:t>
            </a:r>
          </a:p>
          <a:p>
            <a:r>
              <a:rPr lang="en-US" dirty="0"/>
              <a:t>import { Link } from 'react-router-</a:t>
            </a:r>
            <a:r>
              <a:rPr lang="en-US" dirty="0" err="1"/>
              <a:t>dom</a:t>
            </a:r>
            <a:r>
              <a:rPr lang="en-US" dirty="0"/>
              <a:t>';</a:t>
            </a:r>
          </a:p>
          <a:p>
            <a:endParaRPr lang="en-US" dirty="0"/>
          </a:p>
          <a:p>
            <a:r>
              <a:rPr lang="en-US" dirty="0"/>
              <a:t>return ( &lt;div&gt;</a:t>
            </a:r>
          </a:p>
          <a:p>
            <a:r>
              <a:rPr lang="en-US" dirty="0"/>
              <a:t>		&lt;p&gt;&lt;Link to="/board/add"&gt;Add New&lt;/Link&gt;&lt;/p&gt;</a:t>
            </a:r>
          </a:p>
          <a:p>
            <a:r>
              <a:rPr lang="en-US" dirty="0"/>
              <a:t>		&lt;section&gt; . . .</a:t>
            </a:r>
          </a:p>
        </p:txBody>
      </p:sp>
      <p:sp>
        <p:nvSpPr>
          <p:cNvPr id="3" name="Title 2">
            <a:extLst>
              <a:ext uri="{FF2B5EF4-FFF2-40B4-BE49-F238E27FC236}">
                <a16:creationId xmlns:a16="http://schemas.microsoft.com/office/drawing/2014/main" id="{478B0028-C4B4-42B7-8C67-A4D87EB13917}"/>
              </a:ext>
            </a:extLst>
          </p:cNvPr>
          <p:cNvSpPr>
            <a:spLocks noGrp="1"/>
          </p:cNvSpPr>
          <p:nvPr>
            <p:ph type="title"/>
          </p:nvPr>
        </p:nvSpPr>
        <p:spPr/>
        <p:txBody>
          <a:bodyPr/>
          <a:lstStyle/>
          <a:p>
            <a:r>
              <a:rPr lang="en-US" dirty="0"/>
              <a:t>Another need for exact demo</a:t>
            </a:r>
          </a:p>
        </p:txBody>
      </p:sp>
      <p:sp>
        <p:nvSpPr>
          <p:cNvPr id="4" name="Slide Number Placeholder 3">
            <a:extLst>
              <a:ext uri="{FF2B5EF4-FFF2-40B4-BE49-F238E27FC236}">
                <a16:creationId xmlns:a16="http://schemas.microsoft.com/office/drawing/2014/main" id="{33AB0BBF-8035-42EE-8483-4E27E672736C}"/>
              </a:ext>
            </a:extLst>
          </p:cNvPr>
          <p:cNvSpPr>
            <a:spLocks noGrp="1"/>
          </p:cNvSpPr>
          <p:nvPr>
            <p:ph type="sldNum" sz="quarter" idx="4"/>
          </p:nvPr>
        </p:nvSpPr>
        <p:spPr/>
        <p:txBody>
          <a:bodyPr/>
          <a:lstStyle/>
          <a:p>
            <a:fld id="{3A3ABCD3-4259-4031-A1A0-BB63FBFB7B73}" type="slidenum">
              <a:rPr lang="en-US" smtClean="0"/>
              <a:pPr/>
              <a:t>140</a:t>
            </a:fld>
            <a:endParaRPr lang="en-US" dirty="0"/>
          </a:p>
        </p:txBody>
      </p:sp>
    </p:spTree>
    <p:extLst>
      <p:ext uri="{BB962C8B-B14F-4D97-AF65-F5344CB8AC3E}">
        <p14:creationId xmlns:p14="http://schemas.microsoft.com/office/powerpoint/2010/main" val="11545960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062CB1-13F0-4124-9306-B056CF0C9BB5}"/>
              </a:ext>
            </a:extLst>
          </p:cNvPr>
          <p:cNvSpPr>
            <a:spLocks noGrp="1"/>
          </p:cNvSpPr>
          <p:nvPr>
            <p:ph sz="quarter" idx="13"/>
          </p:nvPr>
        </p:nvSpPr>
        <p:spPr/>
        <p:txBody>
          <a:bodyPr/>
          <a:lstStyle/>
          <a:p>
            <a:r>
              <a:rPr lang="en-US" dirty="0">
                <a:solidFill>
                  <a:schemeClr val="bg1">
                    <a:lumMod val="50000"/>
                  </a:schemeClr>
                </a:solidFill>
              </a:rPr>
              <a:t>//try the button – the form appears, but the tiles still display!</a:t>
            </a:r>
          </a:p>
          <a:p>
            <a:r>
              <a:rPr lang="en-US" dirty="0">
                <a:solidFill>
                  <a:schemeClr val="bg1">
                    <a:lumMod val="50000"/>
                  </a:schemeClr>
                </a:solidFill>
              </a:rPr>
              <a:t>// b/c the "/board" route still matches – routing uses "starts with" as default matcher</a:t>
            </a:r>
          </a:p>
          <a:p>
            <a:endParaRPr lang="en-US" dirty="0"/>
          </a:p>
          <a:p>
            <a:r>
              <a:rPr lang="en-US" dirty="0">
                <a:solidFill>
                  <a:schemeClr val="bg1">
                    <a:lumMod val="50000"/>
                  </a:schemeClr>
                </a:solidFill>
              </a:rPr>
              <a:t>//go to App.js and add "exact" to the "/board" route</a:t>
            </a:r>
          </a:p>
          <a:p>
            <a:r>
              <a:rPr lang="en-US" dirty="0"/>
              <a:t>&lt;Route path="/board" exact component={Board} /&gt;</a:t>
            </a:r>
          </a:p>
          <a:p>
            <a:endParaRPr lang="en-US" dirty="0"/>
          </a:p>
          <a:p>
            <a:r>
              <a:rPr lang="en-US" dirty="0">
                <a:solidFill>
                  <a:schemeClr val="bg1">
                    <a:lumMod val="50000"/>
                  </a:schemeClr>
                </a:solidFill>
              </a:rPr>
              <a:t>//now it works properly</a:t>
            </a:r>
          </a:p>
          <a:p>
            <a:r>
              <a:rPr lang="en-US" dirty="0">
                <a:solidFill>
                  <a:schemeClr val="bg1">
                    <a:lumMod val="50000"/>
                  </a:schemeClr>
                </a:solidFill>
              </a:rPr>
              <a:t>//NOTE: probably do NOT want to add "exact" to the </a:t>
            </a:r>
            <a:r>
              <a:rPr lang="en-US" dirty="0" err="1">
                <a:solidFill>
                  <a:schemeClr val="bg1">
                    <a:lumMod val="50000"/>
                  </a:schemeClr>
                </a:solidFill>
              </a:rPr>
              <a:t>NavLink</a:t>
            </a:r>
            <a:r>
              <a:rPr lang="en-US" dirty="0">
                <a:solidFill>
                  <a:schemeClr val="bg1">
                    <a:lumMod val="50000"/>
                  </a:schemeClr>
                </a:solidFill>
              </a:rPr>
              <a:t> for /board</a:t>
            </a:r>
          </a:p>
          <a:p>
            <a:r>
              <a:rPr lang="en-US" dirty="0">
                <a:solidFill>
                  <a:schemeClr val="bg1">
                    <a:lumMod val="50000"/>
                  </a:schemeClr>
                </a:solidFill>
              </a:rPr>
              <a:t>// b/c adding is still under the general heading of Board of Directors</a:t>
            </a:r>
          </a:p>
          <a:p>
            <a:r>
              <a:rPr lang="en-US" dirty="0">
                <a:solidFill>
                  <a:schemeClr val="bg1">
                    <a:lumMod val="50000"/>
                  </a:schemeClr>
                </a:solidFill>
              </a:rPr>
              <a:t>// and it should be highlighted</a:t>
            </a:r>
          </a:p>
        </p:txBody>
      </p:sp>
      <p:sp>
        <p:nvSpPr>
          <p:cNvPr id="3" name="Title 2">
            <a:extLst>
              <a:ext uri="{FF2B5EF4-FFF2-40B4-BE49-F238E27FC236}">
                <a16:creationId xmlns:a16="http://schemas.microsoft.com/office/drawing/2014/main" id="{37F082F0-89B0-48F8-848B-4CF5438B0181}"/>
              </a:ext>
            </a:extLst>
          </p:cNvPr>
          <p:cNvSpPr>
            <a:spLocks noGrp="1"/>
          </p:cNvSpPr>
          <p:nvPr>
            <p:ph type="title"/>
          </p:nvPr>
        </p:nvSpPr>
        <p:spPr/>
        <p:txBody>
          <a:bodyPr/>
          <a:lstStyle/>
          <a:p>
            <a:r>
              <a:rPr lang="en-US" dirty="0"/>
              <a:t>Another need for exact demo – continued </a:t>
            </a:r>
          </a:p>
        </p:txBody>
      </p:sp>
      <p:sp>
        <p:nvSpPr>
          <p:cNvPr id="4" name="Slide Number Placeholder 3">
            <a:extLst>
              <a:ext uri="{FF2B5EF4-FFF2-40B4-BE49-F238E27FC236}">
                <a16:creationId xmlns:a16="http://schemas.microsoft.com/office/drawing/2014/main" id="{38C88868-EEE9-4C69-B7D7-19D74E916F47}"/>
              </a:ext>
            </a:extLst>
          </p:cNvPr>
          <p:cNvSpPr>
            <a:spLocks noGrp="1"/>
          </p:cNvSpPr>
          <p:nvPr>
            <p:ph type="sldNum" sz="quarter" idx="4"/>
          </p:nvPr>
        </p:nvSpPr>
        <p:spPr/>
        <p:txBody>
          <a:bodyPr/>
          <a:lstStyle/>
          <a:p>
            <a:fld id="{3A3ABCD3-4259-4031-A1A0-BB63FBFB7B73}" type="slidenum">
              <a:rPr lang="en-US" smtClean="0"/>
              <a:pPr/>
              <a:t>141</a:t>
            </a:fld>
            <a:endParaRPr lang="en-US" dirty="0"/>
          </a:p>
        </p:txBody>
      </p:sp>
    </p:spTree>
    <p:extLst>
      <p:ext uri="{BB962C8B-B14F-4D97-AF65-F5344CB8AC3E}">
        <p14:creationId xmlns:p14="http://schemas.microsoft.com/office/powerpoint/2010/main" val="29190494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1EBDFA-44EB-494C-87F8-AD1BA498C78E}"/>
              </a:ext>
            </a:extLst>
          </p:cNvPr>
          <p:cNvSpPr>
            <a:spLocks noGrp="1"/>
          </p:cNvSpPr>
          <p:nvPr>
            <p:ph sz="quarter" idx="13"/>
          </p:nvPr>
        </p:nvSpPr>
        <p:spPr/>
        <p:txBody>
          <a:bodyPr/>
          <a:lstStyle/>
          <a:p>
            <a:r>
              <a:rPr lang="en-US" dirty="0">
                <a:solidFill>
                  <a:schemeClr val="bg1">
                    <a:lumMod val="50000"/>
                  </a:schemeClr>
                </a:solidFill>
              </a:rPr>
              <a:t>//Board.js should not show list and detail on the same screen,</a:t>
            </a:r>
          </a:p>
          <a:p>
            <a:r>
              <a:rPr lang="en-US" dirty="0">
                <a:solidFill>
                  <a:schemeClr val="bg1">
                    <a:lumMod val="50000"/>
                  </a:schemeClr>
                </a:solidFill>
              </a:rPr>
              <a:t>//should be different screens, with urls like "/board", "/board/103"</a:t>
            </a:r>
          </a:p>
          <a:p>
            <a:endParaRPr lang="en-US" dirty="0"/>
          </a:p>
          <a:p>
            <a:r>
              <a:rPr lang="en-US" dirty="0">
                <a:solidFill>
                  <a:schemeClr val="bg1">
                    <a:lumMod val="50000"/>
                  </a:schemeClr>
                </a:solidFill>
              </a:rPr>
              <a:t>//in Board.js remove the &lt;section&gt; for </a:t>
            </a:r>
            <a:r>
              <a:rPr lang="en-US" dirty="0" err="1">
                <a:solidFill>
                  <a:schemeClr val="bg1">
                    <a:lumMod val="50000"/>
                  </a:schemeClr>
                </a:solidFill>
              </a:rPr>
              <a:t>MemberDetail</a:t>
            </a:r>
            <a:r>
              <a:rPr lang="en-US" dirty="0">
                <a:solidFill>
                  <a:schemeClr val="bg1">
                    <a:lumMod val="50000"/>
                  </a:schemeClr>
                </a:solidFill>
              </a:rPr>
              <a:t> (and its import)</a:t>
            </a:r>
          </a:p>
          <a:p>
            <a:r>
              <a:rPr lang="en-US" dirty="0">
                <a:solidFill>
                  <a:schemeClr val="bg1">
                    <a:lumMod val="50000"/>
                  </a:schemeClr>
                </a:solidFill>
              </a:rPr>
              <a:t>//remove the </a:t>
            </a:r>
            <a:r>
              <a:rPr lang="en-US" dirty="0" err="1">
                <a:solidFill>
                  <a:schemeClr val="bg1">
                    <a:lumMod val="50000"/>
                  </a:schemeClr>
                </a:solidFill>
              </a:rPr>
              <a:t>selectedMemberId</a:t>
            </a:r>
            <a:r>
              <a:rPr lang="en-US" dirty="0">
                <a:solidFill>
                  <a:schemeClr val="bg1">
                    <a:lumMod val="50000"/>
                  </a:schemeClr>
                </a:solidFill>
              </a:rPr>
              <a:t> from state and from the </a:t>
            </a:r>
            <a:r>
              <a:rPr lang="en-US" dirty="0" err="1">
                <a:solidFill>
                  <a:schemeClr val="bg1">
                    <a:lumMod val="50000"/>
                  </a:schemeClr>
                </a:solidFill>
              </a:rPr>
              <a:t>memberSelectedHandler</a:t>
            </a:r>
            <a:endParaRPr lang="en-US" dirty="0">
              <a:solidFill>
                <a:schemeClr val="bg1">
                  <a:lumMod val="50000"/>
                </a:schemeClr>
              </a:solidFill>
            </a:endParaRPr>
          </a:p>
          <a:p>
            <a:endParaRPr lang="en-US" dirty="0"/>
          </a:p>
          <a:p>
            <a:r>
              <a:rPr lang="en-US" dirty="0">
                <a:solidFill>
                  <a:schemeClr val="bg1">
                    <a:lumMod val="50000"/>
                  </a:schemeClr>
                </a:solidFill>
              </a:rPr>
              <a:t>//in App.js import </a:t>
            </a:r>
            <a:r>
              <a:rPr lang="en-US" dirty="0" err="1">
                <a:solidFill>
                  <a:schemeClr val="bg1">
                    <a:lumMod val="50000"/>
                  </a:schemeClr>
                </a:solidFill>
              </a:rPr>
              <a:t>MemberDetail</a:t>
            </a:r>
            <a:r>
              <a:rPr lang="en-US" dirty="0">
                <a:solidFill>
                  <a:schemeClr val="bg1">
                    <a:lumMod val="50000"/>
                  </a:schemeClr>
                </a:solidFill>
              </a:rPr>
              <a:t> and set up the dynamic route</a:t>
            </a:r>
          </a:p>
          <a:p>
            <a:r>
              <a:rPr lang="en-US" dirty="0"/>
              <a:t>import </a:t>
            </a:r>
            <a:r>
              <a:rPr lang="en-US" dirty="0" err="1"/>
              <a:t>MemberDetail</a:t>
            </a:r>
            <a:r>
              <a:rPr lang="en-US" dirty="0"/>
              <a:t> from './Board/</a:t>
            </a:r>
            <a:r>
              <a:rPr lang="en-US" dirty="0" err="1"/>
              <a:t>MemberDetail</a:t>
            </a:r>
            <a:r>
              <a:rPr lang="en-US" dirty="0"/>
              <a:t>';</a:t>
            </a:r>
          </a:p>
          <a:p>
            <a:endParaRPr lang="en-US" dirty="0"/>
          </a:p>
          <a:p>
            <a:r>
              <a:rPr lang="en-US" dirty="0"/>
              <a:t>&lt;Route path="/board/:id" component={</a:t>
            </a:r>
            <a:r>
              <a:rPr lang="en-US" dirty="0" err="1"/>
              <a:t>MemberDetail</a:t>
            </a:r>
            <a:r>
              <a:rPr lang="en-US" dirty="0"/>
              <a:t>} /&gt;</a:t>
            </a:r>
          </a:p>
          <a:p>
            <a:r>
              <a:rPr lang="en-US" dirty="0">
                <a:solidFill>
                  <a:schemeClr val="bg1">
                    <a:lumMod val="50000"/>
                  </a:schemeClr>
                </a:solidFill>
              </a:rPr>
              <a:t>//be sure to put this route after "/board/add" so as not to interfere</a:t>
            </a:r>
          </a:p>
        </p:txBody>
      </p:sp>
      <p:sp>
        <p:nvSpPr>
          <p:cNvPr id="3" name="Title 2">
            <a:extLst>
              <a:ext uri="{FF2B5EF4-FFF2-40B4-BE49-F238E27FC236}">
                <a16:creationId xmlns:a16="http://schemas.microsoft.com/office/drawing/2014/main" id="{DCB93300-4738-49B7-8F3B-2157B77AD68A}"/>
              </a:ext>
            </a:extLst>
          </p:cNvPr>
          <p:cNvSpPr>
            <a:spLocks noGrp="1"/>
          </p:cNvSpPr>
          <p:nvPr>
            <p:ph type="title"/>
          </p:nvPr>
        </p:nvSpPr>
        <p:spPr/>
        <p:txBody>
          <a:bodyPr/>
          <a:lstStyle/>
          <a:p>
            <a:r>
              <a:rPr lang="en-US" dirty="0"/>
              <a:t>Route parameters demo – setup </a:t>
            </a:r>
          </a:p>
        </p:txBody>
      </p:sp>
      <p:sp>
        <p:nvSpPr>
          <p:cNvPr id="4" name="Slide Number Placeholder 3">
            <a:extLst>
              <a:ext uri="{FF2B5EF4-FFF2-40B4-BE49-F238E27FC236}">
                <a16:creationId xmlns:a16="http://schemas.microsoft.com/office/drawing/2014/main" id="{7F5A96E1-224F-4255-A283-637BA41426FB}"/>
              </a:ext>
            </a:extLst>
          </p:cNvPr>
          <p:cNvSpPr>
            <a:spLocks noGrp="1"/>
          </p:cNvSpPr>
          <p:nvPr>
            <p:ph type="sldNum" sz="quarter" idx="4"/>
          </p:nvPr>
        </p:nvSpPr>
        <p:spPr/>
        <p:txBody>
          <a:bodyPr/>
          <a:lstStyle/>
          <a:p>
            <a:fld id="{3A3ABCD3-4259-4031-A1A0-BB63FBFB7B73}" type="slidenum">
              <a:rPr lang="en-US" smtClean="0"/>
              <a:pPr/>
              <a:t>142</a:t>
            </a:fld>
            <a:endParaRPr lang="en-US" dirty="0"/>
          </a:p>
        </p:txBody>
      </p:sp>
    </p:spTree>
    <p:extLst>
      <p:ext uri="{BB962C8B-B14F-4D97-AF65-F5344CB8AC3E}">
        <p14:creationId xmlns:p14="http://schemas.microsoft.com/office/powerpoint/2010/main" val="4617664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17F3F-A580-4300-A083-DA267C4B5C54}"/>
              </a:ext>
            </a:extLst>
          </p:cNvPr>
          <p:cNvSpPr>
            <a:spLocks noGrp="1"/>
          </p:cNvSpPr>
          <p:nvPr>
            <p:ph sz="quarter" idx="13"/>
          </p:nvPr>
        </p:nvSpPr>
        <p:spPr/>
        <p:txBody>
          <a:bodyPr/>
          <a:lstStyle/>
          <a:p>
            <a:r>
              <a:rPr lang="en-US" dirty="0">
                <a:solidFill>
                  <a:schemeClr val="bg1">
                    <a:lumMod val="50000"/>
                  </a:schemeClr>
                </a:solidFill>
              </a:rPr>
              <a:t>//first solution to redirect – in Board.js when using map() to build the members content</a:t>
            </a:r>
          </a:p>
          <a:p>
            <a:r>
              <a:rPr lang="en-US" dirty="0">
                <a:solidFill>
                  <a:schemeClr val="bg1">
                    <a:lumMod val="50000"/>
                  </a:schemeClr>
                </a:solidFill>
              </a:rPr>
              <a:t>//wrap the </a:t>
            </a:r>
            <a:r>
              <a:rPr lang="en-US" dirty="0" err="1">
                <a:solidFill>
                  <a:schemeClr val="bg1">
                    <a:lumMod val="50000"/>
                  </a:schemeClr>
                </a:solidFill>
              </a:rPr>
              <a:t>MemberTile</a:t>
            </a:r>
            <a:r>
              <a:rPr lang="en-US" dirty="0">
                <a:solidFill>
                  <a:schemeClr val="bg1">
                    <a:lumMod val="50000"/>
                  </a:schemeClr>
                </a:solidFill>
              </a:rPr>
              <a:t> component in a Link (move the key attribute to Link)</a:t>
            </a:r>
          </a:p>
          <a:p>
            <a:r>
              <a:rPr lang="en-US" dirty="0"/>
              <a:t>&lt;Link to={'/board/' + member.id} key={member.id}&gt;</a:t>
            </a:r>
          </a:p>
          <a:p>
            <a:r>
              <a:rPr lang="en-US" dirty="0"/>
              <a:t>	&lt;</a:t>
            </a:r>
            <a:r>
              <a:rPr lang="en-US" dirty="0" err="1"/>
              <a:t>MemberTile</a:t>
            </a:r>
            <a:r>
              <a:rPr lang="en-US" dirty="0"/>
              <a:t> . . .  /&gt;</a:t>
            </a:r>
          </a:p>
          <a:p>
            <a:r>
              <a:rPr lang="en-US" dirty="0"/>
              <a:t>&lt;/Link&gt;</a:t>
            </a:r>
          </a:p>
          <a:p>
            <a:endParaRPr lang="en-US" dirty="0"/>
          </a:p>
          <a:p>
            <a:r>
              <a:rPr lang="en-US" dirty="0">
                <a:solidFill>
                  <a:schemeClr val="bg1">
                    <a:lumMod val="50000"/>
                  </a:schemeClr>
                </a:solidFill>
              </a:rPr>
              <a:t>//demo functionality – now links, but </a:t>
            </a:r>
            <a:r>
              <a:rPr lang="en-US" dirty="0" err="1">
                <a:solidFill>
                  <a:schemeClr val="bg1">
                    <a:lumMod val="50000"/>
                  </a:schemeClr>
                </a:solidFill>
              </a:rPr>
              <a:t>MemberDetail</a:t>
            </a:r>
            <a:r>
              <a:rPr lang="en-US" dirty="0">
                <a:solidFill>
                  <a:schemeClr val="bg1">
                    <a:lumMod val="50000"/>
                  </a:schemeClr>
                </a:solidFill>
              </a:rPr>
              <a:t> needs to load its data differently now</a:t>
            </a:r>
          </a:p>
          <a:p>
            <a:endParaRPr lang="en-US" dirty="0"/>
          </a:p>
          <a:p>
            <a:endParaRPr lang="en-US" dirty="0"/>
          </a:p>
        </p:txBody>
      </p:sp>
      <p:sp>
        <p:nvSpPr>
          <p:cNvPr id="3" name="Title 2">
            <a:extLst>
              <a:ext uri="{FF2B5EF4-FFF2-40B4-BE49-F238E27FC236}">
                <a16:creationId xmlns:a16="http://schemas.microsoft.com/office/drawing/2014/main" id="{DB9E5EE3-461D-4DDF-A56E-DD5CE2734EE2}"/>
              </a:ext>
            </a:extLst>
          </p:cNvPr>
          <p:cNvSpPr>
            <a:spLocks noGrp="1"/>
          </p:cNvSpPr>
          <p:nvPr>
            <p:ph type="title"/>
          </p:nvPr>
        </p:nvSpPr>
        <p:spPr/>
        <p:txBody>
          <a:bodyPr/>
          <a:lstStyle/>
          <a:p>
            <a:r>
              <a:rPr lang="en-US" dirty="0"/>
              <a:t>Route Parameters demo – Link </a:t>
            </a:r>
          </a:p>
        </p:txBody>
      </p:sp>
      <p:sp>
        <p:nvSpPr>
          <p:cNvPr id="4" name="Slide Number Placeholder 3">
            <a:extLst>
              <a:ext uri="{FF2B5EF4-FFF2-40B4-BE49-F238E27FC236}">
                <a16:creationId xmlns:a16="http://schemas.microsoft.com/office/drawing/2014/main" id="{6C1C4D93-281F-4F11-83F3-10576EF77F67}"/>
              </a:ext>
            </a:extLst>
          </p:cNvPr>
          <p:cNvSpPr>
            <a:spLocks noGrp="1"/>
          </p:cNvSpPr>
          <p:nvPr>
            <p:ph type="sldNum" sz="quarter" idx="4"/>
          </p:nvPr>
        </p:nvSpPr>
        <p:spPr/>
        <p:txBody>
          <a:bodyPr/>
          <a:lstStyle/>
          <a:p>
            <a:fld id="{3A3ABCD3-4259-4031-A1A0-BB63FBFB7B73}" type="slidenum">
              <a:rPr lang="en-US" smtClean="0"/>
              <a:pPr/>
              <a:t>143</a:t>
            </a:fld>
            <a:endParaRPr lang="en-US" dirty="0"/>
          </a:p>
        </p:txBody>
      </p:sp>
    </p:spTree>
    <p:extLst>
      <p:ext uri="{BB962C8B-B14F-4D97-AF65-F5344CB8AC3E}">
        <p14:creationId xmlns:p14="http://schemas.microsoft.com/office/powerpoint/2010/main" val="17233692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7C19-51EB-4FAF-B9DE-67D2F42C8520}"/>
              </a:ext>
            </a:extLst>
          </p:cNvPr>
          <p:cNvSpPr>
            <a:spLocks noGrp="1"/>
          </p:cNvSpPr>
          <p:nvPr>
            <p:ph sz="quarter" idx="13"/>
          </p:nvPr>
        </p:nvSpPr>
        <p:spPr/>
        <p:txBody>
          <a:bodyPr/>
          <a:lstStyle/>
          <a:p>
            <a:r>
              <a:rPr lang="en-US" dirty="0">
                <a:solidFill>
                  <a:schemeClr val="bg1">
                    <a:lumMod val="50000"/>
                  </a:schemeClr>
                </a:solidFill>
              </a:rPr>
              <a:t>//</a:t>
            </a:r>
            <a:r>
              <a:rPr lang="en-US" dirty="0" err="1">
                <a:solidFill>
                  <a:schemeClr val="bg1">
                    <a:lumMod val="50000"/>
                  </a:schemeClr>
                </a:solidFill>
              </a:rPr>
              <a:t>MemberDetails</a:t>
            </a:r>
            <a:r>
              <a:rPr lang="en-US" dirty="0">
                <a:solidFill>
                  <a:schemeClr val="bg1">
                    <a:lumMod val="50000"/>
                  </a:schemeClr>
                </a:solidFill>
              </a:rPr>
              <a:t> now needs to load its data when mounting instead of updating</a:t>
            </a:r>
          </a:p>
          <a:p>
            <a:r>
              <a:rPr lang="en-US" dirty="0">
                <a:solidFill>
                  <a:schemeClr val="bg1">
                    <a:lumMod val="50000"/>
                  </a:schemeClr>
                </a:solidFill>
              </a:rPr>
              <a:t>//change the function </a:t>
            </a:r>
            <a:r>
              <a:rPr lang="en-US" dirty="0" err="1">
                <a:solidFill>
                  <a:schemeClr val="bg1">
                    <a:lumMod val="50000"/>
                  </a:schemeClr>
                </a:solidFill>
              </a:rPr>
              <a:t>componentDidUpdate</a:t>
            </a:r>
            <a:r>
              <a:rPr lang="en-US" dirty="0">
                <a:solidFill>
                  <a:schemeClr val="bg1">
                    <a:lumMod val="50000"/>
                  </a:schemeClr>
                </a:solidFill>
              </a:rPr>
              <a:t>() into </a:t>
            </a:r>
            <a:r>
              <a:rPr lang="en-US" dirty="0" err="1">
                <a:solidFill>
                  <a:schemeClr val="bg1">
                    <a:lumMod val="50000"/>
                  </a:schemeClr>
                </a:solidFill>
              </a:rPr>
              <a:t>componentDidMount</a:t>
            </a:r>
            <a:r>
              <a:rPr lang="en-US" dirty="0">
                <a:solidFill>
                  <a:schemeClr val="bg1">
                    <a:lumMod val="50000"/>
                  </a:schemeClr>
                </a:solidFill>
              </a:rPr>
              <a:t>()</a:t>
            </a:r>
          </a:p>
          <a:p>
            <a:endParaRPr lang="en-US" dirty="0"/>
          </a:p>
          <a:p>
            <a:r>
              <a:rPr lang="en-US" dirty="0">
                <a:solidFill>
                  <a:schemeClr val="bg1">
                    <a:lumMod val="50000"/>
                  </a:schemeClr>
                </a:solidFill>
              </a:rPr>
              <a:t>//in addition, it needs to get the Id from the URL instead of from props</a:t>
            </a:r>
          </a:p>
          <a:p>
            <a:r>
              <a:rPr lang="en-US" dirty="0">
                <a:solidFill>
                  <a:schemeClr val="bg1">
                    <a:lumMod val="50000"/>
                  </a:schemeClr>
                </a:solidFill>
              </a:rPr>
              <a:t>//add as the first line inside </a:t>
            </a:r>
            <a:r>
              <a:rPr lang="en-US" dirty="0" err="1">
                <a:solidFill>
                  <a:schemeClr val="bg1">
                    <a:lumMod val="50000"/>
                  </a:schemeClr>
                </a:solidFill>
              </a:rPr>
              <a:t>componentDidMount</a:t>
            </a:r>
            <a:r>
              <a:rPr lang="en-US" dirty="0">
                <a:solidFill>
                  <a:schemeClr val="bg1">
                    <a:lumMod val="50000"/>
                  </a:schemeClr>
                </a:solidFill>
              </a:rPr>
              <a:t>()</a:t>
            </a:r>
          </a:p>
          <a:p>
            <a:r>
              <a:rPr lang="en-US" dirty="0"/>
              <a:t>console.log(</a:t>
            </a:r>
            <a:r>
              <a:rPr lang="en-US" dirty="0" err="1"/>
              <a:t>this.props</a:t>
            </a:r>
            <a:r>
              <a:rPr lang="en-US" dirty="0"/>
              <a:t>);</a:t>
            </a:r>
          </a:p>
          <a:p>
            <a:endParaRPr lang="en-US" dirty="0"/>
          </a:p>
          <a:p>
            <a:r>
              <a:rPr lang="en-US" dirty="0">
                <a:solidFill>
                  <a:schemeClr val="bg1">
                    <a:lumMod val="50000"/>
                  </a:schemeClr>
                </a:solidFill>
              </a:rPr>
              <a:t>//note that </a:t>
            </a:r>
            <a:r>
              <a:rPr lang="en-US" dirty="0" err="1">
                <a:solidFill>
                  <a:schemeClr val="bg1">
                    <a:lumMod val="50000"/>
                  </a:schemeClr>
                </a:solidFill>
              </a:rPr>
              <a:t>props.match</a:t>
            </a:r>
            <a:r>
              <a:rPr lang="en-US" dirty="0">
                <a:solidFill>
                  <a:schemeClr val="bg1">
                    <a:lumMod val="50000"/>
                  </a:schemeClr>
                </a:solidFill>
              </a:rPr>
              <a:t> has "params" with an "id"</a:t>
            </a:r>
          </a:p>
          <a:p>
            <a:r>
              <a:rPr lang="en-US" dirty="0">
                <a:solidFill>
                  <a:schemeClr val="bg1">
                    <a:lumMod val="50000"/>
                  </a:schemeClr>
                </a:solidFill>
              </a:rPr>
              <a:t>//get rid of the console.log, change the conditional to:</a:t>
            </a:r>
          </a:p>
          <a:p>
            <a:r>
              <a:rPr lang="en-US" dirty="0"/>
              <a:t>if (this.props.match.params.id)</a:t>
            </a:r>
          </a:p>
          <a:p>
            <a:endParaRPr lang="en-US" dirty="0"/>
          </a:p>
          <a:p>
            <a:r>
              <a:rPr lang="en-US" dirty="0">
                <a:solidFill>
                  <a:schemeClr val="bg1">
                    <a:lumMod val="50000"/>
                  </a:schemeClr>
                </a:solidFill>
              </a:rPr>
              <a:t>//and use that same value in the URL for axios</a:t>
            </a:r>
          </a:p>
          <a:p>
            <a:r>
              <a:rPr lang="en-US" dirty="0">
                <a:solidFill>
                  <a:srgbClr val="FF0000"/>
                </a:solidFill>
              </a:rPr>
              <a:t>//WARNING: this component erroneously uses initial caps on all its properties when rendering</a:t>
            </a:r>
          </a:p>
          <a:p>
            <a:endParaRPr lang="en-US" dirty="0"/>
          </a:p>
        </p:txBody>
      </p:sp>
      <p:sp>
        <p:nvSpPr>
          <p:cNvPr id="3" name="Title 2">
            <a:extLst>
              <a:ext uri="{FF2B5EF4-FFF2-40B4-BE49-F238E27FC236}">
                <a16:creationId xmlns:a16="http://schemas.microsoft.com/office/drawing/2014/main" id="{EF0D66C8-AD2D-40A0-B2B0-2F49391CD33C}"/>
              </a:ext>
            </a:extLst>
          </p:cNvPr>
          <p:cNvSpPr>
            <a:spLocks noGrp="1"/>
          </p:cNvSpPr>
          <p:nvPr>
            <p:ph type="title"/>
          </p:nvPr>
        </p:nvSpPr>
        <p:spPr/>
        <p:txBody>
          <a:bodyPr/>
          <a:lstStyle/>
          <a:p>
            <a:r>
              <a:rPr lang="en-US" dirty="0"/>
              <a:t>Route Parameters demo – using </a:t>
            </a:r>
            <a:r>
              <a:rPr lang="en-US" dirty="0" err="1"/>
              <a:t>parms</a:t>
            </a:r>
            <a:endParaRPr lang="en-US" dirty="0"/>
          </a:p>
        </p:txBody>
      </p:sp>
      <p:sp>
        <p:nvSpPr>
          <p:cNvPr id="4" name="Slide Number Placeholder 3">
            <a:extLst>
              <a:ext uri="{FF2B5EF4-FFF2-40B4-BE49-F238E27FC236}">
                <a16:creationId xmlns:a16="http://schemas.microsoft.com/office/drawing/2014/main" id="{E5231216-F249-4476-B506-03A297407032}"/>
              </a:ext>
            </a:extLst>
          </p:cNvPr>
          <p:cNvSpPr>
            <a:spLocks noGrp="1"/>
          </p:cNvSpPr>
          <p:nvPr>
            <p:ph type="sldNum" sz="quarter" idx="4"/>
          </p:nvPr>
        </p:nvSpPr>
        <p:spPr/>
        <p:txBody>
          <a:bodyPr/>
          <a:lstStyle/>
          <a:p>
            <a:fld id="{3A3ABCD3-4259-4031-A1A0-BB63FBFB7B73}" type="slidenum">
              <a:rPr lang="en-US" smtClean="0"/>
              <a:pPr/>
              <a:t>144</a:t>
            </a:fld>
            <a:endParaRPr lang="en-US" dirty="0"/>
          </a:p>
        </p:txBody>
      </p:sp>
    </p:spTree>
    <p:extLst>
      <p:ext uri="{BB962C8B-B14F-4D97-AF65-F5344CB8AC3E}">
        <p14:creationId xmlns:p14="http://schemas.microsoft.com/office/powerpoint/2010/main" val="13296761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88787-25A6-465A-997F-558EFC2FFF54}"/>
              </a:ext>
            </a:extLst>
          </p:cNvPr>
          <p:cNvSpPr>
            <a:spLocks noGrp="1"/>
          </p:cNvSpPr>
          <p:nvPr>
            <p:ph sz="quarter" idx="13"/>
          </p:nvPr>
        </p:nvSpPr>
        <p:spPr/>
        <p:txBody>
          <a:bodyPr/>
          <a:lstStyle/>
          <a:p>
            <a:r>
              <a:rPr lang="en-US" dirty="0">
                <a:solidFill>
                  <a:schemeClr val="bg1">
                    <a:lumMod val="50000"/>
                  </a:schemeClr>
                </a:solidFill>
              </a:rPr>
              <a:t>//navigate to the "Add New" board member screen</a:t>
            </a:r>
          </a:p>
          <a:p>
            <a:r>
              <a:rPr lang="en-US" dirty="0">
                <a:solidFill>
                  <a:schemeClr val="bg1">
                    <a:lumMod val="50000"/>
                  </a:schemeClr>
                </a:solidFill>
              </a:rPr>
              <a:t>//notice that the </a:t>
            </a:r>
            <a:r>
              <a:rPr lang="en-US" dirty="0" err="1">
                <a:solidFill>
                  <a:schemeClr val="bg1">
                    <a:lumMod val="50000"/>
                  </a:schemeClr>
                </a:solidFill>
              </a:rPr>
              <a:t>MemberDetails</a:t>
            </a:r>
            <a:r>
              <a:rPr lang="en-US" dirty="0">
                <a:solidFill>
                  <a:schemeClr val="bg1">
                    <a:lumMod val="50000"/>
                  </a:schemeClr>
                </a:solidFill>
              </a:rPr>
              <a:t> component shows up there as well!</a:t>
            </a:r>
          </a:p>
          <a:p>
            <a:r>
              <a:rPr lang="en-US" dirty="0">
                <a:solidFill>
                  <a:schemeClr val="bg1">
                    <a:lumMod val="50000"/>
                  </a:schemeClr>
                </a:solidFill>
              </a:rPr>
              <a:t>// b/c the route still matches - "board/add" matches "board/:id" – "add" is a valid "id"</a:t>
            </a:r>
          </a:p>
          <a:p>
            <a:endParaRPr lang="en-US" dirty="0"/>
          </a:p>
          <a:p>
            <a:r>
              <a:rPr lang="en-US" dirty="0">
                <a:solidFill>
                  <a:schemeClr val="bg1">
                    <a:lumMod val="50000"/>
                  </a:schemeClr>
                </a:solidFill>
              </a:rPr>
              <a:t>//solution: use Switch to load only one route – in App.js:</a:t>
            </a:r>
          </a:p>
          <a:p>
            <a:r>
              <a:rPr lang="en-US" dirty="0"/>
              <a:t>import { </a:t>
            </a:r>
            <a:r>
              <a:rPr lang="en-US" dirty="0" err="1"/>
              <a:t>BrowserRouter</a:t>
            </a:r>
            <a:r>
              <a:rPr lang="en-US" dirty="0"/>
              <a:t>, Route, </a:t>
            </a:r>
            <a:r>
              <a:rPr lang="en-US" dirty="0" err="1"/>
              <a:t>NavLink</a:t>
            </a:r>
            <a:r>
              <a:rPr lang="en-US" dirty="0"/>
              <a:t>, Switch } from 'react-router-</a:t>
            </a:r>
            <a:r>
              <a:rPr lang="en-US" dirty="0" err="1"/>
              <a:t>dom</a:t>
            </a:r>
            <a:r>
              <a:rPr lang="en-US" dirty="0"/>
              <a:t>';</a:t>
            </a:r>
          </a:p>
          <a:p>
            <a:endParaRPr lang="en-US" dirty="0"/>
          </a:p>
          <a:p>
            <a:r>
              <a:rPr lang="en-US" dirty="0"/>
              <a:t>&lt;Switch&gt;</a:t>
            </a:r>
          </a:p>
          <a:p>
            <a:r>
              <a:rPr lang="en-US" dirty="0"/>
              <a:t>	&lt;Route path="/board/add" component={</a:t>
            </a:r>
            <a:r>
              <a:rPr lang="en-US" dirty="0" err="1"/>
              <a:t>NewMember</a:t>
            </a:r>
            <a:r>
              <a:rPr lang="en-US" dirty="0"/>
              <a:t>} /&gt;</a:t>
            </a:r>
          </a:p>
          <a:p>
            <a:r>
              <a:rPr lang="en-US" dirty="0"/>
              <a:t>	&lt;Route path="/board/:id" component={</a:t>
            </a:r>
            <a:r>
              <a:rPr lang="en-US" dirty="0" err="1"/>
              <a:t>NewMember</a:t>
            </a:r>
            <a:r>
              <a:rPr lang="en-US" dirty="0"/>
              <a:t>} /&gt;</a:t>
            </a:r>
          </a:p>
          <a:p>
            <a:r>
              <a:rPr lang="en-US" dirty="0"/>
              <a:t>&lt;/Switch&gt;</a:t>
            </a:r>
          </a:p>
          <a:p>
            <a:endParaRPr lang="en-US" dirty="0"/>
          </a:p>
          <a:p>
            <a:r>
              <a:rPr lang="en-US" dirty="0">
                <a:solidFill>
                  <a:schemeClr val="bg1">
                    <a:lumMod val="50000"/>
                  </a:schemeClr>
                </a:solidFill>
              </a:rPr>
              <a:t>//interesting demo – switch the order of these two routes and see that "Add New"</a:t>
            </a:r>
          </a:p>
          <a:p>
            <a:r>
              <a:rPr lang="en-US" dirty="0">
                <a:solidFill>
                  <a:schemeClr val="bg1">
                    <a:lumMod val="50000"/>
                  </a:schemeClr>
                </a:solidFill>
              </a:rPr>
              <a:t>//loads the wrong component</a:t>
            </a:r>
          </a:p>
          <a:p>
            <a:endParaRPr lang="en-US" dirty="0"/>
          </a:p>
        </p:txBody>
      </p:sp>
      <p:sp>
        <p:nvSpPr>
          <p:cNvPr id="3" name="Title 2">
            <a:extLst>
              <a:ext uri="{FF2B5EF4-FFF2-40B4-BE49-F238E27FC236}">
                <a16:creationId xmlns:a16="http://schemas.microsoft.com/office/drawing/2014/main" id="{69E12BC8-C805-4A5C-848F-A166DD575FEA}"/>
              </a:ext>
            </a:extLst>
          </p:cNvPr>
          <p:cNvSpPr>
            <a:spLocks noGrp="1"/>
          </p:cNvSpPr>
          <p:nvPr>
            <p:ph type="title"/>
          </p:nvPr>
        </p:nvSpPr>
        <p:spPr/>
        <p:txBody>
          <a:bodyPr/>
          <a:lstStyle/>
          <a:p>
            <a:r>
              <a:rPr lang="en-US" dirty="0"/>
              <a:t>Route Parameters demo – problem </a:t>
            </a:r>
          </a:p>
        </p:txBody>
      </p:sp>
      <p:sp>
        <p:nvSpPr>
          <p:cNvPr id="4" name="Slide Number Placeholder 3">
            <a:extLst>
              <a:ext uri="{FF2B5EF4-FFF2-40B4-BE49-F238E27FC236}">
                <a16:creationId xmlns:a16="http://schemas.microsoft.com/office/drawing/2014/main" id="{5E5C5CB9-A2DC-4114-8B8A-DE628FEE6EE1}"/>
              </a:ext>
            </a:extLst>
          </p:cNvPr>
          <p:cNvSpPr>
            <a:spLocks noGrp="1"/>
          </p:cNvSpPr>
          <p:nvPr>
            <p:ph type="sldNum" sz="quarter" idx="4"/>
          </p:nvPr>
        </p:nvSpPr>
        <p:spPr/>
        <p:txBody>
          <a:bodyPr/>
          <a:lstStyle/>
          <a:p>
            <a:fld id="{3A3ABCD3-4259-4031-A1A0-BB63FBFB7B73}" type="slidenum">
              <a:rPr lang="en-US" smtClean="0"/>
              <a:pPr/>
              <a:t>145</a:t>
            </a:fld>
            <a:endParaRPr lang="en-US" dirty="0"/>
          </a:p>
        </p:txBody>
      </p:sp>
    </p:spTree>
    <p:extLst>
      <p:ext uri="{BB962C8B-B14F-4D97-AF65-F5344CB8AC3E}">
        <p14:creationId xmlns:p14="http://schemas.microsoft.com/office/powerpoint/2010/main" val="18922218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79B42A-D5C7-4FEF-9CC0-353BBC99A4E9}"/>
              </a:ext>
            </a:extLst>
          </p:cNvPr>
          <p:cNvSpPr>
            <a:spLocks noGrp="1"/>
          </p:cNvSpPr>
          <p:nvPr>
            <p:ph sz="quarter" idx="13"/>
          </p:nvPr>
        </p:nvSpPr>
        <p:spPr/>
        <p:txBody>
          <a:bodyPr/>
          <a:lstStyle/>
          <a:p>
            <a:r>
              <a:rPr lang="en-US" dirty="0">
                <a:solidFill>
                  <a:schemeClr val="bg1">
                    <a:lumMod val="50000"/>
                  </a:schemeClr>
                </a:solidFill>
              </a:rPr>
              <a:t>//after clicking "delete" on the details, should redirect back to list</a:t>
            </a:r>
          </a:p>
          <a:p>
            <a:r>
              <a:rPr lang="en-US" dirty="0">
                <a:solidFill>
                  <a:schemeClr val="bg1">
                    <a:lumMod val="50000"/>
                  </a:schemeClr>
                </a:solidFill>
              </a:rPr>
              <a:t>//refresh the details page and examine </a:t>
            </a:r>
            <a:r>
              <a:rPr lang="en-US" dirty="0" err="1">
                <a:solidFill>
                  <a:schemeClr val="bg1">
                    <a:lumMod val="50000"/>
                  </a:schemeClr>
                </a:solidFill>
              </a:rPr>
              <a:t>this.props</a:t>
            </a:r>
            <a:r>
              <a:rPr lang="en-US" dirty="0">
                <a:solidFill>
                  <a:schemeClr val="bg1">
                    <a:lumMod val="50000"/>
                  </a:schemeClr>
                </a:solidFill>
              </a:rPr>
              <a:t> in the console</a:t>
            </a:r>
          </a:p>
          <a:p>
            <a:r>
              <a:rPr lang="en-US" dirty="0">
                <a:solidFill>
                  <a:schemeClr val="bg1">
                    <a:lumMod val="50000"/>
                  </a:schemeClr>
                </a:solidFill>
              </a:rPr>
              <a:t>//the "history" object has a push() method</a:t>
            </a:r>
          </a:p>
          <a:p>
            <a:endParaRPr lang="en-US" dirty="0"/>
          </a:p>
          <a:p>
            <a:r>
              <a:rPr lang="en-US" dirty="0">
                <a:solidFill>
                  <a:schemeClr val="bg1">
                    <a:lumMod val="50000"/>
                  </a:schemeClr>
                </a:solidFill>
              </a:rPr>
              <a:t>//in MemberDetail.js, in </a:t>
            </a:r>
            <a:r>
              <a:rPr lang="en-US" dirty="0" err="1">
                <a:solidFill>
                  <a:schemeClr val="bg1">
                    <a:lumMod val="50000"/>
                  </a:schemeClr>
                </a:solidFill>
              </a:rPr>
              <a:t>deleteMemberHandler</a:t>
            </a:r>
            <a:r>
              <a:rPr lang="en-US" dirty="0">
                <a:solidFill>
                  <a:schemeClr val="bg1">
                    <a:lumMod val="50000"/>
                  </a:schemeClr>
                </a:solidFill>
              </a:rPr>
              <a:t> change the URL and in the then() callback:</a:t>
            </a:r>
          </a:p>
          <a:p>
            <a:r>
              <a:rPr lang="en-US" dirty="0" err="1"/>
              <a:t>axios.delete</a:t>
            </a:r>
            <a:r>
              <a:rPr lang="en-US" dirty="0"/>
              <a:t>('/</a:t>
            </a:r>
            <a:r>
              <a:rPr lang="en-US" dirty="0" err="1"/>
              <a:t>boardmembers</a:t>
            </a:r>
            <a:r>
              <a:rPr lang="en-US" dirty="0"/>
              <a:t>/' + this.props.match.params.id)</a:t>
            </a:r>
          </a:p>
          <a:p>
            <a:r>
              <a:rPr lang="en-US" dirty="0"/>
              <a:t>	.then(resp =&gt; {</a:t>
            </a:r>
          </a:p>
          <a:p>
            <a:r>
              <a:rPr lang="en-US" dirty="0"/>
              <a:t>		console.log(resp);</a:t>
            </a:r>
          </a:p>
          <a:p>
            <a:r>
              <a:rPr lang="en-US" dirty="0"/>
              <a:t>		</a:t>
            </a:r>
            <a:r>
              <a:rPr lang="en-US" dirty="0" err="1"/>
              <a:t>this.props.history.push</a:t>
            </a:r>
            <a:r>
              <a:rPr lang="en-US" dirty="0"/>
              <a:t>('/board');</a:t>
            </a:r>
          </a:p>
          <a:p>
            <a:r>
              <a:rPr lang="en-US" dirty="0"/>
              <a:t>	})</a:t>
            </a:r>
          </a:p>
          <a:p>
            <a:r>
              <a:rPr lang="en-US" dirty="0"/>
              <a:t>	. . .</a:t>
            </a:r>
          </a:p>
        </p:txBody>
      </p:sp>
      <p:sp>
        <p:nvSpPr>
          <p:cNvPr id="3" name="Title 2">
            <a:extLst>
              <a:ext uri="{FF2B5EF4-FFF2-40B4-BE49-F238E27FC236}">
                <a16:creationId xmlns:a16="http://schemas.microsoft.com/office/drawing/2014/main" id="{40568178-F091-4F50-B0E5-159CDB1562B4}"/>
              </a:ext>
            </a:extLst>
          </p:cNvPr>
          <p:cNvSpPr>
            <a:spLocks noGrp="1"/>
          </p:cNvSpPr>
          <p:nvPr>
            <p:ph type="title"/>
          </p:nvPr>
        </p:nvSpPr>
        <p:spPr/>
        <p:txBody>
          <a:bodyPr/>
          <a:lstStyle/>
          <a:p>
            <a:r>
              <a:rPr lang="en-US" dirty="0"/>
              <a:t>Route Parameters demo – navigate via code</a:t>
            </a:r>
          </a:p>
        </p:txBody>
      </p:sp>
      <p:sp>
        <p:nvSpPr>
          <p:cNvPr id="4" name="Slide Number Placeholder 3">
            <a:extLst>
              <a:ext uri="{FF2B5EF4-FFF2-40B4-BE49-F238E27FC236}">
                <a16:creationId xmlns:a16="http://schemas.microsoft.com/office/drawing/2014/main" id="{DE0C75EB-140E-4CC7-8D2D-FF7CCA13375D}"/>
              </a:ext>
            </a:extLst>
          </p:cNvPr>
          <p:cNvSpPr>
            <a:spLocks noGrp="1"/>
          </p:cNvSpPr>
          <p:nvPr>
            <p:ph type="sldNum" sz="quarter" idx="4"/>
          </p:nvPr>
        </p:nvSpPr>
        <p:spPr/>
        <p:txBody>
          <a:bodyPr/>
          <a:lstStyle/>
          <a:p>
            <a:fld id="{3A3ABCD3-4259-4031-A1A0-BB63FBFB7B73}" type="slidenum">
              <a:rPr lang="en-US" smtClean="0"/>
              <a:pPr/>
              <a:t>146</a:t>
            </a:fld>
            <a:endParaRPr lang="en-US" dirty="0"/>
          </a:p>
        </p:txBody>
      </p:sp>
    </p:spTree>
    <p:extLst>
      <p:ext uri="{BB962C8B-B14F-4D97-AF65-F5344CB8AC3E}">
        <p14:creationId xmlns:p14="http://schemas.microsoft.com/office/powerpoint/2010/main" val="8333656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2E1D1-3910-481B-8840-CF1B40C773E8}"/>
              </a:ext>
            </a:extLst>
          </p:cNvPr>
          <p:cNvSpPr>
            <a:spLocks noGrp="1"/>
          </p:cNvSpPr>
          <p:nvPr>
            <p:ph sz="quarter" idx="13"/>
          </p:nvPr>
        </p:nvSpPr>
        <p:spPr/>
        <p:txBody>
          <a:bodyPr/>
          <a:lstStyle/>
          <a:p>
            <a:r>
              <a:rPr lang="en-US" dirty="0">
                <a:solidFill>
                  <a:schemeClr val="bg1">
                    <a:lumMod val="50000"/>
                  </a:schemeClr>
                </a:solidFill>
              </a:rPr>
              <a:t>//in board.js</a:t>
            </a:r>
          </a:p>
          <a:p>
            <a:r>
              <a:rPr lang="en-US" dirty="0"/>
              <a:t>import { Route } from 'react-router-</a:t>
            </a:r>
            <a:r>
              <a:rPr lang="en-US" dirty="0" err="1"/>
              <a:t>dom</a:t>
            </a:r>
            <a:r>
              <a:rPr lang="en-US" dirty="0"/>
              <a:t>';</a:t>
            </a:r>
          </a:p>
          <a:p>
            <a:r>
              <a:rPr lang="en-US" dirty="0"/>
              <a:t>import </a:t>
            </a:r>
            <a:r>
              <a:rPr lang="en-US" dirty="0" err="1"/>
              <a:t>MemberDetail</a:t>
            </a:r>
            <a:r>
              <a:rPr lang="en-US" dirty="0"/>
              <a:t> from './</a:t>
            </a:r>
            <a:r>
              <a:rPr lang="en-US" dirty="0" err="1"/>
              <a:t>MemberDetail</a:t>
            </a:r>
            <a:r>
              <a:rPr lang="en-US" dirty="0"/>
              <a:t>';</a:t>
            </a:r>
          </a:p>
          <a:p>
            <a:endParaRPr lang="en-US" dirty="0"/>
          </a:p>
          <a:p>
            <a:r>
              <a:rPr lang="en-US" dirty="0">
                <a:solidFill>
                  <a:schemeClr val="bg1">
                    <a:lumMod val="50000"/>
                  </a:schemeClr>
                </a:solidFill>
              </a:rPr>
              <a:t>//remove the detail Route from app.js and put it in Board.js JSX </a:t>
            </a:r>
          </a:p>
          <a:p>
            <a:r>
              <a:rPr lang="en-US" dirty="0">
                <a:solidFill>
                  <a:schemeClr val="bg1">
                    <a:lumMod val="50000"/>
                  </a:schemeClr>
                </a:solidFill>
              </a:rPr>
              <a:t>//after the section containing the members list</a:t>
            </a:r>
          </a:p>
          <a:p>
            <a:r>
              <a:rPr lang="en-US" dirty="0"/>
              <a:t>&lt;Route path="/board/:id" component={</a:t>
            </a:r>
            <a:r>
              <a:rPr lang="en-US" dirty="0" err="1"/>
              <a:t>MemberDetail</a:t>
            </a:r>
            <a:r>
              <a:rPr lang="en-US" dirty="0"/>
              <a:t>} /&gt;</a:t>
            </a:r>
          </a:p>
          <a:p>
            <a:endParaRPr lang="en-US" dirty="0"/>
          </a:p>
          <a:p>
            <a:r>
              <a:rPr lang="en-US" dirty="0">
                <a:solidFill>
                  <a:schemeClr val="bg1">
                    <a:lumMod val="50000"/>
                  </a:schemeClr>
                </a:solidFill>
              </a:rPr>
              <a:t>//demo – the content disappears when clicking a tile. Why? main board route has "exact"</a:t>
            </a:r>
          </a:p>
          <a:p>
            <a:r>
              <a:rPr lang="en-US" dirty="0">
                <a:solidFill>
                  <a:schemeClr val="bg1">
                    <a:lumMod val="50000"/>
                  </a:schemeClr>
                </a:solidFill>
              </a:rPr>
              <a:t>//remove "exact" in app.js from the board route</a:t>
            </a:r>
          </a:p>
          <a:p>
            <a:endParaRPr lang="en-US" dirty="0"/>
          </a:p>
          <a:p>
            <a:r>
              <a:rPr lang="en-US" dirty="0">
                <a:solidFill>
                  <a:schemeClr val="bg1">
                    <a:lumMod val="50000"/>
                  </a:schemeClr>
                </a:solidFill>
              </a:rPr>
              <a:t>//content now shows, but does not update when clicking other tiles</a:t>
            </a:r>
          </a:p>
          <a:p>
            <a:r>
              <a:rPr lang="en-US" dirty="0">
                <a:solidFill>
                  <a:schemeClr val="bg1">
                    <a:lumMod val="50000"/>
                  </a:schemeClr>
                </a:solidFill>
              </a:rPr>
              <a:t>//also, click on "Add New" – now ALL content shows up!</a:t>
            </a:r>
          </a:p>
        </p:txBody>
      </p:sp>
      <p:sp>
        <p:nvSpPr>
          <p:cNvPr id="3" name="Title 2">
            <a:extLst>
              <a:ext uri="{FF2B5EF4-FFF2-40B4-BE49-F238E27FC236}">
                <a16:creationId xmlns:a16="http://schemas.microsoft.com/office/drawing/2014/main" id="{10829A81-ED2A-4BBC-A67F-23AEFD9835AA}"/>
              </a:ext>
            </a:extLst>
          </p:cNvPr>
          <p:cNvSpPr>
            <a:spLocks noGrp="1"/>
          </p:cNvSpPr>
          <p:nvPr>
            <p:ph type="title"/>
          </p:nvPr>
        </p:nvSpPr>
        <p:spPr/>
        <p:txBody>
          <a:bodyPr/>
          <a:lstStyle/>
          <a:p>
            <a:r>
              <a:rPr lang="en-US" dirty="0"/>
              <a:t>Nested Route demo</a:t>
            </a:r>
          </a:p>
        </p:txBody>
      </p:sp>
      <p:sp>
        <p:nvSpPr>
          <p:cNvPr id="4" name="Slide Number Placeholder 3">
            <a:extLst>
              <a:ext uri="{FF2B5EF4-FFF2-40B4-BE49-F238E27FC236}">
                <a16:creationId xmlns:a16="http://schemas.microsoft.com/office/drawing/2014/main" id="{021B2A54-ED36-4261-B65A-42823E61B788}"/>
              </a:ext>
            </a:extLst>
          </p:cNvPr>
          <p:cNvSpPr>
            <a:spLocks noGrp="1"/>
          </p:cNvSpPr>
          <p:nvPr>
            <p:ph type="sldNum" sz="quarter" idx="4"/>
          </p:nvPr>
        </p:nvSpPr>
        <p:spPr/>
        <p:txBody>
          <a:bodyPr/>
          <a:lstStyle/>
          <a:p>
            <a:fld id="{3A3ABCD3-4259-4031-A1A0-BB63FBFB7B73}" type="slidenum">
              <a:rPr lang="en-US" smtClean="0"/>
              <a:pPr/>
              <a:t>147</a:t>
            </a:fld>
            <a:endParaRPr lang="en-US" dirty="0"/>
          </a:p>
        </p:txBody>
      </p:sp>
    </p:spTree>
    <p:extLst>
      <p:ext uri="{BB962C8B-B14F-4D97-AF65-F5344CB8AC3E}">
        <p14:creationId xmlns:p14="http://schemas.microsoft.com/office/powerpoint/2010/main" val="22059569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CAA8CE-C320-45C0-912E-44471DCFDF7E}"/>
              </a:ext>
            </a:extLst>
          </p:cNvPr>
          <p:cNvSpPr>
            <a:spLocks noGrp="1"/>
          </p:cNvSpPr>
          <p:nvPr>
            <p:ph sz="quarter" idx="13"/>
          </p:nvPr>
        </p:nvSpPr>
        <p:spPr/>
        <p:txBody>
          <a:bodyPr/>
          <a:lstStyle/>
          <a:p>
            <a:r>
              <a:rPr lang="en-US" dirty="0">
                <a:solidFill>
                  <a:schemeClr val="bg1">
                    <a:lumMod val="50000"/>
                  </a:schemeClr>
                </a:solidFill>
              </a:rPr>
              <a:t>//fix "Add New" problem first – both board and board/add routes match</a:t>
            </a:r>
          </a:p>
          <a:p>
            <a:r>
              <a:rPr lang="en-US" dirty="0">
                <a:solidFill>
                  <a:schemeClr val="bg1">
                    <a:lumMod val="50000"/>
                  </a:schemeClr>
                </a:solidFill>
              </a:rPr>
              <a:t>//in app.js move the board route into the Switch – and put it second</a:t>
            </a:r>
          </a:p>
          <a:p>
            <a:endParaRPr lang="en-US" dirty="0"/>
          </a:p>
          <a:p>
            <a:r>
              <a:rPr lang="en-US" dirty="0">
                <a:solidFill>
                  <a:schemeClr val="bg1">
                    <a:lumMod val="50000"/>
                  </a:schemeClr>
                </a:solidFill>
              </a:rPr>
              <a:t>//for the non-update problem, URL is changing, but React is re-using the same component</a:t>
            </a:r>
          </a:p>
          <a:p>
            <a:r>
              <a:rPr lang="en-US" dirty="0">
                <a:solidFill>
                  <a:schemeClr val="bg1">
                    <a:lumMod val="50000"/>
                  </a:schemeClr>
                </a:solidFill>
              </a:rPr>
              <a:t>//instance, for performance purposes, therefore </a:t>
            </a:r>
            <a:r>
              <a:rPr lang="en-US" dirty="0" err="1">
                <a:solidFill>
                  <a:schemeClr val="bg1">
                    <a:lumMod val="50000"/>
                  </a:schemeClr>
                </a:solidFill>
              </a:rPr>
              <a:t>componentDidMount</a:t>
            </a:r>
            <a:r>
              <a:rPr lang="en-US" dirty="0">
                <a:solidFill>
                  <a:schemeClr val="bg1">
                    <a:lumMod val="50000"/>
                  </a:schemeClr>
                </a:solidFill>
              </a:rPr>
              <a:t>() is not firing again</a:t>
            </a:r>
          </a:p>
          <a:p>
            <a:r>
              <a:rPr lang="en-US" dirty="0">
                <a:solidFill>
                  <a:schemeClr val="bg1">
                    <a:lumMod val="50000"/>
                  </a:schemeClr>
                </a:solidFill>
              </a:rPr>
              <a:t>//in MemberDetails.js move the code from </a:t>
            </a:r>
            <a:r>
              <a:rPr lang="en-US" dirty="0" err="1">
                <a:solidFill>
                  <a:schemeClr val="bg1">
                    <a:lumMod val="50000"/>
                  </a:schemeClr>
                </a:solidFill>
              </a:rPr>
              <a:t>componentDidMount</a:t>
            </a:r>
            <a:r>
              <a:rPr lang="en-US" dirty="0">
                <a:solidFill>
                  <a:schemeClr val="bg1">
                    <a:lumMod val="50000"/>
                  </a:schemeClr>
                </a:solidFill>
              </a:rPr>
              <a:t>() into a new function</a:t>
            </a:r>
          </a:p>
          <a:p>
            <a:r>
              <a:rPr lang="en-US" dirty="0">
                <a:solidFill>
                  <a:schemeClr val="bg1">
                    <a:lumMod val="50000"/>
                  </a:schemeClr>
                </a:solidFill>
              </a:rPr>
              <a:t>//called </a:t>
            </a:r>
            <a:r>
              <a:rPr lang="en-US" dirty="0" err="1">
                <a:solidFill>
                  <a:schemeClr val="bg1">
                    <a:lumMod val="50000"/>
                  </a:schemeClr>
                </a:solidFill>
              </a:rPr>
              <a:t>loadMember</a:t>
            </a:r>
            <a:r>
              <a:rPr lang="en-US" dirty="0">
                <a:solidFill>
                  <a:schemeClr val="bg1">
                    <a:lumMod val="50000"/>
                  </a:schemeClr>
                </a:solidFill>
              </a:rPr>
              <a:t>() and invoke it from </a:t>
            </a:r>
            <a:r>
              <a:rPr lang="en-US" dirty="0" err="1">
                <a:solidFill>
                  <a:schemeClr val="bg1">
                    <a:lumMod val="50000"/>
                  </a:schemeClr>
                </a:solidFill>
              </a:rPr>
              <a:t>componentDidMount</a:t>
            </a:r>
            <a:r>
              <a:rPr lang="en-US" dirty="0">
                <a:solidFill>
                  <a:schemeClr val="bg1">
                    <a:lumMod val="50000"/>
                  </a:schemeClr>
                </a:solidFill>
              </a:rPr>
              <a:t>()</a:t>
            </a:r>
          </a:p>
          <a:p>
            <a:r>
              <a:rPr lang="en-US" dirty="0">
                <a:solidFill>
                  <a:schemeClr val="bg1">
                    <a:lumMod val="50000"/>
                  </a:schemeClr>
                </a:solidFill>
              </a:rPr>
              <a:t>//add </a:t>
            </a:r>
            <a:r>
              <a:rPr lang="en-US" dirty="0" err="1">
                <a:solidFill>
                  <a:schemeClr val="bg1">
                    <a:lumMod val="50000"/>
                  </a:schemeClr>
                </a:solidFill>
              </a:rPr>
              <a:t>componentDidUpate</a:t>
            </a:r>
            <a:r>
              <a:rPr lang="en-US" dirty="0">
                <a:solidFill>
                  <a:schemeClr val="bg1">
                    <a:lumMod val="50000"/>
                  </a:schemeClr>
                </a:solidFill>
              </a:rPr>
              <a:t>() and invoke the function there</a:t>
            </a:r>
          </a:p>
          <a:p>
            <a:endParaRPr lang="en-US" dirty="0"/>
          </a:p>
          <a:p>
            <a:r>
              <a:rPr lang="en-US" dirty="0">
                <a:solidFill>
                  <a:schemeClr val="bg1">
                    <a:lumMod val="50000"/>
                  </a:schemeClr>
                </a:solidFill>
              </a:rPr>
              <a:t>//demo – we have the infinite loop of re-sending AJAX calls once again</a:t>
            </a:r>
          </a:p>
          <a:p>
            <a:r>
              <a:rPr lang="en-US" dirty="0">
                <a:solidFill>
                  <a:schemeClr val="bg1">
                    <a:lumMod val="50000"/>
                  </a:schemeClr>
                </a:solidFill>
              </a:rPr>
              <a:t>//modify the conditional in </a:t>
            </a:r>
            <a:r>
              <a:rPr lang="en-US" dirty="0" err="1">
                <a:solidFill>
                  <a:schemeClr val="bg1">
                    <a:lumMod val="50000"/>
                  </a:schemeClr>
                </a:solidFill>
              </a:rPr>
              <a:t>loadMember</a:t>
            </a:r>
            <a:r>
              <a:rPr lang="en-US" dirty="0">
                <a:solidFill>
                  <a:schemeClr val="bg1">
                    <a:lumMod val="50000"/>
                  </a:schemeClr>
                </a:solidFill>
              </a:rPr>
              <a:t>() </a:t>
            </a:r>
          </a:p>
          <a:p>
            <a:r>
              <a:rPr lang="en-US" dirty="0"/>
              <a:t>if (!</a:t>
            </a:r>
            <a:r>
              <a:rPr lang="en-US" dirty="0" err="1"/>
              <a:t>this.state.loadedMember</a:t>
            </a:r>
            <a:r>
              <a:rPr lang="en-US" dirty="0"/>
              <a:t> || this.props.match.params.id != this.state.loadedMember.id) }</a:t>
            </a:r>
          </a:p>
          <a:p>
            <a:r>
              <a:rPr lang="en-US" dirty="0">
                <a:solidFill>
                  <a:schemeClr val="bg1">
                    <a:lumMod val="50000"/>
                  </a:schemeClr>
                </a:solidFill>
              </a:rPr>
              <a:t>//be sure to use "!=" instead of "!==" b/c one is a string and one is a number</a:t>
            </a:r>
          </a:p>
          <a:p>
            <a:endParaRPr lang="en-US" dirty="0"/>
          </a:p>
        </p:txBody>
      </p:sp>
      <p:sp>
        <p:nvSpPr>
          <p:cNvPr id="3" name="Title 2">
            <a:extLst>
              <a:ext uri="{FF2B5EF4-FFF2-40B4-BE49-F238E27FC236}">
                <a16:creationId xmlns:a16="http://schemas.microsoft.com/office/drawing/2014/main" id="{75138FD7-B93E-4F86-AEA8-1665E15D850A}"/>
              </a:ext>
            </a:extLst>
          </p:cNvPr>
          <p:cNvSpPr>
            <a:spLocks noGrp="1"/>
          </p:cNvSpPr>
          <p:nvPr>
            <p:ph type="title"/>
          </p:nvPr>
        </p:nvSpPr>
        <p:spPr/>
        <p:txBody>
          <a:bodyPr/>
          <a:lstStyle/>
          <a:p>
            <a:r>
              <a:rPr lang="en-US" dirty="0"/>
              <a:t>Nested Route demo – fixing it</a:t>
            </a:r>
          </a:p>
        </p:txBody>
      </p:sp>
      <p:sp>
        <p:nvSpPr>
          <p:cNvPr id="4" name="Slide Number Placeholder 3">
            <a:extLst>
              <a:ext uri="{FF2B5EF4-FFF2-40B4-BE49-F238E27FC236}">
                <a16:creationId xmlns:a16="http://schemas.microsoft.com/office/drawing/2014/main" id="{ADFDDA58-2C5E-4C44-92B3-F7CBCFE60190}"/>
              </a:ext>
            </a:extLst>
          </p:cNvPr>
          <p:cNvSpPr>
            <a:spLocks noGrp="1"/>
          </p:cNvSpPr>
          <p:nvPr>
            <p:ph type="sldNum" sz="quarter" idx="4"/>
          </p:nvPr>
        </p:nvSpPr>
        <p:spPr/>
        <p:txBody>
          <a:bodyPr/>
          <a:lstStyle/>
          <a:p>
            <a:fld id="{3A3ABCD3-4259-4031-A1A0-BB63FBFB7B73}" type="slidenum">
              <a:rPr lang="en-US" smtClean="0"/>
              <a:pPr/>
              <a:t>148</a:t>
            </a:fld>
            <a:endParaRPr lang="en-US" dirty="0"/>
          </a:p>
        </p:txBody>
      </p:sp>
    </p:spTree>
    <p:extLst>
      <p:ext uri="{BB962C8B-B14F-4D97-AF65-F5344CB8AC3E}">
        <p14:creationId xmlns:p14="http://schemas.microsoft.com/office/powerpoint/2010/main" val="12615753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9 – Forms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149</a:t>
            </a:fld>
            <a:endParaRPr lang="en-US" dirty="0"/>
          </a:p>
        </p:txBody>
      </p:sp>
    </p:spTree>
    <p:extLst>
      <p:ext uri="{BB962C8B-B14F-4D97-AF65-F5344CB8AC3E}">
        <p14:creationId xmlns:p14="http://schemas.microsoft.com/office/powerpoint/2010/main" val="416636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8266B-F93D-4834-9712-DFD6BE3F9219}"/>
              </a:ext>
            </a:extLst>
          </p:cNvPr>
          <p:cNvSpPr>
            <a:spLocks noGrp="1"/>
          </p:cNvSpPr>
          <p:nvPr>
            <p:ph sz="quarter" idx="13"/>
          </p:nvPr>
        </p:nvSpPr>
        <p:spPr/>
        <p:txBody>
          <a:bodyPr/>
          <a:lstStyle/>
          <a:p>
            <a:r>
              <a:rPr lang="en-US" dirty="0">
                <a:solidFill>
                  <a:schemeClr val="bg1">
                    <a:lumMod val="50000"/>
                  </a:schemeClr>
                </a:solidFill>
              </a:rPr>
              <a:t>//in another file, import the resource from the first file (06-imports.mjs)</a:t>
            </a:r>
          </a:p>
          <a:p>
            <a:r>
              <a:rPr lang="en-US" dirty="0">
                <a:solidFill>
                  <a:schemeClr val="bg1">
                    <a:lumMod val="50000"/>
                  </a:schemeClr>
                </a:solidFill>
              </a:rPr>
              <a:t>//NOTE: to run, must use --experimental-modules switch (and files must use .</a:t>
            </a:r>
            <a:r>
              <a:rPr lang="en-US" dirty="0" err="1">
                <a:solidFill>
                  <a:schemeClr val="bg1">
                    <a:lumMod val="50000"/>
                  </a:schemeClr>
                </a:solidFill>
              </a:rPr>
              <a:t>mjs</a:t>
            </a:r>
            <a:r>
              <a:rPr lang="en-US" dirty="0">
                <a:solidFill>
                  <a:schemeClr val="bg1">
                    <a:lumMod val="50000"/>
                  </a:schemeClr>
                </a:solidFill>
              </a:rPr>
              <a:t> extension)</a:t>
            </a:r>
          </a:p>
          <a:p>
            <a:r>
              <a:rPr lang="en-US" dirty="0"/>
              <a:t>import logger from './</a:t>
            </a:r>
            <a:r>
              <a:rPr lang="en-US" dirty="0" err="1"/>
              <a:t>loggerLib</a:t>
            </a:r>
            <a:r>
              <a:rPr lang="en-US" dirty="0"/>
              <a:t>';	//or whatever the file name is</a:t>
            </a:r>
          </a:p>
          <a:p>
            <a:endParaRPr lang="en-US" dirty="0"/>
          </a:p>
          <a:p>
            <a:r>
              <a:rPr lang="en-US" dirty="0" err="1"/>
              <a:t>logger.logMessage</a:t>
            </a:r>
            <a:r>
              <a:rPr lang="en-US" dirty="0"/>
              <a:t>();</a:t>
            </a:r>
          </a:p>
          <a:p>
            <a:r>
              <a:rPr lang="en-US" dirty="0" err="1"/>
              <a:t>logger.logError</a:t>
            </a:r>
            <a:r>
              <a:rPr lang="en-US" dirty="0"/>
              <a:t>();</a:t>
            </a:r>
          </a:p>
          <a:p>
            <a:r>
              <a:rPr lang="en-US" dirty="0" err="1"/>
              <a:t>logger.logMessage</a:t>
            </a:r>
            <a:r>
              <a:rPr lang="en-US" dirty="0"/>
              <a:t>();</a:t>
            </a:r>
          </a:p>
          <a:p>
            <a:endParaRPr lang="en-US" dirty="0"/>
          </a:p>
          <a:p>
            <a:r>
              <a:rPr lang="en-US" dirty="0">
                <a:solidFill>
                  <a:schemeClr val="bg1">
                    <a:lumMod val="50000"/>
                  </a:schemeClr>
                </a:solidFill>
              </a:rPr>
              <a:t>//execute with a line of code like:</a:t>
            </a:r>
          </a:p>
          <a:p>
            <a:r>
              <a:rPr lang="en-US" dirty="0">
                <a:solidFill>
                  <a:schemeClr val="bg1">
                    <a:lumMod val="50000"/>
                  </a:schemeClr>
                </a:solidFill>
              </a:rPr>
              <a:t>//	node --experimental-modules </a:t>
            </a:r>
            <a:r>
              <a:rPr lang="en-US" dirty="0" err="1">
                <a:solidFill>
                  <a:schemeClr val="bg1">
                    <a:lumMod val="50000"/>
                  </a:schemeClr>
                </a:solidFill>
              </a:rPr>
              <a:t>importTest.mjs</a:t>
            </a:r>
            <a:endParaRPr lang="en-US" dirty="0">
              <a:solidFill>
                <a:schemeClr val="bg1">
                  <a:lumMod val="50000"/>
                </a:schemeClr>
              </a:solidFill>
            </a:endParaRPr>
          </a:p>
          <a:p>
            <a:endParaRPr lang="en-US" dirty="0"/>
          </a:p>
        </p:txBody>
      </p:sp>
      <p:sp>
        <p:nvSpPr>
          <p:cNvPr id="3" name="Title 2">
            <a:extLst>
              <a:ext uri="{FF2B5EF4-FFF2-40B4-BE49-F238E27FC236}">
                <a16:creationId xmlns:a16="http://schemas.microsoft.com/office/drawing/2014/main" id="{C0EBCC47-83AC-42CF-B15B-1573B381AA86}"/>
              </a:ext>
            </a:extLst>
          </p:cNvPr>
          <p:cNvSpPr>
            <a:spLocks noGrp="1"/>
          </p:cNvSpPr>
          <p:nvPr>
            <p:ph type="title"/>
          </p:nvPr>
        </p:nvSpPr>
        <p:spPr/>
        <p:txBody>
          <a:bodyPr/>
          <a:lstStyle/>
          <a:p>
            <a:r>
              <a:rPr lang="en-US" dirty="0"/>
              <a:t>Exports and Imports demo continued</a:t>
            </a:r>
          </a:p>
        </p:txBody>
      </p:sp>
      <p:sp>
        <p:nvSpPr>
          <p:cNvPr id="4" name="Slide Number Placeholder 3">
            <a:extLst>
              <a:ext uri="{FF2B5EF4-FFF2-40B4-BE49-F238E27FC236}">
                <a16:creationId xmlns:a16="http://schemas.microsoft.com/office/drawing/2014/main" id="{B87F87CE-19BC-46FB-A32F-239178AE463E}"/>
              </a:ext>
            </a:extLst>
          </p:cNvPr>
          <p:cNvSpPr>
            <a:spLocks noGrp="1"/>
          </p:cNvSpPr>
          <p:nvPr>
            <p:ph type="sldNum" sz="quarter" idx="4"/>
          </p:nvPr>
        </p:nvSpPr>
        <p:spPr/>
        <p:txBody>
          <a:bodyPr/>
          <a:lstStyle/>
          <a:p>
            <a:fld id="{3A3ABCD3-4259-4031-A1A0-BB63FBFB7B73}" type="slidenum">
              <a:rPr lang="en-US" smtClean="0"/>
              <a:pPr/>
              <a:t>15</a:t>
            </a:fld>
            <a:endParaRPr lang="en-US" dirty="0"/>
          </a:p>
        </p:txBody>
      </p:sp>
    </p:spTree>
    <p:extLst>
      <p:ext uri="{BB962C8B-B14F-4D97-AF65-F5344CB8AC3E}">
        <p14:creationId xmlns:p14="http://schemas.microsoft.com/office/powerpoint/2010/main" val="34457192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150</a:t>
            </a:fld>
            <a:endParaRPr lang="en-US" dirty="0"/>
          </a:p>
        </p:txBody>
      </p:sp>
    </p:spTree>
    <p:extLst>
      <p:ext uri="{BB962C8B-B14F-4D97-AF65-F5344CB8AC3E}">
        <p14:creationId xmlns:p14="http://schemas.microsoft.com/office/powerpoint/2010/main" val="18883430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22D11-E47E-4005-B8D4-611BBC888A65}"/>
              </a:ext>
            </a:extLst>
          </p:cNvPr>
          <p:cNvSpPr>
            <a:spLocks noGrp="1"/>
          </p:cNvSpPr>
          <p:nvPr>
            <p:ph sz="quarter" idx="13"/>
          </p:nvPr>
        </p:nvSpPr>
        <p:spPr/>
        <p:txBody>
          <a:bodyPr/>
          <a:lstStyle/>
          <a:p>
            <a:r>
              <a:rPr lang="en-US" dirty="0">
                <a:solidFill>
                  <a:schemeClr val="bg1">
                    <a:lumMod val="50000"/>
                  </a:schemeClr>
                </a:solidFill>
              </a:rPr>
              <a:t>//in "components" create a folder "Forms" and in it files "Input.js" and "Input.module.css"</a:t>
            </a:r>
          </a:p>
          <a:p>
            <a:r>
              <a:rPr lang="en-US" dirty="0">
                <a:solidFill>
                  <a:schemeClr val="bg1">
                    <a:lumMod val="50000"/>
                  </a:schemeClr>
                </a:solidFill>
              </a:rPr>
              <a:t>//in Input.js create a functional component and export it:</a:t>
            </a:r>
          </a:p>
          <a:p>
            <a:r>
              <a:rPr lang="en-US" dirty="0"/>
              <a:t>import React from 'react';</a:t>
            </a:r>
          </a:p>
          <a:p>
            <a:r>
              <a:rPr lang="en-US" dirty="0"/>
              <a:t>import styles from './Input.module.css';</a:t>
            </a:r>
          </a:p>
          <a:p>
            <a:endParaRPr lang="en-US" dirty="0"/>
          </a:p>
          <a:p>
            <a:r>
              <a:rPr lang="en-US" dirty="0"/>
              <a:t>const input = (props) =&gt; {</a:t>
            </a:r>
          </a:p>
          <a:p>
            <a:r>
              <a:rPr lang="en-US" dirty="0"/>
              <a:t>	let </a:t>
            </a:r>
            <a:r>
              <a:rPr lang="en-US" dirty="0" err="1"/>
              <a:t>elem</a:t>
            </a:r>
            <a:r>
              <a:rPr lang="en-US" dirty="0"/>
              <a:t> = null;</a:t>
            </a:r>
          </a:p>
          <a:p>
            <a:r>
              <a:rPr lang="en-US" dirty="0"/>
              <a:t>	</a:t>
            </a:r>
          </a:p>
          <a:p>
            <a:r>
              <a:rPr lang="en-US" dirty="0"/>
              <a:t>	return (	&lt;div </a:t>
            </a:r>
            <a:r>
              <a:rPr lang="en-US" dirty="0" err="1"/>
              <a:t>className</a:t>
            </a:r>
            <a:r>
              <a:rPr lang="en-US" dirty="0"/>
              <a:t>={</a:t>
            </a:r>
            <a:r>
              <a:rPr lang="en-US" dirty="0" err="1"/>
              <a:t>styles.input</a:t>
            </a:r>
            <a:r>
              <a:rPr lang="en-US" dirty="0"/>
              <a:t>}&gt;</a:t>
            </a:r>
          </a:p>
          <a:p>
            <a:r>
              <a:rPr lang="en-US" dirty="0"/>
              <a:t>			&lt;label&gt;{</a:t>
            </a:r>
            <a:r>
              <a:rPr lang="en-US" dirty="0" err="1"/>
              <a:t>props.label</a:t>
            </a:r>
            <a:r>
              <a:rPr lang="en-US" dirty="0"/>
              <a:t>}&lt;/label&gt;</a:t>
            </a:r>
          </a:p>
          <a:p>
            <a:r>
              <a:rPr lang="en-US" dirty="0"/>
              <a:t>			{</a:t>
            </a:r>
            <a:r>
              <a:rPr lang="en-US" dirty="0" err="1"/>
              <a:t>elem</a:t>
            </a:r>
            <a:r>
              <a:rPr lang="en-US" dirty="0"/>
              <a:t>}</a:t>
            </a:r>
          </a:p>
          <a:p>
            <a:r>
              <a:rPr lang="en-US" dirty="0"/>
              <a:t>		&lt;/div&gt;	);</a:t>
            </a:r>
          </a:p>
          <a:p>
            <a:r>
              <a:rPr lang="en-US" dirty="0"/>
              <a:t>};</a:t>
            </a:r>
          </a:p>
          <a:p>
            <a:r>
              <a:rPr lang="en-US" dirty="0"/>
              <a:t>export default input;</a:t>
            </a:r>
          </a:p>
        </p:txBody>
      </p:sp>
      <p:sp>
        <p:nvSpPr>
          <p:cNvPr id="3" name="Title 2">
            <a:extLst>
              <a:ext uri="{FF2B5EF4-FFF2-40B4-BE49-F238E27FC236}">
                <a16:creationId xmlns:a16="http://schemas.microsoft.com/office/drawing/2014/main" id="{DB3509E9-E2E0-43C3-9AC9-5CFBE6037A0C}"/>
              </a:ext>
            </a:extLst>
          </p:cNvPr>
          <p:cNvSpPr>
            <a:spLocks noGrp="1"/>
          </p:cNvSpPr>
          <p:nvPr>
            <p:ph type="title"/>
          </p:nvPr>
        </p:nvSpPr>
        <p:spPr/>
        <p:txBody>
          <a:bodyPr/>
          <a:lstStyle/>
          <a:p>
            <a:r>
              <a:rPr lang="en-US" dirty="0"/>
              <a:t>Custom Input Component demo</a:t>
            </a:r>
          </a:p>
        </p:txBody>
      </p:sp>
      <p:sp>
        <p:nvSpPr>
          <p:cNvPr id="4" name="Slide Number Placeholder 3">
            <a:extLst>
              <a:ext uri="{FF2B5EF4-FFF2-40B4-BE49-F238E27FC236}">
                <a16:creationId xmlns:a16="http://schemas.microsoft.com/office/drawing/2014/main" id="{98DA89EB-2E49-441C-8A2F-EE22C2A6C6D6}"/>
              </a:ext>
            </a:extLst>
          </p:cNvPr>
          <p:cNvSpPr>
            <a:spLocks noGrp="1"/>
          </p:cNvSpPr>
          <p:nvPr>
            <p:ph type="sldNum" sz="quarter" idx="4"/>
          </p:nvPr>
        </p:nvSpPr>
        <p:spPr/>
        <p:txBody>
          <a:bodyPr/>
          <a:lstStyle/>
          <a:p>
            <a:fld id="{3A3ABCD3-4259-4031-A1A0-BB63FBFB7B73}" type="slidenum">
              <a:rPr lang="en-US" smtClean="0"/>
              <a:pPr/>
              <a:t>151</a:t>
            </a:fld>
            <a:endParaRPr lang="en-US" dirty="0"/>
          </a:p>
        </p:txBody>
      </p:sp>
    </p:spTree>
    <p:extLst>
      <p:ext uri="{BB962C8B-B14F-4D97-AF65-F5344CB8AC3E}">
        <p14:creationId xmlns:p14="http://schemas.microsoft.com/office/powerpoint/2010/main" val="16949790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F24C55-48BB-4E31-AF97-40920857E19C}"/>
              </a:ext>
            </a:extLst>
          </p:cNvPr>
          <p:cNvSpPr>
            <a:spLocks noGrp="1"/>
          </p:cNvSpPr>
          <p:nvPr>
            <p:ph sz="quarter" idx="13"/>
          </p:nvPr>
        </p:nvSpPr>
        <p:spPr>
          <a:xfrm>
            <a:off x="154760" y="952500"/>
            <a:ext cx="11770146" cy="5137215"/>
          </a:xfrm>
        </p:spPr>
        <p:txBody>
          <a:bodyPr/>
          <a:lstStyle/>
          <a:p>
            <a:r>
              <a:rPr lang="en-US" dirty="0">
                <a:solidFill>
                  <a:schemeClr val="bg1">
                    <a:lumMod val="50000"/>
                  </a:schemeClr>
                </a:solidFill>
              </a:rPr>
              <a:t>//between the variable declaration and the return statement:</a:t>
            </a:r>
          </a:p>
          <a:p>
            <a:r>
              <a:rPr lang="en-US" dirty="0"/>
              <a:t>switch ( </a:t>
            </a:r>
            <a:r>
              <a:rPr lang="en-US" dirty="0" err="1"/>
              <a:t>props.kind</a:t>
            </a:r>
            <a:r>
              <a:rPr lang="en-US" dirty="0"/>
              <a:t> ) {</a:t>
            </a:r>
          </a:p>
          <a:p>
            <a:r>
              <a:rPr lang="en-US" dirty="0"/>
              <a:t>	case ('</a:t>
            </a:r>
            <a:r>
              <a:rPr lang="en-US" dirty="0" err="1"/>
              <a:t>textarea</a:t>
            </a:r>
            <a:r>
              <a:rPr lang="en-US" dirty="0"/>
              <a:t>'):</a:t>
            </a:r>
          </a:p>
          <a:p>
            <a:r>
              <a:rPr lang="en-US" dirty="0"/>
              <a:t>		</a:t>
            </a:r>
            <a:r>
              <a:rPr lang="en-US" dirty="0" err="1"/>
              <a:t>elem</a:t>
            </a:r>
            <a:r>
              <a:rPr lang="en-US" dirty="0"/>
              <a:t> = &lt;</a:t>
            </a:r>
            <a:r>
              <a:rPr lang="en-US" dirty="0" err="1"/>
              <a:t>textarea</a:t>
            </a:r>
            <a:r>
              <a:rPr lang="en-US" dirty="0"/>
              <a:t> {...props} /&gt;</a:t>
            </a:r>
          </a:p>
          <a:p>
            <a:r>
              <a:rPr lang="en-US" dirty="0"/>
              <a:t>		break;</a:t>
            </a:r>
          </a:p>
          <a:p>
            <a:r>
              <a:rPr lang="en-US" dirty="0"/>
              <a:t>	default:</a:t>
            </a:r>
          </a:p>
          <a:p>
            <a:r>
              <a:rPr lang="en-US" dirty="0"/>
              <a:t>		</a:t>
            </a:r>
            <a:r>
              <a:rPr lang="en-US" dirty="0" err="1"/>
              <a:t>elem</a:t>
            </a:r>
            <a:r>
              <a:rPr lang="en-US" dirty="0"/>
              <a:t> = &lt;input {...props} /&gt;</a:t>
            </a:r>
          </a:p>
          <a:p>
            <a:r>
              <a:rPr lang="en-US" dirty="0"/>
              <a:t>}</a:t>
            </a:r>
          </a:p>
          <a:p>
            <a:endParaRPr lang="en-US" dirty="0"/>
          </a:p>
        </p:txBody>
      </p:sp>
      <p:sp>
        <p:nvSpPr>
          <p:cNvPr id="3" name="Title 2">
            <a:extLst>
              <a:ext uri="{FF2B5EF4-FFF2-40B4-BE49-F238E27FC236}">
                <a16:creationId xmlns:a16="http://schemas.microsoft.com/office/drawing/2014/main" id="{BFB01672-78AA-47BF-ABDB-E257F95D7C90}"/>
              </a:ext>
            </a:extLst>
          </p:cNvPr>
          <p:cNvSpPr>
            <a:spLocks noGrp="1"/>
          </p:cNvSpPr>
          <p:nvPr>
            <p:ph type="title"/>
          </p:nvPr>
        </p:nvSpPr>
        <p:spPr/>
        <p:txBody>
          <a:bodyPr/>
          <a:lstStyle/>
          <a:p>
            <a:r>
              <a:rPr lang="en-US" dirty="0"/>
              <a:t>Custom Input Component – continued </a:t>
            </a:r>
          </a:p>
        </p:txBody>
      </p:sp>
      <p:sp>
        <p:nvSpPr>
          <p:cNvPr id="4" name="Slide Number Placeholder 3">
            <a:extLst>
              <a:ext uri="{FF2B5EF4-FFF2-40B4-BE49-F238E27FC236}">
                <a16:creationId xmlns:a16="http://schemas.microsoft.com/office/drawing/2014/main" id="{1A0BB92A-BE66-45B4-81F7-72AED52AA7FC}"/>
              </a:ext>
            </a:extLst>
          </p:cNvPr>
          <p:cNvSpPr>
            <a:spLocks noGrp="1"/>
          </p:cNvSpPr>
          <p:nvPr>
            <p:ph type="sldNum" sz="quarter" idx="4"/>
          </p:nvPr>
        </p:nvSpPr>
        <p:spPr/>
        <p:txBody>
          <a:bodyPr/>
          <a:lstStyle/>
          <a:p>
            <a:fld id="{3A3ABCD3-4259-4031-A1A0-BB63FBFB7B73}" type="slidenum">
              <a:rPr lang="en-US" smtClean="0"/>
              <a:pPr/>
              <a:t>152</a:t>
            </a:fld>
            <a:endParaRPr lang="en-US" dirty="0"/>
          </a:p>
        </p:txBody>
      </p:sp>
    </p:spTree>
    <p:extLst>
      <p:ext uri="{BB962C8B-B14F-4D97-AF65-F5344CB8AC3E}">
        <p14:creationId xmlns:p14="http://schemas.microsoft.com/office/powerpoint/2010/main" val="17576658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A67120-ED96-478C-B6D0-3746DA90F219}"/>
              </a:ext>
            </a:extLst>
          </p:cNvPr>
          <p:cNvSpPr>
            <a:spLocks noGrp="1"/>
          </p:cNvSpPr>
          <p:nvPr>
            <p:ph sz="quarter" idx="13"/>
          </p:nvPr>
        </p:nvSpPr>
        <p:spPr/>
        <p:txBody>
          <a:bodyPr/>
          <a:lstStyle/>
          <a:p>
            <a:r>
              <a:rPr lang="en-US" dirty="0">
                <a:solidFill>
                  <a:schemeClr val="bg1">
                    <a:lumMod val="50000"/>
                  </a:schemeClr>
                </a:solidFill>
              </a:rPr>
              <a:t>//in Input.module.css add:</a:t>
            </a:r>
          </a:p>
          <a:p>
            <a:r>
              <a:rPr lang="en-US" dirty="0"/>
              <a:t>.input { 	</a:t>
            </a:r>
          </a:p>
          <a:p>
            <a:r>
              <a:rPr lang="en-US" dirty="0"/>
              <a:t>	width: 100%; padding: 0.8em; 	box-sizing: border-box;</a:t>
            </a:r>
          </a:p>
          <a:p>
            <a:r>
              <a:rPr lang="en-US" dirty="0"/>
              <a:t>}</a:t>
            </a:r>
          </a:p>
          <a:p>
            <a:r>
              <a:rPr lang="en-US" dirty="0"/>
              <a:t>.input label {</a:t>
            </a:r>
          </a:p>
          <a:p>
            <a:r>
              <a:rPr lang="en-US" dirty="0"/>
              <a:t>	font-weight: bold; display: block; margin-bottom: 0.4em;</a:t>
            </a:r>
          </a:p>
          <a:p>
            <a:r>
              <a:rPr lang="en-US" dirty="0"/>
              <a:t>}</a:t>
            </a:r>
          </a:p>
          <a:p>
            <a:r>
              <a:rPr lang="en-US" dirty="0"/>
              <a:t>.input </a:t>
            </a:r>
            <a:r>
              <a:rPr lang="en-US" dirty="0" err="1"/>
              <a:t>input</a:t>
            </a:r>
            <a:r>
              <a:rPr lang="en-US" dirty="0"/>
              <a:t>, .input </a:t>
            </a:r>
            <a:r>
              <a:rPr lang="en-US" dirty="0" err="1"/>
              <a:t>textarea</a:t>
            </a:r>
            <a:r>
              <a:rPr lang="en-US" dirty="0"/>
              <a:t> {</a:t>
            </a:r>
          </a:p>
          <a:p>
            <a:r>
              <a:rPr lang="en-US" dirty="0"/>
              <a:t>	outline: none; border: 1px solid #ccc; font: inherit; padding: 0.4em 0.8em;</a:t>
            </a:r>
          </a:p>
          <a:p>
            <a:r>
              <a:rPr lang="en-US" dirty="0"/>
              <a:t>	display: block; width: 100%; box-sizing: border-box;</a:t>
            </a:r>
          </a:p>
          <a:p>
            <a:r>
              <a:rPr lang="en-US" dirty="0"/>
              <a:t>}</a:t>
            </a:r>
          </a:p>
          <a:p>
            <a:r>
              <a:rPr lang="en-US" dirty="0"/>
              <a:t>.input </a:t>
            </a:r>
            <a:r>
              <a:rPr lang="en-US" dirty="0" err="1"/>
              <a:t>input:focus</a:t>
            </a:r>
            <a:r>
              <a:rPr lang="en-US" dirty="0"/>
              <a:t>, .input </a:t>
            </a:r>
            <a:r>
              <a:rPr lang="en-US" dirty="0" err="1"/>
              <a:t>textarea:focus</a:t>
            </a:r>
            <a:r>
              <a:rPr lang="en-US" dirty="0"/>
              <a:t> {</a:t>
            </a:r>
          </a:p>
          <a:p>
            <a:r>
              <a:rPr lang="en-US" dirty="0"/>
              <a:t>	outline: none; background-color: #</a:t>
            </a:r>
            <a:r>
              <a:rPr lang="en-US" dirty="0" err="1"/>
              <a:t>eee</a:t>
            </a:r>
            <a:r>
              <a:rPr lang="en-US" dirty="0"/>
              <a:t>;</a:t>
            </a:r>
          </a:p>
          <a:p>
            <a:r>
              <a:rPr lang="en-US" dirty="0"/>
              <a:t>}</a:t>
            </a:r>
          </a:p>
        </p:txBody>
      </p:sp>
      <p:sp>
        <p:nvSpPr>
          <p:cNvPr id="3" name="Title 2">
            <a:extLst>
              <a:ext uri="{FF2B5EF4-FFF2-40B4-BE49-F238E27FC236}">
                <a16:creationId xmlns:a16="http://schemas.microsoft.com/office/drawing/2014/main" id="{DD2A0821-2A5C-4818-A623-91BA3A0AB22F}"/>
              </a:ext>
            </a:extLst>
          </p:cNvPr>
          <p:cNvSpPr>
            <a:spLocks noGrp="1"/>
          </p:cNvSpPr>
          <p:nvPr>
            <p:ph type="title"/>
          </p:nvPr>
        </p:nvSpPr>
        <p:spPr/>
        <p:txBody>
          <a:bodyPr/>
          <a:lstStyle/>
          <a:p>
            <a:r>
              <a:rPr lang="en-US" dirty="0"/>
              <a:t>Custom Input Component – styling </a:t>
            </a:r>
          </a:p>
        </p:txBody>
      </p:sp>
      <p:sp>
        <p:nvSpPr>
          <p:cNvPr id="4" name="Slide Number Placeholder 3">
            <a:extLst>
              <a:ext uri="{FF2B5EF4-FFF2-40B4-BE49-F238E27FC236}">
                <a16:creationId xmlns:a16="http://schemas.microsoft.com/office/drawing/2014/main" id="{CA624A78-6A1D-4A78-AAC2-B673A81E10DF}"/>
              </a:ext>
            </a:extLst>
          </p:cNvPr>
          <p:cNvSpPr>
            <a:spLocks noGrp="1"/>
          </p:cNvSpPr>
          <p:nvPr>
            <p:ph type="sldNum" sz="quarter" idx="4"/>
          </p:nvPr>
        </p:nvSpPr>
        <p:spPr/>
        <p:txBody>
          <a:bodyPr/>
          <a:lstStyle/>
          <a:p>
            <a:fld id="{3A3ABCD3-4259-4031-A1A0-BB63FBFB7B73}" type="slidenum">
              <a:rPr lang="en-US" smtClean="0"/>
              <a:pPr/>
              <a:t>153</a:t>
            </a:fld>
            <a:endParaRPr lang="en-US" dirty="0"/>
          </a:p>
        </p:txBody>
      </p:sp>
    </p:spTree>
    <p:extLst>
      <p:ext uri="{BB962C8B-B14F-4D97-AF65-F5344CB8AC3E}">
        <p14:creationId xmlns:p14="http://schemas.microsoft.com/office/powerpoint/2010/main" val="31164658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6A727-A979-485A-AFA1-5C932E9719D1}"/>
              </a:ext>
            </a:extLst>
          </p:cNvPr>
          <p:cNvSpPr>
            <a:spLocks noGrp="1"/>
          </p:cNvSpPr>
          <p:nvPr>
            <p:ph sz="quarter" idx="13"/>
          </p:nvPr>
        </p:nvSpPr>
        <p:spPr/>
        <p:txBody>
          <a:bodyPr/>
          <a:lstStyle/>
          <a:p>
            <a:r>
              <a:rPr lang="en-US" dirty="0">
                <a:solidFill>
                  <a:schemeClr val="bg1">
                    <a:lumMod val="50000"/>
                  </a:schemeClr>
                </a:solidFill>
              </a:rPr>
              <a:t>//delete or comment out label, input, </a:t>
            </a:r>
            <a:r>
              <a:rPr lang="en-US" dirty="0" err="1">
                <a:solidFill>
                  <a:schemeClr val="bg1">
                    <a:lumMod val="50000"/>
                  </a:schemeClr>
                </a:solidFill>
              </a:rPr>
              <a:t>textarea</a:t>
            </a:r>
            <a:r>
              <a:rPr lang="en-US" dirty="0">
                <a:solidFill>
                  <a:schemeClr val="bg1">
                    <a:lumMod val="50000"/>
                  </a:schemeClr>
                </a:solidFill>
              </a:rPr>
              <a:t> and select stylings in NewMember.module.css, </a:t>
            </a:r>
          </a:p>
          <a:p>
            <a:r>
              <a:rPr lang="en-US" dirty="0">
                <a:solidFill>
                  <a:schemeClr val="bg1">
                    <a:lumMod val="50000"/>
                  </a:schemeClr>
                </a:solidFill>
              </a:rPr>
              <a:t>//import custom component into NewMember.js and use it:</a:t>
            </a:r>
          </a:p>
          <a:p>
            <a:r>
              <a:rPr lang="en-US" dirty="0"/>
              <a:t>import Input from '../../components/Forms/Input';</a:t>
            </a:r>
          </a:p>
          <a:p>
            <a:endParaRPr lang="en-US" dirty="0"/>
          </a:p>
          <a:p>
            <a:r>
              <a:rPr lang="en-US" dirty="0">
                <a:solidFill>
                  <a:schemeClr val="bg1">
                    <a:lumMod val="50000"/>
                  </a:schemeClr>
                </a:solidFill>
              </a:rPr>
              <a:t>//comment out or delete the label/input pairs and replace with</a:t>
            </a:r>
          </a:p>
          <a:p>
            <a:r>
              <a:rPr lang="en-US" dirty="0"/>
              <a:t>&lt;Input label="First Name" /&gt;</a:t>
            </a:r>
          </a:p>
          <a:p>
            <a:r>
              <a:rPr lang="en-US" dirty="0"/>
              <a:t>&lt;Input label="Last Name" /&gt;</a:t>
            </a:r>
          </a:p>
          <a:p>
            <a:r>
              <a:rPr lang="en-US" dirty="0"/>
              <a:t>&lt;Input label="Title" /&gt;</a:t>
            </a:r>
          </a:p>
          <a:p>
            <a:r>
              <a:rPr lang="en-US" dirty="0"/>
              <a:t>&lt;Input label="Email" type="email" /&gt;</a:t>
            </a:r>
          </a:p>
          <a:p>
            <a:r>
              <a:rPr lang="en-US" dirty="0"/>
              <a:t>&lt;Input label="Hire Date" type="date" /&gt;</a:t>
            </a:r>
          </a:p>
          <a:p>
            <a:r>
              <a:rPr lang="en-US" dirty="0"/>
              <a:t>&lt;Input label="Bio" kind="</a:t>
            </a:r>
            <a:r>
              <a:rPr lang="en-US" dirty="0" err="1"/>
              <a:t>textarea</a:t>
            </a:r>
            <a:r>
              <a:rPr lang="en-US" dirty="0"/>
              <a:t>" placeholder="summarize professional experience" /&gt;</a:t>
            </a:r>
          </a:p>
          <a:p>
            <a:endParaRPr lang="en-US" dirty="0"/>
          </a:p>
          <a:p>
            <a:r>
              <a:rPr lang="en-US" dirty="0">
                <a:solidFill>
                  <a:schemeClr val="bg1">
                    <a:lumMod val="50000"/>
                  </a:schemeClr>
                </a:solidFill>
              </a:rPr>
              <a:t>//demo</a:t>
            </a:r>
          </a:p>
          <a:p>
            <a:endParaRPr lang="en-US" dirty="0"/>
          </a:p>
        </p:txBody>
      </p:sp>
      <p:sp>
        <p:nvSpPr>
          <p:cNvPr id="3" name="Title 2">
            <a:extLst>
              <a:ext uri="{FF2B5EF4-FFF2-40B4-BE49-F238E27FC236}">
                <a16:creationId xmlns:a16="http://schemas.microsoft.com/office/drawing/2014/main" id="{9F46999F-2D95-4D15-A391-E02335318260}"/>
              </a:ext>
            </a:extLst>
          </p:cNvPr>
          <p:cNvSpPr>
            <a:spLocks noGrp="1"/>
          </p:cNvSpPr>
          <p:nvPr>
            <p:ph type="title"/>
          </p:nvPr>
        </p:nvSpPr>
        <p:spPr/>
        <p:txBody>
          <a:bodyPr/>
          <a:lstStyle/>
          <a:p>
            <a:r>
              <a:rPr lang="en-US" dirty="0"/>
              <a:t>Custom Input Component – using </a:t>
            </a:r>
          </a:p>
        </p:txBody>
      </p:sp>
      <p:sp>
        <p:nvSpPr>
          <p:cNvPr id="4" name="Slide Number Placeholder 3">
            <a:extLst>
              <a:ext uri="{FF2B5EF4-FFF2-40B4-BE49-F238E27FC236}">
                <a16:creationId xmlns:a16="http://schemas.microsoft.com/office/drawing/2014/main" id="{36E106D6-A53F-4969-B6BD-F32793830696}"/>
              </a:ext>
            </a:extLst>
          </p:cNvPr>
          <p:cNvSpPr>
            <a:spLocks noGrp="1"/>
          </p:cNvSpPr>
          <p:nvPr>
            <p:ph type="sldNum" sz="quarter" idx="4"/>
          </p:nvPr>
        </p:nvSpPr>
        <p:spPr/>
        <p:txBody>
          <a:bodyPr/>
          <a:lstStyle/>
          <a:p>
            <a:fld id="{3A3ABCD3-4259-4031-A1A0-BB63FBFB7B73}" type="slidenum">
              <a:rPr lang="en-US" smtClean="0"/>
              <a:pPr/>
              <a:t>154</a:t>
            </a:fld>
            <a:endParaRPr lang="en-US" dirty="0"/>
          </a:p>
        </p:txBody>
      </p:sp>
    </p:spTree>
    <p:extLst>
      <p:ext uri="{BB962C8B-B14F-4D97-AF65-F5344CB8AC3E}">
        <p14:creationId xmlns:p14="http://schemas.microsoft.com/office/powerpoint/2010/main" val="5398691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4F3530-BF5A-46A0-9336-EB06A6C88293}"/>
              </a:ext>
            </a:extLst>
          </p:cNvPr>
          <p:cNvSpPr>
            <a:spLocks noGrp="1"/>
          </p:cNvSpPr>
          <p:nvPr>
            <p:ph sz="quarter" idx="13"/>
          </p:nvPr>
        </p:nvSpPr>
        <p:spPr/>
        <p:txBody>
          <a:bodyPr/>
          <a:lstStyle/>
          <a:p>
            <a:r>
              <a:rPr lang="en-US" dirty="0">
                <a:solidFill>
                  <a:schemeClr val="bg1">
                    <a:lumMod val="50000"/>
                  </a:schemeClr>
                </a:solidFill>
              </a:rPr>
              <a:t>//in "</a:t>
            </a:r>
            <a:r>
              <a:rPr lang="en-US" dirty="0" err="1">
                <a:solidFill>
                  <a:schemeClr val="bg1">
                    <a:lumMod val="50000"/>
                  </a:schemeClr>
                </a:solidFill>
              </a:rPr>
              <a:t>src</a:t>
            </a:r>
            <a:r>
              <a:rPr lang="en-US" dirty="0">
                <a:solidFill>
                  <a:schemeClr val="bg1">
                    <a:lumMod val="50000"/>
                  </a:schemeClr>
                </a:solidFill>
              </a:rPr>
              <a:t>" create a new file "formBuilder.js"</a:t>
            </a:r>
          </a:p>
          <a:p>
            <a:r>
              <a:rPr lang="en-US" dirty="0"/>
              <a:t>const </a:t>
            </a:r>
            <a:r>
              <a:rPr lang="en-US" dirty="0" err="1"/>
              <a:t>formBuilder</a:t>
            </a:r>
            <a:r>
              <a:rPr lang="en-US" dirty="0"/>
              <a:t> = {</a:t>
            </a:r>
          </a:p>
          <a:p>
            <a:r>
              <a:rPr lang="en-US" dirty="0"/>
              <a:t>	</a:t>
            </a:r>
            <a:r>
              <a:rPr lang="en-US" dirty="0" err="1"/>
              <a:t>configInput</a:t>
            </a:r>
            <a:r>
              <a:rPr lang="en-US" dirty="0"/>
              <a:t>(kind, type, label, placeholder, value='') {</a:t>
            </a:r>
          </a:p>
          <a:p>
            <a:r>
              <a:rPr lang="en-US" dirty="0"/>
              <a:t>		const settings = { kind, label, value, </a:t>
            </a:r>
            <a:r>
              <a:rPr lang="en-US" dirty="0" err="1"/>
              <a:t>attrs</a:t>
            </a:r>
            <a:r>
              <a:rPr lang="en-US" dirty="0"/>
              <a:t>: {} };</a:t>
            </a:r>
          </a:p>
          <a:p>
            <a:r>
              <a:rPr lang="en-US" dirty="0"/>
              <a:t>		</a:t>
            </a:r>
          </a:p>
          <a:p>
            <a:r>
              <a:rPr lang="en-US" dirty="0"/>
              <a:t>		if (</a:t>
            </a:r>
            <a:r>
              <a:rPr lang="en-US" dirty="0" err="1"/>
              <a:t>typeof</a:t>
            </a:r>
            <a:r>
              <a:rPr lang="en-US" dirty="0"/>
              <a:t> type !== 'undefined') { </a:t>
            </a:r>
            <a:r>
              <a:rPr lang="en-US" dirty="0" err="1"/>
              <a:t>settings.attrs.type</a:t>
            </a:r>
            <a:r>
              <a:rPr lang="en-US" dirty="0"/>
              <a:t> = type; }</a:t>
            </a:r>
          </a:p>
          <a:p>
            <a:endParaRPr lang="en-US" dirty="0"/>
          </a:p>
          <a:p>
            <a:r>
              <a:rPr lang="en-US" dirty="0"/>
              <a:t>		if (</a:t>
            </a:r>
            <a:r>
              <a:rPr lang="en-US" dirty="0" err="1"/>
              <a:t>typeof</a:t>
            </a:r>
            <a:r>
              <a:rPr lang="en-US" dirty="0"/>
              <a:t> placeholder !== 'undefined') { </a:t>
            </a:r>
            <a:r>
              <a:rPr lang="en-US" dirty="0" err="1"/>
              <a:t>settings.attrs.placeholder</a:t>
            </a:r>
            <a:r>
              <a:rPr lang="en-US" dirty="0"/>
              <a:t> = placeholder; }</a:t>
            </a:r>
          </a:p>
          <a:p>
            <a:r>
              <a:rPr lang="en-US" dirty="0"/>
              <a:t>		else { </a:t>
            </a:r>
            <a:r>
              <a:rPr lang="en-US" dirty="0" err="1"/>
              <a:t>settings.attrs.placeholder</a:t>
            </a:r>
            <a:r>
              <a:rPr lang="en-US" dirty="0"/>
              <a:t> = 'enter ' + </a:t>
            </a:r>
            <a:r>
              <a:rPr lang="en-US" dirty="0" err="1"/>
              <a:t>label.toLowerCase</a:t>
            </a:r>
            <a:r>
              <a:rPr lang="en-US" dirty="0"/>
              <a:t>(); }</a:t>
            </a:r>
          </a:p>
          <a:p>
            <a:r>
              <a:rPr lang="en-US" dirty="0"/>
              <a:t>		</a:t>
            </a:r>
          </a:p>
          <a:p>
            <a:r>
              <a:rPr lang="en-US" dirty="0"/>
              <a:t>		return settings;</a:t>
            </a:r>
          </a:p>
          <a:p>
            <a:r>
              <a:rPr lang="en-US" dirty="0"/>
              <a:t>	}</a:t>
            </a:r>
          </a:p>
          <a:p>
            <a:r>
              <a:rPr lang="en-US" dirty="0"/>
              <a:t>};</a:t>
            </a:r>
          </a:p>
          <a:p>
            <a:r>
              <a:rPr lang="en-US" dirty="0"/>
              <a:t>export default </a:t>
            </a:r>
            <a:r>
              <a:rPr lang="en-US" dirty="0" err="1"/>
              <a:t>formBuilder</a:t>
            </a:r>
            <a:r>
              <a:rPr lang="en-US" dirty="0"/>
              <a:t>;</a:t>
            </a:r>
          </a:p>
        </p:txBody>
      </p:sp>
      <p:sp>
        <p:nvSpPr>
          <p:cNvPr id="3" name="Title 2">
            <a:extLst>
              <a:ext uri="{FF2B5EF4-FFF2-40B4-BE49-F238E27FC236}">
                <a16:creationId xmlns:a16="http://schemas.microsoft.com/office/drawing/2014/main" id="{37443775-B69E-4659-8AB2-075F34155895}"/>
              </a:ext>
            </a:extLst>
          </p:cNvPr>
          <p:cNvSpPr>
            <a:spLocks noGrp="1"/>
          </p:cNvSpPr>
          <p:nvPr>
            <p:ph type="title"/>
          </p:nvPr>
        </p:nvSpPr>
        <p:spPr/>
        <p:txBody>
          <a:bodyPr/>
          <a:lstStyle/>
          <a:p>
            <a:r>
              <a:rPr lang="en-US" dirty="0"/>
              <a:t>Form Configuration demo – setup </a:t>
            </a:r>
          </a:p>
        </p:txBody>
      </p:sp>
      <p:sp>
        <p:nvSpPr>
          <p:cNvPr id="4" name="Slide Number Placeholder 3">
            <a:extLst>
              <a:ext uri="{FF2B5EF4-FFF2-40B4-BE49-F238E27FC236}">
                <a16:creationId xmlns:a16="http://schemas.microsoft.com/office/drawing/2014/main" id="{7B477CAB-4A38-4120-8CAA-C04943416754}"/>
              </a:ext>
            </a:extLst>
          </p:cNvPr>
          <p:cNvSpPr>
            <a:spLocks noGrp="1"/>
          </p:cNvSpPr>
          <p:nvPr>
            <p:ph type="sldNum" sz="quarter" idx="4"/>
          </p:nvPr>
        </p:nvSpPr>
        <p:spPr/>
        <p:txBody>
          <a:bodyPr/>
          <a:lstStyle/>
          <a:p>
            <a:fld id="{3A3ABCD3-4259-4031-A1A0-BB63FBFB7B73}" type="slidenum">
              <a:rPr lang="en-US" smtClean="0"/>
              <a:pPr/>
              <a:t>155</a:t>
            </a:fld>
            <a:endParaRPr lang="en-US" dirty="0"/>
          </a:p>
        </p:txBody>
      </p:sp>
    </p:spTree>
    <p:extLst>
      <p:ext uri="{BB962C8B-B14F-4D97-AF65-F5344CB8AC3E}">
        <p14:creationId xmlns:p14="http://schemas.microsoft.com/office/powerpoint/2010/main" val="30449341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36D8EA-644A-44C9-BA95-18863A19ECD2}"/>
              </a:ext>
            </a:extLst>
          </p:cNvPr>
          <p:cNvSpPr>
            <a:spLocks noGrp="1"/>
          </p:cNvSpPr>
          <p:nvPr>
            <p:ph sz="quarter" idx="13"/>
          </p:nvPr>
        </p:nvSpPr>
        <p:spPr/>
        <p:txBody>
          <a:bodyPr/>
          <a:lstStyle/>
          <a:p>
            <a:r>
              <a:rPr lang="en-US" dirty="0">
                <a:solidFill>
                  <a:schemeClr val="bg1">
                    <a:lumMod val="50000"/>
                  </a:schemeClr>
                </a:solidFill>
              </a:rPr>
              <a:t>//in NewMember.js</a:t>
            </a:r>
          </a:p>
          <a:p>
            <a:r>
              <a:rPr lang="en-US" dirty="0"/>
              <a:t>import </a:t>
            </a:r>
            <a:r>
              <a:rPr lang="en-US" dirty="0" err="1"/>
              <a:t>formBuilder</a:t>
            </a:r>
            <a:r>
              <a:rPr lang="en-US" dirty="0"/>
              <a:t> from '../../</a:t>
            </a:r>
            <a:r>
              <a:rPr lang="en-US" dirty="0" err="1"/>
              <a:t>formBuilder</a:t>
            </a:r>
            <a:r>
              <a:rPr lang="en-US" dirty="0"/>
              <a:t>';</a:t>
            </a:r>
          </a:p>
          <a:p>
            <a:endParaRPr lang="en-US" dirty="0"/>
          </a:p>
          <a:p>
            <a:r>
              <a:rPr lang="en-US" dirty="0">
                <a:solidFill>
                  <a:schemeClr val="bg1">
                    <a:lumMod val="50000"/>
                  </a:schemeClr>
                </a:solidFill>
              </a:rPr>
              <a:t>//change state to be:</a:t>
            </a:r>
          </a:p>
          <a:p>
            <a:r>
              <a:rPr lang="en-US" dirty="0"/>
              <a:t>state = {</a:t>
            </a:r>
          </a:p>
          <a:p>
            <a:r>
              <a:rPr lang="en-US" dirty="0"/>
              <a:t>	</a:t>
            </a:r>
            <a:r>
              <a:rPr lang="en-US" dirty="0" err="1"/>
              <a:t>memberForm</a:t>
            </a:r>
            <a:r>
              <a:rPr lang="en-US" dirty="0"/>
              <a:t>: {</a:t>
            </a:r>
          </a:p>
          <a:p>
            <a:r>
              <a:rPr lang="en-US" dirty="0"/>
              <a:t>		</a:t>
            </a:r>
            <a:r>
              <a:rPr lang="en-US" dirty="0" err="1"/>
              <a:t>firstName</a:t>
            </a:r>
            <a:r>
              <a:rPr lang="en-US" dirty="0"/>
              <a:t>: </a:t>
            </a:r>
            <a:r>
              <a:rPr lang="en-US" dirty="0" err="1"/>
              <a:t>formBuilder.configInput</a:t>
            </a:r>
            <a:r>
              <a:rPr lang="en-US" dirty="0"/>
              <a:t>('input', 'text', 'First Name'),</a:t>
            </a:r>
          </a:p>
          <a:p>
            <a:r>
              <a:rPr lang="en-US" dirty="0"/>
              <a:t>		</a:t>
            </a:r>
            <a:r>
              <a:rPr lang="en-US" dirty="0" err="1"/>
              <a:t>lastName</a:t>
            </a:r>
            <a:r>
              <a:rPr lang="en-US" dirty="0"/>
              <a:t>: </a:t>
            </a:r>
            <a:r>
              <a:rPr lang="en-US" dirty="0" err="1"/>
              <a:t>formBuilder.configInput</a:t>
            </a:r>
            <a:r>
              <a:rPr lang="en-US" dirty="0"/>
              <a:t>('input', 'text', 'Last Name'),</a:t>
            </a:r>
          </a:p>
          <a:p>
            <a:r>
              <a:rPr lang="en-US" dirty="0"/>
              <a:t>		title: </a:t>
            </a:r>
            <a:r>
              <a:rPr lang="en-US" dirty="0" err="1"/>
              <a:t>formBuilder.configInput</a:t>
            </a:r>
            <a:r>
              <a:rPr lang="en-US" dirty="0"/>
              <a:t>('input', 'text', 'Title'),</a:t>
            </a:r>
          </a:p>
          <a:p>
            <a:r>
              <a:rPr lang="en-US" dirty="0"/>
              <a:t>		email: </a:t>
            </a:r>
            <a:r>
              <a:rPr lang="en-US" dirty="0" err="1"/>
              <a:t>formBuilder.configInput</a:t>
            </a:r>
            <a:r>
              <a:rPr lang="en-US" dirty="0"/>
              <a:t>('input', 'email', 'Email'),</a:t>
            </a:r>
          </a:p>
          <a:p>
            <a:r>
              <a:rPr lang="en-US" dirty="0"/>
              <a:t>		</a:t>
            </a:r>
            <a:r>
              <a:rPr lang="en-US" dirty="0" err="1"/>
              <a:t>hireDate</a:t>
            </a:r>
            <a:r>
              <a:rPr lang="en-US" dirty="0"/>
              <a:t>: </a:t>
            </a:r>
            <a:r>
              <a:rPr lang="en-US" dirty="0" err="1"/>
              <a:t>formBuilder.configInput</a:t>
            </a:r>
            <a:r>
              <a:rPr lang="en-US" dirty="0"/>
              <a:t>('input', 'date', 'Hire Date'),</a:t>
            </a:r>
          </a:p>
          <a:p>
            <a:r>
              <a:rPr lang="en-US" dirty="0"/>
              <a:t>		bio: </a:t>
            </a:r>
            <a:r>
              <a:rPr lang="en-US" dirty="0" err="1"/>
              <a:t>formBuilder.configInput</a:t>
            </a:r>
            <a:r>
              <a:rPr lang="en-US" dirty="0"/>
              <a:t>('</a:t>
            </a:r>
            <a:r>
              <a:rPr lang="en-US" dirty="0" err="1"/>
              <a:t>textarea</a:t>
            </a:r>
            <a:r>
              <a:rPr lang="en-US" dirty="0"/>
              <a:t>', '', 'Bio', 'summarize professional experience')</a:t>
            </a:r>
          </a:p>
          <a:p>
            <a:r>
              <a:rPr lang="en-US" dirty="0"/>
              <a:t>	}</a:t>
            </a:r>
          </a:p>
          <a:p>
            <a:r>
              <a:rPr lang="en-US" dirty="0"/>
              <a:t>}</a:t>
            </a:r>
          </a:p>
        </p:txBody>
      </p:sp>
      <p:sp>
        <p:nvSpPr>
          <p:cNvPr id="3" name="Title 2">
            <a:extLst>
              <a:ext uri="{FF2B5EF4-FFF2-40B4-BE49-F238E27FC236}">
                <a16:creationId xmlns:a16="http://schemas.microsoft.com/office/drawing/2014/main" id="{1E64D124-D4F6-4BFA-B363-F9300F138979}"/>
              </a:ext>
            </a:extLst>
          </p:cNvPr>
          <p:cNvSpPr>
            <a:spLocks noGrp="1"/>
          </p:cNvSpPr>
          <p:nvPr>
            <p:ph type="title"/>
          </p:nvPr>
        </p:nvSpPr>
        <p:spPr/>
        <p:txBody>
          <a:bodyPr/>
          <a:lstStyle/>
          <a:p>
            <a:r>
              <a:rPr lang="en-US" dirty="0"/>
              <a:t>Form Configuration demo – define form elements</a:t>
            </a:r>
          </a:p>
        </p:txBody>
      </p:sp>
      <p:sp>
        <p:nvSpPr>
          <p:cNvPr id="4" name="Slide Number Placeholder 3">
            <a:extLst>
              <a:ext uri="{FF2B5EF4-FFF2-40B4-BE49-F238E27FC236}">
                <a16:creationId xmlns:a16="http://schemas.microsoft.com/office/drawing/2014/main" id="{92131D19-E8E8-4735-912A-22203EBF2041}"/>
              </a:ext>
            </a:extLst>
          </p:cNvPr>
          <p:cNvSpPr>
            <a:spLocks noGrp="1"/>
          </p:cNvSpPr>
          <p:nvPr>
            <p:ph type="sldNum" sz="quarter" idx="4"/>
          </p:nvPr>
        </p:nvSpPr>
        <p:spPr/>
        <p:txBody>
          <a:bodyPr/>
          <a:lstStyle/>
          <a:p>
            <a:fld id="{3A3ABCD3-4259-4031-A1A0-BB63FBFB7B73}" type="slidenum">
              <a:rPr lang="en-US" smtClean="0"/>
              <a:pPr/>
              <a:t>156</a:t>
            </a:fld>
            <a:endParaRPr lang="en-US" dirty="0"/>
          </a:p>
        </p:txBody>
      </p:sp>
    </p:spTree>
    <p:extLst>
      <p:ext uri="{BB962C8B-B14F-4D97-AF65-F5344CB8AC3E}">
        <p14:creationId xmlns:p14="http://schemas.microsoft.com/office/powerpoint/2010/main" val="5051363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6D0EB1-10A9-436E-9B63-9DE9F051FB3F}"/>
              </a:ext>
            </a:extLst>
          </p:cNvPr>
          <p:cNvSpPr>
            <a:spLocks noGrp="1"/>
          </p:cNvSpPr>
          <p:nvPr>
            <p:ph sz="quarter" idx="13"/>
          </p:nvPr>
        </p:nvSpPr>
        <p:spPr/>
        <p:txBody>
          <a:bodyPr/>
          <a:lstStyle/>
          <a:p>
            <a:r>
              <a:rPr lang="en-US" dirty="0">
                <a:solidFill>
                  <a:schemeClr val="bg1">
                    <a:lumMod val="50000"/>
                  </a:schemeClr>
                </a:solidFill>
              </a:rPr>
              <a:t>//in formBuilder.js</a:t>
            </a:r>
          </a:p>
          <a:p>
            <a:r>
              <a:rPr lang="en-US" dirty="0"/>
              <a:t>import React from 'react';</a:t>
            </a:r>
          </a:p>
          <a:p>
            <a:r>
              <a:rPr lang="en-US" dirty="0"/>
              <a:t>import Input from './components/Forms/Input';</a:t>
            </a:r>
          </a:p>
          <a:p>
            <a:endParaRPr lang="en-US" dirty="0"/>
          </a:p>
          <a:p>
            <a:r>
              <a:rPr lang="en-US" dirty="0">
                <a:solidFill>
                  <a:schemeClr val="bg1">
                    <a:lumMod val="50000"/>
                  </a:schemeClr>
                </a:solidFill>
              </a:rPr>
              <a:t>//add a method to the </a:t>
            </a:r>
            <a:r>
              <a:rPr lang="en-US" dirty="0" err="1">
                <a:solidFill>
                  <a:schemeClr val="bg1">
                    <a:lumMod val="50000"/>
                  </a:schemeClr>
                </a:solidFill>
              </a:rPr>
              <a:t>formBuilder</a:t>
            </a:r>
            <a:r>
              <a:rPr lang="en-US" dirty="0">
                <a:solidFill>
                  <a:schemeClr val="bg1">
                    <a:lumMod val="50000"/>
                  </a:schemeClr>
                </a:solidFill>
              </a:rPr>
              <a:t> object:</a:t>
            </a:r>
          </a:p>
          <a:p>
            <a:r>
              <a:rPr lang="en-US" dirty="0" err="1"/>
              <a:t>buildForm</a:t>
            </a:r>
            <a:r>
              <a:rPr lang="en-US" dirty="0"/>
              <a:t>(</a:t>
            </a:r>
            <a:r>
              <a:rPr lang="en-US" dirty="0" err="1"/>
              <a:t>formConfig</a:t>
            </a:r>
            <a:r>
              <a:rPr lang="en-US" dirty="0"/>
              <a:t>) {</a:t>
            </a:r>
          </a:p>
          <a:p>
            <a:r>
              <a:rPr lang="en-US" dirty="0"/>
              <a:t>	const elements = [];</a:t>
            </a:r>
          </a:p>
          <a:p>
            <a:r>
              <a:rPr lang="en-US" dirty="0"/>
              <a:t>	for (let key in </a:t>
            </a:r>
            <a:r>
              <a:rPr lang="en-US" dirty="0" err="1"/>
              <a:t>formConfig</a:t>
            </a:r>
            <a:r>
              <a:rPr lang="en-US" dirty="0"/>
              <a:t>) {</a:t>
            </a:r>
          </a:p>
          <a:p>
            <a:r>
              <a:rPr lang="en-US" dirty="0"/>
              <a:t>		</a:t>
            </a:r>
            <a:r>
              <a:rPr lang="en-US" dirty="0" err="1"/>
              <a:t>elements.push</a:t>
            </a:r>
            <a:r>
              <a:rPr lang="en-US" dirty="0"/>
              <a:t>({ id: key, config: </a:t>
            </a:r>
            <a:r>
              <a:rPr lang="en-US" dirty="0" err="1"/>
              <a:t>formConfig</a:t>
            </a:r>
            <a:r>
              <a:rPr lang="en-US" dirty="0"/>
              <a:t>[key] });</a:t>
            </a:r>
          </a:p>
          <a:p>
            <a:r>
              <a:rPr lang="en-US" dirty="0"/>
              <a:t>	}</a:t>
            </a:r>
          </a:p>
          <a:p>
            <a:endParaRPr lang="en-US" dirty="0"/>
          </a:p>
          <a:p>
            <a:r>
              <a:rPr lang="en-US" dirty="0">
                <a:solidFill>
                  <a:schemeClr val="bg1">
                    <a:lumMod val="50000"/>
                  </a:schemeClr>
                </a:solidFill>
              </a:rPr>
              <a:t>	//more to come here</a:t>
            </a:r>
          </a:p>
          <a:p>
            <a:r>
              <a:rPr lang="en-US" dirty="0"/>
              <a:t>}</a:t>
            </a:r>
          </a:p>
        </p:txBody>
      </p:sp>
      <p:sp>
        <p:nvSpPr>
          <p:cNvPr id="3" name="Title 2">
            <a:extLst>
              <a:ext uri="{FF2B5EF4-FFF2-40B4-BE49-F238E27FC236}">
                <a16:creationId xmlns:a16="http://schemas.microsoft.com/office/drawing/2014/main" id="{EE72AABA-E563-4260-919F-8DE0A86E7D35}"/>
              </a:ext>
            </a:extLst>
          </p:cNvPr>
          <p:cNvSpPr>
            <a:spLocks noGrp="1"/>
          </p:cNvSpPr>
          <p:nvPr>
            <p:ph type="title"/>
          </p:nvPr>
        </p:nvSpPr>
        <p:spPr/>
        <p:txBody>
          <a:bodyPr/>
          <a:lstStyle/>
          <a:p>
            <a:r>
              <a:rPr lang="en-US" dirty="0"/>
              <a:t>Form Configuration demo – build form </a:t>
            </a:r>
          </a:p>
        </p:txBody>
      </p:sp>
      <p:sp>
        <p:nvSpPr>
          <p:cNvPr id="4" name="Slide Number Placeholder 3">
            <a:extLst>
              <a:ext uri="{FF2B5EF4-FFF2-40B4-BE49-F238E27FC236}">
                <a16:creationId xmlns:a16="http://schemas.microsoft.com/office/drawing/2014/main" id="{D9646A11-CB9D-4378-B1D3-43B1CA3098A8}"/>
              </a:ext>
            </a:extLst>
          </p:cNvPr>
          <p:cNvSpPr>
            <a:spLocks noGrp="1"/>
          </p:cNvSpPr>
          <p:nvPr>
            <p:ph type="sldNum" sz="quarter" idx="4"/>
          </p:nvPr>
        </p:nvSpPr>
        <p:spPr/>
        <p:txBody>
          <a:bodyPr/>
          <a:lstStyle/>
          <a:p>
            <a:fld id="{3A3ABCD3-4259-4031-A1A0-BB63FBFB7B73}" type="slidenum">
              <a:rPr lang="en-US" smtClean="0"/>
              <a:pPr/>
              <a:t>157</a:t>
            </a:fld>
            <a:endParaRPr lang="en-US" dirty="0"/>
          </a:p>
        </p:txBody>
      </p:sp>
    </p:spTree>
    <p:extLst>
      <p:ext uri="{BB962C8B-B14F-4D97-AF65-F5344CB8AC3E}">
        <p14:creationId xmlns:p14="http://schemas.microsoft.com/office/powerpoint/2010/main" val="684551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239EFA-3A45-486F-BAB0-C83B8CEB1CC4}"/>
              </a:ext>
            </a:extLst>
          </p:cNvPr>
          <p:cNvSpPr>
            <a:spLocks noGrp="1"/>
          </p:cNvSpPr>
          <p:nvPr>
            <p:ph sz="quarter" idx="13"/>
          </p:nvPr>
        </p:nvSpPr>
        <p:spPr/>
        <p:txBody>
          <a:bodyPr/>
          <a:lstStyle/>
          <a:p>
            <a:r>
              <a:rPr lang="en-US" dirty="0">
                <a:solidFill>
                  <a:schemeClr val="bg1">
                    <a:lumMod val="50000"/>
                  </a:schemeClr>
                </a:solidFill>
              </a:rPr>
              <a:t>//continuing the function:</a:t>
            </a:r>
          </a:p>
          <a:p>
            <a:r>
              <a:rPr lang="en-US" dirty="0"/>
              <a:t>const content = </a:t>
            </a:r>
            <a:r>
              <a:rPr lang="en-US" dirty="0" err="1"/>
              <a:t>elements.map</a:t>
            </a:r>
            <a:r>
              <a:rPr lang="en-US" dirty="0"/>
              <a:t>(</a:t>
            </a:r>
            <a:r>
              <a:rPr lang="en-US" dirty="0" err="1"/>
              <a:t>elem</a:t>
            </a:r>
            <a:r>
              <a:rPr lang="en-US" dirty="0"/>
              <a:t> =&gt; (</a:t>
            </a:r>
          </a:p>
          <a:p>
            <a:r>
              <a:rPr lang="en-US" dirty="0"/>
              <a:t>	&lt;Input key={elem.id}</a:t>
            </a:r>
          </a:p>
          <a:p>
            <a:r>
              <a:rPr lang="en-US" dirty="0"/>
              <a:t>		label={</a:t>
            </a:r>
            <a:r>
              <a:rPr lang="en-US" dirty="0" err="1"/>
              <a:t>elem.config.label</a:t>
            </a:r>
            <a:r>
              <a:rPr lang="en-US" dirty="0"/>
              <a:t>}</a:t>
            </a:r>
          </a:p>
          <a:p>
            <a:r>
              <a:rPr lang="en-US" dirty="0"/>
              <a:t>		kind={</a:t>
            </a:r>
            <a:r>
              <a:rPr lang="en-US" dirty="0" err="1"/>
              <a:t>elem.config.kind</a:t>
            </a:r>
            <a:r>
              <a:rPr lang="en-US" dirty="0"/>
              <a:t>}</a:t>
            </a:r>
          </a:p>
          <a:p>
            <a:r>
              <a:rPr lang="en-US" dirty="0"/>
              <a:t>		value={</a:t>
            </a:r>
            <a:r>
              <a:rPr lang="en-US" dirty="0" err="1"/>
              <a:t>elem.config.value</a:t>
            </a:r>
            <a:r>
              <a:rPr lang="en-US" dirty="0"/>
              <a:t>}</a:t>
            </a:r>
          </a:p>
          <a:p>
            <a:r>
              <a:rPr lang="en-US" dirty="0"/>
              <a:t>		</a:t>
            </a:r>
            <a:r>
              <a:rPr lang="en-US" dirty="0" err="1"/>
              <a:t>attrs</a:t>
            </a:r>
            <a:r>
              <a:rPr lang="en-US" dirty="0"/>
              <a:t> = {</a:t>
            </a:r>
            <a:r>
              <a:rPr lang="en-US" dirty="0" err="1"/>
              <a:t>elem.config.attrs</a:t>
            </a:r>
            <a:r>
              <a:rPr lang="en-US" dirty="0"/>
              <a:t>}</a:t>
            </a:r>
          </a:p>
          <a:p>
            <a:r>
              <a:rPr lang="en-US" dirty="0"/>
              <a:t>			/&gt;</a:t>
            </a:r>
          </a:p>
          <a:p>
            <a:r>
              <a:rPr lang="en-US" dirty="0"/>
              <a:t>));</a:t>
            </a:r>
          </a:p>
          <a:p>
            <a:r>
              <a:rPr lang="en-US" dirty="0"/>
              <a:t>return content;</a:t>
            </a:r>
          </a:p>
          <a:p>
            <a:endParaRPr lang="en-US" dirty="0"/>
          </a:p>
          <a:p>
            <a:r>
              <a:rPr lang="en-US" dirty="0">
                <a:solidFill>
                  <a:schemeClr val="bg1">
                    <a:lumMod val="50000"/>
                  </a:schemeClr>
                </a:solidFill>
              </a:rPr>
              <a:t>//in Input.js in the switch statement, change both {...props} to {...</a:t>
            </a:r>
            <a:r>
              <a:rPr lang="en-US" dirty="0" err="1">
                <a:solidFill>
                  <a:schemeClr val="bg1">
                    <a:lumMod val="50000"/>
                  </a:schemeClr>
                </a:solidFill>
              </a:rPr>
              <a:t>props.attrs</a:t>
            </a:r>
            <a:r>
              <a:rPr lang="en-US" dirty="0">
                <a:solidFill>
                  <a:schemeClr val="bg1">
                    <a:lumMod val="50000"/>
                  </a:schemeClr>
                </a:solidFill>
              </a:rPr>
              <a:t>}</a:t>
            </a:r>
          </a:p>
          <a:p>
            <a:r>
              <a:rPr lang="en-US" dirty="0" err="1"/>
              <a:t>elem</a:t>
            </a:r>
            <a:r>
              <a:rPr lang="en-US" dirty="0"/>
              <a:t> = &lt;input {...</a:t>
            </a:r>
            <a:r>
              <a:rPr lang="en-US" dirty="0" err="1"/>
              <a:t>props.attrs</a:t>
            </a:r>
            <a:r>
              <a:rPr lang="en-US" dirty="0"/>
              <a:t>} /&gt;</a:t>
            </a:r>
          </a:p>
        </p:txBody>
      </p:sp>
      <p:sp>
        <p:nvSpPr>
          <p:cNvPr id="3" name="Title 2">
            <a:extLst>
              <a:ext uri="{FF2B5EF4-FFF2-40B4-BE49-F238E27FC236}">
                <a16:creationId xmlns:a16="http://schemas.microsoft.com/office/drawing/2014/main" id="{865B186F-D0D8-410F-ADEB-D2678BD65643}"/>
              </a:ext>
            </a:extLst>
          </p:cNvPr>
          <p:cNvSpPr>
            <a:spLocks noGrp="1"/>
          </p:cNvSpPr>
          <p:nvPr>
            <p:ph type="title"/>
          </p:nvPr>
        </p:nvSpPr>
        <p:spPr/>
        <p:txBody>
          <a:bodyPr/>
          <a:lstStyle/>
          <a:p>
            <a:r>
              <a:rPr lang="en-US" dirty="0"/>
              <a:t>Form Configuration demo – build form, part 2</a:t>
            </a:r>
          </a:p>
        </p:txBody>
      </p:sp>
      <p:sp>
        <p:nvSpPr>
          <p:cNvPr id="4" name="Slide Number Placeholder 3">
            <a:extLst>
              <a:ext uri="{FF2B5EF4-FFF2-40B4-BE49-F238E27FC236}">
                <a16:creationId xmlns:a16="http://schemas.microsoft.com/office/drawing/2014/main" id="{B45A8134-569D-4B7C-868B-8993E5E2D14E}"/>
              </a:ext>
            </a:extLst>
          </p:cNvPr>
          <p:cNvSpPr>
            <a:spLocks noGrp="1"/>
          </p:cNvSpPr>
          <p:nvPr>
            <p:ph type="sldNum" sz="quarter" idx="4"/>
          </p:nvPr>
        </p:nvSpPr>
        <p:spPr/>
        <p:txBody>
          <a:bodyPr/>
          <a:lstStyle/>
          <a:p>
            <a:fld id="{3A3ABCD3-4259-4031-A1A0-BB63FBFB7B73}" type="slidenum">
              <a:rPr lang="en-US" smtClean="0"/>
              <a:pPr/>
              <a:t>158</a:t>
            </a:fld>
            <a:endParaRPr lang="en-US" dirty="0"/>
          </a:p>
        </p:txBody>
      </p:sp>
    </p:spTree>
    <p:extLst>
      <p:ext uri="{BB962C8B-B14F-4D97-AF65-F5344CB8AC3E}">
        <p14:creationId xmlns:p14="http://schemas.microsoft.com/office/powerpoint/2010/main" val="13177037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9D3F45-F94D-4543-8C3C-C88FBE38CDB6}"/>
              </a:ext>
            </a:extLst>
          </p:cNvPr>
          <p:cNvSpPr>
            <a:spLocks noGrp="1"/>
          </p:cNvSpPr>
          <p:nvPr>
            <p:ph sz="quarter" idx="13"/>
          </p:nvPr>
        </p:nvSpPr>
        <p:spPr/>
        <p:txBody>
          <a:bodyPr/>
          <a:lstStyle/>
          <a:p>
            <a:r>
              <a:rPr lang="en-US" dirty="0">
                <a:solidFill>
                  <a:schemeClr val="bg1">
                    <a:lumMod val="50000"/>
                  </a:schemeClr>
                </a:solidFill>
              </a:rPr>
              <a:t>//in NewMember.js, inside the render() method, before the return:</a:t>
            </a:r>
          </a:p>
          <a:p>
            <a:r>
              <a:rPr lang="en-US" dirty="0"/>
              <a:t>const </a:t>
            </a:r>
            <a:r>
              <a:rPr lang="en-US" dirty="0" err="1"/>
              <a:t>formContent</a:t>
            </a:r>
            <a:r>
              <a:rPr lang="en-US" dirty="0"/>
              <a:t> = </a:t>
            </a:r>
            <a:r>
              <a:rPr lang="en-US" dirty="0" err="1"/>
              <a:t>formBuilder.buildForm</a:t>
            </a:r>
            <a:r>
              <a:rPr lang="en-US" dirty="0"/>
              <a:t>(</a:t>
            </a:r>
            <a:r>
              <a:rPr lang="en-US" dirty="0" err="1"/>
              <a:t>this.state.memberForm</a:t>
            </a:r>
            <a:r>
              <a:rPr lang="en-US" dirty="0"/>
              <a:t>);</a:t>
            </a:r>
          </a:p>
          <a:p>
            <a:endParaRPr lang="en-US" dirty="0"/>
          </a:p>
          <a:p>
            <a:r>
              <a:rPr lang="en-US" dirty="0">
                <a:solidFill>
                  <a:schemeClr val="bg1">
                    <a:lumMod val="50000"/>
                  </a:schemeClr>
                </a:solidFill>
              </a:rPr>
              <a:t>//in the return statement, replace the &lt;Input&gt; elements with:</a:t>
            </a:r>
          </a:p>
          <a:p>
            <a:r>
              <a:rPr lang="en-US" dirty="0"/>
              <a:t>{</a:t>
            </a:r>
            <a:r>
              <a:rPr lang="en-US" dirty="0" err="1"/>
              <a:t>formContent</a:t>
            </a:r>
            <a:r>
              <a:rPr lang="en-US" dirty="0"/>
              <a:t>}</a:t>
            </a:r>
          </a:p>
          <a:p>
            <a:endParaRPr lang="en-US" dirty="0"/>
          </a:p>
          <a:p>
            <a:r>
              <a:rPr lang="en-US" dirty="0">
                <a:solidFill>
                  <a:schemeClr val="bg1">
                    <a:lumMod val="50000"/>
                  </a:schemeClr>
                </a:solidFill>
              </a:rPr>
              <a:t>//demo – the form displays, but is </a:t>
            </a:r>
            <a:r>
              <a:rPr lang="en-US" dirty="0" err="1">
                <a:solidFill>
                  <a:schemeClr val="bg1">
                    <a:lumMod val="50000"/>
                  </a:schemeClr>
                </a:solidFill>
              </a:rPr>
              <a:t>readonly</a:t>
            </a:r>
            <a:r>
              <a:rPr lang="en-US" dirty="0">
                <a:solidFill>
                  <a:schemeClr val="bg1">
                    <a:lumMod val="50000"/>
                  </a:schemeClr>
                </a:solidFill>
              </a:rPr>
              <a:t> (and has warnings about that)</a:t>
            </a:r>
          </a:p>
          <a:p>
            <a:endParaRPr lang="en-US" dirty="0"/>
          </a:p>
        </p:txBody>
      </p:sp>
      <p:sp>
        <p:nvSpPr>
          <p:cNvPr id="3" name="Title 2">
            <a:extLst>
              <a:ext uri="{FF2B5EF4-FFF2-40B4-BE49-F238E27FC236}">
                <a16:creationId xmlns:a16="http://schemas.microsoft.com/office/drawing/2014/main" id="{473D430A-F02C-43D4-B50C-FD8F60BF60D6}"/>
              </a:ext>
            </a:extLst>
          </p:cNvPr>
          <p:cNvSpPr>
            <a:spLocks noGrp="1"/>
          </p:cNvSpPr>
          <p:nvPr>
            <p:ph type="title"/>
          </p:nvPr>
        </p:nvSpPr>
        <p:spPr/>
        <p:txBody>
          <a:bodyPr/>
          <a:lstStyle/>
          <a:p>
            <a:r>
              <a:rPr lang="en-US" dirty="0"/>
              <a:t>Form Configuration demo – using the form content</a:t>
            </a:r>
          </a:p>
        </p:txBody>
      </p:sp>
      <p:sp>
        <p:nvSpPr>
          <p:cNvPr id="4" name="Slide Number Placeholder 3">
            <a:extLst>
              <a:ext uri="{FF2B5EF4-FFF2-40B4-BE49-F238E27FC236}">
                <a16:creationId xmlns:a16="http://schemas.microsoft.com/office/drawing/2014/main" id="{1476B457-559B-4D2E-BC3A-90F19AB71EA9}"/>
              </a:ext>
            </a:extLst>
          </p:cNvPr>
          <p:cNvSpPr>
            <a:spLocks noGrp="1"/>
          </p:cNvSpPr>
          <p:nvPr>
            <p:ph type="sldNum" sz="quarter" idx="4"/>
          </p:nvPr>
        </p:nvSpPr>
        <p:spPr/>
        <p:txBody>
          <a:bodyPr/>
          <a:lstStyle/>
          <a:p>
            <a:fld id="{3A3ABCD3-4259-4031-A1A0-BB63FBFB7B73}" type="slidenum">
              <a:rPr lang="en-US" smtClean="0"/>
              <a:pPr/>
              <a:t>159</a:t>
            </a:fld>
            <a:endParaRPr lang="en-US" dirty="0"/>
          </a:p>
        </p:txBody>
      </p:sp>
    </p:spTree>
    <p:extLst>
      <p:ext uri="{BB962C8B-B14F-4D97-AF65-F5344CB8AC3E}">
        <p14:creationId xmlns:p14="http://schemas.microsoft.com/office/powerpoint/2010/main" val="396165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6E595-C200-4E32-AB46-9F96F64C4CAF}"/>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(07-classes.js)</a:t>
            </a:r>
          </a:p>
          <a:p>
            <a:r>
              <a:rPr lang="en-US" dirty="0"/>
              <a:t>class Person {</a:t>
            </a:r>
          </a:p>
          <a:p>
            <a:r>
              <a:rPr lang="en-US" dirty="0"/>
              <a:t>	constructor(name, email) {</a:t>
            </a:r>
          </a:p>
          <a:p>
            <a:r>
              <a:rPr lang="en-US" dirty="0"/>
              <a:t>		this.name = name;</a:t>
            </a:r>
          </a:p>
          <a:p>
            <a:r>
              <a:rPr lang="en-US" dirty="0"/>
              <a:t>		</a:t>
            </a:r>
            <a:r>
              <a:rPr lang="en-US" dirty="0" err="1"/>
              <a:t>this.email</a:t>
            </a:r>
            <a:r>
              <a:rPr lang="en-US" dirty="0"/>
              <a:t> = email;</a:t>
            </a:r>
          </a:p>
          <a:p>
            <a:r>
              <a:rPr lang="en-US" dirty="0"/>
              <a:t>	}</a:t>
            </a:r>
          </a:p>
          <a:p>
            <a:r>
              <a:rPr lang="en-US" dirty="0"/>
              <a:t>	</a:t>
            </a:r>
            <a:r>
              <a:rPr lang="en-US" dirty="0" err="1"/>
              <a:t>sayHello</a:t>
            </a:r>
            <a:r>
              <a:rPr lang="en-US" dirty="0"/>
              <a:t>() {</a:t>
            </a:r>
          </a:p>
          <a:p>
            <a:r>
              <a:rPr lang="en-US" dirty="0"/>
              <a:t>		console.log('Hi my name is ' + this.name + ' and you can contact me at '</a:t>
            </a:r>
          </a:p>
          <a:p>
            <a:r>
              <a:rPr lang="en-US" dirty="0"/>
              <a:t>			+ </a:t>
            </a:r>
            <a:r>
              <a:rPr lang="en-US" dirty="0" err="1"/>
              <a:t>this.email</a:t>
            </a:r>
            <a:r>
              <a:rPr lang="en-US" dirty="0"/>
              <a:t> + '.');</a:t>
            </a:r>
          </a:p>
          <a:p>
            <a:r>
              <a:rPr lang="en-US" dirty="0"/>
              <a:t>	}</a:t>
            </a:r>
          </a:p>
          <a:p>
            <a:r>
              <a:rPr lang="en-US" dirty="0"/>
              <a:t>}</a:t>
            </a:r>
          </a:p>
          <a:p>
            <a:endParaRPr lang="en-US" dirty="0"/>
          </a:p>
          <a:p>
            <a:r>
              <a:rPr lang="en-US" dirty="0"/>
              <a:t>const p1 = new Person('Felicia', 'felicia@example.com');</a:t>
            </a:r>
          </a:p>
          <a:p>
            <a:r>
              <a:rPr lang="en-US" dirty="0"/>
              <a:t>p1.sayHello();</a:t>
            </a:r>
          </a:p>
        </p:txBody>
      </p:sp>
      <p:sp>
        <p:nvSpPr>
          <p:cNvPr id="3" name="Title 2">
            <a:extLst>
              <a:ext uri="{FF2B5EF4-FFF2-40B4-BE49-F238E27FC236}">
                <a16:creationId xmlns:a16="http://schemas.microsoft.com/office/drawing/2014/main" id="{BBAB5A7C-425E-4476-972F-A1BCD293B067}"/>
              </a:ext>
            </a:extLst>
          </p:cNvPr>
          <p:cNvSpPr>
            <a:spLocks noGrp="1"/>
          </p:cNvSpPr>
          <p:nvPr>
            <p:ph type="title"/>
          </p:nvPr>
        </p:nvSpPr>
        <p:spPr/>
        <p:txBody>
          <a:bodyPr/>
          <a:lstStyle/>
          <a:p>
            <a:r>
              <a:rPr lang="en-US" dirty="0"/>
              <a:t>Class demo</a:t>
            </a:r>
          </a:p>
        </p:txBody>
      </p:sp>
      <p:sp>
        <p:nvSpPr>
          <p:cNvPr id="4" name="Slide Number Placeholder 3">
            <a:extLst>
              <a:ext uri="{FF2B5EF4-FFF2-40B4-BE49-F238E27FC236}">
                <a16:creationId xmlns:a16="http://schemas.microsoft.com/office/drawing/2014/main" id="{B917207A-A92F-440A-AE17-68796EA58D77}"/>
              </a:ext>
            </a:extLst>
          </p:cNvPr>
          <p:cNvSpPr>
            <a:spLocks noGrp="1"/>
          </p:cNvSpPr>
          <p:nvPr>
            <p:ph type="sldNum" sz="quarter" idx="4"/>
          </p:nvPr>
        </p:nvSpPr>
        <p:spPr/>
        <p:txBody>
          <a:bodyPr/>
          <a:lstStyle/>
          <a:p>
            <a:fld id="{3A3ABCD3-4259-4031-A1A0-BB63FBFB7B73}" type="slidenum">
              <a:rPr lang="en-US" smtClean="0"/>
              <a:pPr/>
              <a:t>16</a:t>
            </a:fld>
            <a:endParaRPr lang="en-US" dirty="0"/>
          </a:p>
        </p:txBody>
      </p:sp>
    </p:spTree>
    <p:extLst>
      <p:ext uri="{BB962C8B-B14F-4D97-AF65-F5344CB8AC3E}">
        <p14:creationId xmlns:p14="http://schemas.microsoft.com/office/powerpoint/2010/main" val="377617432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C87ED6-569D-4A6B-BCB3-3CFDA861EE79}"/>
              </a:ext>
            </a:extLst>
          </p:cNvPr>
          <p:cNvSpPr>
            <a:spLocks noGrp="1"/>
          </p:cNvSpPr>
          <p:nvPr>
            <p:ph sz="quarter" idx="13"/>
          </p:nvPr>
        </p:nvSpPr>
        <p:spPr/>
        <p:txBody>
          <a:bodyPr/>
          <a:lstStyle/>
          <a:p>
            <a:r>
              <a:rPr lang="en-US" dirty="0">
                <a:solidFill>
                  <a:schemeClr val="bg1">
                    <a:lumMod val="50000"/>
                  </a:schemeClr>
                </a:solidFill>
              </a:rPr>
              <a:t>//in NewMember.js create a method to receive changes</a:t>
            </a:r>
          </a:p>
          <a:p>
            <a:r>
              <a:rPr lang="en-US" dirty="0" err="1"/>
              <a:t>inputChangedHandler</a:t>
            </a:r>
            <a:r>
              <a:rPr lang="en-US" dirty="0"/>
              <a:t> = (</a:t>
            </a:r>
            <a:r>
              <a:rPr lang="en-US" dirty="0" err="1"/>
              <a:t>evt</a:t>
            </a:r>
            <a:r>
              <a:rPr lang="en-US" dirty="0"/>
              <a:t>, id) =&gt; {</a:t>
            </a:r>
          </a:p>
          <a:p>
            <a:r>
              <a:rPr lang="en-US" dirty="0"/>
              <a:t>	const </a:t>
            </a:r>
            <a:r>
              <a:rPr lang="en-US" dirty="0" err="1"/>
              <a:t>updatedForm</a:t>
            </a:r>
            <a:r>
              <a:rPr lang="en-US" dirty="0"/>
              <a:t> = { ...</a:t>
            </a:r>
            <a:r>
              <a:rPr lang="en-US" dirty="0" err="1"/>
              <a:t>this.state.memberForm</a:t>
            </a:r>
            <a:r>
              <a:rPr lang="en-US" dirty="0"/>
              <a:t> };</a:t>
            </a:r>
          </a:p>
          <a:p>
            <a:r>
              <a:rPr lang="en-US" dirty="0"/>
              <a:t>	const </a:t>
            </a:r>
            <a:r>
              <a:rPr lang="en-US" dirty="0" err="1"/>
              <a:t>updatedElement</a:t>
            </a:r>
            <a:r>
              <a:rPr lang="en-US" dirty="0"/>
              <a:t> = { ...</a:t>
            </a:r>
            <a:r>
              <a:rPr lang="en-US" dirty="0" err="1"/>
              <a:t>updatedForm</a:t>
            </a:r>
            <a:r>
              <a:rPr lang="en-US" dirty="0"/>
              <a:t>[id]};</a:t>
            </a:r>
          </a:p>
          <a:p>
            <a:r>
              <a:rPr lang="en-US" dirty="0"/>
              <a:t>	</a:t>
            </a:r>
            <a:r>
              <a:rPr lang="en-US" dirty="0" err="1"/>
              <a:t>updatedElement.value</a:t>
            </a:r>
            <a:r>
              <a:rPr lang="en-US" dirty="0"/>
              <a:t> = </a:t>
            </a:r>
            <a:r>
              <a:rPr lang="en-US" dirty="0" err="1"/>
              <a:t>evt.target.value</a:t>
            </a:r>
            <a:r>
              <a:rPr lang="en-US" dirty="0"/>
              <a:t>;</a:t>
            </a:r>
          </a:p>
          <a:p>
            <a:r>
              <a:rPr lang="en-US" dirty="0"/>
              <a:t>	</a:t>
            </a:r>
            <a:r>
              <a:rPr lang="en-US" dirty="0" err="1"/>
              <a:t>updatedForm</a:t>
            </a:r>
            <a:r>
              <a:rPr lang="en-US" dirty="0"/>
              <a:t>[id] = </a:t>
            </a:r>
            <a:r>
              <a:rPr lang="en-US" dirty="0" err="1"/>
              <a:t>updatedElement</a:t>
            </a:r>
            <a:r>
              <a:rPr lang="en-US" dirty="0"/>
              <a:t>;</a:t>
            </a:r>
          </a:p>
          <a:p>
            <a:r>
              <a:rPr lang="en-US" dirty="0"/>
              <a:t>	</a:t>
            </a:r>
            <a:r>
              <a:rPr lang="en-US" dirty="0" err="1"/>
              <a:t>this.setState</a:t>
            </a:r>
            <a:r>
              <a:rPr lang="en-US" dirty="0"/>
              <a:t>({ </a:t>
            </a:r>
            <a:r>
              <a:rPr lang="en-US" dirty="0" err="1"/>
              <a:t>memberForm</a:t>
            </a:r>
            <a:r>
              <a:rPr lang="en-US" dirty="0"/>
              <a:t>: </a:t>
            </a:r>
            <a:r>
              <a:rPr lang="en-US" dirty="0" err="1"/>
              <a:t>updatedForm</a:t>
            </a:r>
            <a:r>
              <a:rPr lang="en-US" dirty="0"/>
              <a:t> });</a:t>
            </a:r>
          </a:p>
          <a:p>
            <a:r>
              <a:rPr lang="en-US" dirty="0"/>
              <a:t>};</a:t>
            </a:r>
          </a:p>
          <a:p>
            <a:endParaRPr lang="en-US" dirty="0"/>
          </a:p>
          <a:p>
            <a:r>
              <a:rPr lang="en-US" dirty="0">
                <a:solidFill>
                  <a:schemeClr val="bg1">
                    <a:lumMod val="50000"/>
                  </a:schemeClr>
                </a:solidFill>
              </a:rPr>
              <a:t>//and in the render method, pass the handler to the </a:t>
            </a:r>
            <a:r>
              <a:rPr lang="en-US" dirty="0" err="1">
                <a:solidFill>
                  <a:schemeClr val="bg1">
                    <a:lumMod val="50000"/>
                  </a:schemeClr>
                </a:solidFill>
              </a:rPr>
              <a:t>buildForm</a:t>
            </a:r>
            <a:r>
              <a:rPr lang="en-US" dirty="0">
                <a:solidFill>
                  <a:schemeClr val="bg1">
                    <a:lumMod val="50000"/>
                  </a:schemeClr>
                </a:solidFill>
              </a:rPr>
              <a:t>() method:</a:t>
            </a:r>
          </a:p>
          <a:p>
            <a:r>
              <a:rPr lang="en-US" dirty="0"/>
              <a:t>const </a:t>
            </a:r>
            <a:r>
              <a:rPr lang="en-US" dirty="0" err="1"/>
              <a:t>formContent</a:t>
            </a:r>
            <a:r>
              <a:rPr lang="en-US" dirty="0"/>
              <a:t> = </a:t>
            </a:r>
            <a:r>
              <a:rPr lang="en-US" dirty="0" err="1"/>
              <a:t>formBuilder.buildForm</a:t>
            </a:r>
            <a:r>
              <a:rPr lang="en-US" dirty="0"/>
              <a:t>(</a:t>
            </a:r>
            <a:r>
              <a:rPr lang="en-US" dirty="0" err="1"/>
              <a:t>this.state.memberForm</a:t>
            </a:r>
            <a:r>
              <a:rPr lang="en-US" dirty="0"/>
              <a:t>, </a:t>
            </a:r>
            <a:r>
              <a:rPr lang="en-US" dirty="0" err="1"/>
              <a:t>this.inputChangedHandler</a:t>
            </a:r>
            <a:r>
              <a:rPr lang="en-US" dirty="0"/>
              <a:t>);</a:t>
            </a:r>
          </a:p>
          <a:p>
            <a:endParaRPr lang="en-US" dirty="0"/>
          </a:p>
          <a:p>
            <a:endParaRPr lang="en-US" dirty="0"/>
          </a:p>
        </p:txBody>
      </p:sp>
      <p:sp>
        <p:nvSpPr>
          <p:cNvPr id="3" name="Title 2">
            <a:extLst>
              <a:ext uri="{FF2B5EF4-FFF2-40B4-BE49-F238E27FC236}">
                <a16:creationId xmlns:a16="http://schemas.microsoft.com/office/drawing/2014/main" id="{7C9C6BEC-D36D-4C23-A9FA-67ABFC9C615E}"/>
              </a:ext>
            </a:extLst>
          </p:cNvPr>
          <p:cNvSpPr>
            <a:spLocks noGrp="1"/>
          </p:cNvSpPr>
          <p:nvPr>
            <p:ph type="title"/>
          </p:nvPr>
        </p:nvSpPr>
        <p:spPr/>
        <p:txBody>
          <a:bodyPr/>
          <a:lstStyle/>
          <a:p>
            <a:r>
              <a:rPr lang="en-US" dirty="0"/>
              <a:t>Handle changes demo</a:t>
            </a:r>
          </a:p>
        </p:txBody>
      </p:sp>
      <p:sp>
        <p:nvSpPr>
          <p:cNvPr id="4" name="Slide Number Placeholder 3">
            <a:extLst>
              <a:ext uri="{FF2B5EF4-FFF2-40B4-BE49-F238E27FC236}">
                <a16:creationId xmlns:a16="http://schemas.microsoft.com/office/drawing/2014/main" id="{9D9144D5-BC8E-4889-906D-583AC475A55A}"/>
              </a:ext>
            </a:extLst>
          </p:cNvPr>
          <p:cNvSpPr>
            <a:spLocks noGrp="1"/>
          </p:cNvSpPr>
          <p:nvPr>
            <p:ph type="sldNum" sz="quarter" idx="4"/>
          </p:nvPr>
        </p:nvSpPr>
        <p:spPr/>
        <p:txBody>
          <a:bodyPr/>
          <a:lstStyle/>
          <a:p>
            <a:fld id="{3A3ABCD3-4259-4031-A1A0-BB63FBFB7B73}" type="slidenum">
              <a:rPr lang="en-US" smtClean="0"/>
              <a:pPr/>
              <a:t>160</a:t>
            </a:fld>
            <a:endParaRPr lang="en-US" dirty="0"/>
          </a:p>
        </p:txBody>
      </p:sp>
    </p:spTree>
    <p:extLst>
      <p:ext uri="{BB962C8B-B14F-4D97-AF65-F5344CB8AC3E}">
        <p14:creationId xmlns:p14="http://schemas.microsoft.com/office/powerpoint/2010/main" val="23983998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3F5789-67B0-41F4-BBC6-D47D5F760301}"/>
              </a:ext>
            </a:extLst>
          </p:cNvPr>
          <p:cNvSpPr>
            <a:spLocks noGrp="1"/>
          </p:cNvSpPr>
          <p:nvPr>
            <p:ph sz="quarter" idx="13"/>
          </p:nvPr>
        </p:nvSpPr>
        <p:spPr/>
        <p:txBody>
          <a:bodyPr/>
          <a:lstStyle/>
          <a:p>
            <a:r>
              <a:rPr lang="en-US" dirty="0">
                <a:solidFill>
                  <a:schemeClr val="bg1">
                    <a:lumMod val="50000"/>
                  </a:schemeClr>
                </a:solidFill>
              </a:rPr>
              <a:t>//in formBuilder.js in the </a:t>
            </a:r>
            <a:r>
              <a:rPr lang="en-US" dirty="0" err="1">
                <a:solidFill>
                  <a:schemeClr val="bg1">
                    <a:lumMod val="50000"/>
                  </a:schemeClr>
                </a:solidFill>
              </a:rPr>
              <a:t>buildForm</a:t>
            </a:r>
            <a:r>
              <a:rPr lang="en-US" dirty="0">
                <a:solidFill>
                  <a:schemeClr val="bg1">
                    <a:lumMod val="50000"/>
                  </a:schemeClr>
                </a:solidFill>
              </a:rPr>
              <a:t>() method add a parameter</a:t>
            </a:r>
          </a:p>
          <a:p>
            <a:r>
              <a:rPr lang="en-US" dirty="0" err="1"/>
              <a:t>buildForm</a:t>
            </a:r>
            <a:r>
              <a:rPr lang="en-US" dirty="0"/>
              <a:t>(settings, handler) {</a:t>
            </a:r>
          </a:p>
          <a:p>
            <a:endParaRPr lang="en-US" dirty="0"/>
          </a:p>
          <a:p>
            <a:r>
              <a:rPr lang="en-US" dirty="0">
                <a:solidFill>
                  <a:schemeClr val="bg1">
                    <a:lumMod val="50000"/>
                  </a:schemeClr>
                </a:solidFill>
              </a:rPr>
              <a:t>//and use the handler when rendering the &lt;Input&gt; element in the map() method</a:t>
            </a:r>
          </a:p>
          <a:p>
            <a:r>
              <a:rPr lang="en-US" dirty="0"/>
              <a:t>&lt;Input key={elem.id} . . .  changed={(event) =&gt; handler(event, elem.id)}</a:t>
            </a:r>
          </a:p>
          <a:p>
            <a:endParaRPr lang="en-US" dirty="0"/>
          </a:p>
          <a:p>
            <a:r>
              <a:rPr lang="en-US" dirty="0">
                <a:solidFill>
                  <a:schemeClr val="bg1">
                    <a:lumMod val="50000"/>
                  </a:schemeClr>
                </a:solidFill>
              </a:rPr>
              <a:t>//finally, in Input.js in both branches of the switch add an </a:t>
            </a:r>
            <a:r>
              <a:rPr lang="en-US" dirty="0" err="1">
                <a:solidFill>
                  <a:schemeClr val="bg1">
                    <a:lumMod val="50000"/>
                  </a:schemeClr>
                </a:solidFill>
              </a:rPr>
              <a:t>onChange</a:t>
            </a:r>
            <a:r>
              <a:rPr lang="en-US" dirty="0">
                <a:solidFill>
                  <a:schemeClr val="bg1">
                    <a:lumMod val="50000"/>
                  </a:schemeClr>
                </a:solidFill>
              </a:rPr>
              <a:t> attribute:</a:t>
            </a:r>
          </a:p>
          <a:p>
            <a:r>
              <a:rPr lang="en-US" dirty="0" err="1"/>
              <a:t>onChange</a:t>
            </a:r>
            <a:r>
              <a:rPr lang="en-US" dirty="0"/>
              <a:t>={</a:t>
            </a:r>
            <a:r>
              <a:rPr lang="en-US" dirty="0" err="1"/>
              <a:t>props.changed</a:t>
            </a:r>
            <a:r>
              <a:rPr lang="en-US" dirty="0"/>
              <a:t>}</a:t>
            </a:r>
          </a:p>
          <a:p>
            <a:endParaRPr lang="en-US" dirty="0"/>
          </a:p>
          <a:p>
            <a:endParaRPr lang="en-US" dirty="0"/>
          </a:p>
        </p:txBody>
      </p:sp>
      <p:sp>
        <p:nvSpPr>
          <p:cNvPr id="3" name="Title 2">
            <a:extLst>
              <a:ext uri="{FF2B5EF4-FFF2-40B4-BE49-F238E27FC236}">
                <a16:creationId xmlns:a16="http://schemas.microsoft.com/office/drawing/2014/main" id="{C443A037-6451-41C8-BDEA-BD884A3FDC88}"/>
              </a:ext>
            </a:extLst>
          </p:cNvPr>
          <p:cNvSpPr>
            <a:spLocks noGrp="1"/>
          </p:cNvSpPr>
          <p:nvPr>
            <p:ph type="title"/>
          </p:nvPr>
        </p:nvSpPr>
        <p:spPr/>
        <p:txBody>
          <a:bodyPr/>
          <a:lstStyle/>
          <a:p>
            <a:r>
              <a:rPr lang="en-US" dirty="0"/>
              <a:t>Handle Changes demo – part 2</a:t>
            </a:r>
          </a:p>
        </p:txBody>
      </p:sp>
      <p:sp>
        <p:nvSpPr>
          <p:cNvPr id="4" name="Slide Number Placeholder 3">
            <a:extLst>
              <a:ext uri="{FF2B5EF4-FFF2-40B4-BE49-F238E27FC236}">
                <a16:creationId xmlns:a16="http://schemas.microsoft.com/office/drawing/2014/main" id="{65112B07-8B34-4CEF-8121-551CEF8BF05B}"/>
              </a:ext>
            </a:extLst>
          </p:cNvPr>
          <p:cNvSpPr>
            <a:spLocks noGrp="1"/>
          </p:cNvSpPr>
          <p:nvPr>
            <p:ph type="sldNum" sz="quarter" idx="4"/>
          </p:nvPr>
        </p:nvSpPr>
        <p:spPr/>
        <p:txBody>
          <a:bodyPr/>
          <a:lstStyle/>
          <a:p>
            <a:fld id="{3A3ABCD3-4259-4031-A1A0-BB63FBFB7B73}" type="slidenum">
              <a:rPr lang="en-US" smtClean="0"/>
              <a:pPr/>
              <a:t>161</a:t>
            </a:fld>
            <a:endParaRPr lang="en-US" dirty="0"/>
          </a:p>
        </p:txBody>
      </p:sp>
    </p:spTree>
    <p:extLst>
      <p:ext uri="{BB962C8B-B14F-4D97-AF65-F5344CB8AC3E}">
        <p14:creationId xmlns:p14="http://schemas.microsoft.com/office/powerpoint/2010/main" val="28206268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643B35-035E-4657-B67F-EA0AAA98A091}"/>
              </a:ext>
            </a:extLst>
          </p:cNvPr>
          <p:cNvSpPr>
            <a:spLocks noGrp="1"/>
          </p:cNvSpPr>
          <p:nvPr>
            <p:ph sz="quarter" idx="13"/>
          </p:nvPr>
        </p:nvSpPr>
        <p:spPr/>
        <p:txBody>
          <a:bodyPr/>
          <a:lstStyle/>
          <a:p>
            <a:r>
              <a:rPr lang="en-US" dirty="0">
                <a:solidFill>
                  <a:schemeClr val="bg1">
                    <a:lumMod val="50000"/>
                  </a:schemeClr>
                </a:solidFill>
              </a:rPr>
              <a:t>//in NewMember.js, wrap the {</a:t>
            </a:r>
            <a:r>
              <a:rPr lang="en-US" dirty="0" err="1">
                <a:solidFill>
                  <a:schemeClr val="bg1">
                    <a:lumMod val="50000"/>
                  </a:schemeClr>
                </a:solidFill>
              </a:rPr>
              <a:t>formContent</a:t>
            </a:r>
            <a:r>
              <a:rPr lang="en-US" dirty="0">
                <a:solidFill>
                  <a:schemeClr val="bg1">
                    <a:lumMod val="50000"/>
                  </a:schemeClr>
                </a:solidFill>
              </a:rPr>
              <a:t>} and button in a &lt;form&gt; tag</a:t>
            </a:r>
          </a:p>
          <a:p>
            <a:r>
              <a:rPr lang="en-US" dirty="0"/>
              <a:t>&lt;form&gt;</a:t>
            </a:r>
          </a:p>
          <a:p>
            <a:r>
              <a:rPr lang="en-US" dirty="0"/>
              <a:t>	{</a:t>
            </a:r>
            <a:r>
              <a:rPr lang="en-US" dirty="0" err="1"/>
              <a:t>formContent</a:t>
            </a:r>
            <a:r>
              <a:rPr lang="en-US" dirty="0"/>
              <a:t>}</a:t>
            </a:r>
          </a:p>
          <a:p>
            <a:r>
              <a:rPr lang="en-US" dirty="0"/>
              <a:t>	&lt;button&gt;Add Member&lt;/button&gt;</a:t>
            </a:r>
          </a:p>
          <a:p>
            <a:r>
              <a:rPr lang="en-US" dirty="0"/>
              <a:t>&lt;/form&gt;</a:t>
            </a:r>
          </a:p>
          <a:p>
            <a:endParaRPr lang="en-US" dirty="0"/>
          </a:p>
          <a:p>
            <a:r>
              <a:rPr lang="en-US" dirty="0">
                <a:solidFill>
                  <a:schemeClr val="bg1">
                    <a:lumMod val="50000"/>
                  </a:schemeClr>
                </a:solidFill>
              </a:rPr>
              <a:t>//and move the event handler to the form's </a:t>
            </a:r>
            <a:r>
              <a:rPr lang="en-US" dirty="0" err="1">
                <a:solidFill>
                  <a:schemeClr val="bg1">
                    <a:lumMod val="50000"/>
                  </a:schemeClr>
                </a:solidFill>
              </a:rPr>
              <a:t>onSubmit</a:t>
            </a:r>
            <a:r>
              <a:rPr lang="en-US" dirty="0">
                <a:solidFill>
                  <a:schemeClr val="bg1">
                    <a:lumMod val="50000"/>
                  </a:schemeClr>
                </a:solidFill>
              </a:rPr>
              <a:t> event</a:t>
            </a:r>
          </a:p>
          <a:p>
            <a:r>
              <a:rPr lang="en-US" dirty="0"/>
              <a:t>&lt;form </a:t>
            </a:r>
            <a:r>
              <a:rPr lang="en-US" dirty="0" err="1"/>
              <a:t>onSubmit</a:t>
            </a:r>
            <a:r>
              <a:rPr lang="en-US" dirty="0"/>
              <a:t>={</a:t>
            </a:r>
            <a:r>
              <a:rPr lang="en-US" dirty="0" err="1"/>
              <a:t>this.postDataHandler</a:t>
            </a:r>
            <a:r>
              <a:rPr lang="en-US" dirty="0"/>
              <a:t>}&gt;</a:t>
            </a:r>
          </a:p>
          <a:p>
            <a:endParaRPr lang="en-US" dirty="0"/>
          </a:p>
          <a:p>
            <a:r>
              <a:rPr lang="en-US" dirty="0">
                <a:solidFill>
                  <a:schemeClr val="bg1">
                    <a:lumMod val="50000"/>
                  </a:schemeClr>
                </a:solidFill>
              </a:rPr>
              <a:t>//in the post handler add the event parameter and prevent the default action</a:t>
            </a:r>
          </a:p>
          <a:p>
            <a:r>
              <a:rPr lang="en-US" dirty="0" err="1"/>
              <a:t>postDataHandler</a:t>
            </a:r>
            <a:r>
              <a:rPr lang="en-US" dirty="0"/>
              <a:t> = (</a:t>
            </a:r>
            <a:r>
              <a:rPr lang="en-US" dirty="0" err="1"/>
              <a:t>evt</a:t>
            </a:r>
            <a:r>
              <a:rPr lang="en-US" dirty="0"/>
              <a:t>) =&gt; {</a:t>
            </a:r>
          </a:p>
          <a:p>
            <a:r>
              <a:rPr lang="en-US" dirty="0"/>
              <a:t>	</a:t>
            </a:r>
            <a:r>
              <a:rPr lang="en-US" dirty="0" err="1"/>
              <a:t>evt.preventDefault</a:t>
            </a:r>
            <a:r>
              <a:rPr lang="en-US" dirty="0"/>
              <a:t>();</a:t>
            </a:r>
          </a:p>
          <a:p>
            <a:endParaRPr lang="en-US" dirty="0"/>
          </a:p>
        </p:txBody>
      </p:sp>
      <p:sp>
        <p:nvSpPr>
          <p:cNvPr id="3" name="Title 2">
            <a:extLst>
              <a:ext uri="{FF2B5EF4-FFF2-40B4-BE49-F238E27FC236}">
                <a16:creationId xmlns:a16="http://schemas.microsoft.com/office/drawing/2014/main" id="{C6E2A4F2-3EDD-4213-9E13-73D078FCC090}"/>
              </a:ext>
            </a:extLst>
          </p:cNvPr>
          <p:cNvSpPr>
            <a:spLocks noGrp="1"/>
          </p:cNvSpPr>
          <p:nvPr>
            <p:ph type="title"/>
          </p:nvPr>
        </p:nvSpPr>
        <p:spPr/>
        <p:txBody>
          <a:bodyPr/>
          <a:lstStyle/>
          <a:p>
            <a:r>
              <a:rPr lang="en-US" dirty="0"/>
              <a:t>Form Submit demo</a:t>
            </a:r>
          </a:p>
        </p:txBody>
      </p:sp>
      <p:sp>
        <p:nvSpPr>
          <p:cNvPr id="4" name="Slide Number Placeholder 3">
            <a:extLst>
              <a:ext uri="{FF2B5EF4-FFF2-40B4-BE49-F238E27FC236}">
                <a16:creationId xmlns:a16="http://schemas.microsoft.com/office/drawing/2014/main" id="{067FB78C-405D-4050-A815-D5442941D993}"/>
              </a:ext>
            </a:extLst>
          </p:cNvPr>
          <p:cNvSpPr>
            <a:spLocks noGrp="1"/>
          </p:cNvSpPr>
          <p:nvPr>
            <p:ph type="sldNum" sz="quarter" idx="4"/>
          </p:nvPr>
        </p:nvSpPr>
        <p:spPr/>
        <p:txBody>
          <a:bodyPr/>
          <a:lstStyle/>
          <a:p>
            <a:fld id="{3A3ABCD3-4259-4031-A1A0-BB63FBFB7B73}" type="slidenum">
              <a:rPr lang="en-US" smtClean="0"/>
              <a:pPr/>
              <a:t>162</a:t>
            </a:fld>
            <a:endParaRPr lang="en-US" dirty="0"/>
          </a:p>
        </p:txBody>
      </p:sp>
    </p:spTree>
    <p:extLst>
      <p:ext uri="{BB962C8B-B14F-4D97-AF65-F5344CB8AC3E}">
        <p14:creationId xmlns:p14="http://schemas.microsoft.com/office/powerpoint/2010/main" val="319672715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B27AE-0885-46EF-A5D4-4205AA617F2D}"/>
              </a:ext>
            </a:extLst>
          </p:cNvPr>
          <p:cNvSpPr>
            <a:spLocks noGrp="1"/>
          </p:cNvSpPr>
          <p:nvPr>
            <p:ph sz="quarter" idx="13"/>
          </p:nvPr>
        </p:nvSpPr>
        <p:spPr/>
        <p:txBody>
          <a:bodyPr/>
          <a:lstStyle/>
          <a:p>
            <a:r>
              <a:rPr lang="en-US" dirty="0">
                <a:solidFill>
                  <a:schemeClr val="bg1">
                    <a:lumMod val="50000"/>
                  </a:schemeClr>
                </a:solidFill>
              </a:rPr>
              <a:t>//still in the post data handler, extract the data from its new location:</a:t>
            </a:r>
          </a:p>
          <a:p>
            <a:r>
              <a:rPr lang="en-US" dirty="0"/>
              <a:t>const data = {</a:t>
            </a:r>
          </a:p>
          <a:p>
            <a:r>
              <a:rPr lang="en-US" dirty="0"/>
              <a:t>	</a:t>
            </a:r>
            <a:r>
              <a:rPr lang="en-US" dirty="0" err="1"/>
              <a:t>firstName</a:t>
            </a:r>
            <a:r>
              <a:rPr lang="en-US" dirty="0"/>
              <a:t>: </a:t>
            </a:r>
            <a:r>
              <a:rPr lang="en-US" dirty="0" err="1"/>
              <a:t>this.state.memberForm.firstName.value</a:t>
            </a:r>
            <a:r>
              <a:rPr lang="en-US" dirty="0"/>
              <a:t>,</a:t>
            </a:r>
          </a:p>
          <a:p>
            <a:r>
              <a:rPr lang="en-US" dirty="0"/>
              <a:t>	</a:t>
            </a:r>
            <a:r>
              <a:rPr lang="en-US" dirty="0" err="1"/>
              <a:t>lastName</a:t>
            </a:r>
            <a:r>
              <a:rPr lang="en-US" dirty="0"/>
              <a:t>: </a:t>
            </a:r>
            <a:r>
              <a:rPr lang="en-US" dirty="0" err="1"/>
              <a:t>this.state.memberForm.lastName.value</a:t>
            </a:r>
            <a:r>
              <a:rPr lang="en-US" dirty="0"/>
              <a:t>,</a:t>
            </a:r>
          </a:p>
          <a:p>
            <a:r>
              <a:rPr lang="en-US" dirty="0"/>
              <a:t>	title: </a:t>
            </a:r>
            <a:r>
              <a:rPr lang="en-US" dirty="0" err="1"/>
              <a:t>this.state.memberForm.title.value</a:t>
            </a:r>
            <a:r>
              <a:rPr lang="en-US" dirty="0"/>
              <a:t>,</a:t>
            </a:r>
          </a:p>
          <a:p>
            <a:r>
              <a:rPr lang="en-US" dirty="0"/>
              <a:t>	bio: </a:t>
            </a:r>
            <a:r>
              <a:rPr lang="en-US" dirty="0" err="1"/>
              <a:t>this.state.memberForm.bio.value</a:t>
            </a:r>
            <a:endParaRPr lang="en-US" dirty="0"/>
          </a:p>
          <a:p>
            <a:r>
              <a:rPr lang="en-US" dirty="0"/>
              <a:t>}</a:t>
            </a:r>
          </a:p>
          <a:p>
            <a:endParaRPr lang="en-US" dirty="0"/>
          </a:p>
          <a:p>
            <a:r>
              <a:rPr lang="en-US" dirty="0">
                <a:solidFill>
                  <a:schemeClr val="bg1">
                    <a:lumMod val="50000"/>
                  </a:schemeClr>
                </a:solidFill>
              </a:rPr>
              <a:t>//demo, submit and it should all work</a:t>
            </a:r>
          </a:p>
          <a:p>
            <a:endParaRPr lang="en-US" dirty="0"/>
          </a:p>
        </p:txBody>
      </p:sp>
      <p:sp>
        <p:nvSpPr>
          <p:cNvPr id="3" name="Title 2">
            <a:extLst>
              <a:ext uri="{FF2B5EF4-FFF2-40B4-BE49-F238E27FC236}">
                <a16:creationId xmlns:a16="http://schemas.microsoft.com/office/drawing/2014/main" id="{24BD3F11-086D-42BC-93E8-A0C5F72302AF}"/>
              </a:ext>
            </a:extLst>
          </p:cNvPr>
          <p:cNvSpPr>
            <a:spLocks noGrp="1"/>
          </p:cNvSpPr>
          <p:nvPr>
            <p:ph type="title"/>
          </p:nvPr>
        </p:nvSpPr>
        <p:spPr/>
        <p:txBody>
          <a:bodyPr/>
          <a:lstStyle/>
          <a:p>
            <a:r>
              <a:rPr lang="en-US" dirty="0"/>
              <a:t>Form Submit demo – extract data</a:t>
            </a:r>
          </a:p>
        </p:txBody>
      </p:sp>
      <p:sp>
        <p:nvSpPr>
          <p:cNvPr id="4" name="Slide Number Placeholder 3">
            <a:extLst>
              <a:ext uri="{FF2B5EF4-FFF2-40B4-BE49-F238E27FC236}">
                <a16:creationId xmlns:a16="http://schemas.microsoft.com/office/drawing/2014/main" id="{9DBDC0F1-D82B-42C6-BCC0-CE10CBD59B4B}"/>
              </a:ext>
            </a:extLst>
          </p:cNvPr>
          <p:cNvSpPr>
            <a:spLocks noGrp="1"/>
          </p:cNvSpPr>
          <p:nvPr>
            <p:ph type="sldNum" sz="quarter" idx="4"/>
          </p:nvPr>
        </p:nvSpPr>
        <p:spPr/>
        <p:txBody>
          <a:bodyPr/>
          <a:lstStyle/>
          <a:p>
            <a:fld id="{3A3ABCD3-4259-4031-A1A0-BB63FBFB7B73}" type="slidenum">
              <a:rPr lang="en-US" smtClean="0"/>
              <a:pPr/>
              <a:t>163</a:t>
            </a:fld>
            <a:endParaRPr lang="en-US" dirty="0"/>
          </a:p>
        </p:txBody>
      </p:sp>
    </p:spTree>
    <p:extLst>
      <p:ext uri="{BB962C8B-B14F-4D97-AF65-F5344CB8AC3E}">
        <p14:creationId xmlns:p14="http://schemas.microsoft.com/office/powerpoint/2010/main" val="371007843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1C0AE4-5D41-4688-939A-13B7E232021A}"/>
              </a:ext>
            </a:extLst>
          </p:cNvPr>
          <p:cNvSpPr>
            <a:spLocks noGrp="1"/>
          </p:cNvSpPr>
          <p:nvPr>
            <p:ph sz="quarter" idx="13"/>
          </p:nvPr>
        </p:nvSpPr>
        <p:spPr/>
        <p:txBody>
          <a:bodyPr/>
          <a:lstStyle/>
          <a:p>
            <a:r>
              <a:rPr lang="en-US" dirty="0">
                <a:solidFill>
                  <a:schemeClr val="bg1">
                    <a:lumMod val="50000"/>
                  </a:schemeClr>
                </a:solidFill>
              </a:rPr>
              <a:t>//want to now pass a validation hashmap to </a:t>
            </a:r>
            <a:r>
              <a:rPr lang="en-US" dirty="0" err="1">
                <a:solidFill>
                  <a:schemeClr val="bg1">
                    <a:lumMod val="50000"/>
                  </a:schemeClr>
                </a:solidFill>
              </a:rPr>
              <a:t>configInput</a:t>
            </a:r>
            <a:r>
              <a:rPr lang="en-US" dirty="0">
                <a:solidFill>
                  <a:schemeClr val="bg1">
                    <a:lumMod val="50000"/>
                  </a:schemeClr>
                </a:solidFill>
              </a:rPr>
              <a:t>(), already using a default value </a:t>
            </a:r>
          </a:p>
          <a:p>
            <a:r>
              <a:rPr lang="en-US" dirty="0">
                <a:solidFill>
                  <a:schemeClr val="bg1">
                    <a:lumMod val="50000"/>
                  </a:schemeClr>
                </a:solidFill>
              </a:rPr>
              <a:t>//for "value", so add a validation param before that (in formBuilder.js)</a:t>
            </a:r>
          </a:p>
          <a:p>
            <a:r>
              <a:rPr lang="en-US" dirty="0" err="1"/>
              <a:t>configInput</a:t>
            </a:r>
            <a:r>
              <a:rPr lang="en-US" dirty="0"/>
              <a:t>(kind, type, label, placeholder, validation={}, value='') {</a:t>
            </a:r>
          </a:p>
          <a:p>
            <a:endParaRPr lang="en-US" dirty="0"/>
          </a:p>
          <a:p>
            <a:r>
              <a:rPr lang="en-US" dirty="0">
                <a:solidFill>
                  <a:schemeClr val="bg1">
                    <a:lumMod val="50000"/>
                  </a:schemeClr>
                </a:solidFill>
              </a:rPr>
              <a:t>//then try modifying just one field (in NewMember.js)</a:t>
            </a:r>
          </a:p>
          <a:p>
            <a:r>
              <a:rPr lang="en-US" dirty="0">
                <a:solidFill>
                  <a:schemeClr val="bg1">
                    <a:lumMod val="50000"/>
                  </a:schemeClr>
                </a:solidFill>
              </a:rPr>
              <a:t>//we still don't want a custom placeholder text, but we have to pass validation after that</a:t>
            </a:r>
          </a:p>
          <a:p>
            <a:r>
              <a:rPr lang="en-US" dirty="0" err="1"/>
              <a:t>firstName</a:t>
            </a:r>
            <a:r>
              <a:rPr lang="en-US" dirty="0"/>
              <a:t>: </a:t>
            </a:r>
            <a:r>
              <a:rPr lang="en-US" dirty="0" err="1"/>
              <a:t>formBuilder.configInput</a:t>
            </a:r>
            <a:r>
              <a:rPr lang="en-US" dirty="0"/>
              <a:t>('input', 'text', 'First Name', null, {required: true}),</a:t>
            </a:r>
          </a:p>
          <a:p>
            <a:endParaRPr lang="en-US" dirty="0"/>
          </a:p>
          <a:p>
            <a:r>
              <a:rPr lang="en-US" dirty="0">
                <a:solidFill>
                  <a:schemeClr val="bg1">
                    <a:lumMod val="50000"/>
                  </a:schemeClr>
                </a:solidFill>
              </a:rPr>
              <a:t>//demo – we have lost the default placeholder text b/c it's only looking for 'undefined'</a:t>
            </a:r>
          </a:p>
          <a:p>
            <a:endParaRPr lang="en-US" dirty="0"/>
          </a:p>
          <a:p>
            <a:r>
              <a:rPr lang="en-US" dirty="0">
                <a:solidFill>
                  <a:schemeClr val="bg1">
                    <a:lumMod val="50000"/>
                  </a:schemeClr>
                </a:solidFill>
              </a:rPr>
              <a:t>//modify the conditional in </a:t>
            </a:r>
            <a:r>
              <a:rPr lang="en-US" dirty="0" err="1">
                <a:solidFill>
                  <a:schemeClr val="bg1">
                    <a:lumMod val="50000"/>
                  </a:schemeClr>
                </a:solidFill>
              </a:rPr>
              <a:t>configInput</a:t>
            </a:r>
            <a:r>
              <a:rPr lang="en-US" dirty="0">
                <a:solidFill>
                  <a:schemeClr val="bg1">
                    <a:lumMod val="50000"/>
                  </a:schemeClr>
                </a:solidFill>
              </a:rPr>
              <a:t>()</a:t>
            </a:r>
          </a:p>
          <a:p>
            <a:r>
              <a:rPr lang="en-US" dirty="0"/>
              <a:t>if (placeholder !== null &amp;&amp; </a:t>
            </a:r>
            <a:r>
              <a:rPr lang="en-US" dirty="0" err="1"/>
              <a:t>typeof</a:t>
            </a:r>
            <a:r>
              <a:rPr lang="en-US" dirty="0"/>
              <a:t> placeholder !== 'undefined')</a:t>
            </a:r>
          </a:p>
        </p:txBody>
      </p:sp>
      <p:sp>
        <p:nvSpPr>
          <p:cNvPr id="3" name="Title 2">
            <a:extLst>
              <a:ext uri="{FF2B5EF4-FFF2-40B4-BE49-F238E27FC236}">
                <a16:creationId xmlns:a16="http://schemas.microsoft.com/office/drawing/2014/main" id="{1A873005-A5A1-4B72-81D9-85D9323C3A58}"/>
              </a:ext>
            </a:extLst>
          </p:cNvPr>
          <p:cNvSpPr>
            <a:spLocks noGrp="1"/>
          </p:cNvSpPr>
          <p:nvPr>
            <p:ph type="title"/>
          </p:nvPr>
        </p:nvSpPr>
        <p:spPr/>
        <p:txBody>
          <a:bodyPr/>
          <a:lstStyle/>
          <a:p>
            <a:r>
              <a:rPr lang="en-US" dirty="0"/>
              <a:t>Validation demo – setup </a:t>
            </a:r>
          </a:p>
        </p:txBody>
      </p:sp>
      <p:sp>
        <p:nvSpPr>
          <p:cNvPr id="4" name="Slide Number Placeholder 3">
            <a:extLst>
              <a:ext uri="{FF2B5EF4-FFF2-40B4-BE49-F238E27FC236}">
                <a16:creationId xmlns:a16="http://schemas.microsoft.com/office/drawing/2014/main" id="{5A9426AF-551D-4188-8B1A-54FED1741596}"/>
              </a:ext>
            </a:extLst>
          </p:cNvPr>
          <p:cNvSpPr>
            <a:spLocks noGrp="1"/>
          </p:cNvSpPr>
          <p:nvPr>
            <p:ph type="sldNum" sz="quarter" idx="4"/>
          </p:nvPr>
        </p:nvSpPr>
        <p:spPr/>
        <p:txBody>
          <a:bodyPr/>
          <a:lstStyle/>
          <a:p>
            <a:fld id="{3A3ABCD3-4259-4031-A1A0-BB63FBFB7B73}" type="slidenum">
              <a:rPr lang="en-US" smtClean="0"/>
              <a:pPr/>
              <a:t>164</a:t>
            </a:fld>
            <a:endParaRPr lang="en-US" dirty="0"/>
          </a:p>
        </p:txBody>
      </p:sp>
    </p:spTree>
    <p:extLst>
      <p:ext uri="{BB962C8B-B14F-4D97-AF65-F5344CB8AC3E}">
        <p14:creationId xmlns:p14="http://schemas.microsoft.com/office/powerpoint/2010/main" val="375933924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93012-425B-459F-A1F4-0154C798A217}"/>
              </a:ext>
            </a:extLst>
          </p:cNvPr>
          <p:cNvSpPr>
            <a:spLocks noGrp="1"/>
          </p:cNvSpPr>
          <p:nvPr>
            <p:ph sz="quarter" idx="13"/>
          </p:nvPr>
        </p:nvSpPr>
        <p:spPr/>
        <p:txBody>
          <a:bodyPr/>
          <a:lstStyle/>
          <a:p>
            <a:r>
              <a:rPr lang="en-US" dirty="0">
                <a:solidFill>
                  <a:schemeClr val="bg1">
                    <a:lumMod val="50000"/>
                  </a:schemeClr>
                </a:solidFill>
              </a:rPr>
              <a:t>//now we can pass validation rules to the input configurator</a:t>
            </a:r>
          </a:p>
          <a:p>
            <a:r>
              <a:rPr lang="en-US" dirty="0">
                <a:solidFill>
                  <a:schemeClr val="bg1">
                    <a:lumMod val="50000"/>
                  </a:schemeClr>
                </a:solidFill>
              </a:rPr>
              <a:t>//in NewMember.js:</a:t>
            </a:r>
          </a:p>
          <a:p>
            <a:r>
              <a:rPr lang="en-US" dirty="0" err="1"/>
              <a:t>lastName</a:t>
            </a:r>
            <a:r>
              <a:rPr lang="en-US" dirty="0"/>
              <a:t>: </a:t>
            </a:r>
            <a:r>
              <a:rPr lang="en-US" dirty="0" err="1"/>
              <a:t>formBuilder.configInput</a:t>
            </a:r>
            <a:r>
              <a:rPr lang="en-US" dirty="0"/>
              <a:t>('input', 'text', 'Last Name', null, </a:t>
            </a:r>
          </a:p>
          <a:p>
            <a:r>
              <a:rPr lang="en-US" dirty="0"/>
              <a:t>	{required: true, </a:t>
            </a:r>
            <a:r>
              <a:rPr lang="en-US" dirty="0" err="1"/>
              <a:t>minLength</a:t>
            </a:r>
            <a:r>
              <a:rPr lang="en-US" dirty="0"/>
              <a:t>: 2}),</a:t>
            </a:r>
          </a:p>
          <a:p>
            <a:r>
              <a:rPr lang="en-US" dirty="0"/>
              <a:t>Title: </a:t>
            </a:r>
            <a:r>
              <a:rPr lang="en-US" dirty="0" err="1"/>
              <a:t>formBuilder.configInput</a:t>
            </a:r>
            <a:r>
              <a:rPr lang="en-US" dirty="0"/>
              <a:t>('input', 'text', 'Title', null, </a:t>
            </a:r>
          </a:p>
          <a:p>
            <a:r>
              <a:rPr lang="en-US" dirty="0"/>
              <a:t>	{required: true}),</a:t>
            </a:r>
          </a:p>
          <a:p>
            <a:endParaRPr lang="en-US" dirty="0"/>
          </a:p>
          <a:p>
            <a:r>
              <a:rPr lang="en-US" dirty="0">
                <a:solidFill>
                  <a:schemeClr val="bg1">
                    <a:lumMod val="50000"/>
                  </a:schemeClr>
                </a:solidFill>
              </a:rPr>
              <a:t>//and in </a:t>
            </a:r>
            <a:r>
              <a:rPr lang="en-US" dirty="0" err="1">
                <a:solidFill>
                  <a:schemeClr val="bg1">
                    <a:lumMod val="50000"/>
                  </a:schemeClr>
                </a:solidFill>
              </a:rPr>
              <a:t>formBuilder</a:t>
            </a:r>
            <a:r>
              <a:rPr lang="en-US" dirty="0">
                <a:solidFill>
                  <a:schemeClr val="bg1">
                    <a:lumMod val="50000"/>
                  </a:schemeClr>
                </a:solidFill>
              </a:rPr>
              <a:t> in the </a:t>
            </a:r>
            <a:r>
              <a:rPr lang="en-US" dirty="0" err="1">
                <a:solidFill>
                  <a:schemeClr val="bg1">
                    <a:lumMod val="50000"/>
                  </a:schemeClr>
                </a:solidFill>
              </a:rPr>
              <a:t>configInput</a:t>
            </a:r>
            <a:r>
              <a:rPr lang="en-US" dirty="0">
                <a:solidFill>
                  <a:schemeClr val="bg1">
                    <a:lumMod val="50000"/>
                  </a:schemeClr>
                </a:solidFill>
              </a:rPr>
              <a:t> method use the new parameter:</a:t>
            </a:r>
          </a:p>
          <a:p>
            <a:r>
              <a:rPr lang="en-US" dirty="0"/>
              <a:t>const settings = {</a:t>
            </a:r>
          </a:p>
          <a:p>
            <a:r>
              <a:rPr lang="en-US" dirty="0"/>
              <a:t>	kind, label, value, </a:t>
            </a:r>
          </a:p>
          <a:p>
            <a:r>
              <a:rPr lang="en-US" dirty="0"/>
              <a:t>	validation,</a:t>
            </a:r>
          </a:p>
          <a:p>
            <a:r>
              <a:rPr lang="en-US" dirty="0"/>
              <a:t>	</a:t>
            </a:r>
            <a:r>
              <a:rPr lang="en-US" dirty="0" err="1"/>
              <a:t>attrs</a:t>
            </a:r>
            <a:r>
              <a:rPr lang="en-US" dirty="0"/>
              <a:t>: {}</a:t>
            </a:r>
          </a:p>
          <a:p>
            <a:r>
              <a:rPr lang="en-US" dirty="0"/>
              <a:t>};</a:t>
            </a:r>
          </a:p>
          <a:p>
            <a:endParaRPr lang="en-US" dirty="0"/>
          </a:p>
        </p:txBody>
      </p:sp>
      <p:sp>
        <p:nvSpPr>
          <p:cNvPr id="3" name="Title 2">
            <a:extLst>
              <a:ext uri="{FF2B5EF4-FFF2-40B4-BE49-F238E27FC236}">
                <a16:creationId xmlns:a16="http://schemas.microsoft.com/office/drawing/2014/main" id="{208B62EB-1420-45B8-BB7C-5F302B6317E3}"/>
              </a:ext>
            </a:extLst>
          </p:cNvPr>
          <p:cNvSpPr>
            <a:spLocks noGrp="1"/>
          </p:cNvSpPr>
          <p:nvPr>
            <p:ph type="title"/>
          </p:nvPr>
        </p:nvSpPr>
        <p:spPr/>
        <p:txBody>
          <a:bodyPr/>
          <a:lstStyle/>
          <a:p>
            <a:r>
              <a:rPr lang="en-US" dirty="0"/>
              <a:t>Validation Demo – requirements </a:t>
            </a:r>
          </a:p>
        </p:txBody>
      </p:sp>
      <p:sp>
        <p:nvSpPr>
          <p:cNvPr id="4" name="Slide Number Placeholder 3">
            <a:extLst>
              <a:ext uri="{FF2B5EF4-FFF2-40B4-BE49-F238E27FC236}">
                <a16:creationId xmlns:a16="http://schemas.microsoft.com/office/drawing/2014/main" id="{E4EB262E-2A20-4C46-808C-B3E35D5BA7E7}"/>
              </a:ext>
            </a:extLst>
          </p:cNvPr>
          <p:cNvSpPr>
            <a:spLocks noGrp="1"/>
          </p:cNvSpPr>
          <p:nvPr>
            <p:ph type="sldNum" sz="quarter" idx="4"/>
          </p:nvPr>
        </p:nvSpPr>
        <p:spPr/>
        <p:txBody>
          <a:bodyPr/>
          <a:lstStyle/>
          <a:p>
            <a:fld id="{3A3ABCD3-4259-4031-A1A0-BB63FBFB7B73}" type="slidenum">
              <a:rPr lang="en-US" smtClean="0"/>
              <a:pPr/>
              <a:t>165</a:t>
            </a:fld>
            <a:endParaRPr lang="en-US" dirty="0"/>
          </a:p>
        </p:txBody>
      </p:sp>
    </p:spTree>
    <p:extLst>
      <p:ext uri="{BB962C8B-B14F-4D97-AF65-F5344CB8AC3E}">
        <p14:creationId xmlns:p14="http://schemas.microsoft.com/office/powerpoint/2010/main" val="26121964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9C5A8-C921-42BF-8D3C-A19D67F82881}"/>
              </a:ext>
            </a:extLst>
          </p:cNvPr>
          <p:cNvSpPr>
            <a:spLocks noGrp="1"/>
          </p:cNvSpPr>
          <p:nvPr>
            <p:ph sz="quarter" idx="13"/>
          </p:nvPr>
        </p:nvSpPr>
        <p:spPr/>
        <p:txBody>
          <a:bodyPr/>
          <a:lstStyle/>
          <a:p>
            <a:r>
              <a:rPr lang="en-US" dirty="0">
                <a:solidFill>
                  <a:schemeClr val="bg1">
                    <a:lumMod val="50000"/>
                  </a:schemeClr>
                </a:solidFill>
              </a:rPr>
              <a:t>//in formBuilder.js add a new method to the exported object:</a:t>
            </a:r>
          </a:p>
          <a:p>
            <a:r>
              <a:rPr lang="en-US" dirty="0" err="1"/>
              <a:t>checkValidity</a:t>
            </a:r>
            <a:r>
              <a:rPr lang="en-US" dirty="0"/>
              <a:t>(</a:t>
            </a:r>
            <a:r>
              <a:rPr lang="en-US" dirty="0" err="1"/>
              <a:t>inputConfig</a:t>
            </a:r>
            <a:r>
              <a:rPr lang="en-US" dirty="0"/>
              <a:t>) {</a:t>
            </a:r>
          </a:p>
          <a:p>
            <a:r>
              <a:rPr lang="en-US" dirty="0"/>
              <a:t>	</a:t>
            </a:r>
            <a:r>
              <a:rPr lang="en-US" dirty="0" err="1"/>
              <a:t>inputConfig.valid</a:t>
            </a:r>
            <a:r>
              <a:rPr lang="en-US" dirty="0"/>
              <a:t> = true;</a:t>
            </a:r>
          </a:p>
          <a:p>
            <a:endParaRPr lang="en-US" dirty="0"/>
          </a:p>
          <a:p>
            <a:r>
              <a:rPr lang="en-US" dirty="0"/>
              <a:t>	if (</a:t>
            </a:r>
            <a:r>
              <a:rPr lang="en-US" dirty="0" err="1"/>
              <a:t>inputConfig.validation.required</a:t>
            </a:r>
            <a:r>
              <a:rPr lang="en-US" dirty="0"/>
              <a:t>) {</a:t>
            </a:r>
          </a:p>
          <a:p>
            <a:r>
              <a:rPr lang="en-US" dirty="0"/>
              <a:t>		if (</a:t>
            </a:r>
            <a:r>
              <a:rPr lang="en-US" dirty="0" err="1"/>
              <a:t>inputConfig.value.trim</a:t>
            </a:r>
            <a:r>
              <a:rPr lang="en-US" dirty="0"/>
              <a:t>() === '') { </a:t>
            </a:r>
            <a:r>
              <a:rPr lang="en-US" dirty="0" err="1"/>
              <a:t>inputConfig.valid</a:t>
            </a:r>
            <a:r>
              <a:rPr lang="en-US" dirty="0"/>
              <a:t> = false; }</a:t>
            </a:r>
          </a:p>
          <a:p>
            <a:r>
              <a:rPr lang="en-US" dirty="0"/>
              <a:t>	}</a:t>
            </a:r>
          </a:p>
          <a:p>
            <a:r>
              <a:rPr lang="en-US" dirty="0"/>
              <a:t>	if (</a:t>
            </a:r>
            <a:r>
              <a:rPr lang="en-US" dirty="0" err="1"/>
              <a:t>inputConfig.validation.minLength</a:t>
            </a:r>
            <a:r>
              <a:rPr lang="en-US" dirty="0"/>
              <a:t>) {</a:t>
            </a:r>
          </a:p>
          <a:p>
            <a:r>
              <a:rPr lang="en-US" dirty="0"/>
              <a:t>		if (</a:t>
            </a:r>
            <a:r>
              <a:rPr lang="en-US" dirty="0" err="1"/>
              <a:t>inputConfig.value.trim</a:t>
            </a:r>
            <a:r>
              <a:rPr lang="en-US" dirty="0"/>
              <a:t>().length &lt; </a:t>
            </a:r>
            <a:r>
              <a:rPr lang="en-US" dirty="0" err="1"/>
              <a:t>inputConfig.validation.minLength</a:t>
            </a:r>
            <a:r>
              <a:rPr lang="en-US" dirty="0"/>
              <a:t>) { </a:t>
            </a:r>
          </a:p>
          <a:p>
            <a:r>
              <a:rPr lang="en-US" dirty="0"/>
              <a:t>			</a:t>
            </a:r>
            <a:r>
              <a:rPr lang="en-US" dirty="0" err="1"/>
              <a:t>inputConfig.valid</a:t>
            </a:r>
            <a:r>
              <a:rPr lang="en-US" dirty="0"/>
              <a:t> = false; </a:t>
            </a:r>
          </a:p>
          <a:p>
            <a:r>
              <a:rPr lang="en-US" dirty="0"/>
              <a:t>		}</a:t>
            </a:r>
          </a:p>
          <a:p>
            <a:r>
              <a:rPr lang="en-US" dirty="0"/>
              <a:t>	}</a:t>
            </a:r>
          </a:p>
          <a:p>
            <a:r>
              <a:rPr lang="en-US" dirty="0"/>
              <a:t>}</a:t>
            </a:r>
          </a:p>
        </p:txBody>
      </p:sp>
      <p:sp>
        <p:nvSpPr>
          <p:cNvPr id="3" name="Title 2">
            <a:extLst>
              <a:ext uri="{FF2B5EF4-FFF2-40B4-BE49-F238E27FC236}">
                <a16:creationId xmlns:a16="http://schemas.microsoft.com/office/drawing/2014/main" id="{C8EB99A6-AA9D-4EDD-A784-752587CECF35}"/>
              </a:ext>
            </a:extLst>
          </p:cNvPr>
          <p:cNvSpPr>
            <a:spLocks noGrp="1"/>
          </p:cNvSpPr>
          <p:nvPr>
            <p:ph type="title"/>
          </p:nvPr>
        </p:nvSpPr>
        <p:spPr/>
        <p:txBody>
          <a:bodyPr/>
          <a:lstStyle/>
          <a:p>
            <a:r>
              <a:rPr lang="en-US" dirty="0"/>
              <a:t>Validation Demo – implementing checks</a:t>
            </a:r>
          </a:p>
        </p:txBody>
      </p:sp>
      <p:sp>
        <p:nvSpPr>
          <p:cNvPr id="4" name="Slide Number Placeholder 3">
            <a:extLst>
              <a:ext uri="{FF2B5EF4-FFF2-40B4-BE49-F238E27FC236}">
                <a16:creationId xmlns:a16="http://schemas.microsoft.com/office/drawing/2014/main" id="{E7E3AA64-EDB3-44D8-8F68-9831E7309EA3}"/>
              </a:ext>
            </a:extLst>
          </p:cNvPr>
          <p:cNvSpPr>
            <a:spLocks noGrp="1"/>
          </p:cNvSpPr>
          <p:nvPr>
            <p:ph type="sldNum" sz="quarter" idx="4"/>
          </p:nvPr>
        </p:nvSpPr>
        <p:spPr/>
        <p:txBody>
          <a:bodyPr/>
          <a:lstStyle/>
          <a:p>
            <a:fld id="{3A3ABCD3-4259-4031-A1A0-BB63FBFB7B73}" type="slidenum">
              <a:rPr lang="en-US" smtClean="0"/>
              <a:pPr/>
              <a:t>166</a:t>
            </a:fld>
            <a:endParaRPr lang="en-US" dirty="0"/>
          </a:p>
        </p:txBody>
      </p:sp>
    </p:spTree>
    <p:extLst>
      <p:ext uri="{BB962C8B-B14F-4D97-AF65-F5344CB8AC3E}">
        <p14:creationId xmlns:p14="http://schemas.microsoft.com/office/powerpoint/2010/main" val="164050499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59325-86F1-4747-87AD-8F28E4CDD70B}"/>
              </a:ext>
            </a:extLst>
          </p:cNvPr>
          <p:cNvSpPr>
            <a:spLocks noGrp="1"/>
          </p:cNvSpPr>
          <p:nvPr>
            <p:ph sz="quarter" idx="13"/>
          </p:nvPr>
        </p:nvSpPr>
        <p:spPr/>
        <p:txBody>
          <a:bodyPr/>
          <a:lstStyle/>
          <a:p>
            <a:r>
              <a:rPr lang="en-US" dirty="0">
                <a:solidFill>
                  <a:schemeClr val="bg1">
                    <a:lumMod val="50000"/>
                  </a:schemeClr>
                </a:solidFill>
              </a:rPr>
              <a:t>//in NewMember.js in the </a:t>
            </a:r>
            <a:r>
              <a:rPr lang="en-US" dirty="0" err="1">
                <a:solidFill>
                  <a:schemeClr val="bg1">
                    <a:lumMod val="50000"/>
                  </a:schemeClr>
                </a:solidFill>
              </a:rPr>
              <a:t>postDataHandler</a:t>
            </a:r>
            <a:r>
              <a:rPr lang="en-US" dirty="0">
                <a:solidFill>
                  <a:schemeClr val="bg1">
                    <a:lumMod val="50000"/>
                  </a:schemeClr>
                </a:solidFill>
              </a:rPr>
              <a:t>() check the validity each element before processing</a:t>
            </a:r>
          </a:p>
          <a:p>
            <a:r>
              <a:rPr lang="en-US" dirty="0"/>
              <a:t>let </a:t>
            </a:r>
            <a:r>
              <a:rPr lang="en-US" dirty="0" err="1"/>
              <a:t>hasError</a:t>
            </a:r>
            <a:r>
              <a:rPr lang="en-US" dirty="0"/>
              <a:t> = false;</a:t>
            </a:r>
          </a:p>
          <a:p>
            <a:r>
              <a:rPr lang="en-US" dirty="0"/>
              <a:t>for (let </a:t>
            </a:r>
            <a:r>
              <a:rPr lang="en-US" dirty="0" err="1"/>
              <a:t>elt</a:t>
            </a:r>
            <a:r>
              <a:rPr lang="en-US" dirty="0"/>
              <a:t> in </a:t>
            </a:r>
            <a:r>
              <a:rPr lang="en-US" dirty="0" err="1"/>
              <a:t>this.state.memberForm</a:t>
            </a:r>
            <a:r>
              <a:rPr lang="en-US" dirty="0"/>
              <a:t>) {</a:t>
            </a:r>
          </a:p>
          <a:p>
            <a:r>
              <a:rPr lang="en-US" dirty="0"/>
              <a:t>	</a:t>
            </a:r>
            <a:r>
              <a:rPr lang="en-US" dirty="0" err="1"/>
              <a:t>formBuilder.checkValidity</a:t>
            </a:r>
            <a:r>
              <a:rPr lang="en-US" dirty="0"/>
              <a:t>(</a:t>
            </a:r>
            <a:r>
              <a:rPr lang="en-US" dirty="0" err="1"/>
              <a:t>this.state.memberForm</a:t>
            </a:r>
            <a:r>
              <a:rPr lang="en-US" dirty="0"/>
              <a:t>[</a:t>
            </a:r>
            <a:r>
              <a:rPr lang="en-US" dirty="0" err="1"/>
              <a:t>elt</a:t>
            </a:r>
            <a:r>
              <a:rPr lang="en-US" dirty="0"/>
              <a:t>]);</a:t>
            </a:r>
          </a:p>
          <a:p>
            <a:r>
              <a:rPr lang="en-US" dirty="0"/>
              <a:t>	if (!</a:t>
            </a:r>
            <a:r>
              <a:rPr lang="en-US" dirty="0" err="1"/>
              <a:t>this.state.memberForm</a:t>
            </a:r>
            <a:r>
              <a:rPr lang="en-US" dirty="0"/>
              <a:t>[</a:t>
            </a:r>
            <a:r>
              <a:rPr lang="en-US" dirty="0" err="1"/>
              <a:t>elt</a:t>
            </a:r>
            <a:r>
              <a:rPr lang="en-US" dirty="0"/>
              <a:t>].valid) {</a:t>
            </a:r>
          </a:p>
          <a:p>
            <a:r>
              <a:rPr lang="en-US" dirty="0"/>
              <a:t>		</a:t>
            </a:r>
            <a:r>
              <a:rPr lang="en-US" dirty="0" err="1"/>
              <a:t>hasError</a:t>
            </a:r>
            <a:r>
              <a:rPr lang="en-US" dirty="0"/>
              <a:t> = true;</a:t>
            </a:r>
          </a:p>
          <a:p>
            <a:r>
              <a:rPr lang="en-US" dirty="0"/>
              <a:t>	}</a:t>
            </a:r>
          </a:p>
          <a:p>
            <a:r>
              <a:rPr lang="en-US" dirty="0"/>
              <a:t>}</a:t>
            </a:r>
          </a:p>
          <a:p>
            <a:r>
              <a:rPr lang="en-US" dirty="0"/>
              <a:t>if (</a:t>
            </a:r>
            <a:r>
              <a:rPr lang="en-US" dirty="0" err="1"/>
              <a:t>hasError</a:t>
            </a:r>
            <a:r>
              <a:rPr lang="en-US" dirty="0"/>
              <a:t>) {</a:t>
            </a:r>
          </a:p>
          <a:p>
            <a:r>
              <a:rPr lang="en-US" dirty="0"/>
              <a:t>	</a:t>
            </a:r>
            <a:r>
              <a:rPr lang="en-US" dirty="0" err="1"/>
              <a:t>this.forceUpdate</a:t>
            </a:r>
            <a:r>
              <a:rPr lang="en-US" dirty="0"/>
              <a:t>();</a:t>
            </a:r>
          </a:p>
          <a:p>
            <a:r>
              <a:rPr lang="en-US" dirty="0"/>
              <a:t>	</a:t>
            </a:r>
            <a:r>
              <a:rPr lang="en-US" dirty="0" err="1"/>
              <a:t>toast.error</a:t>
            </a:r>
            <a:r>
              <a:rPr lang="en-US" dirty="0"/>
              <a:t>('you must properly fill out the form');</a:t>
            </a:r>
          </a:p>
          <a:p>
            <a:r>
              <a:rPr lang="en-US" dirty="0"/>
              <a:t>	return;</a:t>
            </a:r>
          </a:p>
          <a:p>
            <a:r>
              <a:rPr lang="en-US" dirty="0"/>
              <a:t>}</a:t>
            </a:r>
          </a:p>
        </p:txBody>
      </p:sp>
      <p:sp>
        <p:nvSpPr>
          <p:cNvPr id="3" name="Title 2">
            <a:extLst>
              <a:ext uri="{FF2B5EF4-FFF2-40B4-BE49-F238E27FC236}">
                <a16:creationId xmlns:a16="http://schemas.microsoft.com/office/drawing/2014/main" id="{C88828FB-F7A0-4028-B762-AE3EC7A01CBA}"/>
              </a:ext>
            </a:extLst>
          </p:cNvPr>
          <p:cNvSpPr>
            <a:spLocks noGrp="1"/>
          </p:cNvSpPr>
          <p:nvPr>
            <p:ph type="title"/>
          </p:nvPr>
        </p:nvSpPr>
        <p:spPr/>
        <p:txBody>
          <a:bodyPr/>
          <a:lstStyle/>
          <a:p>
            <a:r>
              <a:rPr lang="en-US" dirty="0"/>
              <a:t>Validation Demo – enforce validation checks</a:t>
            </a:r>
          </a:p>
        </p:txBody>
      </p:sp>
      <p:sp>
        <p:nvSpPr>
          <p:cNvPr id="4" name="Slide Number Placeholder 3">
            <a:extLst>
              <a:ext uri="{FF2B5EF4-FFF2-40B4-BE49-F238E27FC236}">
                <a16:creationId xmlns:a16="http://schemas.microsoft.com/office/drawing/2014/main" id="{FD64EB1A-15EC-4474-BC6F-EA1DCD2223B6}"/>
              </a:ext>
            </a:extLst>
          </p:cNvPr>
          <p:cNvSpPr>
            <a:spLocks noGrp="1"/>
          </p:cNvSpPr>
          <p:nvPr>
            <p:ph type="sldNum" sz="quarter" idx="4"/>
          </p:nvPr>
        </p:nvSpPr>
        <p:spPr/>
        <p:txBody>
          <a:bodyPr/>
          <a:lstStyle/>
          <a:p>
            <a:fld id="{3A3ABCD3-4259-4031-A1A0-BB63FBFB7B73}" type="slidenum">
              <a:rPr lang="en-US" smtClean="0"/>
              <a:pPr/>
              <a:t>167</a:t>
            </a:fld>
            <a:endParaRPr lang="en-US" dirty="0"/>
          </a:p>
        </p:txBody>
      </p:sp>
    </p:spTree>
    <p:extLst>
      <p:ext uri="{BB962C8B-B14F-4D97-AF65-F5344CB8AC3E}">
        <p14:creationId xmlns:p14="http://schemas.microsoft.com/office/powerpoint/2010/main" val="5847048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E082E-A1CB-4CD6-A916-7C52723A87DD}"/>
              </a:ext>
            </a:extLst>
          </p:cNvPr>
          <p:cNvSpPr>
            <a:spLocks noGrp="1"/>
          </p:cNvSpPr>
          <p:nvPr>
            <p:ph sz="quarter" idx="13"/>
          </p:nvPr>
        </p:nvSpPr>
        <p:spPr/>
        <p:txBody>
          <a:bodyPr/>
          <a:lstStyle/>
          <a:p>
            <a:r>
              <a:rPr lang="en-US" sz="1600" dirty="0">
                <a:solidFill>
                  <a:schemeClr val="bg1">
                    <a:lumMod val="50000"/>
                  </a:schemeClr>
                </a:solidFill>
              </a:rPr>
              <a:t>//pass the validity state to the &lt;Input&gt; component – in </a:t>
            </a:r>
            <a:r>
              <a:rPr lang="en-US" sz="1600" dirty="0" err="1">
                <a:solidFill>
                  <a:schemeClr val="bg1">
                    <a:lumMod val="50000"/>
                  </a:schemeClr>
                </a:solidFill>
              </a:rPr>
              <a:t>buildForm</a:t>
            </a:r>
            <a:r>
              <a:rPr lang="en-US" sz="1600" dirty="0">
                <a:solidFill>
                  <a:schemeClr val="bg1">
                    <a:lumMod val="50000"/>
                  </a:schemeClr>
                </a:solidFill>
              </a:rPr>
              <a:t>() in </a:t>
            </a:r>
            <a:r>
              <a:rPr lang="en-US" sz="1600" dirty="0" err="1">
                <a:solidFill>
                  <a:schemeClr val="bg1">
                    <a:lumMod val="50000"/>
                  </a:schemeClr>
                </a:solidFill>
              </a:rPr>
              <a:t>formBuilder</a:t>
            </a:r>
            <a:r>
              <a:rPr lang="en-US" sz="1600" dirty="0">
                <a:solidFill>
                  <a:schemeClr val="bg1">
                    <a:lumMod val="50000"/>
                  </a:schemeClr>
                </a:solidFill>
              </a:rPr>
              <a:t>:</a:t>
            </a:r>
          </a:p>
          <a:p>
            <a:r>
              <a:rPr lang="en-US" sz="1600" dirty="0"/>
              <a:t>&lt;Input key={elem.id} . . . valid={</a:t>
            </a:r>
            <a:r>
              <a:rPr lang="en-US" sz="1600" dirty="0" err="1"/>
              <a:t>elem.config.valid</a:t>
            </a:r>
            <a:r>
              <a:rPr lang="en-US" sz="1600" dirty="0"/>
              <a:t>} . . . /&gt;</a:t>
            </a:r>
          </a:p>
          <a:p>
            <a:endParaRPr lang="en-US" sz="1600" dirty="0"/>
          </a:p>
          <a:p>
            <a:r>
              <a:rPr lang="en-US" sz="1600" dirty="0">
                <a:solidFill>
                  <a:schemeClr val="bg1">
                    <a:lumMod val="50000"/>
                  </a:schemeClr>
                </a:solidFill>
              </a:rPr>
              <a:t>//in Input.js need to check validity and add a class name to any existing </a:t>
            </a:r>
            <a:r>
              <a:rPr lang="en-US" sz="1600" dirty="0" err="1">
                <a:solidFill>
                  <a:schemeClr val="bg1">
                    <a:lumMod val="50000"/>
                  </a:schemeClr>
                </a:solidFill>
              </a:rPr>
              <a:t>classNames</a:t>
            </a:r>
            <a:endParaRPr lang="en-US" sz="1600" dirty="0">
              <a:solidFill>
                <a:schemeClr val="bg1">
                  <a:lumMod val="50000"/>
                </a:schemeClr>
              </a:solidFill>
            </a:endParaRPr>
          </a:p>
          <a:p>
            <a:r>
              <a:rPr lang="en-US" sz="1600" dirty="0">
                <a:solidFill>
                  <a:schemeClr val="bg1">
                    <a:lumMod val="50000"/>
                  </a:schemeClr>
                </a:solidFill>
              </a:rPr>
              <a:t>//before switch() add:</a:t>
            </a:r>
          </a:p>
          <a:p>
            <a:r>
              <a:rPr lang="en-US" sz="1600" dirty="0"/>
              <a:t>const classes = [];</a:t>
            </a:r>
          </a:p>
          <a:p>
            <a:r>
              <a:rPr lang="en-US" sz="1600" dirty="0"/>
              <a:t>if (</a:t>
            </a:r>
            <a:r>
              <a:rPr lang="en-US" sz="1600" dirty="0" err="1"/>
              <a:t>props.attrs.className</a:t>
            </a:r>
            <a:r>
              <a:rPr lang="en-US" sz="1600" dirty="0"/>
              <a:t>) </a:t>
            </a:r>
            <a:r>
              <a:rPr lang="en-US" sz="1600" dirty="0" err="1"/>
              <a:t>classes.push</a:t>
            </a:r>
            <a:r>
              <a:rPr lang="en-US" sz="1600" dirty="0"/>
              <a:t>(</a:t>
            </a:r>
            <a:r>
              <a:rPr lang="en-US" sz="1600" dirty="0" err="1"/>
              <a:t>props.attrs.className.replace</a:t>
            </a:r>
            <a:r>
              <a:rPr lang="en-US" sz="1600" dirty="0"/>
              <a:t>('invalid', '').trim());</a:t>
            </a:r>
          </a:p>
          <a:p>
            <a:r>
              <a:rPr lang="en-US" sz="1600" dirty="0"/>
              <a:t>if (!</a:t>
            </a:r>
            <a:r>
              <a:rPr lang="en-US" sz="1600" dirty="0" err="1"/>
              <a:t>props.valid</a:t>
            </a:r>
            <a:r>
              <a:rPr lang="en-US" sz="1600" dirty="0"/>
              <a:t>) </a:t>
            </a:r>
            <a:r>
              <a:rPr lang="en-US" sz="1600" dirty="0" err="1"/>
              <a:t>classes.push</a:t>
            </a:r>
            <a:r>
              <a:rPr lang="en-US" sz="1600" dirty="0"/>
              <a:t>('invalid');</a:t>
            </a:r>
          </a:p>
          <a:p>
            <a:r>
              <a:rPr lang="en-US" sz="1600" dirty="0" err="1"/>
              <a:t>props.attrs.className</a:t>
            </a:r>
            <a:r>
              <a:rPr lang="en-US" sz="1600" dirty="0"/>
              <a:t> = </a:t>
            </a:r>
            <a:r>
              <a:rPr lang="en-US" sz="1600" dirty="0" err="1"/>
              <a:t>classes.join</a:t>
            </a:r>
            <a:r>
              <a:rPr lang="en-US" sz="1600" dirty="0"/>
              <a:t>(' ').trim();</a:t>
            </a:r>
          </a:p>
          <a:p>
            <a:endParaRPr lang="en-US" sz="1600" dirty="0"/>
          </a:p>
          <a:p>
            <a:r>
              <a:rPr lang="en-US" sz="1600" dirty="0">
                <a:solidFill>
                  <a:schemeClr val="bg1">
                    <a:lumMod val="50000"/>
                  </a:schemeClr>
                </a:solidFill>
              </a:rPr>
              <a:t>//demo – all fields should now be invalid! Why? "valid" does not yet exist, so it is </a:t>
            </a:r>
            <a:r>
              <a:rPr lang="en-US" sz="1600" dirty="0" err="1">
                <a:solidFill>
                  <a:schemeClr val="bg1">
                    <a:lumMod val="50000"/>
                  </a:schemeClr>
                </a:solidFill>
              </a:rPr>
              <a:t>falsy</a:t>
            </a:r>
            <a:endParaRPr lang="en-US" sz="1600" dirty="0">
              <a:solidFill>
                <a:schemeClr val="bg1">
                  <a:lumMod val="50000"/>
                </a:schemeClr>
              </a:solidFill>
            </a:endParaRPr>
          </a:p>
          <a:p>
            <a:r>
              <a:rPr lang="en-US" sz="1600" dirty="0">
                <a:solidFill>
                  <a:schemeClr val="bg1">
                    <a:lumMod val="50000"/>
                  </a:schemeClr>
                </a:solidFill>
              </a:rPr>
              <a:t>//change the line to:</a:t>
            </a:r>
          </a:p>
          <a:p>
            <a:r>
              <a:rPr lang="en-US" sz="1600" dirty="0"/>
              <a:t>if (</a:t>
            </a:r>
            <a:r>
              <a:rPr lang="en-US" sz="1600" dirty="0" err="1"/>
              <a:t>props.valid</a:t>
            </a:r>
            <a:r>
              <a:rPr lang="en-US" sz="1600" dirty="0"/>
              <a:t> === false) </a:t>
            </a:r>
            <a:r>
              <a:rPr lang="en-US" sz="1600" dirty="0" err="1"/>
              <a:t>classes.push</a:t>
            </a:r>
            <a:r>
              <a:rPr lang="en-US" sz="1600" dirty="0"/>
              <a:t>('invalid');</a:t>
            </a:r>
          </a:p>
        </p:txBody>
      </p:sp>
      <p:sp>
        <p:nvSpPr>
          <p:cNvPr id="3" name="Title 2">
            <a:extLst>
              <a:ext uri="{FF2B5EF4-FFF2-40B4-BE49-F238E27FC236}">
                <a16:creationId xmlns:a16="http://schemas.microsoft.com/office/drawing/2014/main" id="{82F3A2FE-7FF0-45E9-B371-980FD6B673E8}"/>
              </a:ext>
            </a:extLst>
          </p:cNvPr>
          <p:cNvSpPr>
            <a:spLocks noGrp="1"/>
          </p:cNvSpPr>
          <p:nvPr>
            <p:ph type="title"/>
          </p:nvPr>
        </p:nvSpPr>
        <p:spPr/>
        <p:txBody>
          <a:bodyPr/>
          <a:lstStyle/>
          <a:p>
            <a:r>
              <a:rPr lang="en-US" dirty="0"/>
              <a:t>Visual Feedback demo – setup </a:t>
            </a:r>
          </a:p>
        </p:txBody>
      </p:sp>
      <p:sp>
        <p:nvSpPr>
          <p:cNvPr id="4" name="Slide Number Placeholder 3">
            <a:extLst>
              <a:ext uri="{FF2B5EF4-FFF2-40B4-BE49-F238E27FC236}">
                <a16:creationId xmlns:a16="http://schemas.microsoft.com/office/drawing/2014/main" id="{C108D26B-CEF5-4074-89F9-457EDFF6DF67}"/>
              </a:ext>
            </a:extLst>
          </p:cNvPr>
          <p:cNvSpPr>
            <a:spLocks noGrp="1"/>
          </p:cNvSpPr>
          <p:nvPr>
            <p:ph type="sldNum" sz="quarter" idx="4"/>
          </p:nvPr>
        </p:nvSpPr>
        <p:spPr/>
        <p:txBody>
          <a:bodyPr/>
          <a:lstStyle/>
          <a:p>
            <a:fld id="{3A3ABCD3-4259-4031-A1A0-BB63FBFB7B73}" type="slidenum">
              <a:rPr lang="en-US" smtClean="0"/>
              <a:pPr/>
              <a:t>168</a:t>
            </a:fld>
            <a:endParaRPr lang="en-US" dirty="0"/>
          </a:p>
        </p:txBody>
      </p:sp>
    </p:spTree>
    <p:extLst>
      <p:ext uri="{BB962C8B-B14F-4D97-AF65-F5344CB8AC3E}">
        <p14:creationId xmlns:p14="http://schemas.microsoft.com/office/powerpoint/2010/main" val="32533842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8CE66-FA96-422A-8B57-0591EA2CBE14}"/>
              </a:ext>
            </a:extLst>
          </p:cNvPr>
          <p:cNvSpPr>
            <a:spLocks noGrp="1"/>
          </p:cNvSpPr>
          <p:nvPr>
            <p:ph sz="quarter" idx="13"/>
          </p:nvPr>
        </p:nvSpPr>
        <p:spPr/>
        <p:txBody>
          <a:bodyPr/>
          <a:lstStyle/>
          <a:p>
            <a:r>
              <a:rPr lang="en-US" dirty="0">
                <a:solidFill>
                  <a:schemeClr val="bg1">
                    <a:lumMod val="50000"/>
                  </a:schemeClr>
                </a:solidFill>
              </a:rPr>
              <a:t>//need to re-evaluate validity when each value updates</a:t>
            </a:r>
          </a:p>
          <a:p>
            <a:r>
              <a:rPr lang="en-US" dirty="0">
                <a:solidFill>
                  <a:schemeClr val="bg1">
                    <a:lumMod val="50000"/>
                  </a:schemeClr>
                </a:solidFill>
              </a:rPr>
              <a:t>//in the </a:t>
            </a:r>
            <a:r>
              <a:rPr lang="en-US" dirty="0" err="1">
                <a:solidFill>
                  <a:schemeClr val="bg1">
                    <a:lumMod val="50000"/>
                  </a:schemeClr>
                </a:solidFill>
              </a:rPr>
              <a:t>inputChangedHandler</a:t>
            </a:r>
            <a:r>
              <a:rPr lang="en-US" dirty="0">
                <a:solidFill>
                  <a:schemeClr val="bg1">
                    <a:lumMod val="50000"/>
                  </a:schemeClr>
                </a:solidFill>
              </a:rPr>
              <a:t> in NewMember.js – before settings state add:</a:t>
            </a:r>
          </a:p>
          <a:p>
            <a:r>
              <a:rPr lang="en-US" dirty="0" err="1"/>
              <a:t>formBuilder.checkValidity</a:t>
            </a:r>
            <a:r>
              <a:rPr lang="en-US" dirty="0"/>
              <a:t>(</a:t>
            </a:r>
            <a:r>
              <a:rPr lang="en-US" dirty="0" err="1"/>
              <a:t>updatedElement</a:t>
            </a:r>
            <a:r>
              <a:rPr lang="en-US" dirty="0"/>
              <a:t>);</a:t>
            </a:r>
          </a:p>
          <a:p>
            <a:endParaRPr lang="en-US" dirty="0"/>
          </a:p>
          <a:p>
            <a:endParaRPr lang="en-US" dirty="0"/>
          </a:p>
        </p:txBody>
      </p:sp>
      <p:sp>
        <p:nvSpPr>
          <p:cNvPr id="3" name="Title 2">
            <a:extLst>
              <a:ext uri="{FF2B5EF4-FFF2-40B4-BE49-F238E27FC236}">
                <a16:creationId xmlns:a16="http://schemas.microsoft.com/office/drawing/2014/main" id="{67F39C29-4220-4ADD-AC2C-75560C3969E3}"/>
              </a:ext>
            </a:extLst>
          </p:cNvPr>
          <p:cNvSpPr>
            <a:spLocks noGrp="1"/>
          </p:cNvSpPr>
          <p:nvPr>
            <p:ph type="title"/>
          </p:nvPr>
        </p:nvSpPr>
        <p:spPr/>
        <p:txBody>
          <a:bodyPr/>
          <a:lstStyle/>
          <a:p>
            <a:r>
              <a:rPr lang="en-US" dirty="0"/>
              <a:t>Visual Feedback demo – fix bug</a:t>
            </a:r>
          </a:p>
        </p:txBody>
      </p:sp>
      <p:sp>
        <p:nvSpPr>
          <p:cNvPr id="4" name="Slide Number Placeholder 3">
            <a:extLst>
              <a:ext uri="{FF2B5EF4-FFF2-40B4-BE49-F238E27FC236}">
                <a16:creationId xmlns:a16="http://schemas.microsoft.com/office/drawing/2014/main" id="{955C0BB1-06F7-499F-940C-74B92E0D156C}"/>
              </a:ext>
            </a:extLst>
          </p:cNvPr>
          <p:cNvSpPr>
            <a:spLocks noGrp="1"/>
          </p:cNvSpPr>
          <p:nvPr>
            <p:ph type="sldNum" sz="quarter" idx="4"/>
          </p:nvPr>
        </p:nvSpPr>
        <p:spPr/>
        <p:txBody>
          <a:bodyPr/>
          <a:lstStyle/>
          <a:p>
            <a:fld id="{3A3ABCD3-4259-4031-A1A0-BB63FBFB7B73}" type="slidenum">
              <a:rPr lang="en-US" smtClean="0"/>
              <a:pPr/>
              <a:t>169</a:t>
            </a:fld>
            <a:endParaRPr lang="en-US" dirty="0"/>
          </a:p>
        </p:txBody>
      </p:sp>
    </p:spTree>
    <p:extLst>
      <p:ext uri="{BB962C8B-B14F-4D97-AF65-F5344CB8AC3E}">
        <p14:creationId xmlns:p14="http://schemas.microsoft.com/office/powerpoint/2010/main" val="1446174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A958AF-A35C-4991-9A27-3449D4DDE57A}"/>
              </a:ext>
            </a:extLst>
          </p:cNvPr>
          <p:cNvSpPr>
            <a:spLocks noGrp="1"/>
          </p:cNvSpPr>
          <p:nvPr>
            <p:ph sz="quarter" idx="13"/>
          </p:nvPr>
        </p:nvSpPr>
        <p:spPr/>
        <p:txBody>
          <a:bodyPr/>
          <a:lstStyle/>
          <a:p>
            <a:r>
              <a:rPr lang="en-US" dirty="0">
                <a:solidFill>
                  <a:schemeClr val="bg1">
                    <a:lumMod val="50000"/>
                  </a:schemeClr>
                </a:solidFill>
              </a:rPr>
              <a:t>//continue adding to the same file (07-classes.js)</a:t>
            </a:r>
          </a:p>
          <a:p>
            <a:r>
              <a:rPr lang="en-US" dirty="0"/>
              <a:t>class Employee extends Person {</a:t>
            </a:r>
          </a:p>
          <a:p>
            <a:r>
              <a:rPr lang="en-US" dirty="0"/>
              <a:t>	constructor(name, email, title) {</a:t>
            </a:r>
          </a:p>
          <a:p>
            <a:r>
              <a:rPr lang="en-US" dirty="0"/>
              <a:t>		super(name, email);</a:t>
            </a:r>
          </a:p>
          <a:p>
            <a:r>
              <a:rPr lang="en-US" dirty="0"/>
              <a:t>		</a:t>
            </a:r>
            <a:r>
              <a:rPr lang="en-US" dirty="0" err="1"/>
              <a:t>this.title</a:t>
            </a:r>
            <a:r>
              <a:rPr lang="en-US" dirty="0"/>
              <a:t> = title;</a:t>
            </a:r>
          </a:p>
          <a:p>
            <a:r>
              <a:rPr lang="en-US" dirty="0"/>
              <a:t>	}</a:t>
            </a:r>
          </a:p>
          <a:p>
            <a:r>
              <a:rPr lang="en-US" dirty="0"/>
              <a:t>}</a:t>
            </a:r>
          </a:p>
          <a:p>
            <a:endParaRPr lang="en-US" dirty="0"/>
          </a:p>
          <a:p>
            <a:r>
              <a:rPr lang="en-US" dirty="0"/>
              <a:t>const e1 = new Employee('Raj', 'raj@example.com', 'Developer/Analyst');</a:t>
            </a:r>
          </a:p>
          <a:p>
            <a:r>
              <a:rPr lang="en-US" dirty="0"/>
              <a:t>e1.sayHello();</a:t>
            </a:r>
          </a:p>
        </p:txBody>
      </p:sp>
      <p:sp>
        <p:nvSpPr>
          <p:cNvPr id="3" name="Title 2">
            <a:extLst>
              <a:ext uri="{FF2B5EF4-FFF2-40B4-BE49-F238E27FC236}">
                <a16:creationId xmlns:a16="http://schemas.microsoft.com/office/drawing/2014/main" id="{223D0778-F428-49B1-853E-475FCCE989C8}"/>
              </a:ext>
            </a:extLst>
          </p:cNvPr>
          <p:cNvSpPr>
            <a:spLocks noGrp="1"/>
          </p:cNvSpPr>
          <p:nvPr>
            <p:ph type="title"/>
          </p:nvPr>
        </p:nvSpPr>
        <p:spPr/>
        <p:txBody>
          <a:bodyPr/>
          <a:lstStyle/>
          <a:p>
            <a:r>
              <a:rPr lang="en-US" dirty="0"/>
              <a:t>Inheritance Demo</a:t>
            </a:r>
          </a:p>
        </p:txBody>
      </p:sp>
      <p:sp>
        <p:nvSpPr>
          <p:cNvPr id="4" name="Slide Number Placeholder 3">
            <a:extLst>
              <a:ext uri="{FF2B5EF4-FFF2-40B4-BE49-F238E27FC236}">
                <a16:creationId xmlns:a16="http://schemas.microsoft.com/office/drawing/2014/main" id="{A6AE55A8-1119-4018-BB63-96736FBE48E0}"/>
              </a:ext>
            </a:extLst>
          </p:cNvPr>
          <p:cNvSpPr>
            <a:spLocks noGrp="1"/>
          </p:cNvSpPr>
          <p:nvPr>
            <p:ph type="sldNum" sz="quarter" idx="4"/>
          </p:nvPr>
        </p:nvSpPr>
        <p:spPr/>
        <p:txBody>
          <a:bodyPr/>
          <a:lstStyle/>
          <a:p>
            <a:fld id="{3A3ABCD3-4259-4031-A1A0-BB63FBFB7B73}" type="slidenum">
              <a:rPr lang="en-US" smtClean="0"/>
              <a:pPr/>
              <a:t>17</a:t>
            </a:fld>
            <a:endParaRPr lang="en-US" dirty="0"/>
          </a:p>
        </p:txBody>
      </p:sp>
    </p:spTree>
    <p:extLst>
      <p:ext uri="{BB962C8B-B14F-4D97-AF65-F5344CB8AC3E}">
        <p14:creationId xmlns:p14="http://schemas.microsoft.com/office/powerpoint/2010/main" val="414899521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2230B-5250-468F-BAE1-25BAF85BAA6C}"/>
              </a:ext>
            </a:extLst>
          </p:cNvPr>
          <p:cNvSpPr>
            <a:spLocks noGrp="1"/>
          </p:cNvSpPr>
          <p:nvPr>
            <p:ph sz="quarter" idx="13"/>
          </p:nvPr>
        </p:nvSpPr>
        <p:spPr/>
        <p:txBody>
          <a:bodyPr/>
          <a:lstStyle/>
          <a:p>
            <a:r>
              <a:rPr lang="en-US" dirty="0">
                <a:solidFill>
                  <a:schemeClr val="bg1">
                    <a:lumMod val="50000"/>
                  </a:schemeClr>
                </a:solidFill>
              </a:rPr>
              <a:t>//when checking validity we can store error messages in the config object</a:t>
            </a:r>
          </a:p>
          <a:p>
            <a:r>
              <a:rPr lang="en-US" dirty="0">
                <a:solidFill>
                  <a:schemeClr val="bg1">
                    <a:lumMod val="50000"/>
                  </a:schemeClr>
                </a:solidFill>
              </a:rPr>
              <a:t>//in </a:t>
            </a:r>
            <a:r>
              <a:rPr lang="en-US" dirty="0" err="1">
                <a:solidFill>
                  <a:schemeClr val="bg1">
                    <a:lumMod val="50000"/>
                  </a:schemeClr>
                </a:solidFill>
              </a:rPr>
              <a:t>checkValidity</a:t>
            </a:r>
            <a:r>
              <a:rPr lang="en-US" dirty="0">
                <a:solidFill>
                  <a:schemeClr val="bg1">
                    <a:lumMod val="50000"/>
                  </a:schemeClr>
                </a:solidFill>
              </a:rPr>
              <a:t>() in </a:t>
            </a:r>
            <a:r>
              <a:rPr lang="en-US" dirty="0" err="1">
                <a:solidFill>
                  <a:schemeClr val="bg1">
                    <a:lumMod val="50000"/>
                  </a:schemeClr>
                </a:solidFill>
              </a:rPr>
              <a:t>formBuilder</a:t>
            </a:r>
            <a:r>
              <a:rPr lang="en-US" dirty="0">
                <a:solidFill>
                  <a:schemeClr val="bg1">
                    <a:lumMod val="50000"/>
                  </a:schemeClr>
                </a:solidFill>
              </a:rPr>
              <a:t> add at beginning of function:</a:t>
            </a:r>
          </a:p>
          <a:p>
            <a:r>
              <a:rPr lang="en-US" dirty="0" err="1"/>
              <a:t>inputConfig.errors</a:t>
            </a:r>
            <a:r>
              <a:rPr lang="en-US" dirty="0"/>
              <a:t> = {};</a:t>
            </a:r>
          </a:p>
          <a:p>
            <a:endParaRPr lang="en-US" dirty="0"/>
          </a:p>
          <a:p>
            <a:r>
              <a:rPr lang="en-US" dirty="0">
                <a:solidFill>
                  <a:schemeClr val="bg1">
                    <a:lumMod val="50000"/>
                  </a:schemeClr>
                </a:solidFill>
              </a:rPr>
              <a:t>//in each validator, if there is an error add a message property to the errors hash</a:t>
            </a:r>
          </a:p>
          <a:p>
            <a:r>
              <a:rPr lang="en-US" dirty="0"/>
              <a:t>if (</a:t>
            </a:r>
            <a:r>
              <a:rPr lang="en-US" dirty="0" err="1"/>
              <a:t>inputConfig.value.trim</a:t>
            </a:r>
            <a:r>
              <a:rPr lang="en-US" dirty="0"/>
              <a:t>() === '') {</a:t>
            </a:r>
          </a:p>
          <a:p>
            <a:r>
              <a:rPr lang="en-US" dirty="0"/>
              <a:t>	</a:t>
            </a:r>
            <a:r>
              <a:rPr lang="en-US" dirty="0" err="1"/>
              <a:t>inputConfig.valid</a:t>
            </a:r>
            <a:r>
              <a:rPr lang="en-US" dirty="0"/>
              <a:t> = false;</a:t>
            </a:r>
          </a:p>
          <a:p>
            <a:r>
              <a:rPr lang="en-US" dirty="0"/>
              <a:t>	</a:t>
            </a:r>
            <a:r>
              <a:rPr lang="en-US" dirty="0" err="1"/>
              <a:t>inputConfig.errors.required</a:t>
            </a:r>
            <a:r>
              <a:rPr lang="en-US" dirty="0"/>
              <a:t> = `You must enter a value for ${</a:t>
            </a:r>
            <a:r>
              <a:rPr lang="en-US" dirty="0" err="1"/>
              <a:t>inputConfig.label</a:t>
            </a:r>
            <a:r>
              <a:rPr lang="en-US" dirty="0"/>
              <a:t>}`);</a:t>
            </a:r>
          </a:p>
          <a:p>
            <a:r>
              <a:rPr lang="en-US" dirty="0"/>
              <a:t>}</a:t>
            </a:r>
          </a:p>
          <a:p>
            <a:endParaRPr lang="en-US" dirty="0"/>
          </a:p>
          <a:p>
            <a:r>
              <a:rPr lang="en-US" dirty="0">
                <a:solidFill>
                  <a:schemeClr val="bg1">
                    <a:lumMod val="50000"/>
                  </a:schemeClr>
                </a:solidFill>
              </a:rPr>
              <a:t>//in </a:t>
            </a:r>
            <a:r>
              <a:rPr lang="en-US" dirty="0" err="1">
                <a:solidFill>
                  <a:schemeClr val="bg1">
                    <a:lumMod val="50000"/>
                  </a:schemeClr>
                </a:solidFill>
              </a:rPr>
              <a:t>buildForm</a:t>
            </a:r>
            <a:r>
              <a:rPr lang="en-US" dirty="0">
                <a:solidFill>
                  <a:schemeClr val="bg1">
                    <a:lumMod val="50000"/>
                  </a:schemeClr>
                </a:solidFill>
              </a:rPr>
              <a:t>() the error messages need to be passed to the Input component</a:t>
            </a:r>
          </a:p>
          <a:p>
            <a:r>
              <a:rPr lang="en-US" dirty="0"/>
              <a:t>&lt;Input key={elem.id} . . . errors={</a:t>
            </a:r>
            <a:r>
              <a:rPr lang="en-US" dirty="0" err="1"/>
              <a:t>elem.config.errors</a:t>
            </a:r>
            <a:r>
              <a:rPr lang="en-US" dirty="0"/>
              <a:t>} /&gt;</a:t>
            </a:r>
          </a:p>
          <a:p>
            <a:endParaRPr lang="en-US" dirty="0"/>
          </a:p>
        </p:txBody>
      </p:sp>
      <p:sp>
        <p:nvSpPr>
          <p:cNvPr id="3" name="Title 2">
            <a:extLst>
              <a:ext uri="{FF2B5EF4-FFF2-40B4-BE49-F238E27FC236}">
                <a16:creationId xmlns:a16="http://schemas.microsoft.com/office/drawing/2014/main" id="{BE257882-DB92-467A-BBB4-79867D1F9A68}"/>
              </a:ext>
            </a:extLst>
          </p:cNvPr>
          <p:cNvSpPr>
            <a:spLocks noGrp="1"/>
          </p:cNvSpPr>
          <p:nvPr>
            <p:ph type="title"/>
          </p:nvPr>
        </p:nvSpPr>
        <p:spPr/>
        <p:txBody>
          <a:bodyPr/>
          <a:lstStyle/>
          <a:p>
            <a:r>
              <a:rPr lang="en-US" dirty="0"/>
              <a:t>Error Messages demo – setup</a:t>
            </a:r>
          </a:p>
        </p:txBody>
      </p:sp>
      <p:sp>
        <p:nvSpPr>
          <p:cNvPr id="4" name="Slide Number Placeholder 3">
            <a:extLst>
              <a:ext uri="{FF2B5EF4-FFF2-40B4-BE49-F238E27FC236}">
                <a16:creationId xmlns:a16="http://schemas.microsoft.com/office/drawing/2014/main" id="{00731FF7-53FB-48BA-B51E-36B30A6AC13D}"/>
              </a:ext>
            </a:extLst>
          </p:cNvPr>
          <p:cNvSpPr>
            <a:spLocks noGrp="1"/>
          </p:cNvSpPr>
          <p:nvPr>
            <p:ph type="sldNum" sz="quarter" idx="4"/>
          </p:nvPr>
        </p:nvSpPr>
        <p:spPr/>
        <p:txBody>
          <a:bodyPr/>
          <a:lstStyle/>
          <a:p>
            <a:fld id="{3A3ABCD3-4259-4031-A1A0-BB63FBFB7B73}" type="slidenum">
              <a:rPr lang="en-US" smtClean="0"/>
              <a:pPr/>
              <a:t>170</a:t>
            </a:fld>
            <a:endParaRPr lang="en-US" dirty="0"/>
          </a:p>
        </p:txBody>
      </p:sp>
    </p:spTree>
    <p:extLst>
      <p:ext uri="{BB962C8B-B14F-4D97-AF65-F5344CB8AC3E}">
        <p14:creationId xmlns:p14="http://schemas.microsoft.com/office/powerpoint/2010/main" val="35032349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00E66-4853-4EC5-823D-907E00203D1C}"/>
              </a:ext>
            </a:extLst>
          </p:cNvPr>
          <p:cNvSpPr>
            <a:spLocks noGrp="1"/>
          </p:cNvSpPr>
          <p:nvPr>
            <p:ph sz="quarter" idx="13"/>
          </p:nvPr>
        </p:nvSpPr>
        <p:spPr/>
        <p:txBody>
          <a:bodyPr/>
          <a:lstStyle/>
          <a:p>
            <a:r>
              <a:rPr lang="en-US" dirty="0">
                <a:solidFill>
                  <a:schemeClr val="bg1">
                    <a:lumMod val="50000"/>
                  </a:schemeClr>
                </a:solidFill>
              </a:rPr>
              <a:t>//in Input.js need to display any error messages that exist – add (before the return)</a:t>
            </a:r>
          </a:p>
          <a:p>
            <a:r>
              <a:rPr lang="en-US" dirty="0"/>
              <a:t>const errors = [];</a:t>
            </a:r>
          </a:p>
          <a:p>
            <a:r>
              <a:rPr lang="en-US" dirty="0"/>
              <a:t>if (</a:t>
            </a:r>
            <a:r>
              <a:rPr lang="en-US" dirty="0" err="1"/>
              <a:t>props.errors</a:t>
            </a:r>
            <a:r>
              <a:rPr lang="en-US" dirty="0"/>
              <a:t>) {</a:t>
            </a:r>
          </a:p>
          <a:p>
            <a:r>
              <a:rPr lang="en-US" dirty="0"/>
              <a:t>	for (let key in </a:t>
            </a:r>
            <a:r>
              <a:rPr lang="en-US" dirty="0" err="1"/>
              <a:t>props.errors</a:t>
            </a:r>
            <a:r>
              <a:rPr lang="en-US" dirty="0"/>
              <a:t>) { </a:t>
            </a:r>
            <a:r>
              <a:rPr lang="en-US" dirty="0" err="1"/>
              <a:t>errors.push</a:t>
            </a:r>
            <a:r>
              <a:rPr lang="en-US" dirty="0"/>
              <a:t>(</a:t>
            </a:r>
            <a:r>
              <a:rPr lang="en-US" dirty="0" err="1"/>
              <a:t>props.errors</a:t>
            </a:r>
            <a:r>
              <a:rPr lang="en-US" dirty="0"/>
              <a:t>[key]); }</a:t>
            </a:r>
          </a:p>
          <a:p>
            <a:r>
              <a:rPr lang="en-US" dirty="0"/>
              <a:t>}</a:t>
            </a:r>
          </a:p>
          <a:p>
            <a:r>
              <a:rPr lang="en-US" dirty="0"/>
              <a:t>let </a:t>
            </a:r>
            <a:r>
              <a:rPr lang="en-US" dirty="0" err="1"/>
              <a:t>errorContent</a:t>
            </a:r>
            <a:r>
              <a:rPr lang="en-US" dirty="0"/>
              <a:t> = null;</a:t>
            </a:r>
          </a:p>
          <a:p>
            <a:r>
              <a:rPr lang="en-US" dirty="0"/>
              <a:t>if (</a:t>
            </a:r>
            <a:r>
              <a:rPr lang="en-US" dirty="0" err="1"/>
              <a:t>errors.length</a:t>
            </a:r>
            <a:r>
              <a:rPr lang="en-US" dirty="0"/>
              <a:t>) {</a:t>
            </a:r>
          </a:p>
          <a:p>
            <a:r>
              <a:rPr lang="en-US" dirty="0"/>
              <a:t>	const </a:t>
            </a:r>
            <a:r>
              <a:rPr lang="en-US" dirty="0" err="1"/>
              <a:t>errMsgs</a:t>
            </a:r>
            <a:r>
              <a:rPr lang="en-US" dirty="0"/>
              <a:t> = </a:t>
            </a:r>
            <a:r>
              <a:rPr lang="en-US" dirty="0" err="1"/>
              <a:t>errors.map</a:t>
            </a:r>
            <a:r>
              <a:rPr lang="en-US" dirty="0"/>
              <a:t>((err, </a:t>
            </a:r>
            <a:r>
              <a:rPr lang="en-US" dirty="0" err="1"/>
              <a:t>idx</a:t>
            </a:r>
            <a:r>
              <a:rPr lang="en-US" dirty="0"/>
              <a:t>) =&gt; (&lt;li key={</a:t>
            </a:r>
            <a:r>
              <a:rPr lang="en-US" dirty="0" err="1"/>
              <a:t>idx</a:t>
            </a:r>
            <a:r>
              <a:rPr lang="en-US" dirty="0"/>
              <a:t>}&gt;{err}&lt;/li&gt;));</a:t>
            </a:r>
          </a:p>
          <a:p>
            <a:r>
              <a:rPr lang="en-US" dirty="0"/>
              <a:t>	</a:t>
            </a:r>
            <a:r>
              <a:rPr lang="en-US" dirty="0" err="1"/>
              <a:t>errorContent</a:t>
            </a:r>
            <a:r>
              <a:rPr lang="en-US" dirty="0"/>
              <a:t> = (&lt;ul </a:t>
            </a:r>
            <a:r>
              <a:rPr lang="en-US" dirty="0" err="1"/>
              <a:t>className</a:t>
            </a:r>
            <a:r>
              <a:rPr lang="en-US" dirty="0"/>
              <a:t>="validation-errors"&gt;{</a:t>
            </a:r>
            <a:r>
              <a:rPr lang="en-US" dirty="0" err="1"/>
              <a:t>errMsgs</a:t>
            </a:r>
            <a:r>
              <a:rPr lang="en-US" dirty="0"/>
              <a:t>}&lt;/ul&gt;);</a:t>
            </a:r>
          </a:p>
          <a:p>
            <a:r>
              <a:rPr lang="en-US" dirty="0"/>
              <a:t>}</a:t>
            </a:r>
          </a:p>
          <a:p>
            <a:endParaRPr lang="en-US" dirty="0"/>
          </a:p>
          <a:p>
            <a:r>
              <a:rPr lang="en-US" dirty="0">
                <a:solidFill>
                  <a:schemeClr val="bg1">
                    <a:lumMod val="50000"/>
                  </a:schemeClr>
                </a:solidFill>
              </a:rPr>
              <a:t>//and in the return statement, after {</a:t>
            </a:r>
            <a:r>
              <a:rPr lang="en-US" dirty="0" err="1">
                <a:solidFill>
                  <a:schemeClr val="bg1">
                    <a:lumMod val="50000"/>
                  </a:schemeClr>
                </a:solidFill>
              </a:rPr>
              <a:t>elem</a:t>
            </a:r>
            <a:r>
              <a:rPr lang="en-US" dirty="0">
                <a:solidFill>
                  <a:schemeClr val="bg1">
                    <a:lumMod val="50000"/>
                  </a:schemeClr>
                </a:solidFill>
              </a:rPr>
              <a:t>} add</a:t>
            </a:r>
          </a:p>
          <a:p>
            <a:r>
              <a:rPr lang="en-US" dirty="0"/>
              <a:t>{</a:t>
            </a:r>
            <a:r>
              <a:rPr lang="en-US" dirty="0" err="1"/>
              <a:t>errorContent</a:t>
            </a:r>
            <a:r>
              <a:rPr lang="en-US" dirty="0"/>
              <a:t>}</a:t>
            </a:r>
          </a:p>
        </p:txBody>
      </p:sp>
      <p:sp>
        <p:nvSpPr>
          <p:cNvPr id="3" name="Title 2">
            <a:extLst>
              <a:ext uri="{FF2B5EF4-FFF2-40B4-BE49-F238E27FC236}">
                <a16:creationId xmlns:a16="http://schemas.microsoft.com/office/drawing/2014/main" id="{DACCFEE1-401B-4B4D-A45B-E599C1E6CE14}"/>
              </a:ext>
            </a:extLst>
          </p:cNvPr>
          <p:cNvSpPr>
            <a:spLocks noGrp="1"/>
          </p:cNvSpPr>
          <p:nvPr>
            <p:ph type="title"/>
          </p:nvPr>
        </p:nvSpPr>
        <p:spPr/>
        <p:txBody>
          <a:bodyPr/>
          <a:lstStyle/>
          <a:p>
            <a:r>
              <a:rPr lang="en-US" dirty="0"/>
              <a:t>Error Messages demo – display messages</a:t>
            </a:r>
          </a:p>
        </p:txBody>
      </p:sp>
      <p:sp>
        <p:nvSpPr>
          <p:cNvPr id="4" name="Slide Number Placeholder 3">
            <a:extLst>
              <a:ext uri="{FF2B5EF4-FFF2-40B4-BE49-F238E27FC236}">
                <a16:creationId xmlns:a16="http://schemas.microsoft.com/office/drawing/2014/main" id="{0D0A289B-8C98-4587-A657-3E3230F3DA12}"/>
              </a:ext>
            </a:extLst>
          </p:cNvPr>
          <p:cNvSpPr>
            <a:spLocks noGrp="1"/>
          </p:cNvSpPr>
          <p:nvPr>
            <p:ph type="sldNum" sz="quarter" idx="4"/>
          </p:nvPr>
        </p:nvSpPr>
        <p:spPr/>
        <p:txBody>
          <a:bodyPr/>
          <a:lstStyle/>
          <a:p>
            <a:fld id="{3A3ABCD3-4259-4031-A1A0-BB63FBFB7B73}" type="slidenum">
              <a:rPr lang="en-US" smtClean="0"/>
              <a:pPr/>
              <a:t>171</a:t>
            </a:fld>
            <a:endParaRPr lang="en-US" dirty="0"/>
          </a:p>
        </p:txBody>
      </p:sp>
    </p:spTree>
    <p:extLst>
      <p:ext uri="{BB962C8B-B14F-4D97-AF65-F5344CB8AC3E}">
        <p14:creationId xmlns:p14="http://schemas.microsoft.com/office/powerpoint/2010/main" val="386930414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47479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10 – Managing State with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173</a:t>
            </a:fld>
            <a:endParaRPr lang="en-US" dirty="0"/>
          </a:p>
        </p:txBody>
      </p:sp>
    </p:spTree>
    <p:extLst>
      <p:ext uri="{BB962C8B-B14F-4D97-AF65-F5344CB8AC3E}">
        <p14:creationId xmlns:p14="http://schemas.microsoft.com/office/powerpoint/2010/main" val="35057110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174</a:t>
            </a:fld>
            <a:endParaRPr lang="en-US" dirty="0"/>
          </a:p>
        </p:txBody>
      </p:sp>
    </p:spTree>
    <p:extLst>
      <p:ext uri="{BB962C8B-B14F-4D97-AF65-F5344CB8AC3E}">
        <p14:creationId xmlns:p14="http://schemas.microsoft.com/office/powerpoint/2010/main" val="30641193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BA9779-6454-4CF2-AAAD-18B844A66210}"/>
              </a:ext>
            </a:extLst>
          </p:cNvPr>
          <p:cNvSpPr>
            <a:spLocks noGrp="1"/>
          </p:cNvSpPr>
          <p:nvPr>
            <p:ph sz="quarter" idx="13"/>
          </p:nvPr>
        </p:nvSpPr>
        <p:spPr/>
        <p:txBody>
          <a:bodyPr/>
          <a:lstStyle/>
          <a:p>
            <a:r>
              <a:rPr lang="en-US" sz="2000" dirty="0">
                <a:latin typeface="Consolas" panose="020B0609020204030204" pitchFamily="49" charset="0"/>
              </a:rPr>
              <a:t>npm install redux</a:t>
            </a:r>
          </a:p>
          <a:p>
            <a:r>
              <a:rPr lang="en-US" sz="2000" dirty="0">
                <a:solidFill>
                  <a:schemeClr val="bg1">
                    <a:lumMod val="50000"/>
                  </a:schemeClr>
                </a:solidFill>
                <a:latin typeface="Consolas" panose="020B0609020204030204" pitchFamily="49" charset="0"/>
              </a:rPr>
              <a:t>//create a file in the app root (not in "</a:t>
            </a:r>
            <a:r>
              <a:rPr lang="en-US" sz="2000" dirty="0" err="1">
                <a:solidFill>
                  <a:schemeClr val="bg1">
                    <a:lumMod val="50000"/>
                  </a:schemeClr>
                </a:solidFill>
                <a:latin typeface="Consolas" panose="020B0609020204030204" pitchFamily="49" charset="0"/>
              </a:rPr>
              <a:t>src</a:t>
            </a:r>
            <a:r>
              <a:rPr lang="en-US" sz="2000" dirty="0">
                <a:solidFill>
                  <a:schemeClr val="bg1">
                    <a:lumMod val="50000"/>
                  </a:schemeClr>
                </a:solidFill>
                <a:latin typeface="Consolas" panose="020B0609020204030204" pitchFamily="49" charset="0"/>
              </a:rPr>
              <a:t>") called redux-alone.js</a:t>
            </a:r>
          </a:p>
          <a:p>
            <a:r>
              <a:rPr lang="en-US" sz="2000" dirty="0">
                <a:solidFill>
                  <a:schemeClr val="bg1">
                    <a:lumMod val="50000"/>
                  </a:schemeClr>
                </a:solidFill>
                <a:latin typeface="Consolas" panose="020B0609020204030204" pitchFamily="49" charset="0"/>
              </a:rPr>
              <a:t>//going to execute using Node.js, so need to use Node's importing syntax:</a:t>
            </a:r>
          </a:p>
          <a:p>
            <a:r>
              <a:rPr lang="en-US" sz="2000" dirty="0">
                <a:latin typeface="Consolas" panose="020B0609020204030204" pitchFamily="49" charset="0"/>
              </a:rPr>
              <a:t>const redux = require('redux');</a:t>
            </a:r>
          </a:p>
          <a:p>
            <a:r>
              <a:rPr lang="en-US" sz="2000" dirty="0">
                <a:latin typeface="Consolas" panose="020B0609020204030204" pitchFamily="49" charset="0"/>
              </a:rPr>
              <a:t>const reducer = (state = </a:t>
            </a:r>
            <a:r>
              <a:rPr lang="en-US" sz="2000" dirty="0" err="1">
                <a:latin typeface="Consolas" panose="020B0609020204030204" pitchFamily="49" charset="0"/>
              </a:rPr>
              <a:t>initialState</a:t>
            </a:r>
            <a:r>
              <a:rPr lang="en-US" sz="2000" dirty="0">
                <a:latin typeface="Consolas" panose="020B0609020204030204" pitchFamily="49" charset="0"/>
              </a:rPr>
              <a:t>, action) =&gt; {</a:t>
            </a:r>
          </a:p>
          <a:p>
            <a:r>
              <a:rPr lang="en-US" sz="2000" dirty="0">
                <a:latin typeface="Consolas" panose="020B0609020204030204" pitchFamily="49" charset="0"/>
              </a:rPr>
              <a:t>	return state;</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const store = </a:t>
            </a:r>
            <a:r>
              <a:rPr lang="en-US" sz="2000" dirty="0" err="1">
                <a:latin typeface="Consolas" panose="020B0609020204030204" pitchFamily="49" charset="0"/>
              </a:rPr>
              <a:t>redux.createStore</a:t>
            </a:r>
            <a:r>
              <a:rPr lang="en-US" sz="2000" dirty="0">
                <a:latin typeface="Consolas" panose="020B0609020204030204" pitchFamily="49" charset="0"/>
              </a:rPr>
              <a:t>(reducer);</a:t>
            </a:r>
          </a:p>
          <a:p>
            <a:r>
              <a:rPr lang="en-US" sz="2000" dirty="0">
                <a:latin typeface="Consolas" panose="020B0609020204030204" pitchFamily="49" charset="0"/>
              </a:rPr>
              <a:t>console.log(</a:t>
            </a:r>
            <a:r>
              <a:rPr lang="en-US" sz="2000" dirty="0" err="1">
                <a:latin typeface="Consolas" panose="020B0609020204030204" pitchFamily="49" charset="0"/>
              </a:rPr>
              <a:t>store.getState</a:t>
            </a:r>
            <a:r>
              <a:rPr lang="en-US" sz="2000" dirty="0">
                <a:latin typeface="Consolas" panose="020B0609020204030204" pitchFamily="49" charset="0"/>
              </a:rPr>
              <a:t>());</a:t>
            </a:r>
          </a:p>
          <a:p>
            <a:r>
              <a:rPr lang="en-US" sz="2000" dirty="0">
                <a:solidFill>
                  <a:schemeClr val="bg1">
                    <a:lumMod val="50000"/>
                  </a:schemeClr>
                </a:solidFill>
                <a:latin typeface="Consolas" panose="020B0609020204030204" pitchFamily="49" charset="0"/>
              </a:rPr>
              <a:t>//execute with "node redux-alone.js" and see that state is undefined</a:t>
            </a:r>
          </a:p>
        </p:txBody>
      </p:sp>
      <p:sp>
        <p:nvSpPr>
          <p:cNvPr id="3" name="Title 2">
            <a:extLst>
              <a:ext uri="{FF2B5EF4-FFF2-40B4-BE49-F238E27FC236}">
                <a16:creationId xmlns:a16="http://schemas.microsoft.com/office/drawing/2014/main" id="{CCCB31A6-2BF2-44B9-A295-49B4F4E51953}"/>
              </a:ext>
            </a:extLst>
          </p:cNvPr>
          <p:cNvSpPr>
            <a:spLocks noGrp="1"/>
          </p:cNvSpPr>
          <p:nvPr>
            <p:ph type="title"/>
          </p:nvPr>
        </p:nvSpPr>
        <p:spPr/>
        <p:txBody>
          <a:bodyPr/>
          <a:lstStyle/>
          <a:p>
            <a:r>
              <a:rPr lang="en-US" dirty="0"/>
              <a:t>Redux standalone demo – part 1</a:t>
            </a:r>
          </a:p>
        </p:txBody>
      </p:sp>
      <p:sp>
        <p:nvSpPr>
          <p:cNvPr id="4" name="Slide Number Placeholder 3">
            <a:extLst>
              <a:ext uri="{FF2B5EF4-FFF2-40B4-BE49-F238E27FC236}">
                <a16:creationId xmlns:a16="http://schemas.microsoft.com/office/drawing/2014/main" id="{C04DCEB7-1481-4ED2-ABF2-FA880C18123D}"/>
              </a:ext>
            </a:extLst>
          </p:cNvPr>
          <p:cNvSpPr>
            <a:spLocks noGrp="1"/>
          </p:cNvSpPr>
          <p:nvPr>
            <p:ph type="sldNum" sz="quarter" idx="4"/>
          </p:nvPr>
        </p:nvSpPr>
        <p:spPr/>
        <p:txBody>
          <a:bodyPr/>
          <a:lstStyle/>
          <a:p>
            <a:fld id="{3A3ABCD3-4259-4031-A1A0-BB63FBFB7B73}" type="slidenum">
              <a:rPr lang="en-US" smtClean="0"/>
              <a:pPr/>
              <a:t>175</a:t>
            </a:fld>
            <a:endParaRPr lang="en-US" dirty="0"/>
          </a:p>
        </p:txBody>
      </p:sp>
    </p:spTree>
    <p:extLst>
      <p:ext uri="{BB962C8B-B14F-4D97-AF65-F5344CB8AC3E}">
        <p14:creationId xmlns:p14="http://schemas.microsoft.com/office/powerpoint/2010/main" val="24469221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32A97-F301-4CA5-A7AE-F2F012275317}"/>
              </a:ext>
            </a:extLst>
          </p:cNvPr>
          <p:cNvSpPr>
            <a:spLocks noGrp="1"/>
          </p:cNvSpPr>
          <p:nvPr>
            <p:ph sz="quarter" idx="13"/>
          </p:nvPr>
        </p:nvSpPr>
        <p:spPr/>
        <p:txBody>
          <a:bodyPr/>
          <a:lstStyle/>
          <a:p>
            <a:r>
              <a:rPr lang="en-US" sz="2000" dirty="0">
                <a:solidFill>
                  <a:schemeClr val="bg1">
                    <a:lumMod val="50000"/>
                  </a:schemeClr>
                </a:solidFill>
                <a:latin typeface="Consolas" panose="020B0609020204030204" pitchFamily="49" charset="0"/>
              </a:rPr>
              <a:t>//add (before the reducer)</a:t>
            </a:r>
          </a:p>
          <a:p>
            <a:r>
              <a:rPr lang="en-US" sz="2000" dirty="0">
                <a:latin typeface="Consolas" panose="020B0609020204030204" pitchFamily="49" charset="0"/>
              </a:rPr>
              <a:t>const </a:t>
            </a:r>
            <a:r>
              <a:rPr lang="en-US" sz="2000" dirty="0" err="1">
                <a:latin typeface="Consolas" panose="020B0609020204030204" pitchFamily="49" charset="0"/>
              </a:rPr>
              <a:t>initialState</a:t>
            </a:r>
            <a:r>
              <a:rPr lang="en-US" sz="2000" dirty="0">
                <a:latin typeface="Consolas" panose="020B0609020204030204" pitchFamily="49" charset="0"/>
              </a:rPr>
              <a:t> = {</a:t>
            </a:r>
          </a:p>
          <a:p>
            <a:r>
              <a:rPr lang="en-US" sz="2000" dirty="0">
                <a:latin typeface="Consolas" panose="020B0609020204030204" pitchFamily="49" charset="0"/>
              </a:rPr>
              <a:t>	counter: 0</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solidFill>
                  <a:schemeClr val="bg1">
                    <a:lumMod val="50000"/>
                  </a:schemeClr>
                </a:solidFill>
                <a:latin typeface="Consolas" panose="020B0609020204030204" pitchFamily="49" charset="0"/>
              </a:rPr>
              <a:t>//modify reducer:</a:t>
            </a:r>
          </a:p>
          <a:p>
            <a:r>
              <a:rPr lang="en-US" sz="2000" dirty="0">
                <a:latin typeface="Consolas" panose="020B0609020204030204" pitchFamily="49" charset="0"/>
              </a:rPr>
              <a:t>const reducer = (state = </a:t>
            </a:r>
            <a:r>
              <a:rPr lang="en-US" sz="2000" dirty="0" err="1">
                <a:latin typeface="Consolas" panose="020B0609020204030204" pitchFamily="49" charset="0"/>
              </a:rPr>
              <a:t>initialState</a:t>
            </a:r>
            <a:r>
              <a:rPr lang="en-US" sz="2000" dirty="0">
                <a:latin typeface="Consolas" panose="020B0609020204030204" pitchFamily="49" charset="0"/>
              </a:rPr>
              <a:t>, action) =&gt; {</a:t>
            </a:r>
          </a:p>
          <a:p>
            <a:endParaRPr lang="en-US" sz="2000" dirty="0">
              <a:latin typeface="Consolas" panose="020B0609020204030204" pitchFamily="49" charset="0"/>
            </a:endParaRPr>
          </a:p>
          <a:p>
            <a:r>
              <a:rPr lang="en-US" sz="2000" dirty="0">
                <a:solidFill>
                  <a:schemeClr val="bg1">
                    <a:lumMod val="50000"/>
                  </a:schemeClr>
                </a:solidFill>
                <a:latin typeface="Consolas" panose="020B0609020204030204" pitchFamily="49" charset="0"/>
              </a:rPr>
              <a:t>//re-execute and see that state is initialized now</a:t>
            </a:r>
          </a:p>
          <a:p>
            <a:endParaRPr lang="en-US" dirty="0"/>
          </a:p>
        </p:txBody>
      </p:sp>
      <p:sp>
        <p:nvSpPr>
          <p:cNvPr id="3" name="Title 2">
            <a:extLst>
              <a:ext uri="{FF2B5EF4-FFF2-40B4-BE49-F238E27FC236}">
                <a16:creationId xmlns:a16="http://schemas.microsoft.com/office/drawing/2014/main" id="{82AF76B6-E8C4-4664-B820-53DE0F5EFFD9}"/>
              </a:ext>
            </a:extLst>
          </p:cNvPr>
          <p:cNvSpPr>
            <a:spLocks noGrp="1"/>
          </p:cNvSpPr>
          <p:nvPr>
            <p:ph type="title"/>
          </p:nvPr>
        </p:nvSpPr>
        <p:spPr/>
        <p:txBody>
          <a:bodyPr/>
          <a:lstStyle/>
          <a:p>
            <a:r>
              <a:rPr lang="en-US" dirty="0"/>
              <a:t>Redux standalone – part 2</a:t>
            </a:r>
          </a:p>
        </p:txBody>
      </p:sp>
      <p:sp>
        <p:nvSpPr>
          <p:cNvPr id="4" name="Slide Number Placeholder 3">
            <a:extLst>
              <a:ext uri="{FF2B5EF4-FFF2-40B4-BE49-F238E27FC236}">
                <a16:creationId xmlns:a16="http://schemas.microsoft.com/office/drawing/2014/main" id="{9C8A4594-E33A-4F62-994E-87987E292CA1}"/>
              </a:ext>
            </a:extLst>
          </p:cNvPr>
          <p:cNvSpPr>
            <a:spLocks noGrp="1"/>
          </p:cNvSpPr>
          <p:nvPr>
            <p:ph type="sldNum" sz="quarter" idx="4"/>
          </p:nvPr>
        </p:nvSpPr>
        <p:spPr/>
        <p:txBody>
          <a:bodyPr/>
          <a:lstStyle/>
          <a:p>
            <a:fld id="{3A3ABCD3-4259-4031-A1A0-BB63FBFB7B73}" type="slidenum">
              <a:rPr lang="en-US" smtClean="0"/>
              <a:pPr/>
              <a:t>176</a:t>
            </a:fld>
            <a:endParaRPr lang="en-US" dirty="0"/>
          </a:p>
        </p:txBody>
      </p:sp>
    </p:spTree>
    <p:extLst>
      <p:ext uri="{BB962C8B-B14F-4D97-AF65-F5344CB8AC3E}">
        <p14:creationId xmlns:p14="http://schemas.microsoft.com/office/powerpoint/2010/main" val="427524230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37015D-B611-4570-9041-E8007586B4A4}"/>
              </a:ext>
            </a:extLst>
          </p:cNvPr>
          <p:cNvSpPr>
            <a:spLocks noGrp="1"/>
          </p:cNvSpPr>
          <p:nvPr>
            <p:ph sz="quarter" idx="13"/>
          </p:nvPr>
        </p:nvSpPr>
        <p:spPr/>
        <p:txBody>
          <a:bodyPr/>
          <a:lstStyle/>
          <a:p>
            <a:r>
              <a:rPr lang="en-US" sz="2000" dirty="0">
                <a:solidFill>
                  <a:schemeClr val="bg1">
                    <a:lumMod val="50000"/>
                  </a:schemeClr>
                </a:solidFill>
                <a:latin typeface="Consolas" panose="020B0609020204030204" pitchFamily="49" charset="0"/>
              </a:rPr>
              <a:t>//dispatch an action – after existing code:</a:t>
            </a:r>
          </a:p>
          <a:p>
            <a:r>
              <a:rPr lang="en-US" sz="2000" dirty="0" err="1">
                <a:latin typeface="Consolas" panose="020B0609020204030204" pitchFamily="49" charset="0"/>
              </a:rPr>
              <a:t>store.dispatch</a:t>
            </a:r>
            <a:r>
              <a:rPr lang="en-US" sz="2000" dirty="0">
                <a:latin typeface="Consolas" panose="020B0609020204030204" pitchFamily="49" charset="0"/>
              </a:rPr>
              <a:t>({type: 'INCREMENT'});</a:t>
            </a:r>
          </a:p>
          <a:p>
            <a:r>
              <a:rPr lang="en-US" sz="2000" dirty="0" err="1">
                <a:latin typeface="Consolas" panose="020B0609020204030204" pitchFamily="49" charset="0"/>
              </a:rPr>
              <a:t>store.dispatch</a:t>
            </a:r>
            <a:r>
              <a:rPr lang="en-US" sz="2000" dirty="0">
                <a:latin typeface="Consolas" panose="020B0609020204030204" pitchFamily="49" charset="0"/>
              </a:rPr>
              <a:t>({type: 'ADD', payload: 5);</a:t>
            </a:r>
          </a:p>
          <a:p>
            <a:r>
              <a:rPr lang="en-US" sz="2000" dirty="0">
                <a:latin typeface="Consolas" panose="020B0609020204030204" pitchFamily="49" charset="0"/>
              </a:rPr>
              <a:t>console.log(</a:t>
            </a:r>
            <a:r>
              <a:rPr lang="en-US" sz="2000" dirty="0" err="1">
                <a:latin typeface="Consolas" panose="020B0609020204030204" pitchFamily="49" charset="0"/>
              </a:rPr>
              <a:t>store.getState</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solidFill>
                  <a:schemeClr val="bg1">
                    <a:lumMod val="50000"/>
                  </a:schemeClr>
                </a:solidFill>
                <a:latin typeface="Consolas" panose="020B0609020204030204" pitchFamily="49" charset="0"/>
              </a:rPr>
              <a:t>//re-execute – no change in state!</a:t>
            </a:r>
          </a:p>
          <a:p>
            <a:r>
              <a:rPr lang="en-US" sz="2000" dirty="0">
                <a:solidFill>
                  <a:schemeClr val="bg1">
                    <a:lumMod val="50000"/>
                  </a:schemeClr>
                </a:solidFill>
                <a:latin typeface="Consolas" panose="020B0609020204030204" pitchFamily="49" charset="0"/>
              </a:rPr>
              <a:t>//of course not, we haven't done anything in the reducer function</a:t>
            </a:r>
          </a:p>
          <a:p>
            <a:endParaRPr lang="en-US" dirty="0"/>
          </a:p>
        </p:txBody>
      </p:sp>
      <p:sp>
        <p:nvSpPr>
          <p:cNvPr id="3" name="Title 2">
            <a:extLst>
              <a:ext uri="{FF2B5EF4-FFF2-40B4-BE49-F238E27FC236}">
                <a16:creationId xmlns:a16="http://schemas.microsoft.com/office/drawing/2014/main" id="{729620F9-FCB2-41B1-AFE7-70DF9D103958}"/>
              </a:ext>
            </a:extLst>
          </p:cNvPr>
          <p:cNvSpPr>
            <a:spLocks noGrp="1"/>
          </p:cNvSpPr>
          <p:nvPr>
            <p:ph type="title"/>
          </p:nvPr>
        </p:nvSpPr>
        <p:spPr/>
        <p:txBody>
          <a:bodyPr/>
          <a:lstStyle/>
          <a:p>
            <a:r>
              <a:rPr lang="en-US" dirty="0"/>
              <a:t>Redux standalone – part 3</a:t>
            </a:r>
          </a:p>
        </p:txBody>
      </p:sp>
      <p:sp>
        <p:nvSpPr>
          <p:cNvPr id="4" name="Slide Number Placeholder 3">
            <a:extLst>
              <a:ext uri="{FF2B5EF4-FFF2-40B4-BE49-F238E27FC236}">
                <a16:creationId xmlns:a16="http://schemas.microsoft.com/office/drawing/2014/main" id="{86D91B65-D68E-4DE0-BE5D-0123D5170A2E}"/>
              </a:ext>
            </a:extLst>
          </p:cNvPr>
          <p:cNvSpPr>
            <a:spLocks noGrp="1"/>
          </p:cNvSpPr>
          <p:nvPr>
            <p:ph type="sldNum" sz="quarter" idx="4"/>
          </p:nvPr>
        </p:nvSpPr>
        <p:spPr/>
        <p:txBody>
          <a:bodyPr/>
          <a:lstStyle/>
          <a:p>
            <a:fld id="{3A3ABCD3-4259-4031-A1A0-BB63FBFB7B73}" type="slidenum">
              <a:rPr lang="en-US" smtClean="0"/>
              <a:pPr/>
              <a:t>177</a:t>
            </a:fld>
            <a:endParaRPr lang="en-US" dirty="0"/>
          </a:p>
        </p:txBody>
      </p:sp>
    </p:spTree>
    <p:extLst>
      <p:ext uri="{BB962C8B-B14F-4D97-AF65-F5344CB8AC3E}">
        <p14:creationId xmlns:p14="http://schemas.microsoft.com/office/powerpoint/2010/main" val="145953498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BB7B4D-E1C8-4242-9E93-32AD779D83E8}"/>
              </a:ext>
            </a:extLst>
          </p:cNvPr>
          <p:cNvSpPr>
            <a:spLocks noGrp="1"/>
          </p:cNvSpPr>
          <p:nvPr>
            <p:ph sz="quarter" idx="13"/>
          </p:nvPr>
        </p:nvSpPr>
        <p:spPr/>
        <p:txBody>
          <a:bodyPr/>
          <a:lstStyle/>
          <a:p>
            <a:r>
              <a:rPr lang="en-US" sz="2000" dirty="0">
                <a:solidFill>
                  <a:schemeClr val="bg1">
                    <a:lumMod val="50000"/>
                  </a:schemeClr>
                </a:solidFill>
                <a:latin typeface="Consolas" panose="020B0609020204030204" pitchFamily="49" charset="0"/>
              </a:rPr>
              <a:t>//modify the reducer function:</a:t>
            </a:r>
          </a:p>
          <a:p>
            <a:r>
              <a:rPr lang="en-US" sz="2000" dirty="0">
                <a:latin typeface="Consolas" panose="020B0609020204030204" pitchFamily="49" charset="0"/>
              </a:rPr>
              <a:t>if (</a:t>
            </a:r>
            <a:r>
              <a:rPr lang="en-US" sz="2000" dirty="0" err="1">
                <a:latin typeface="Consolas" panose="020B0609020204030204" pitchFamily="49" charset="0"/>
              </a:rPr>
              <a:t>action.type</a:t>
            </a:r>
            <a:r>
              <a:rPr lang="en-US" sz="2000" dirty="0">
                <a:latin typeface="Consolas" panose="020B0609020204030204" pitchFamily="49" charset="0"/>
              </a:rPr>
              <a:t> === 'INCREMENT') {</a:t>
            </a:r>
          </a:p>
          <a:p>
            <a:r>
              <a:rPr lang="en-US" sz="2000" dirty="0">
                <a:solidFill>
                  <a:schemeClr val="bg1">
                    <a:lumMod val="50000"/>
                  </a:schemeClr>
                </a:solidFill>
                <a:latin typeface="Consolas" panose="020B0609020204030204" pitchFamily="49" charset="0"/>
              </a:rPr>
              <a:t>	//do NOT mutate existing state!</a:t>
            </a:r>
          </a:p>
          <a:p>
            <a:r>
              <a:rPr lang="en-US" sz="2000" dirty="0">
                <a:latin typeface="Consolas" panose="020B0609020204030204" pitchFamily="49" charset="0"/>
              </a:rPr>
              <a:t>	return { ...state, counter: </a:t>
            </a:r>
            <a:r>
              <a:rPr lang="en-US" sz="2000" dirty="0" err="1">
                <a:latin typeface="Consolas" panose="020B0609020204030204" pitchFamily="49" charset="0"/>
              </a:rPr>
              <a:t>state.counter</a:t>
            </a:r>
            <a:r>
              <a:rPr lang="en-US" sz="2000" dirty="0">
                <a:latin typeface="Consolas" panose="020B0609020204030204" pitchFamily="49" charset="0"/>
              </a:rPr>
              <a:t> + 1 };</a:t>
            </a:r>
          </a:p>
          <a:p>
            <a:r>
              <a:rPr lang="en-US" sz="2000" dirty="0">
                <a:latin typeface="Consolas" panose="020B0609020204030204" pitchFamily="49" charset="0"/>
              </a:rPr>
              <a:t>}</a:t>
            </a:r>
          </a:p>
          <a:p>
            <a:r>
              <a:rPr lang="en-US" sz="2000" dirty="0">
                <a:latin typeface="Consolas" panose="020B0609020204030204" pitchFamily="49" charset="0"/>
              </a:rPr>
              <a:t>if (</a:t>
            </a:r>
            <a:r>
              <a:rPr lang="en-US" sz="2000" dirty="0" err="1">
                <a:latin typeface="Consolas" panose="020B0609020204030204" pitchFamily="49" charset="0"/>
              </a:rPr>
              <a:t>action.type</a:t>
            </a:r>
            <a:r>
              <a:rPr lang="en-US" sz="2000" dirty="0">
                <a:latin typeface="Consolas" panose="020B0609020204030204" pitchFamily="49" charset="0"/>
              </a:rPr>
              <a:t> === 'ADD') {</a:t>
            </a:r>
          </a:p>
          <a:p>
            <a:r>
              <a:rPr lang="en-US" sz="2000" dirty="0">
                <a:latin typeface="Consolas" panose="020B0609020204030204" pitchFamily="49" charset="0"/>
              </a:rPr>
              <a:t>	return { ...state, counter: </a:t>
            </a:r>
            <a:r>
              <a:rPr lang="en-US" sz="2000" dirty="0" err="1">
                <a:latin typeface="Consolas" panose="020B0609020204030204" pitchFamily="49" charset="0"/>
              </a:rPr>
              <a:t>state.counter</a:t>
            </a:r>
            <a:r>
              <a:rPr lang="en-US" sz="2000" dirty="0">
                <a:latin typeface="Consolas" panose="020B0609020204030204" pitchFamily="49" charset="0"/>
              </a:rPr>
              <a:t> + </a:t>
            </a:r>
            <a:r>
              <a:rPr lang="en-US" sz="2000" dirty="0" err="1">
                <a:latin typeface="Consolas" panose="020B0609020204030204" pitchFamily="49" charset="0"/>
              </a:rPr>
              <a:t>action.payload</a:t>
            </a:r>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return state;</a:t>
            </a:r>
          </a:p>
          <a:p>
            <a:endParaRPr lang="en-US" sz="2000" dirty="0">
              <a:latin typeface="Consolas" panose="020B0609020204030204" pitchFamily="49" charset="0"/>
            </a:endParaRPr>
          </a:p>
          <a:p>
            <a:r>
              <a:rPr lang="en-US" sz="2000" dirty="0">
                <a:solidFill>
                  <a:schemeClr val="bg1">
                    <a:lumMod val="50000"/>
                  </a:schemeClr>
                </a:solidFill>
                <a:latin typeface="Consolas" panose="020B0609020204030204" pitchFamily="49" charset="0"/>
              </a:rPr>
              <a:t>//execute again – now we have changed state!</a:t>
            </a:r>
          </a:p>
          <a:p>
            <a:r>
              <a:rPr lang="en-US" sz="2000" dirty="0">
                <a:solidFill>
                  <a:schemeClr val="bg1">
                    <a:lumMod val="50000"/>
                  </a:schemeClr>
                </a:solidFill>
                <a:latin typeface="Consolas" panose="020B0609020204030204" pitchFamily="49" charset="0"/>
              </a:rPr>
              <a:t>//try dispatching an action called "FOO" and test (should be no changes to state)</a:t>
            </a:r>
          </a:p>
        </p:txBody>
      </p:sp>
      <p:sp>
        <p:nvSpPr>
          <p:cNvPr id="3" name="Title 2">
            <a:extLst>
              <a:ext uri="{FF2B5EF4-FFF2-40B4-BE49-F238E27FC236}">
                <a16:creationId xmlns:a16="http://schemas.microsoft.com/office/drawing/2014/main" id="{FD4A555A-A850-44EE-AFCA-3E2EBCC77258}"/>
              </a:ext>
            </a:extLst>
          </p:cNvPr>
          <p:cNvSpPr>
            <a:spLocks noGrp="1"/>
          </p:cNvSpPr>
          <p:nvPr>
            <p:ph type="title"/>
          </p:nvPr>
        </p:nvSpPr>
        <p:spPr/>
        <p:txBody>
          <a:bodyPr/>
          <a:lstStyle/>
          <a:p>
            <a:r>
              <a:rPr lang="en-US" dirty="0"/>
              <a:t>Redux standalone – part 4</a:t>
            </a:r>
          </a:p>
        </p:txBody>
      </p:sp>
      <p:sp>
        <p:nvSpPr>
          <p:cNvPr id="4" name="Slide Number Placeholder 3">
            <a:extLst>
              <a:ext uri="{FF2B5EF4-FFF2-40B4-BE49-F238E27FC236}">
                <a16:creationId xmlns:a16="http://schemas.microsoft.com/office/drawing/2014/main" id="{C13F2C0B-706D-4C60-B60B-1C8F82A2AE4B}"/>
              </a:ext>
            </a:extLst>
          </p:cNvPr>
          <p:cNvSpPr>
            <a:spLocks noGrp="1"/>
          </p:cNvSpPr>
          <p:nvPr>
            <p:ph type="sldNum" sz="quarter" idx="4"/>
          </p:nvPr>
        </p:nvSpPr>
        <p:spPr/>
        <p:txBody>
          <a:bodyPr/>
          <a:lstStyle/>
          <a:p>
            <a:fld id="{3A3ABCD3-4259-4031-A1A0-BB63FBFB7B73}" type="slidenum">
              <a:rPr lang="en-US" smtClean="0"/>
              <a:pPr/>
              <a:t>178</a:t>
            </a:fld>
            <a:endParaRPr lang="en-US" dirty="0"/>
          </a:p>
        </p:txBody>
      </p:sp>
    </p:spTree>
    <p:extLst>
      <p:ext uri="{BB962C8B-B14F-4D97-AF65-F5344CB8AC3E}">
        <p14:creationId xmlns:p14="http://schemas.microsoft.com/office/powerpoint/2010/main" val="289932671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E1B154-603F-450B-AB1F-5C1721DEF4B9}"/>
              </a:ext>
            </a:extLst>
          </p:cNvPr>
          <p:cNvSpPr>
            <a:spLocks noGrp="1"/>
          </p:cNvSpPr>
          <p:nvPr>
            <p:ph sz="quarter" idx="13"/>
          </p:nvPr>
        </p:nvSpPr>
        <p:spPr/>
        <p:txBody>
          <a:bodyPr/>
          <a:lstStyle/>
          <a:p>
            <a:r>
              <a:rPr lang="en-US" sz="2000" dirty="0">
                <a:solidFill>
                  <a:schemeClr val="bg1">
                    <a:lumMod val="50000"/>
                  </a:schemeClr>
                </a:solidFill>
                <a:latin typeface="Consolas" panose="020B0609020204030204" pitchFamily="49" charset="0"/>
              </a:rPr>
              <a:t>//create a subscription to the state – before dispatching the actions</a:t>
            </a:r>
          </a:p>
          <a:p>
            <a:r>
              <a:rPr lang="en-US" sz="2000" dirty="0" err="1">
                <a:latin typeface="Consolas" panose="020B0609020204030204" pitchFamily="49" charset="0"/>
              </a:rPr>
              <a:t>store.subscribe</a:t>
            </a:r>
            <a:r>
              <a:rPr lang="en-US" sz="2000" dirty="0">
                <a:latin typeface="Consolas" panose="020B0609020204030204" pitchFamily="49" charset="0"/>
              </a:rPr>
              <a:t>(() =&gt; {</a:t>
            </a:r>
          </a:p>
          <a:p>
            <a:r>
              <a:rPr lang="en-US" sz="2000" dirty="0">
                <a:latin typeface="Consolas" panose="020B0609020204030204" pitchFamily="49" charset="0"/>
              </a:rPr>
              <a:t>	console.log('(subscription)', </a:t>
            </a:r>
            <a:r>
              <a:rPr lang="en-US" sz="2000" dirty="0" err="1">
                <a:latin typeface="Consolas" panose="020B0609020204030204" pitchFamily="49" charset="0"/>
              </a:rPr>
              <a:t>store.getState</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solidFill>
                  <a:schemeClr val="bg1">
                    <a:lumMod val="50000"/>
                  </a:schemeClr>
                </a:solidFill>
                <a:latin typeface="Consolas" panose="020B0609020204030204" pitchFamily="49" charset="0"/>
              </a:rPr>
              <a:t>//and comment out existing console.log() invocations</a:t>
            </a:r>
          </a:p>
          <a:p>
            <a:r>
              <a:rPr lang="en-US" sz="2000" dirty="0">
                <a:solidFill>
                  <a:schemeClr val="bg1">
                    <a:lumMod val="50000"/>
                  </a:schemeClr>
                </a:solidFill>
                <a:latin typeface="Consolas" panose="020B0609020204030204" pitchFamily="49" charset="0"/>
              </a:rPr>
              <a:t>//execute and see the state each time an action is dispatched</a:t>
            </a:r>
          </a:p>
          <a:p>
            <a:endParaRPr lang="en-US" dirty="0"/>
          </a:p>
        </p:txBody>
      </p:sp>
      <p:sp>
        <p:nvSpPr>
          <p:cNvPr id="3" name="Title 2">
            <a:extLst>
              <a:ext uri="{FF2B5EF4-FFF2-40B4-BE49-F238E27FC236}">
                <a16:creationId xmlns:a16="http://schemas.microsoft.com/office/drawing/2014/main" id="{96FD7E57-DFB7-4BD1-B1E6-396A5EAF222E}"/>
              </a:ext>
            </a:extLst>
          </p:cNvPr>
          <p:cNvSpPr>
            <a:spLocks noGrp="1"/>
          </p:cNvSpPr>
          <p:nvPr>
            <p:ph type="title"/>
          </p:nvPr>
        </p:nvSpPr>
        <p:spPr/>
        <p:txBody>
          <a:bodyPr/>
          <a:lstStyle/>
          <a:p>
            <a:r>
              <a:rPr lang="en-US" dirty="0"/>
              <a:t>Redux standalone – part 5</a:t>
            </a:r>
          </a:p>
        </p:txBody>
      </p:sp>
      <p:sp>
        <p:nvSpPr>
          <p:cNvPr id="4" name="Slide Number Placeholder 3">
            <a:extLst>
              <a:ext uri="{FF2B5EF4-FFF2-40B4-BE49-F238E27FC236}">
                <a16:creationId xmlns:a16="http://schemas.microsoft.com/office/drawing/2014/main" id="{1BB1A2B0-0567-4C0A-915C-4DC4D2987B66}"/>
              </a:ext>
            </a:extLst>
          </p:cNvPr>
          <p:cNvSpPr>
            <a:spLocks noGrp="1"/>
          </p:cNvSpPr>
          <p:nvPr>
            <p:ph type="sldNum" sz="quarter" idx="4"/>
          </p:nvPr>
        </p:nvSpPr>
        <p:spPr/>
        <p:txBody>
          <a:bodyPr/>
          <a:lstStyle/>
          <a:p>
            <a:fld id="{3A3ABCD3-4259-4031-A1A0-BB63FBFB7B73}" type="slidenum">
              <a:rPr lang="en-US" smtClean="0"/>
              <a:pPr/>
              <a:t>179</a:t>
            </a:fld>
            <a:endParaRPr lang="en-US" dirty="0"/>
          </a:p>
        </p:txBody>
      </p:sp>
    </p:spTree>
    <p:extLst>
      <p:ext uri="{BB962C8B-B14F-4D97-AF65-F5344CB8AC3E}">
        <p14:creationId xmlns:p14="http://schemas.microsoft.com/office/powerpoint/2010/main" val="163803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AA0D42-EF2E-458D-B3B6-9A08F99F3A47}"/>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(08-spread.js)</a:t>
            </a:r>
          </a:p>
          <a:p>
            <a:r>
              <a:rPr lang="en-US" dirty="0"/>
              <a:t>const o1 = {</a:t>
            </a:r>
          </a:p>
          <a:p>
            <a:r>
              <a:rPr lang="en-US" dirty="0"/>
              <a:t>	size: 'medium',</a:t>
            </a:r>
          </a:p>
          <a:p>
            <a:r>
              <a:rPr lang="en-US" dirty="0"/>
              <a:t>	color: 'blue',</a:t>
            </a:r>
          </a:p>
          <a:p>
            <a:r>
              <a:rPr lang="en-US" dirty="0"/>
              <a:t>	price: 12.95</a:t>
            </a:r>
          </a:p>
          <a:p>
            <a:r>
              <a:rPr lang="en-US" dirty="0"/>
              <a:t>}</a:t>
            </a:r>
          </a:p>
          <a:p>
            <a:r>
              <a:rPr lang="en-US" dirty="0"/>
              <a:t>const o2 = { ...o1 };</a:t>
            </a:r>
          </a:p>
          <a:p>
            <a:r>
              <a:rPr lang="en-US" dirty="0"/>
              <a:t>o2.price = 14.95;</a:t>
            </a:r>
          </a:p>
          <a:p>
            <a:r>
              <a:rPr lang="en-US" dirty="0"/>
              <a:t>const o3 = { ...o1, price: 9.95, category: 'shoes' };</a:t>
            </a:r>
          </a:p>
          <a:p>
            <a:endParaRPr lang="en-US" dirty="0"/>
          </a:p>
          <a:p>
            <a:r>
              <a:rPr lang="en-US" dirty="0"/>
              <a:t>console.log(o1);</a:t>
            </a:r>
          </a:p>
          <a:p>
            <a:r>
              <a:rPr lang="en-US" dirty="0"/>
              <a:t>console.log(o2);</a:t>
            </a:r>
          </a:p>
          <a:p>
            <a:r>
              <a:rPr lang="en-US" dirty="0"/>
              <a:t>console.log(o3);</a:t>
            </a:r>
          </a:p>
        </p:txBody>
      </p:sp>
      <p:sp>
        <p:nvSpPr>
          <p:cNvPr id="3" name="Title 2">
            <a:extLst>
              <a:ext uri="{FF2B5EF4-FFF2-40B4-BE49-F238E27FC236}">
                <a16:creationId xmlns:a16="http://schemas.microsoft.com/office/drawing/2014/main" id="{D5745924-BE3F-499F-8EEF-90A3F9AF9902}"/>
              </a:ext>
            </a:extLst>
          </p:cNvPr>
          <p:cNvSpPr>
            <a:spLocks noGrp="1"/>
          </p:cNvSpPr>
          <p:nvPr>
            <p:ph type="title"/>
          </p:nvPr>
        </p:nvSpPr>
        <p:spPr/>
        <p:txBody>
          <a:bodyPr/>
          <a:lstStyle/>
          <a:p>
            <a:r>
              <a:rPr lang="en-US" dirty="0"/>
              <a:t>Spread operator demo</a:t>
            </a:r>
          </a:p>
        </p:txBody>
      </p:sp>
      <p:sp>
        <p:nvSpPr>
          <p:cNvPr id="4" name="Slide Number Placeholder 3">
            <a:extLst>
              <a:ext uri="{FF2B5EF4-FFF2-40B4-BE49-F238E27FC236}">
                <a16:creationId xmlns:a16="http://schemas.microsoft.com/office/drawing/2014/main" id="{2FC34253-6725-4790-A40D-6F8AECD233EE}"/>
              </a:ext>
            </a:extLst>
          </p:cNvPr>
          <p:cNvSpPr>
            <a:spLocks noGrp="1"/>
          </p:cNvSpPr>
          <p:nvPr>
            <p:ph type="sldNum" sz="quarter" idx="4"/>
          </p:nvPr>
        </p:nvSpPr>
        <p:spPr/>
        <p:txBody>
          <a:bodyPr/>
          <a:lstStyle/>
          <a:p>
            <a:fld id="{3A3ABCD3-4259-4031-A1A0-BB63FBFB7B73}" type="slidenum">
              <a:rPr lang="en-US" smtClean="0"/>
              <a:pPr/>
              <a:t>18</a:t>
            </a:fld>
            <a:endParaRPr lang="en-US" dirty="0"/>
          </a:p>
        </p:txBody>
      </p:sp>
    </p:spTree>
    <p:extLst>
      <p:ext uri="{BB962C8B-B14F-4D97-AF65-F5344CB8AC3E}">
        <p14:creationId xmlns:p14="http://schemas.microsoft.com/office/powerpoint/2010/main" val="12716059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1E9B1B-5AA8-4BF9-8161-1A2BA0C95CE2}"/>
              </a:ext>
            </a:extLst>
          </p:cNvPr>
          <p:cNvSpPr>
            <a:spLocks noGrp="1"/>
          </p:cNvSpPr>
          <p:nvPr>
            <p:ph sz="quarter" idx="13"/>
          </p:nvPr>
        </p:nvSpPr>
        <p:spPr/>
        <p:txBody>
          <a:bodyPr/>
          <a:lstStyle/>
          <a:p>
            <a:r>
              <a:rPr lang="en-US" dirty="0">
                <a:solidFill>
                  <a:schemeClr val="bg1">
                    <a:lumMod val="50000"/>
                  </a:schemeClr>
                </a:solidFill>
              </a:rPr>
              <a:t>//create folders "</a:t>
            </a:r>
            <a:r>
              <a:rPr lang="en-US" dirty="0" err="1">
                <a:solidFill>
                  <a:schemeClr val="bg1">
                    <a:lumMod val="50000"/>
                  </a:schemeClr>
                </a:solidFill>
              </a:rPr>
              <a:t>src</a:t>
            </a:r>
            <a:r>
              <a:rPr lang="en-US" dirty="0">
                <a:solidFill>
                  <a:schemeClr val="bg1">
                    <a:lumMod val="50000"/>
                  </a:schemeClr>
                </a:solidFill>
              </a:rPr>
              <a:t>/store/reducers" and in there a file called "counter.js"</a:t>
            </a:r>
          </a:p>
          <a:p>
            <a:r>
              <a:rPr lang="en-US" dirty="0"/>
              <a:t>const </a:t>
            </a:r>
            <a:r>
              <a:rPr lang="en-US" dirty="0" err="1"/>
              <a:t>initialState</a:t>
            </a:r>
            <a:r>
              <a:rPr lang="en-US" dirty="0"/>
              <a:t> = {</a:t>
            </a:r>
          </a:p>
          <a:p>
            <a:r>
              <a:rPr lang="en-US" dirty="0"/>
              <a:t>	counter: 0</a:t>
            </a:r>
          </a:p>
          <a:p>
            <a:r>
              <a:rPr lang="en-US" dirty="0"/>
              <a:t>};</a:t>
            </a:r>
          </a:p>
          <a:p>
            <a:r>
              <a:rPr lang="en-US" dirty="0"/>
              <a:t>const reducer = (state = </a:t>
            </a:r>
            <a:r>
              <a:rPr lang="en-US" dirty="0" err="1"/>
              <a:t>initialState</a:t>
            </a:r>
            <a:r>
              <a:rPr lang="en-US" dirty="0"/>
              <a:t>, action) =&gt; {</a:t>
            </a:r>
          </a:p>
          <a:p>
            <a:r>
              <a:rPr lang="en-US" dirty="0"/>
              <a:t>	return state;</a:t>
            </a:r>
          </a:p>
          <a:p>
            <a:r>
              <a:rPr lang="en-US" dirty="0"/>
              <a:t>}</a:t>
            </a:r>
          </a:p>
          <a:p>
            <a:r>
              <a:rPr lang="en-US" dirty="0"/>
              <a:t>export default reducer;</a:t>
            </a:r>
          </a:p>
          <a:p>
            <a:endParaRPr lang="en-US" dirty="0"/>
          </a:p>
          <a:p>
            <a:r>
              <a:rPr lang="en-US" dirty="0">
                <a:solidFill>
                  <a:schemeClr val="bg1">
                    <a:lumMod val="50000"/>
                  </a:schemeClr>
                </a:solidFill>
              </a:rPr>
              <a:t>//in index.js:</a:t>
            </a:r>
          </a:p>
          <a:p>
            <a:r>
              <a:rPr lang="en-US" dirty="0"/>
              <a:t>import { </a:t>
            </a:r>
            <a:r>
              <a:rPr lang="en-US" dirty="0" err="1"/>
              <a:t>createStore</a:t>
            </a:r>
            <a:r>
              <a:rPr lang="en-US" dirty="0"/>
              <a:t> } from 'redux';</a:t>
            </a:r>
          </a:p>
          <a:p>
            <a:r>
              <a:rPr lang="en-US" dirty="0"/>
              <a:t>import reducer from './store/reducers/counter';</a:t>
            </a:r>
          </a:p>
          <a:p>
            <a:endParaRPr lang="en-US" dirty="0"/>
          </a:p>
          <a:p>
            <a:r>
              <a:rPr lang="en-US" dirty="0"/>
              <a:t>const store = </a:t>
            </a:r>
            <a:r>
              <a:rPr lang="en-US" dirty="0" err="1"/>
              <a:t>createStore</a:t>
            </a:r>
            <a:r>
              <a:rPr lang="en-US" dirty="0"/>
              <a:t>(reducer);</a:t>
            </a:r>
          </a:p>
          <a:p>
            <a:endParaRPr lang="en-US" dirty="0"/>
          </a:p>
        </p:txBody>
      </p:sp>
      <p:sp>
        <p:nvSpPr>
          <p:cNvPr id="3" name="Title 2">
            <a:extLst>
              <a:ext uri="{FF2B5EF4-FFF2-40B4-BE49-F238E27FC236}">
                <a16:creationId xmlns:a16="http://schemas.microsoft.com/office/drawing/2014/main" id="{DF8D0C02-9EDC-449F-B4D0-E402BBC7F478}"/>
              </a:ext>
            </a:extLst>
          </p:cNvPr>
          <p:cNvSpPr>
            <a:spLocks noGrp="1"/>
          </p:cNvSpPr>
          <p:nvPr>
            <p:ph type="title"/>
          </p:nvPr>
        </p:nvSpPr>
        <p:spPr/>
        <p:txBody>
          <a:bodyPr/>
          <a:lstStyle/>
          <a:p>
            <a:r>
              <a:rPr lang="en-US" dirty="0"/>
              <a:t>React Redux demo – setup </a:t>
            </a:r>
          </a:p>
        </p:txBody>
      </p:sp>
      <p:sp>
        <p:nvSpPr>
          <p:cNvPr id="4" name="Slide Number Placeholder 3">
            <a:extLst>
              <a:ext uri="{FF2B5EF4-FFF2-40B4-BE49-F238E27FC236}">
                <a16:creationId xmlns:a16="http://schemas.microsoft.com/office/drawing/2014/main" id="{264F35B7-6619-4DF3-AAE3-F16FB1BA7798}"/>
              </a:ext>
            </a:extLst>
          </p:cNvPr>
          <p:cNvSpPr>
            <a:spLocks noGrp="1"/>
          </p:cNvSpPr>
          <p:nvPr>
            <p:ph type="sldNum" sz="quarter" idx="4"/>
          </p:nvPr>
        </p:nvSpPr>
        <p:spPr/>
        <p:txBody>
          <a:bodyPr/>
          <a:lstStyle/>
          <a:p>
            <a:fld id="{3A3ABCD3-4259-4031-A1A0-BB63FBFB7B73}" type="slidenum">
              <a:rPr lang="en-US" smtClean="0"/>
              <a:pPr/>
              <a:t>180</a:t>
            </a:fld>
            <a:endParaRPr lang="en-US" dirty="0"/>
          </a:p>
        </p:txBody>
      </p:sp>
    </p:spTree>
    <p:extLst>
      <p:ext uri="{BB962C8B-B14F-4D97-AF65-F5344CB8AC3E}">
        <p14:creationId xmlns:p14="http://schemas.microsoft.com/office/powerpoint/2010/main" val="19565795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CE8915-45F7-40F7-9B4E-B352E7DA83CC}"/>
              </a:ext>
            </a:extLst>
          </p:cNvPr>
          <p:cNvSpPr>
            <a:spLocks noGrp="1"/>
          </p:cNvSpPr>
          <p:nvPr>
            <p:ph sz="quarter" idx="13"/>
          </p:nvPr>
        </p:nvSpPr>
        <p:spPr/>
        <p:txBody>
          <a:bodyPr/>
          <a:lstStyle/>
          <a:p>
            <a:r>
              <a:rPr lang="en-US" dirty="0">
                <a:solidFill>
                  <a:schemeClr val="bg1">
                    <a:lumMod val="50000"/>
                  </a:schemeClr>
                </a:solidFill>
              </a:rPr>
              <a:t>//install react-redux</a:t>
            </a:r>
          </a:p>
          <a:p>
            <a:r>
              <a:rPr lang="en-US" dirty="0"/>
              <a:t>npm install react-redux</a:t>
            </a:r>
          </a:p>
          <a:p>
            <a:endParaRPr lang="en-US" dirty="0"/>
          </a:p>
          <a:p>
            <a:r>
              <a:rPr lang="en-US" dirty="0">
                <a:solidFill>
                  <a:schemeClr val="bg1">
                    <a:lumMod val="50000"/>
                  </a:schemeClr>
                </a:solidFill>
              </a:rPr>
              <a:t>//in index.js</a:t>
            </a:r>
          </a:p>
          <a:p>
            <a:r>
              <a:rPr lang="en-US" dirty="0"/>
              <a:t>import { Provider } from 'react-redux';</a:t>
            </a:r>
          </a:p>
          <a:p>
            <a:endParaRPr lang="en-US" dirty="0"/>
          </a:p>
          <a:p>
            <a:r>
              <a:rPr lang="en-US" dirty="0">
                <a:solidFill>
                  <a:schemeClr val="bg1">
                    <a:lumMod val="50000"/>
                  </a:schemeClr>
                </a:solidFill>
              </a:rPr>
              <a:t>//and </a:t>
            </a:r>
          </a:p>
          <a:p>
            <a:r>
              <a:rPr lang="en-US" dirty="0" err="1"/>
              <a:t>ReactDOM.render</a:t>
            </a:r>
            <a:r>
              <a:rPr lang="en-US" dirty="0"/>
              <a:t>(&lt;Provider store={store}&gt;&lt;App /&gt;&lt;/Provider&gt;, . . . );</a:t>
            </a:r>
          </a:p>
        </p:txBody>
      </p:sp>
      <p:sp>
        <p:nvSpPr>
          <p:cNvPr id="3" name="Title 2">
            <a:extLst>
              <a:ext uri="{FF2B5EF4-FFF2-40B4-BE49-F238E27FC236}">
                <a16:creationId xmlns:a16="http://schemas.microsoft.com/office/drawing/2014/main" id="{A851C5A9-F21E-4416-A3F5-E13D9A015D0D}"/>
              </a:ext>
            </a:extLst>
          </p:cNvPr>
          <p:cNvSpPr>
            <a:spLocks noGrp="1"/>
          </p:cNvSpPr>
          <p:nvPr>
            <p:ph type="title"/>
          </p:nvPr>
        </p:nvSpPr>
        <p:spPr/>
        <p:txBody>
          <a:bodyPr/>
          <a:lstStyle/>
          <a:p>
            <a:r>
              <a:rPr lang="en-US" dirty="0"/>
              <a:t>React Redux demo - connecting</a:t>
            </a:r>
          </a:p>
        </p:txBody>
      </p:sp>
      <p:sp>
        <p:nvSpPr>
          <p:cNvPr id="4" name="Slide Number Placeholder 3">
            <a:extLst>
              <a:ext uri="{FF2B5EF4-FFF2-40B4-BE49-F238E27FC236}">
                <a16:creationId xmlns:a16="http://schemas.microsoft.com/office/drawing/2014/main" id="{D968131D-B581-41E7-912E-464352CA12E5}"/>
              </a:ext>
            </a:extLst>
          </p:cNvPr>
          <p:cNvSpPr>
            <a:spLocks noGrp="1"/>
          </p:cNvSpPr>
          <p:nvPr>
            <p:ph type="sldNum" sz="quarter" idx="4"/>
          </p:nvPr>
        </p:nvSpPr>
        <p:spPr/>
        <p:txBody>
          <a:bodyPr/>
          <a:lstStyle/>
          <a:p>
            <a:fld id="{3A3ABCD3-4259-4031-A1A0-BB63FBFB7B73}" type="slidenum">
              <a:rPr lang="en-US" smtClean="0"/>
              <a:pPr/>
              <a:t>181</a:t>
            </a:fld>
            <a:endParaRPr lang="en-US" dirty="0"/>
          </a:p>
        </p:txBody>
      </p:sp>
    </p:spTree>
    <p:extLst>
      <p:ext uri="{BB962C8B-B14F-4D97-AF65-F5344CB8AC3E}">
        <p14:creationId xmlns:p14="http://schemas.microsoft.com/office/powerpoint/2010/main" val="40792473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EDB610-5D53-4324-B5BB-78FADC8158E9}"/>
              </a:ext>
            </a:extLst>
          </p:cNvPr>
          <p:cNvSpPr>
            <a:spLocks noGrp="1"/>
          </p:cNvSpPr>
          <p:nvPr>
            <p:ph sz="quarter" idx="13"/>
          </p:nvPr>
        </p:nvSpPr>
        <p:spPr/>
        <p:txBody>
          <a:bodyPr/>
          <a:lstStyle/>
          <a:p>
            <a:r>
              <a:rPr lang="en-US" dirty="0">
                <a:solidFill>
                  <a:schemeClr val="bg1">
                    <a:lumMod val="50000"/>
                  </a:schemeClr>
                </a:solidFill>
              </a:rPr>
              <a:t>//in Counter.js:</a:t>
            </a:r>
          </a:p>
          <a:p>
            <a:r>
              <a:rPr lang="en-US" dirty="0"/>
              <a:t>import { connect } from 'react-redux';</a:t>
            </a:r>
          </a:p>
          <a:p>
            <a:endParaRPr lang="en-US" dirty="0"/>
          </a:p>
          <a:p>
            <a:r>
              <a:rPr lang="en-US" dirty="0">
                <a:solidFill>
                  <a:schemeClr val="bg1">
                    <a:lumMod val="50000"/>
                  </a:schemeClr>
                </a:solidFill>
              </a:rPr>
              <a:t>//and </a:t>
            </a:r>
          </a:p>
          <a:p>
            <a:r>
              <a:rPr lang="en-US" dirty="0"/>
              <a:t>const </a:t>
            </a:r>
            <a:r>
              <a:rPr lang="en-US" dirty="0" err="1"/>
              <a:t>mapStateToProps</a:t>
            </a:r>
            <a:r>
              <a:rPr lang="en-US" dirty="0"/>
              <a:t> = state =&gt; {</a:t>
            </a:r>
          </a:p>
          <a:p>
            <a:r>
              <a:rPr lang="en-US" dirty="0"/>
              <a:t>	return { 	counter: </a:t>
            </a:r>
            <a:r>
              <a:rPr lang="en-US" dirty="0" err="1"/>
              <a:t>state.counter</a:t>
            </a:r>
            <a:r>
              <a:rPr lang="en-US" dirty="0"/>
              <a:t> };</a:t>
            </a:r>
          </a:p>
          <a:p>
            <a:r>
              <a:rPr lang="en-US" dirty="0"/>
              <a:t>};</a:t>
            </a:r>
          </a:p>
          <a:p>
            <a:endParaRPr lang="en-US" dirty="0"/>
          </a:p>
          <a:p>
            <a:r>
              <a:rPr lang="en-US" dirty="0"/>
              <a:t>export default connect(</a:t>
            </a:r>
            <a:r>
              <a:rPr lang="en-US" dirty="0" err="1"/>
              <a:t>mapStateToProps</a:t>
            </a:r>
            <a:r>
              <a:rPr lang="en-US" dirty="0"/>
              <a:t>)(Counter);</a:t>
            </a:r>
          </a:p>
          <a:p>
            <a:endParaRPr lang="en-US" dirty="0"/>
          </a:p>
          <a:p>
            <a:r>
              <a:rPr lang="en-US" dirty="0">
                <a:solidFill>
                  <a:schemeClr val="bg1">
                    <a:lumMod val="50000"/>
                  </a:schemeClr>
                </a:solidFill>
              </a:rPr>
              <a:t>//demo – no errors, but clicking buttons no longer changes the counter</a:t>
            </a:r>
          </a:p>
          <a:p>
            <a:endParaRPr lang="en-US" dirty="0"/>
          </a:p>
        </p:txBody>
      </p:sp>
      <p:sp>
        <p:nvSpPr>
          <p:cNvPr id="3" name="Title 2">
            <a:extLst>
              <a:ext uri="{FF2B5EF4-FFF2-40B4-BE49-F238E27FC236}">
                <a16:creationId xmlns:a16="http://schemas.microsoft.com/office/drawing/2014/main" id="{BDAAB091-F131-4D58-BD5C-A541C138AE90}"/>
              </a:ext>
            </a:extLst>
          </p:cNvPr>
          <p:cNvSpPr>
            <a:spLocks noGrp="1"/>
          </p:cNvSpPr>
          <p:nvPr>
            <p:ph type="title"/>
          </p:nvPr>
        </p:nvSpPr>
        <p:spPr/>
        <p:txBody>
          <a:bodyPr/>
          <a:lstStyle/>
          <a:p>
            <a:r>
              <a:rPr lang="en-US" dirty="0"/>
              <a:t>React Redux demo – connecting a container component</a:t>
            </a:r>
          </a:p>
        </p:txBody>
      </p:sp>
      <p:sp>
        <p:nvSpPr>
          <p:cNvPr id="4" name="Slide Number Placeholder 3">
            <a:extLst>
              <a:ext uri="{FF2B5EF4-FFF2-40B4-BE49-F238E27FC236}">
                <a16:creationId xmlns:a16="http://schemas.microsoft.com/office/drawing/2014/main" id="{DB4D55DF-8948-4810-9C6F-FF989D60BE2B}"/>
              </a:ext>
            </a:extLst>
          </p:cNvPr>
          <p:cNvSpPr>
            <a:spLocks noGrp="1"/>
          </p:cNvSpPr>
          <p:nvPr>
            <p:ph type="sldNum" sz="quarter" idx="4"/>
          </p:nvPr>
        </p:nvSpPr>
        <p:spPr/>
        <p:txBody>
          <a:bodyPr/>
          <a:lstStyle/>
          <a:p>
            <a:fld id="{3A3ABCD3-4259-4031-A1A0-BB63FBFB7B73}" type="slidenum">
              <a:rPr lang="en-US" smtClean="0"/>
              <a:pPr/>
              <a:t>182</a:t>
            </a:fld>
            <a:endParaRPr lang="en-US" dirty="0"/>
          </a:p>
        </p:txBody>
      </p:sp>
    </p:spTree>
    <p:extLst>
      <p:ext uri="{BB962C8B-B14F-4D97-AF65-F5344CB8AC3E}">
        <p14:creationId xmlns:p14="http://schemas.microsoft.com/office/powerpoint/2010/main" val="22846452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2EB094-A5C5-4F2F-8C88-CB123536852D}"/>
              </a:ext>
            </a:extLst>
          </p:cNvPr>
          <p:cNvSpPr>
            <a:spLocks noGrp="1"/>
          </p:cNvSpPr>
          <p:nvPr>
            <p:ph sz="quarter" idx="13"/>
          </p:nvPr>
        </p:nvSpPr>
        <p:spPr/>
        <p:txBody>
          <a:bodyPr/>
          <a:lstStyle/>
          <a:p>
            <a:r>
              <a:rPr lang="en-US" dirty="0">
                <a:solidFill>
                  <a:schemeClr val="bg1">
                    <a:lumMod val="50000"/>
                  </a:schemeClr>
                </a:solidFill>
              </a:rPr>
              <a:t>//still in counter.js</a:t>
            </a:r>
          </a:p>
          <a:p>
            <a:r>
              <a:rPr lang="en-US" dirty="0"/>
              <a:t>const </a:t>
            </a:r>
            <a:r>
              <a:rPr lang="en-US" dirty="0" err="1"/>
              <a:t>mapDispatchToProps</a:t>
            </a:r>
            <a:r>
              <a:rPr lang="en-US" dirty="0"/>
              <a:t> = dispatch =&gt; {</a:t>
            </a:r>
          </a:p>
          <a:p>
            <a:r>
              <a:rPr lang="en-US" dirty="0"/>
              <a:t>	return {</a:t>
            </a:r>
          </a:p>
          <a:p>
            <a:r>
              <a:rPr lang="en-US" dirty="0"/>
              <a:t>		</a:t>
            </a:r>
            <a:r>
              <a:rPr lang="en-US" dirty="0" err="1"/>
              <a:t>onIncrement</a:t>
            </a:r>
            <a:r>
              <a:rPr lang="en-US" dirty="0"/>
              <a:t>: () =&gt; dispatch({type: 'INCREMENT'})</a:t>
            </a:r>
          </a:p>
          <a:p>
            <a:r>
              <a:rPr lang="en-US" dirty="0"/>
              <a:t>	};</a:t>
            </a:r>
          </a:p>
          <a:p>
            <a:r>
              <a:rPr lang="en-US" dirty="0"/>
              <a:t>};</a:t>
            </a:r>
          </a:p>
          <a:p>
            <a:endParaRPr lang="en-US" dirty="0"/>
          </a:p>
          <a:p>
            <a:r>
              <a:rPr lang="en-US" dirty="0"/>
              <a:t>export default connect(</a:t>
            </a:r>
            <a:r>
              <a:rPr lang="en-US" dirty="0" err="1"/>
              <a:t>mapStateToProps</a:t>
            </a:r>
            <a:r>
              <a:rPr lang="en-US" dirty="0"/>
              <a:t>, </a:t>
            </a:r>
            <a:r>
              <a:rPr lang="en-US" dirty="0" err="1"/>
              <a:t>mapDispatchToProps</a:t>
            </a:r>
            <a:r>
              <a:rPr lang="en-US" dirty="0"/>
              <a:t>)(Counter);</a:t>
            </a:r>
          </a:p>
          <a:p>
            <a:endParaRPr lang="en-US" dirty="0"/>
          </a:p>
          <a:p>
            <a:r>
              <a:rPr lang="en-US" dirty="0">
                <a:solidFill>
                  <a:schemeClr val="bg1">
                    <a:lumMod val="50000"/>
                  </a:schemeClr>
                </a:solidFill>
              </a:rPr>
              <a:t>//on </a:t>
            </a:r>
            <a:r>
              <a:rPr lang="en-US" dirty="0" err="1">
                <a:solidFill>
                  <a:schemeClr val="bg1">
                    <a:lumMod val="50000"/>
                  </a:schemeClr>
                </a:solidFill>
              </a:rPr>
              <a:t>CounterControl</a:t>
            </a:r>
            <a:r>
              <a:rPr lang="en-US" dirty="0">
                <a:solidFill>
                  <a:schemeClr val="bg1">
                    <a:lumMod val="50000"/>
                  </a:schemeClr>
                </a:solidFill>
              </a:rPr>
              <a:t> for increment change to:</a:t>
            </a:r>
          </a:p>
          <a:p>
            <a:r>
              <a:rPr lang="en-US" dirty="0"/>
              <a:t>&lt;</a:t>
            </a:r>
            <a:r>
              <a:rPr lang="en-US" dirty="0" err="1"/>
              <a:t>CounterControl</a:t>
            </a:r>
            <a:r>
              <a:rPr lang="en-US" dirty="0"/>
              <a:t> label="Increment" clicked={</a:t>
            </a:r>
            <a:r>
              <a:rPr lang="en-US" dirty="0" err="1"/>
              <a:t>this.props.onIncrement</a:t>
            </a:r>
            <a:r>
              <a:rPr lang="en-US" dirty="0"/>
              <a:t>} /&gt;</a:t>
            </a:r>
          </a:p>
          <a:p>
            <a:endParaRPr lang="en-US" dirty="0"/>
          </a:p>
          <a:p>
            <a:r>
              <a:rPr lang="en-US" dirty="0">
                <a:solidFill>
                  <a:schemeClr val="bg1">
                    <a:lumMod val="50000"/>
                  </a:schemeClr>
                </a:solidFill>
              </a:rPr>
              <a:t>//add the increment action processing to the reducer function and demo</a:t>
            </a:r>
          </a:p>
          <a:p>
            <a:endParaRPr lang="en-US" dirty="0"/>
          </a:p>
        </p:txBody>
      </p:sp>
      <p:sp>
        <p:nvSpPr>
          <p:cNvPr id="3" name="Title 2">
            <a:extLst>
              <a:ext uri="{FF2B5EF4-FFF2-40B4-BE49-F238E27FC236}">
                <a16:creationId xmlns:a16="http://schemas.microsoft.com/office/drawing/2014/main" id="{DF21B7B9-B54A-4EB8-BB5F-3D4821A71E8F}"/>
              </a:ext>
            </a:extLst>
          </p:cNvPr>
          <p:cNvSpPr>
            <a:spLocks noGrp="1"/>
          </p:cNvSpPr>
          <p:nvPr>
            <p:ph type="title"/>
          </p:nvPr>
        </p:nvSpPr>
        <p:spPr/>
        <p:txBody>
          <a:bodyPr/>
          <a:lstStyle/>
          <a:p>
            <a:r>
              <a:rPr lang="en-US" dirty="0"/>
              <a:t>React Redux demo – continued </a:t>
            </a:r>
          </a:p>
        </p:txBody>
      </p:sp>
      <p:sp>
        <p:nvSpPr>
          <p:cNvPr id="4" name="Slide Number Placeholder 3">
            <a:extLst>
              <a:ext uri="{FF2B5EF4-FFF2-40B4-BE49-F238E27FC236}">
                <a16:creationId xmlns:a16="http://schemas.microsoft.com/office/drawing/2014/main" id="{82F59CF6-C311-4CA4-8376-87EC915B1C82}"/>
              </a:ext>
            </a:extLst>
          </p:cNvPr>
          <p:cNvSpPr>
            <a:spLocks noGrp="1"/>
          </p:cNvSpPr>
          <p:nvPr>
            <p:ph type="sldNum" sz="quarter" idx="4"/>
          </p:nvPr>
        </p:nvSpPr>
        <p:spPr/>
        <p:txBody>
          <a:bodyPr/>
          <a:lstStyle/>
          <a:p>
            <a:fld id="{3A3ABCD3-4259-4031-A1A0-BB63FBFB7B73}" type="slidenum">
              <a:rPr lang="en-US" smtClean="0"/>
              <a:pPr/>
              <a:t>183</a:t>
            </a:fld>
            <a:endParaRPr lang="en-US" dirty="0"/>
          </a:p>
        </p:txBody>
      </p:sp>
    </p:spTree>
    <p:extLst>
      <p:ext uri="{BB962C8B-B14F-4D97-AF65-F5344CB8AC3E}">
        <p14:creationId xmlns:p14="http://schemas.microsoft.com/office/powerpoint/2010/main" val="11072670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E93BF-2B39-4E25-8792-915AFC44B0B4}"/>
              </a:ext>
            </a:extLst>
          </p:cNvPr>
          <p:cNvSpPr>
            <a:spLocks noGrp="1"/>
          </p:cNvSpPr>
          <p:nvPr>
            <p:ph sz="quarter" idx="13"/>
          </p:nvPr>
        </p:nvSpPr>
        <p:spPr/>
        <p:txBody>
          <a:bodyPr/>
          <a:lstStyle/>
          <a:p>
            <a:r>
              <a:rPr lang="en-US" dirty="0">
                <a:solidFill>
                  <a:schemeClr val="bg1">
                    <a:lumMod val="50000"/>
                  </a:schemeClr>
                </a:solidFill>
              </a:rPr>
              <a:t>//in Counter.js add to </a:t>
            </a:r>
            <a:r>
              <a:rPr lang="en-US" dirty="0" err="1">
                <a:solidFill>
                  <a:schemeClr val="bg1">
                    <a:lumMod val="50000"/>
                  </a:schemeClr>
                </a:solidFill>
              </a:rPr>
              <a:t>mapDispatchToProps</a:t>
            </a:r>
            <a:r>
              <a:rPr lang="en-US" dirty="0">
                <a:solidFill>
                  <a:schemeClr val="bg1">
                    <a:lumMod val="50000"/>
                  </a:schemeClr>
                </a:solidFill>
              </a:rPr>
              <a:t>:</a:t>
            </a:r>
          </a:p>
          <a:p>
            <a:r>
              <a:rPr lang="en-US" dirty="0" err="1"/>
              <a:t>onAdd</a:t>
            </a:r>
            <a:r>
              <a:rPr lang="en-US" dirty="0"/>
              <a:t>: (amount) =&gt; dispatch({type: 'ADD', payload: amount});</a:t>
            </a:r>
          </a:p>
          <a:p>
            <a:endParaRPr lang="en-US" dirty="0"/>
          </a:p>
          <a:p>
            <a:r>
              <a:rPr lang="en-US" dirty="0">
                <a:solidFill>
                  <a:schemeClr val="bg1">
                    <a:lumMod val="50000"/>
                  </a:schemeClr>
                </a:solidFill>
              </a:rPr>
              <a:t>//modify the counter control:</a:t>
            </a:r>
          </a:p>
          <a:p>
            <a:r>
              <a:rPr lang="en-US" dirty="0"/>
              <a:t>&lt;</a:t>
            </a:r>
            <a:r>
              <a:rPr lang="en-US" dirty="0" err="1"/>
              <a:t>CounterControl</a:t>
            </a:r>
            <a:r>
              <a:rPr lang="en-US" dirty="0"/>
              <a:t> label="Add 5" clicked={() =&gt; </a:t>
            </a:r>
            <a:r>
              <a:rPr lang="en-US" dirty="0" err="1"/>
              <a:t>this.props.onAdd</a:t>
            </a:r>
            <a:r>
              <a:rPr lang="en-US" dirty="0"/>
              <a:t>(5)}</a:t>
            </a:r>
          </a:p>
          <a:p>
            <a:endParaRPr lang="en-US" dirty="0"/>
          </a:p>
          <a:p>
            <a:r>
              <a:rPr lang="en-US" dirty="0">
                <a:solidFill>
                  <a:schemeClr val="bg1">
                    <a:lumMod val="50000"/>
                  </a:schemeClr>
                </a:solidFill>
              </a:rPr>
              <a:t>//and modify reducer.js</a:t>
            </a:r>
          </a:p>
          <a:p>
            <a:r>
              <a:rPr lang="en-US" dirty="0">
                <a:solidFill>
                  <a:schemeClr val="bg1">
                    <a:lumMod val="50000"/>
                  </a:schemeClr>
                </a:solidFill>
              </a:rPr>
              <a:t>//demo both buttons</a:t>
            </a:r>
          </a:p>
          <a:p>
            <a:endParaRPr lang="en-US" dirty="0"/>
          </a:p>
          <a:p>
            <a:r>
              <a:rPr lang="en-US" dirty="0">
                <a:solidFill>
                  <a:schemeClr val="bg1">
                    <a:lumMod val="50000"/>
                  </a:schemeClr>
                </a:solidFill>
              </a:rPr>
              <a:t>//have students implement "decrement" and "subtract"</a:t>
            </a:r>
          </a:p>
          <a:p>
            <a:r>
              <a:rPr lang="en-US" dirty="0">
                <a:solidFill>
                  <a:schemeClr val="bg1">
                    <a:lumMod val="50000"/>
                  </a:schemeClr>
                </a:solidFill>
              </a:rPr>
              <a:t>//at that point, state and </a:t>
            </a:r>
            <a:r>
              <a:rPr lang="en-US" dirty="0" err="1">
                <a:solidFill>
                  <a:schemeClr val="bg1">
                    <a:lumMod val="50000"/>
                  </a:schemeClr>
                </a:solidFill>
              </a:rPr>
              <a:t>counterChangedHandler</a:t>
            </a:r>
            <a:r>
              <a:rPr lang="en-US" dirty="0">
                <a:solidFill>
                  <a:schemeClr val="bg1">
                    <a:lumMod val="50000"/>
                  </a:schemeClr>
                </a:solidFill>
              </a:rPr>
              <a:t> can be removed from Counter.js</a:t>
            </a:r>
          </a:p>
          <a:p>
            <a:endParaRPr lang="en-US" dirty="0"/>
          </a:p>
        </p:txBody>
      </p:sp>
      <p:sp>
        <p:nvSpPr>
          <p:cNvPr id="3" name="Title 2">
            <a:extLst>
              <a:ext uri="{FF2B5EF4-FFF2-40B4-BE49-F238E27FC236}">
                <a16:creationId xmlns:a16="http://schemas.microsoft.com/office/drawing/2014/main" id="{4CE079AC-BA45-425C-A0A9-A57BB15405E2}"/>
              </a:ext>
            </a:extLst>
          </p:cNvPr>
          <p:cNvSpPr>
            <a:spLocks noGrp="1"/>
          </p:cNvSpPr>
          <p:nvPr>
            <p:ph type="title"/>
          </p:nvPr>
        </p:nvSpPr>
        <p:spPr/>
        <p:txBody>
          <a:bodyPr/>
          <a:lstStyle/>
          <a:p>
            <a:r>
              <a:rPr lang="en-US" dirty="0"/>
              <a:t>React Redux demo – continued </a:t>
            </a:r>
          </a:p>
        </p:txBody>
      </p:sp>
      <p:sp>
        <p:nvSpPr>
          <p:cNvPr id="4" name="Slide Number Placeholder 3">
            <a:extLst>
              <a:ext uri="{FF2B5EF4-FFF2-40B4-BE49-F238E27FC236}">
                <a16:creationId xmlns:a16="http://schemas.microsoft.com/office/drawing/2014/main" id="{4FB91050-4A78-41AA-A91A-81FDD683E18D}"/>
              </a:ext>
            </a:extLst>
          </p:cNvPr>
          <p:cNvSpPr>
            <a:spLocks noGrp="1"/>
          </p:cNvSpPr>
          <p:nvPr>
            <p:ph type="sldNum" sz="quarter" idx="4"/>
          </p:nvPr>
        </p:nvSpPr>
        <p:spPr/>
        <p:txBody>
          <a:bodyPr/>
          <a:lstStyle/>
          <a:p>
            <a:fld id="{3A3ABCD3-4259-4031-A1A0-BB63FBFB7B73}" type="slidenum">
              <a:rPr lang="en-US" smtClean="0"/>
              <a:pPr/>
              <a:t>184</a:t>
            </a:fld>
            <a:endParaRPr lang="en-US" dirty="0"/>
          </a:p>
        </p:txBody>
      </p:sp>
    </p:spTree>
    <p:extLst>
      <p:ext uri="{BB962C8B-B14F-4D97-AF65-F5344CB8AC3E}">
        <p14:creationId xmlns:p14="http://schemas.microsoft.com/office/powerpoint/2010/main" val="271268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DF4DA8-BBA9-4AEC-A130-A85CEB7F1332}"/>
              </a:ext>
            </a:extLst>
          </p:cNvPr>
          <p:cNvSpPr>
            <a:spLocks noGrp="1"/>
          </p:cNvSpPr>
          <p:nvPr>
            <p:ph sz="quarter" idx="13"/>
          </p:nvPr>
        </p:nvSpPr>
        <p:spPr/>
        <p:txBody>
          <a:bodyPr/>
          <a:lstStyle/>
          <a:p>
            <a:r>
              <a:rPr lang="en-US" dirty="0">
                <a:solidFill>
                  <a:schemeClr val="bg1">
                    <a:lumMod val="50000"/>
                  </a:schemeClr>
                </a:solidFill>
              </a:rPr>
              <a:t>//create folder "</a:t>
            </a:r>
            <a:r>
              <a:rPr lang="en-US" dirty="0" err="1">
                <a:solidFill>
                  <a:schemeClr val="bg1">
                    <a:lumMod val="50000"/>
                  </a:schemeClr>
                </a:solidFill>
              </a:rPr>
              <a:t>src</a:t>
            </a:r>
            <a:r>
              <a:rPr lang="en-US" dirty="0">
                <a:solidFill>
                  <a:schemeClr val="bg1">
                    <a:lumMod val="50000"/>
                  </a:schemeClr>
                </a:solidFill>
              </a:rPr>
              <a:t>/store/actions" and in it a file "actionTypes.js"</a:t>
            </a:r>
          </a:p>
          <a:p>
            <a:r>
              <a:rPr lang="en-US" dirty="0"/>
              <a:t>export const INCREMENT = 'INCREMENT';</a:t>
            </a:r>
          </a:p>
          <a:p>
            <a:r>
              <a:rPr lang="en-US" dirty="0"/>
              <a:t>export const DECREMENT = 'DECREMENT';</a:t>
            </a:r>
          </a:p>
          <a:p>
            <a:r>
              <a:rPr lang="en-US" dirty="0"/>
              <a:t>export const ADD = 'ADD';</a:t>
            </a:r>
          </a:p>
          <a:p>
            <a:r>
              <a:rPr lang="en-US" dirty="0"/>
              <a:t>export const SUBTRACT = 'SUBTRACT';</a:t>
            </a:r>
          </a:p>
          <a:p>
            <a:endParaRPr lang="en-US" dirty="0"/>
          </a:p>
          <a:p>
            <a:r>
              <a:rPr lang="en-US" dirty="0">
                <a:solidFill>
                  <a:schemeClr val="bg1">
                    <a:lumMod val="50000"/>
                  </a:schemeClr>
                </a:solidFill>
              </a:rPr>
              <a:t>//in reducers/counter.js import the constants and use them in the switch statement</a:t>
            </a:r>
          </a:p>
          <a:p>
            <a:r>
              <a:rPr lang="en-US" dirty="0"/>
              <a:t>import * as </a:t>
            </a:r>
            <a:r>
              <a:rPr lang="en-US" dirty="0" err="1"/>
              <a:t>actionTypes</a:t>
            </a:r>
            <a:r>
              <a:rPr lang="en-US" dirty="0"/>
              <a:t> from '../actions/</a:t>
            </a:r>
            <a:r>
              <a:rPr lang="en-US" dirty="0" err="1"/>
              <a:t>actionTypes</a:t>
            </a:r>
            <a:r>
              <a:rPr lang="en-US" dirty="0"/>
              <a:t>';</a:t>
            </a:r>
          </a:p>
          <a:p>
            <a:endParaRPr lang="en-US" dirty="0"/>
          </a:p>
          <a:p>
            <a:r>
              <a:rPr lang="en-US" dirty="0"/>
              <a:t>switch (</a:t>
            </a:r>
            <a:r>
              <a:rPr lang="en-US" dirty="0" err="1"/>
              <a:t>action.type</a:t>
            </a:r>
            <a:r>
              <a:rPr lang="en-US" dirty="0"/>
              <a:t>) {</a:t>
            </a:r>
          </a:p>
          <a:p>
            <a:r>
              <a:rPr lang="en-US" dirty="0"/>
              <a:t>	case </a:t>
            </a:r>
            <a:r>
              <a:rPr lang="en-US" dirty="0" err="1"/>
              <a:t>actionTypes.INCREMENT</a:t>
            </a:r>
            <a:r>
              <a:rPr lang="en-US" dirty="0"/>
              <a:t>:</a:t>
            </a:r>
          </a:p>
          <a:p>
            <a:r>
              <a:rPr lang="en-US" dirty="0"/>
              <a:t>	. . .</a:t>
            </a:r>
          </a:p>
        </p:txBody>
      </p:sp>
      <p:sp>
        <p:nvSpPr>
          <p:cNvPr id="3" name="Title 2">
            <a:extLst>
              <a:ext uri="{FF2B5EF4-FFF2-40B4-BE49-F238E27FC236}">
                <a16:creationId xmlns:a16="http://schemas.microsoft.com/office/drawing/2014/main" id="{B1FB05F3-4EDD-49EB-B42E-C0611F500E5B}"/>
              </a:ext>
            </a:extLst>
          </p:cNvPr>
          <p:cNvSpPr>
            <a:spLocks noGrp="1"/>
          </p:cNvSpPr>
          <p:nvPr>
            <p:ph type="title"/>
          </p:nvPr>
        </p:nvSpPr>
        <p:spPr/>
        <p:txBody>
          <a:bodyPr/>
          <a:lstStyle/>
          <a:p>
            <a:r>
              <a:rPr lang="en-US" dirty="0"/>
              <a:t>Action type constants demo</a:t>
            </a:r>
          </a:p>
        </p:txBody>
      </p:sp>
      <p:sp>
        <p:nvSpPr>
          <p:cNvPr id="4" name="Slide Number Placeholder 3">
            <a:extLst>
              <a:ext uri="{FF2B5EF4-FFF2-40B4-BE49-F238E27FC236}">
                <a16:creationId xmlns:a16="http://schemas.microsoft.com/office/drawing/2014/main" id="{BC97A614-95BB-496E-B73F-4CCB7DF505EE}"/>
              </a:ext>
            </a:extLst>
          </p:cNvPr>
          <p:cNvSpPr>
            <a:spLocks noGrp="1"/>
          </p:cNvSpPr>
          <p:nvPr>
            <p:ph type="sldNum" sz="quarter" idx="4"/>
          </p:nvPr>
        </p:nvSpPr>
        <p:spPr/>
        <p:txBody>
          <a:bodyPr/>
          <a:lstStyle/>
          <a:p>
            <a:fld id="{3A3ABCD3-4259-4031-A1A0-BB63FBFB7B73}" type="slidenum">
              <a:rPr lang="en-US" smtClean="0"/>
              <a:pPr/>
              <a:t>185</a:t>
            </a:fld>
            <a:endParaRPr lang="en-US" dirty="0"/>
          </a:p>
        </p:txBody>
      </p:sp>
    </p:spTree>
    <p:extLst>
      <p:ext uri="{BB962C8B-B14F-4D97-AF65-F5344CB8AC3E}">
        <p14:creationId xmlns:p14="http://schemas.microsoft.com/office/powerpoint/2010/main" val="6463440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638B74-05FE-4C47-B92F-2A9DBD0293A7}"/>
              </a:ext>
            </a:extLst>
          </p:cNvPr>
          <p:cNvSpPr>
            <a:spLocks noGrp="1"/>
          </p:cNvSpPr>
          <p:nvPr>
            <p:ph sz="quarter" idx="13"/>
          </p:nvPr>
        </p:nvSpPr>
        <p:spPr/>
        <p:txBody>
          <a:bodyPr/>
          <a:lstStyle/>
          <a:p>
            <a:r>
              <a:rPr lang="en-US" dirty="0">
                <a:solidFill>
                  <a:schemeClr val="bg1">
                    <a:lumMod val="50000"/>
                  </a:schemeClr>
                </a:solidFill>
              </a:rPr>
              <a:t>//create file store/actions/counter.js:</a:t>
            </a:r>
          </a:p>
          <a:p>
            <a:r>
              <a:rPr lang="en-US" dirty="0"/>
              <a:t>import * as </a:t>
            </a:r>
            <a:r>
              <a:rPr lang="en-US" dirty="0" err="1"/>
              <a:t>actionTypes</a:t>
            </a:r>
            <a:r>
              <a:rPr lang="en-US" dirty="0"/>
              <a:t> from './</a:t>
            </a:r>
            <a:r>
              <a:rPr lang="en-US" dirty="0" err="1"/>
              <a:t>actionTypes</a:t>
            </a:r>
            <a:r>
              <a:rPr lang="en-US" dirty="0"/>
              <a:t>';</a:t>
            </a:r>
          </a:p>
          <a:p>
            <a:endParaRPr lang="en-US" dirty="0"/>
          </a:p>
          <a:p>
            <a:r>
              <a:rPr lang="en-US" dirty="0"/>
              <a:t>export const increment = () =&gt; {</a:t>
            </a:r>
          </a:p>
          <a:p>
            <a:r>
              <a:rPr lang="en-US" dirty="0"/>
              <a:t>	return { type: </a:t>
            </a:r>
            <a:r>
              <a:rPr lang="en-US" dirty="0" err="1"/>
              <a:t>actionTypes.INCREMENT</a:t>
            </a:r>
            <a:r>
              <a:rPr lang="en-US" dirty="0"/>
              <a:t> };</a:t>
            </a:r>
          </a:p>
          <a:p>
            <a:r>
              <a:rPr lang="en-US" dirty="0"/>
              <a:t>};</a:t>
            </a:r>
          </a:p>
          <a:p>
            <a:endParaRPr lang="en-US" dirty="0"/>
          </a:p>
          <a:p>
            <a:r>
              <a:rPr lang="en-US" dirty="0"/>
              <a:t>export const add = (amt) =&gt; {</a:t>
            </a:r>
          </a:p>
          <a:p>
            <a:r>
              <a:rPr lang="en-US" dirty="0"/>
              <a:t>	return { type: </a:t>
            </a:r>
            <a:r>
              <a:rPr lang="en-US" dirty="0" err="1"/>
              <a:t>actionTypes.ADD</a:t>
            </a:r>
            <a:r>
              <a:rPr lang="en-US" dirty="0"/>
              <a:t>, payload: amt };</a:t>
            </a:r>
          </a:p>
          <a:p>
            <a:r>
              <a:rPr lang="en-US" dirty="0"/>
              <a:t>};</a:t>
            </a:r>
          </a:p>
          <a:p>
            <a:endParaRPr lang="en-US" dirty="0"/>
          </a:p>
          <a:p>
            <a:r>
              <a:rPr lang="en-US" dirty="0"/>
              <a:t>...etc.</a:t>
            </a:r>
          </a:p>
        </p:txBody>
      </p:sp>
      <p:sp>
        <p:nvSpPr>
          <p:cNvPr id="3" name="Title 2">
            <a:extLst>
              <a:ext uri="{FF2B5EF4-FFF2-40B4-BE49-F238E27FC236}">
                <a16:creationId xmlns:a16="http://schemas.microsoft.com/office/drawing/2014/main" id="{9BD7D9B9-635E-4DB5-89E7-40B71FCF0903}"/>
              </a:ext>
            </a:extLst>
          </p:cNvPr>
          <p:cNvSpPr>
            <a:spLocks noGrp="1"/>
          </p:cNvSpPr>
          <p:nvPr>
            <p:ph type="title"/>
          </p:nvPr>
        </p:nvSpPr>
        <p:spPr/>
        <p:txBody>
          <a:bodyPr/>
          <a:lstStyle/>
          <a:p>
            <a:r>
              <a:rPr lang="en-US" dirty="0"/>
              <a:t>Action creators demo</a:t>
            </a:r>
          </a:p>
        </p:txBody>
      </p:sp>
      <p:sp>
        <p:nvSpPr>
          <p:cNvPr id="4" name="Slide Number Placeholder 3">
            <a:extLst>
              <a:ext uri="{FF2B5EF4-FFF2-40B4-BE49-F238E27FC236}">
                <a16:creationId xmlns:a16="http://schemas.microsoft.com/office/drawing/2014/main" id="{134934E0-61F6-4FCB-948D-1617865D532A}"/>
              </a:ext>
            </a:extLst>
          </p:cNvPr>
          <p:cNvSpPr>
            <a:spLocks noGrp="1"/>
          </p:cNvSpPr>
          <p:nvPr>
            <p:ph type="sldNum" sz="quarter" idx="4"/>
          </p:nvPr>
        </p:nvSpPr>
        <p:spPr/>
        <p:txBody>
          <a:bodyPr/>
          <a:lstStyle/>
          <a:p>
            <a:fld id="{3A3ABCD3-4259-4031-A1A0-BB63FBFB7B73}" type="slidenum">
              <a:rPr lang="en-US" smtClean="0"/>
              <a:pPr/>
              <a:t>186</a:t>
            </a:fld>
            <a:endParaRPr lang="en-US" dirty="0"/>
          </a:p>
        </p:txBody>
      </p:sp>
    </p:spTree>
    <p:extLst>
      <p:ext uri="{BB962C8B-B14F-4D97-AF65-F5344CB8AC3E}">
        <p14:creationId xmlns:p14="http://schemas.microsoft.com/office/powerpoint/2010/main" val="22316113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33D34-EC27-491C-A4E0-4129E0FAFF25}"/>
              </a:ext>
            </a:extLst>
          </p:cNvPr>
          <p:cNvSpPr>
            <a:spLocks noGrp="1"/>
          </p:cNvSpPr>
          <p:nvPr>
            <p:ph sz="quarter" idx="13"/>
          </p:nvPr>
        </p:nvSpPr>
        <p:spPr/>
        <p:txBody>
          <a:bodyPr/>
          <a:lstStyle/>
          <a:p>
            <a:r>
              <a:rPr lang="en-US" dirty="0">
                <a:solidFill>
                  <a:schemeClr val="bg1">
                    <a:lumMod val="50000"/>
                  </a:schemeClr>
                </a:solidFill>
              </a:rPr>
              <a:t>// in containers/Counter/Counter.js:</a:t>
            </a:r>
          </a:p>
          <a:p>
            <a:r>
              <a:rPr lang="en-US" dirty="0"/>
              <a:t>import * as actions from '../../store/actions/counter';</a:t>
            </a:r>
          </a:p>
          <a:p>
            <a:endParaRPr lang="en-US" dirty="0"/>
          </a:p>
          <a:p>
            <a:r>
              <a:rPr lang="en-US" dirty="0">
                <a:solidFill>
                  <a:schemeClr val="bg1">
                    <a:lumMod val="50000"/>
                  </a:schemeClr>
                </a:solidFill>
              </a:rPr>
              <a:t>//and </a:t>
            </a:r>
            <a:r>
              <a:rPr lang="en-US" dirty="0" err="1">
                <a:solidFill>
                  <a:schemeClr val="bg1">
                    <a:lumMod val="50000"/>
                  </a:schemeClr>
                </a:solidFill>
              </a:rPr>
              <a:t>mapDispatchToProps</a:t>
            </a:r>
            <a:r>
              <a:rPr lang="en-US" dirty="0">
                <a:solidFill>
                  <a:schemeClr val="bg1">
                    <a:lumMod val="50000"/>
                  </a:schemeClr>
                </a:solidFill>
              </a:rPr>
              <a:t> becomes:</a:t>
            </a:r>
          </a:p>
          <a:p>
            <a:r>
              <a:rPr lang="en-US" dirty="0"/>
              <a:t>const </a:t>
            </a:r>
            <a:r>
              <a:rPr lang="en-US" dirty="0" err="1"/>
              <a:t>mapDispatchToProps</a:t>
            </a:r>
            <a:r>
              <a:rPr lang="en-US" dirty="0"/>
              <a:t> = dispatch =&gt; {</a:t>
            </a:r>
          </a:p>
          <a:p>
            <a:r>
              <a:rPr lang="en-US" dirty="0"/>
              <a:t>	return {</a:t>
            </a:r>
          </a:p>
          <a:p>
            <a:r>
              <a:rPr lang="en-US" dirty="0"/>
              <a:t>		</a:t>
            </a:r>
            <a:r>
              <a:rPr lang="en-US" dirty="0" err="1"/>
              <a:t>onIncrement</a:t>
            </a:r>
            <a:r>
              <a:rPr lang="en-US" dirty="0"/>
              <a:t>: () =&gt; dispatch(</a:t>
            </a:r>
            <a:r>
              <a:rPr lang="en-US" dirty="0" err="1"/>
              <a:t>actions.increment</a:t>
            </a:r>
            <a:r>
              <a:rPr lang="en-US" dirty="0"/>
              <a:t>()),</a:t>
            </a:r>
          </a:p>
          <a:p>
            <a:r>
              <a:rPr lang="en-US" dirty="0"/>
              <a:t>		</a:t>
            </a:r>
            <a:r>
              <a:rPr lang="en-US" dirty="0" err="1"/>
              <a:t>onAdd</a:t>
            </a:r>
            <a:r>
              <a:rPr lang="en-US" dirty="0"/>
              <a:t>: (amount) =&gt; dispatch(</a:t>
            </a:r>
            <a:r>
              <a:rPr lang="en-US" dirty="0" err="1"/>
              <a:t>actions.add</a:t>
            </a:r>
            <a:r>
              <a:rPr lang="en-US" dirty="0"/>
              <a:t>(amount)),</a:t>
            </a:r>
          </a:p>
          <a:p>
            <a:r>
              <a:rPr lang="en-US" dirty="0"/>
              <a:t>		</a:t>
            </a:r>
            <a:r>
              <a:rPr lang="en-US" dirty="0" err="1"/>
              <a:t>onDecrement</a:t>
            </a:r>
            <a:r>
              <a:rPr lang="en-US" dirty="0"/>
              <a:t>: () =&gt; dispatch(</a:t>
            </a:r>
            <a:r>
              <a:rPr lang="en-US" dirty="0" err="1"/>
              <a:t>actions.decrement</a:t>
            </a:r>
            <a:r>
              <a:rPr lang="en-US" dirty="0"/>
              <a:t>()),</a:t>
            </a:r>
          </a:p>
          <a:p>
            <a:r>
              <a:rPr lang="en-US" dirty="0"/>
              <a:t>		</a:t>
            </a:r>
            <a:r>
              <a:rPr lang="en-US" dirty="0" err="1"/>
              <a:t>onSubtract</a:t>
            </a:r>
            <a:r>
              <a:rPr lang="en-US" dirty="0"/>
              <a:t>: (amount) =&gt; dispatch(</a:t>
            </a:r>
            <a:r>
              <a:rPr lang="en-US" dirty="0" err="1"/>
              <a:t>actions.subtract</a:t>
            </a:r>
            <a:r>
              <a:rPr lang="en-US" dirty="0"/>
              <a:t>(amount))</a:t>
            </a:r>
          </a:p>
          <a:p>
            <a:r>
              <a:rPr lang="en-US" dirty="0"/>
              <a:t>	};</a:t>
            </a:r>
          </a:p>
          <a:p>
            <a:r>
              <a:rPr lang="en-US" dirty="0"/>
              <a:t>};</a:t>
            </a:r>
          </a:p>
        </p:txBody>
      </p:sp>
      <p:sp>
        <p:nvSpPr>
          <p:cNvPr id="3" name="Title 2">
            <a:extLst>
              <a:ext uri="{FF2B5EF4-FFF2-40B4-BE49-F238E27FC236}">
                <a16:creationId xmlns:a16="http://schemas.microsoft.com/office/drawing/2014/main" id="{887A1D4F-485B-4168-A487-4B69CE03FE18}"/>
              </a:ext>
            </a:extLst>
          </p:cNvPr>
          <p:cNvSpPr>
            <a:spLocks noGrp="1"/>
          </p:cNvSpPr>
          <p:nvPr>
            <p:ph type="title"/>
          </p:nvPr>
        </p:nvSpPr>
        <p:spPr/>
        <p:txBody>
          <a:bodyPr/>
          <a:lstStyle/>
          <a:p>
            <a:r>
              <a:rPr lang="en-US" dirty="0"/>
              <a:t>Action creators demo – continued </a:t>
            </a:r>
          </a:p>
        </p:txBody>
      </p:sp>
      <p:sp>
        <p:nvSpPr>
          <p:cNvPr id="4" name="Slide Number Placeholder 3">
            <a:extLst>
              <a:ext uri="{FF2B5EF4-FFF2-40B4-BE49-F238E27FC236}">
                <a16:creationId xmlns:a16="http://schemas.microsoft.com/office/drawing/2014/main" id="{B6668CF8-AA3F-4416-8447-1A5BA458B08C}"/>
              </a:ext>
            </a:extLst>
          </p:cNvPr>
          <p:cNvSpPr>
            <a:spLocks noGrp="1"/>
          </p:cNvSpPr>
          <p:nvPr>
            <p:ph type="sldNum" sz="quarter" idx="4"/>
          </p:nvPr>
        </p:nvSpPr>
        <p:spPr/>
        <p:txBody>
          <a:bodyPr/>
          <a:lstStyle/>
          <a:p>
            <a:fld id="{3A3ABCD3-4259-4031-A1A0-BB63FBFB7B73}" type="slidenum">
              <a:rPr lang="en-US" smtClean="0"/>
              <a:pPr/>
              <a:t>187</a:t>
            </a:fld>
            <a:endParaRPr lang="en-US" dirty="0"/>
          </a:p>
        </p:txBody>
      </p:sp>
    </p:spTree>
    <p:extLst>
      <p:ext uri="{BB962C8B-B14F-4D97-AF65-F5344CB8AC3E}">
        <p14:creationId xmlns:p14="http://schemas.microsoft.com/office/powerpoint/2010/main" val="15531179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A0883-33BD-4397-8B83-31887F99EA66}"/>
              </a:ext>
            </a:extLst>
          </p:cNvPr>
          <p:cNvSpPr>
            <a:spLocks noGrp="1"/>
          </p:cNvSpPr>
          <p:nvPr>
            <p:ph sz="quarter" idx="13"/>
          </p:nvPr>
        </p:nvSpPr>
        <p:spPr/>
        <p:txBody>
          <a:bodyPr/>
          <a:lstStyle/>
          <a:p>
            <a:r>
              <a:rPr lang="en-US" dirty="0"/>
              <a:t>//it would be a good idea to review the exercise solution with the students,</a:t>
            </a:r>
          </a:p>
          <a:p>
            <a:r>
              <a:rPr lang="en-US" dirty="0"/>
              <a:t>//in particular pointing out how it is set up to have multiple reducers</a:t>
            </a:r>
          </a:p>
          <a:p>
            <a:r>
              <a:rPr lang="en-US" dirty="0"/>
              <a:t>//each in charge of a different portion of the state,</a:t>
            </a:r>
          </a:p>
          <a:p>
            <a:r>
              <a:rPr lang="en-US" dirty="0"/>
              <a:t>//and how the actions and reducers are gathered together in the "index.js" files</a:t>
            </a:r>
          </a:p>
          <a:p>
            <a:r>
              <a:rPr lang="en-US" dirty="0"/>
              <a:t>//in their corresponding directories, and how that makes it easy for the rest of</a:t>
            </a:r>
          </a:p>
          <a:p>
            <a:r>
              <a:rPr lang="en-US" dirty="0"/>
              <a:t>//the application to import them by importing from the directory name.</a:t>
            </a:r>
          </a:p>
          <a:p>
            <a:endParaRPr lang="en-US" dirty="0"/>
          </a:p>
        </p:txBody>
      </p:sp>
      <p:sp>
        <p:nvSpPr>
          <p:cNvPr id="3" name="Title 2">
            <a:extLst>
              <a:ext uri="{FF2B5EF4-FFF2-40B4-BE49-F238E27FC236}">
                <a16:creationId xmlns:a16="http://schemas.microsoft.com/office/drawing/2014/main" id="{35B3FD37-3FFB-4347-8177-99F7827BF254}"/>
              </a:ext>
            </a:extLst>
          </p:cNvPr>
          <p:cNvSpPr>
            <a:spLocks noGrp="1"/>
          </p:cNvSpPr>
          <p:nvPr>
            <p:ph type="title"/>
          </p:nvPr>
        </p:nvSpPr>
        <p:spPr/>
        <p:txBody>
          <a:bodyPr/>
          <a:lstStyle/>
          <a:p>
            <a:r>
              <a:rPr lang="en-US" dirty="0"/>
              <a:t>After exercise - review</a:t>
            </a:r>
          </a:p>
        </p:txBody>
      </p:sp>
      <p:sp>
        <p:nvSpPr>
          <p:cNvPr id="4" name="Slide Number Placeholder 3">
            <a:extLst>
              <a:ext uri="{FF2B5EF4-FFF2-40B4-BE49-F238E27FC236}">
                <a16:creationId xmlns:a16="http://schemas.microsoft.com/office/drawing/2014/main" id="{CBA7963D-0B05-41BA-86E9-A394400FB47C}"/>
              </a:ext>
            </a:extLst>
          </p:cNvPr>
          <p:cNvSpPr>
            <a:spLocks noGrp="1"/>
          </p:cNvSpPr>
          <p:nvPr>
            <p:ph type="sldNum" sz="quarter" idx="4"/>
          </p:nvPr>
        </p:nvSpPr>
        <p:spPr/>
        <p:txBody>
          <a:bodyPr/>
          <a:lstStyle/>
          <a:p>
            <a:fld id="{3A3ABCD3-4259-4031-A1A0-BB63FBFB7B73}" type="slidenum">
              <a:rPr lang="en-US" smtClean="0"/>
              <a:pPr/>
              <a:t>188</a:t>
            </a:fld>
            <a:endParaRPr lang="en-US" dirty="0"/>
          </a:p>
        </p:txBody>
      </p:sp>
    </p:spTree>
    <p:extLst>
      <p:ext uri="{BB962C8B-B14F-4D97-AF65-F5344CB8AC3E}">
        <p14:creationId xmlns:p14="http://schemas.microsoft.com/office/powerpoint/2010/main" val="42809011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11 – Async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189</a:t>
            </a:fld>
            <a:endParaRPr lang="en-US" dirty="0"/>
          </a:p>
        </p:txBody>
      </p:sp>
    </p:spTree>
    <p:extLst>
      <p:ext uri="{BB962C8B-B14F-4D97-AF65-F5344CB8AC3E}">
        <p14:creationId xmlns:p14="http://schemas.microsoft.com/office/powerpoint/2010/main" val="151108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42792-54D7-46A5-84BD-0FF39BBC8148}"/>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(09-rest.js)</a:t>
            </a:r>
          </a:p>
          <a:p>
            <a:r>
              <a:rPr lang="en-US" dirty="0"/>
              <a:t>function </a:t>
            </a:r>
            <a:r>
              <a:rPr lang="en-US" dirty="0" err="1"/>
              <a:t>requestVehicle</a:t>
            </a:r>
            <a:r>
              <a:rPr lang="en-US" dirty="0"/>
              <a:t>(type, color, ...options) {</a:t>
            </a:r>
          </a:p>
          <a:p>
            <a:r>
              <a:rPr lang="en-US" dirty="0"/>
              <a:t>	console.log('You want a ' + color + ' ' + type + ' with the following options:');</a:t>
            </a:r>
          </a:p>
          <a:p>
            <a:r>
              <a:rPr lang="en-US" dirty="0"/>
              <a:t>	console.log(</a:t>
            </a:r>
            <a:r>
              <a:rPr lang="en-US" dirty="0" err="1"/>
              <a:t>options.join</a:t>
            </a:r>
            <a:r>
              <a:rPr lang="en-US" dirty="0"/>
              <a:t>(', '));</a:t>
            </a:r>
          </a:p>
          <a:p>
            <a:r>
              <a:rPr lang="en-US" dirty="0"/>
              <a:t>}</a:t>
            </a:r>
          </a:p>
          <a:p>
            <a:endParaRPr lang="en-US" dirty="0"/>
          </a:p>
          <a:p>
            <a:r>
              <a:rPr lang="en-US" dirty="0" err="1"/>
              <a:t>requestVehicle</a:t>
            </a:r>
            <a:r>
              <a:rPr lang="en-US" dirty="0"/>
              <a:t>('car', 'blue', 'alloy wheels', 'premium stereo');</a:t>
            </a:r>
          </a:p>
          <a:p>
            <a:r>
              <a:rPr lang="en-US" dirty="0" err="1"/>
              <a:t>requestVehicle</a:t>
            </a:r>
            <a:r>
              <a:rPr lang="en-US" dirty="0"/>
              <a:t>('truck', 'silver', 'cruise control', 'leather seats');</a:t>
            </a:r>
          </a:p>
          <a:p>
            <a:endParaRPr lang="en-US" dirty="0"/>
          </a:p>
        </p:txBody>
      </p:sp>
      <p:sp>
        <p:nvSpPr>
          <p:cNvPr id="3" name="Title 2">
            <a:extLst>
              <a:ext uri="{FF2B5EF4-FFF2-40B4-BE49-F238E27FC236}">
                <a16:creationId xmlns:a16="http://schemas.microsoft.com/office/drawing/2014/main" id="{96BD770A-6A8A-4A9F-AA2C-74F9357C956B}"/>
              </a:ext>
            </a:extLst>
          </p:cNvPr>
          <p:cNvSpPr>
            <a:spLocks noGrp="1"/>
          </p:cNvSpPr>
          <p:nvPr>
            <p:ph type="title"/>
          </p:nvPr>
        </p:nvSpPr>
        <p:spPr/>
        <p:txBody>
          <a:bodyPr/>
          <a:lstStyle/>
          <a:p>
            <a:r>
              <a:rPr lang="en-US" dirty="0"/>
              <a:t>Rest operator demo</a:t>
            </a:r>
          </a:p>
        </p:txBody>
      </p:sp>
      <p:sp>
        <p:nvSpPr>
          <p:cNvPr id="4" name="Slide Number Placeholder 3">
            <a:extLst>
              <a:ext uri="{FF2B5EF4-FFF2-40B4-BE49-F238E27FC236}">
                <a16:creationId xmlns:a16="http://schemas.microsoft.com/office/drawing/2014/main" id="{E7695EC2-7844-4FF1-BE16-13C894E713FF}"/>
              </a:ext>
            </a:extLst>
          </p:cNvPr>
          <p:cNvSpPr>
            <a:spLocks noGrp="1"/>
          </p:cNvSpPr>
          <p:nvPr>
            <p:ph type="sldNum" sz="quarter" idx="4"/>
          </p:nvPr>
        </p:nvSpPr>
        <p:spPr/>
        <p:txBody>
          <a:bodyPr/>
          <a:lstStyle/>
          <a:p>
            <a:fld id="{3A3ABCD3-4259-4031-A1A0-BB63FBFB7B73}" type="slidenum">
              <a:rPr lang="en-US" smtClean="0"/>
              <a:pPr/>
              <a:t>19</a:t>
            </a:fld>
            <a:endParaRPr lang="en-US" dirty="0"/>
          </a:p>
        </p:txBody>
      </p:sp>
    </p:spTree>
    <p:extLst>
      <p:ext uri="{BB962C8B-B14F-4D97-AF65-F5344CB8AC3E}">
        <p14:creationId xmlns:p14="http://schemas.microsoft.com/office/powerpoint/2010/main" val="29981934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190</a:t>
            </a:fld>
            <a:endParaRPr lang="en-US" dirty="0"/>
          </a:p>
        </p:txBody>
      </p:sp>
    </p:spTree>
    <p:extLst>
      <p:ext uri="{BB962C8B-B14F-4D97-AF65-F5344CB8AC3E}">
        <p14:creationId xmlns:p14="http://schemas.microsoft.com/office/powerpoint/2010/main" val="289956693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24F8F4-F943-4C61-9F71-ECAF25A10D1F}"/>
              </a:ext>
            </a:extLst>
          </p:cNvPr>
          <p:cNvSpPr>
            <a:spLocks noGrp="1"/>
          </p:cNvSpPr>
          <p:nvPr>
            <p:ph sz="quarter" idx="13"/>
          </p:nvPr>
        </p:nvSpPr>
        <p:spPr/>
        <p:txBody>
          <a:bodyPr/>
          <a:lstStyle/>
          <a:p>
            <a:r>
              <a:rPr lang="en-US" dirty="0">
                <a:solidFill>
                  <a:schemeClr val="bg1">
                    <a:lumMod val="50000"/>
                  </a:schemeClr>
                </a:solidFill>
              </a:rPr>
              <a:t>//in redux-alone.js, before creating the store:</a:t>
            </a:r>
          </a:p>
          <a:p>
            <a:r>
              <a:rPr lang="en-US" dirty="0"/>
              <a:t>const logger = store =&gt; {</a:t>
            </a:r>
          </a:p>
          <a:p>
            <a:r>
              <a:rPr lang="en-US" dirty="0"/>
              <a:t>	return next =&gt; {</a:t>
            </a:r>
          </a:p>
          <a:p>
            <a:r>
              <a:rPr lang="en-US" dirty="0"/>
              <a:t>		return action =&gt; {</a:t>
            </a:r>
          </a:p>
          <a:p>
            <a:r>
              <a:rPr lang="en-US" dirty="0"/>
              <a:t>			console.log('(middleware) – dispatching', </a:t>
            </a:r>
            <a:r>
              <a:rPr lang="en-US" dirty="0" err="1"/>
              <a:t>action.type</a:t>
            </a:r>
            <a:r>
              <a:rPr lang="en-US" dirty="0"/>
              <a:t>);</a:t>
            </a:r>
          </a:p>
          <a:p>
            <a:r>
              <a:rPr lang="en-US" dirty="0"/>
              <a:t>			const result = next(action);</a:t>
            </a:r>
          </a:p>
          <a:p>
            <a:r>
              <a:rPr lang="en-US" dirty="0"/>
              <a:t>			console.log('(middleware) – next state', </a:t>
            </a:r>
            <a:r>
              <a:rPr lang="en-US" dirty="0" err="1"/>
              <a:t>store.getState</a:t>
            </a:r>
            <a:r>
              <a:rPr lang="en-US" dirty="0"/>
              <a:t>());</a:t>
            </a:r>
          </a:p>
          <a:p>
            <a:r>
              <a:rPr lang="en-US" dirty="0"/>
              <a:t>			return result;</a:t>
            </a:r>
          </a:p>
          <a:p>
            <a:r>
              <a:rPr lang="en-US" dirty="0"/>
              <a:t>		}</a:t>
            </a:r>
          </a:p>
          <a:p>
            <a:r>
              <a:rPr lang="en-US" dirty="0"/>
              <a:t>	}</a:t>
            </a:r>
          </a:p>
          <a:p>
            <a:r>
              <a:rPr lang="en-US" dirty="0"/>
              <a:t>}</a:t>
            </a:r>
          </a:p>
          <a:p>
            <a:r>
              <a:rPr lang="en-US" dirty="0"/>
              <a:t>const store = </a:t>
            </a:r>
            <a:r>
              <a:rPr lang="en-US" dirty="0" err="1"/>
              <a:t>redux.createStore</a:t>
            </a:r>
            <a:r>
              <a:rPr lang="en-US" dirty="0"/>
              <a:t>(reducer, </a:t>
            </a:r>
            <a:r>
              <a:rPr lang="en-US" dirty="0" err="1"/>
              <a:t>redux.applyMiddleware</a:t>
            </a:r>
            <a:r>
              <a:rPr lang="en-US" dirty="0"/>
              <a:t>(logger));</a:t>
            </a:r>
          </a:p>
          <a:p>
            <a:r>
              <a:rPr lang="en-US" dirty="0">
                <a:solidFill>
                  <a:schemeClr val="bg1">
                    <a:lumMod val="50000"/>
                  </a:schemeClr>
                </a:solidFill>
              </a:rPr>
              <a:t>//execute using: node redux-alone.js</a:t>
            </a:r>
          </a:p>
        </p:txBody>
      </p:sp>
      <p:sp>
        <p:nvSpPr>
          <p:cNvPr id="3" name="Title 2">
            <a:extLst>
              <a:ext uri="{FF2B5EF4-FFF2-40B4-BE49-F238E27FC236}">
                <a16:creationId xmlns:a16="http://schemas.microsoft.com/office/drawing/2014/main" id="{44A2F447-6508-473A-BC6C-EBAB77599868}"/>
              </a:ext>
            </a:extLst>
          </p:cNvPr>
          <p:cNvSpPr>
            <a:spLocks noGrp="1"/>
          </p:cNvSpPr>
          <p:nvPr>
            <p:ph type="title"/>
          </p:nvPr>
        </p:nvSpPr>
        <p:spPr/>
        <p:txBody>
          <a:bodyPr/>
          <a:lstStyle/>
          <a:p>
            <a:r>
              <a:rPr lang="en-US" dirty="0"/>
              <a:t>Middleware demo – creating </a:t>
            </a:r>
          </a:p>
        </p:txBody>
      </p:sp>
      <p:sp>
        <p:nvSpPr>
          <p:cNvPr id="4" name="Slide Number Placeholder 3">
            <a:extLst>
              <a:ext uri="{FF2B5EF4-FFF2-40B4-BE49-F238E27FC236}">
                <a16:creationId xmlns:a16="http://schemas.microsoft.com/office/drawing/2014/main" id="{8E6D29A7-B315-463F-B303-36A184F47224}"/>
              </a:ext>
            </a:extLst>
          </p:cNvPr>
          <p:cNvSpPr>
            <a:spLocks noGrp="1"/>
          </p:cNvSpPr>
          <p:nvPr>
            <p:ph type="sldNum" sz="quarter" idx="4"/>
          </p:nvPr>
        </p:nvSpPr>
        <p:spPr/>
        <p:txBody>
          <a:bodyPr/>
          <a:lstStyle/>
          <a:p>
            <a:fld id="{3A3ABCD3-4259-4031-A1A0-BB63FBFB7B73}" type="slidenum">
              <a:rPr lang="en-US" smtClean="0"/>
              <a:pPr/>
              <a:t>191</a:t>
            </a:fld>
            <a:endParaRPr lang="en-US" dirty="0"/>
          </a:p>
        </p:txBody>
      </p:sp>
    </p:spTree>
    <p:extLst>
      <p:ext uri="{BB962C8B-B14F-4D97-AF65-F5344CB8AC3E}">
        <p14:creationId xmlns:p14="http://schemas.microsoft.com/office/powerpoint/2010/main" val="30551903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00892A-553E-4F1C-AD53-5ACDDC37DD82}"/>
              </a:ext>
            </a:extLst>
          </p:cNvPr>
          <p:cNvSpPr>
            <a:spLocks noGrp="1"/>
          </p:cNvSpPr>
          <p:nvPr>
            <p:ph sz="quarter" idx="13"/>
          </p:nvPr>
        </p:nvSpPr>
        <p:spPr/>
        <p:txBody>
          <a:bodyPr/>
          <a:lstStyle/>
          <a:p>
            <a:r>
              <a:rPr lang="en-US" dirty="0">
                <a:solidFill>
                  <a:schemeClr val="bg1">
                    <a:lumMod val="50000"/>
                  </a:schemeClr>
                </a:solidFill>
              </a:rPr>
              <a:t>//copy logger middleware function into index.js, also:</a:t>
            </a:r>
          </a:p>
          <a:p>
            <a:r>
              <a:rPr lang="en-US" dirty="0"/>
              <a:t>import { </a:t>
            </a:r>
            <a:r>
              <a:rPr lang="en-US" dirty="0" err="1"/>
              <a:t>createStore</a:t>
            </a:r>
            <a:r>
              <a:rPr lang="en-US" dirty="0"/>
              <a:t>, </a:t>
            </a:r>
            <a:r>
              <a:rPr lang="en-US" dirty="0" err="1"/>
              <a:t>applyMiddleware</a:t>
            </a:r>
            <a:r>
              <a:rPr lang="en-US" dirty="0"/>
              <a:t> } from 'redux';</a:t>
            </a:r>
          </a:p>
          <a:p>
            <a:endParaRPr lang="en-US" dirty="0"/>
          </a:p>
          <a:p>
            <a:r>
              <a:rPr lang="en-US" dirty="0"/>
              <a:t>const store = </a:t>
            </a:r>
            <a:r>
              <a:rPr lang="en-US" dirty="0" err="1"/>
              <a:t>createStore</a:t>
            </a:r>
            <a:r>
              <a:rPr lang="en-US" dirty="0"/>
              <a:t>(reducer, </a:t>
            </a:r>
            <a:r>
              <a:rPr lang="en-US" dirty="0" err="1"/>
              <a:t>applyMiddleware</a:t>
            </a:r>
            <a:r>
              <a:rPr lang="en-US" dirty="0"/>
              <a:t>(logger));</a:t>
            </a:r>
          </a:p>
          <a:p>
            <a:r>
              <a:rPr lang="en-US" dirty="0">
                <a:solidFill>
                  <a:schemeClr val="bg1">
                    <a:lumMod val="50000"/>
                  </a:schemeClr>
                </a:solidFill>
              </a:rPr>
              <a:t>//reload and demo</a:t>
            </a:r>
          </a:p>
          <a:p>
            <a:endParaRPr lang="en-US" dirty="0"/>
          </a:p>
        </p:txBody>
      </p:sp>
      <p:sp>
        <p:nvSpPr>
          <p:cNvPr id="3" name="Title 2">
            <a:extLst>
              <a:ext uri="{FF2B5EF4-FFF2-40B4-BE49-F238E27FC236}">
                <a16:creationId xmlns:a16="http://schemas.microsoft.com/office/drawing/2014/main" id="{A1E9DD45-CC7B-4F72-92AE-0F250C004935}"/>
              </a:ext>
            </a:extLst>
          </p:cNvPr>
          <p:cNvSpPr>
            <a:spLocks noGrp="1"/>
          </p:cNvSpPr>
          <p:nvPr>
            <p:ph type="title"/>
          </p:nvPr>
        </p:nvSpPr>
        <p:spPr/>
        <p:txBody>
          <a:bodyPr/>
          <a:lstStyle/>
          <a:p>
            <a:r>
              <a:rPr lang="en-US" dirty="0"/>
              <a:t>Using Redux middleware in React demo</a:t>
            </a:r>
          </a:p>
        </p:txBody>
      </p:sp>
      <p:sp>
        <p:nvSpPr>
          <p:cNvPr id="4" name="Slide Number Placeholder 3">
            <a:extLst>
              <a:ext uri="{FF2B5EF4-FFF2-40B4-BE49-F238E27FC236}">
                <a16:creationId xmlns:a16="http://schemas.microsoft.com/office/drawing/2014/main" id="{EAAAADC0-925F-405F-BB8A-A2215A49F5C8}"/>
              </a:ext>
            </a:extLst>
          </p:cNvPr>
          <p:cNvSpPr>
            <a:spLocks noGrp="1"/>
          </p:cNvSpPr>
          <p:nvPr>
            <p:ph type="sldNum" sz="quarter" idx="4"/>
          </p:nvPr>
        </p:nvSpPr>
        <p:spPr/>
        <p:txBody>
          <a:bodyPr/>
          <a:lstStyle/>
          <a:p>
            <a:fld id="{3A3ABCD3-4259-4031-A1A0-BB63FBFB7B73}" type="slidenum">
              <a:rPr lang="en-US" smtClean="0"/>
              <a:pPr/>
              <a:t>192</a:t>
            </a:fld>
            <a:endParaRPr lang="en-US" dirty="0"/>
          </a:p>
        </p:txBody>
      </p:sp>
    </p:spTree>
    <p:extLst>
      <p:ext uri="{BB962C8B-B14F-4D97-AF65-F5344CB8AC3E}">
        <p14:creationId xmlns:p14="http://schemas.microsoft.com/office/powerpoint/2010/main" val="333673226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FE39A1-6590-44FC-9312-BABCD24D51DD}"/>
              </a:ext>
            </a:extLst>
          </p:cNvPr>
          <p:cNvSpPr>
            <a:spLocks noGrp="1"/>
          </p:cNvSpPr>
          <p:nvPr>
            <p:ph sz="quarter" idx="13"/>
          </p:nvPr>
        </p:nvSpPr>
        <p:spPr/>
        <p:txBody>
          <a:bodyPr/>
          <a:lstStyle/>
          <a:p>
            <a:r>
              <a:rPr lang="en-US" dirty="0">
                <a:solidFill>
                  <a:schemeClr val="bg1">
                    <a:lumMod val="50000"/>
                  </a:schemeClr>
                </a:solidFill>
              </a:rPr>
              <a:t>//search for and install redux </a:t>
            </a:r>
            <a:r>
              <a:rPr lang="en-US" dirty="0" err="1">
                <a:solidFill>
                  <a:schemeClr val="bg1">
                    <a:lumMod val="50000"/>
                  </a:schemeClr>
                </a:solidFill>
              </a:rPr>
              <a:t>devtools</a:t>
            </a:r>
            <a:r>
              <a:rPr lang="en-US" dirty="0">
                <a:solidFill>
                  <a:schemeClr val="bg1">
                    <a:lumMod val="50000"/>
                  </a:schemeClr>
                </a:solidFill>
              </a:rPr>
              <a:t> in Chrome browser</a:t>
            </a:r>
          </a:p>
          <a:p>
            <a:r>
              <a:rPr lang="en-US" dirty="0">
                <a:solidFill>
                  <a:schemeClr val="bg1">
                    <a:lumMod val="50000"/>
                  </a:schemeClr>
                </a:solidFill>
              </a:rPr>
              <a:t>//load application and open Redux </a:t>
            </a:r>
            <a:r>
              <a:rPr lang="en-US" dirty="0" err="1">
                <a:solidFill>
                  <a:schemeClr val="bg1">
                    <a:lumMod val="50000"/>
                  </a:schemeClr>
                </a:solidFill>
              </a:rPr>
              <a:t>devtools</a:t>
            </a:r>
            <a:r>
              <a:rPr lang="en-US" dirty="0">
                <a:solidFill>
                  <a:schemeClr val="bg1">
                    <a:lumMod val="50000"/>
                  </a:schemeClr>
                </a:solidFill>
              </a:rPr>
              <a:t> – see message about instructions, click link</a:t>
            </a:r>
          </a:p>
          <a:p>
            <a:r>
              <a:rPr lang="en-US" dirty="0">
                <a:solidFill>
                  <a:schemeClr val="bg1">
                    <a:lumMod val="50000"/>
                  </a:schemeClr>
                </a:solidFill>
              </a:rPr>
              <a:t>//add to index.js:</a:t>
            </a:r>
          </a:p>
          <a:p>
            <a:r>
              <a:rPr lang="en-US" dirty="0"/>
              <a:t>import { </a:t>
            </a:r>
            <a:r>
              <a:rPr lang="en-US" dirty="0" err="1"/>
              <a:t>createStore</a:t>
            </a:r>
            <a:r>
              <a:rPr lang="en-US" dirty="0"/>
              <a:t>, </a:t>
            </a:r>
            <a:r>
              <a:rPr lang="en-US" dirty="0" err="1"/>
              <a:t>applyMiddleware</a:t>
            </a:r>
            <a:r>
              <a:rPr lang="en-US" dirty="0"/>
              <a:t>, compose } from 'redux';</a:t>
            </a:r>
          </a:p>
          <a:p>
            <a:endParaRPr lang="en-US" dirty="0"/>
          </a:p>
          <a:p>
            <a:r>
              <a:rPr lang="en-US" dirty="0"/>
              <a:t>const </a:t>
            </a:r>
            <a:r>
              <a:rPr lang="en-US" dirty="0" err="1"/>
              <a:t>composeEnhancers</a:t>
            </a:r>
            <a:r>
              <a:rPr lang="en-US" dirty="0"/>
              <a:t> = </a:t>
            </a:r>
            <a:r>
              <a:rPr lang="en-US" dirty="0" err="1"/>
              <a:t>window.__REDUX_DEVTOOLS_EXTENSION_COMPOSE</a:t>
            </a:r>
            <a:r>
              <a:rPr lang="en-US" dirty="0"/>
              <a:t>__ || compose;</a:t>
            </a:r>
          </a:p>
          <a:p>
            <a:endParaRPr lang="en-US" dirty="0"/>
          </a:p>
          <a:p>
            <a:r>
              <a:rPr lang="en-US" dirty="0"/>
              <a:t>const store = </a:t>
            </a:r>
            <a:r>
              <a:rPr lang="en-US" dirty="0" err="1"/>
              <a:t>createStore</a:t>
            </a:r>
            <a:r>
              <a:rPr lang="en-US" dirty="0"/>
              <a:t>(reducer, </a:t>
            </a:r>
            <a:r>
              <a:rPr lang="en-US" dirty="0" err="1"/>
              <a:t>composeEnhancers</a:t>
            </a:r>
            <a:r>
              <a:rPr lang="en-US" dirty="0"/>
              <a:t>(</a:t>
            </a:r>
            <a:r>
              <a:rPr lang="en-US" dirty="0" err="1"/>
              <a:t>applyMiddleware</a:t>
            </a:r>
            <a:r>
              <a:rPr lang="en-US" dirty="0"/>
              <a:t>(logger)));</a:t>
            </a:r>
          </a:p>
          <a:p>
            <a:endParaRPr lang="en-US" dirty="0"/>
          </a:p>
          <a:p>
            <a:r>
              <a:rPr lang="en-US" dirty="0">
                <a:solidFill>
                  <a:schemeClr val="bg1">
                    <a:lumMod val="50000"/>
                  </a:schemeClr>
                </a:solidFill>
              </a:rPr>
              <a:t>//demo some of the redux </a:t>
            </a:r>
            <a:r>
              <a:rPr lang="en-US" dirty="0" err="1">
                <a:solidFill>
                  <a:schemeClr val="bg1">
                    <a:lumMod val="50000"/>
                  </a:schemeClr>
                </a:solidFill>
              </a:rPr>
              <a:t>devtools</a:t>
            </a:r>
            <a:r>
              <a:rPr lang="en-US" dirty="0">
                <a:solidFill>
                  <a:schemeClr val="bg1">
                    <a:lumMod val="50000"/>
                  </a:schemeClr>
                </a:solidFill>
              </a:rPr>
              <a:t> features, especially the timeline</a:t>
            </a:r>
          </a:p>
          <a:p>
            <a:endParaRPr lang="en-US" dirty="0"/>
          </a:p>
        </p:txBody>
      </p:sp>
      <p:sp>
        <p:nvSpPr>
          <p:cNvPr id="3" name="Title 2">
            <a:extLst>
              <a:ext uri="{FF2B5EF4-FFF2-40B4-BE49-F238E27FC236}">
                <a16:creationId xmlns:a16="http://schemas.microsoft.com/office/drawing/2014/main" id="{5C5EEECC-6AA9-4411-AB3E-E8855E8013AF}"/>
              </a:ext>
            </a:extLst>
          </p:cNvPr>
          <p:cNvSpPr>
            <a:spLocks noGrp="1"/>
          </p:cNvSpPr>
          <p:nvPr>
            <p:ph type="title"/>
          </p:nvPr>
        </p:nvSpPr>
        <p:spPr/>
        <p:txBody>
          <a:bodyPr/>
          <a:lstStyle/>
          <a:p>
            <a:r>
              <a:rPr lang="en-US" dirty="0"/>
              <a:t>Redux </a:t>
            </a:r>
            <a:r>
              <a:rPr lang="en-US" dirty="0" err="1"/>
              <a:t>devtools</a:t>
            </a:r>
            <a:r>
              <a:rPr lang="en-US" dirty="0"/>
              <a:t> demo</a:t>
            </a:r>
          </a:p>
        </p:txBody>
      </p:sp>
      <p:sp>
        <p:nvSpPr>
          <p:cNvPr id="4" name="Slide Number Placeholder 3">
            <a:extLst>
              <a:ext uri="{FF2B5EF4-FFF2-40B4-BE49-F238E27FC236}">
                <a16:creationId xmlns:a16="http://schemas.microsoft.com/office/drawing/2014/main" id="{5F58BF15-F888-46E5-9B12-A87D5C600363}"/>
              </a:ext>
            </a:extLst>
          </p:cNvPr>
          <p:cNvSpPr>
            <a:spLocks noGrp="1"/>
          </p:cNvSpPr>
          <p:nvPr>
            <p:ph type="sldNum" sz="quarter" idx="4"/>
          </p:nvPr>
        </p:nvSpPr>
        <p:spPr/>
        <p:txBody>
          <a:bodyPr/>
          <a:lstStyle/>
          <a:p>
            <a:fld id="{3A3ABCD3-4259-4031-A1A0-BB63FBFB7B73}" type="slidenum">
              <a:rPr lang="en-US" smtClean="0"/>
              <a:pPr/>
              <a:t>193</a:t>
            </a:fld>
            <a:endParaRPr lang="en-US" dirty="0"/>
          </a:p>
        </p:txBody>
      </p:sp>
    </p:spTree>
    <p:extLst>
      <p:ext uri="{BB962C8B-B14F-4D97-AF65-F5344CB8AC3E}">
        <p14:creationId xmlns:p14="http://schemas.microsoft.com/office/powerpoint/2010/main" val="412203367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145B9-9CDF-4932-8025-0A2F7A578271}"/>
              </a:ext>
            </a:extLst>
          </p:cNvPr>
          <p:cNvSpPr>
            <a:spLocks noGrp="1"/>
          </p:cNvSpPr>
          <p:nvPr>
            <p:ph sz="quarter" idx="13"/>
          </p:nvPr>
        </p:nvSpPr>
        <p:spPr/>
        <p:txBody>
          <a:bodyPr/>
          <a:lstStyle/>
          <a:p>
            <a:r>
              <a:rPr lang="en-US" dirty="0">
                <a:solidFill>
                  <a:schemeClr val="bg1">
                    <a:lumMod val="50000"/>
                  </a:schemeClr>
                </a:solidFill>
              </a:rPr>
              <a:t>//in store/actions/counter.js add a new action creator:</a:t>
            </a:r>
          </a:p>
          <a:p>
            <a:r>
              <a:rPr lang="en-US" dirty="0"/>
              <a:t>export const </a:t>
            </a:r>
            <a:r>
              <a:rPr lang="en-US" dirty="0" err="1"/>
              <a:t>delayAdd</a:t>
            </a:r>
            <a:r>
              <a:rPr lang="en-US" dirty="0"/>
              <a:t> = (amt, dispatch) =&gt; {</a:t>
            </a:r>
          </a:p>
          <a:p>
            <a:r>
              <a:rPr lang="en-US" dirty="0"/>
              <a:t>	</a:t>
            </a:r>
            <a:r>
              <a:rPr lang="en-US" dirty="0" err="1"/>
              <a:t>setTimeout</a:t>
            </a:r>
            <a:r>
              <a:rPr lang="en-US" dirty="0"/>
              <a:t>(() =&gt; { dispatch({type: </a:t>
            </a:r>
            <a:r>
              <a:rPr lang="en-US" dirty="0" err="1"/>
              <a:t>actionTypes.ADD</a:t>
            </a:r>
            <a:r>
              <a:rPr lang="en-US" dirty="0"/>
              <a:t>, payload: amt}); }, 3000);</a:t>
            </a:r>
          </a:p>
          <a:p>
            <a:r>
              <a:rPr lang="en-US" dirty="0"/>
              <a:t>};</a:t>
            </a:r>
          </a:p>
          <a:p>
            <a:endParaRPr lang="en-US" dirty="0"/>
          </a:p>
          <a:p>
            <a:r>
              <a:rPr lang="en-US" dirty="0">
                <a:solidFill>
                  <a:schemeClr val="bg1">
                    <a:lumMod val="50000"/>
                  </a:schemeClr>
                </a:solidFill>
              </a:rPr>
              <a:t>//in components/Counter/Counter.js in </a:t>
            </a:r>
            <a:r>
              <a:rPr lang="en-US" dirty="0" err="1">
                <a:solidFill>
                  <a:schemeClr val="bg1">
                    <a:lumMod val="50000"/>
                  </a:schemeClr>
                </a:solidFill>
              </a:rPr>
              <a:t>mapDispatchToProps</a:t>
            </a:r>
            <a:r>
              <a:rPr lang="en-US" dirty="0">
                <a:solidFill>
                  <a:schemeClr val="bg1">
                    <a:lumMod val="50000"/>
                  </a:schemeClr>
                </a:solidFill>
              </a:rPr>
              <a:t> add:</a:t>
            </a:r>
          </a:p>
          <a:p>
            <a:r>
              <a:rPr lang="en-US" dirty="0" err="1"/>
              <a:t>onDelayAdd</a:t>
            </a:r>
            <a:r>
              <a:rPr lang="en-US" dirty="0"/>
              <a:t>: (amount) =&gt; </a:t>
            </a:r>
            <a:r>
              <a:rPr lang="en-US" dirty="0" err="1"/>
              <a:t>actions.delayAdd</a:t>
            </a:r>
            <a:r>
              <a:rPr lang="en-US" dirty="0"/>
              <a:t>(amount, dispatch)</a:t>
            </a:r>
          </a:p>
          <a:p>
            <a:endParaRPr lang="en-US" dirty="0"/>
          </a:p>
          <a:p>
            <a:r>
              <a:rPr lang="en-US" dirty="0">
                <a:solidFill>
                  <a:schemeClr val="bg1">
                    <a:lumMod val="50000"/>
                  </a:schemeClr>
                </a:solidFill>
              </a:rPr>
              <a:t>//and add a new button:</a:t>
            </a:r>
          </a:p>
          <a:p>
            <a:r>
              <a:rPr lang="en-US" dirty="0"/>
              <a:t>&lt;</a:t>
            </a:r>
            <a:r>
              <a:rPr lang="en-US" dirty="0" err="1"/>
              <a:t>CounterControl</a:t>
            </a:r>
            <a:r>
              <a:rPr lang="en-US" dirty="0"/>
              <a:t> label="Delay Add 7" clicked={() =&gt; </a:t>
            </a:r>
            <a:r>
              <a:rPr lang="en-US" dirty="0" err="1"/>
              <a:t>this.props.onDelayAdd</a:t>
            </a:r>
            <a:r>
              <a:rPr lang="en-US" dirty="0"/>
              <a:t>(7)} /&gt;</a:t>
            </a:r>
          </a:p>
          <a:p>
            <a:endParaRPr lang="en-US" dirty="0"/>
          </a:p>
          <a:p>
            <a:r>
              <a:rPr lang="en-US" dirty="0">
                <a:solidFill>
                  <a:schemeClr val="bg1">
                    <a:lumMod val="50000"/>
                  </a:schemeClr>
                </a:solidFill>
              </a:rPr>
              <a:t>//demo async functionality</a:t>
            </a:r>
          </a:p>
          <a:p>
            <a:endParaRPr lang="en-US" dirty="0"/>
          </a:p>
        </p:txBody>
      </p:sp>
      <p:sp>
        <p:nvSpPr>
          <p:cNvPr id="3" name="Title 2">
            <a:extLst>
              <a:ext uri="{FF2B5EF4-FFF2-40B4-BE49-F238E27FC236}">
                <a16:creationId xmlns:a16="http://schemas.microsoft.com/office/drawing/2014/main" id="{589BDE51-D4D9-43F8-8FF9-7058AE844CBD}"/>
              </a:ext>
            </a:extLst>
          </p:cNvPr>
          <p:cNvSpPr>
            <a:spLocks noGrp="1"/>
          </p:cNvSpPr>
          <p:nvPr>
            <p:ph type="title"/>
          </p:nvPr>
        </p:nvSpPr>
        <p:spPr/>
        <p:txBody>
          <a:bodyPr/>
          <a:lstStyle/>
          <a:p>
            <a:r>
              <a:rPr lang="en-US" dirty="0"/>
              <a:t>Async action demo</a:t>
            </a:r>
          </a:p>
        </p:txBody>
      </p:sp>
      <p:sp>
        <p:nvSpPr>
          <p:cNvPr id="4" name="Slide Number Placeholder 3">
            <a:extLst>
              <a:ext uri="{FF2B5EF4-FFF2-40B4-BE49-F238E27FC236}">
                <a16:creationId xmlns:a16="http://schemas.microsoft.com/office/drawing/2014/main" id="{52D89771-9F4B-488B-AE9F-99CD2DD26A8A}"/>
              </a:ext>
            </a:extLst>
          </p:cNvPr>
          <p:cNvSpPr>
            <a:spLocks noGrp="1"/>
          </p:cNvSpPr>
          <p:nvPr>
            <p:ph type="sldNum" sz="quarter" idx="4"/>
          </p:nvPr>
        </p:nvSpPr>
        <p:spPr/>
        <p:txBody>
          <a:bodyPr/>
          <a:lstStyle/>
          <a:p>
            <a:fld id="{3A3ABCD3-4259-4031-A1A0-BB63FBFB7B73}" type="slidenum">
              <a:rPr lang="en-US" smtClean="0"/>
              <a:pPr/>
              <a:t>194</a:t>
            </a:fld>
            <a:endParaRPr lang="en-US" dirty="0"/>
          </a:p>
        </p:txBody>
      </p:sp>
    </p:spTree>
    <p:extLst>
      <p:ext uri="{BB962C8B-B14F-4D97-AF65-F5344CB8AC3E}">
        <p14:creationId xmlns:p14="http://schemas.microsoft.com/office/powerpoint/2010/main" val="32221729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6FAC8D-2DBD-4969-9D2C-DC69013246F2}"/>
              </a:ext>
            </a:extLst>
          </p:cNvPr>
          <p:cNvSpPr>
            <a:spLocks noGrp="1"/>
          </p:cNvSpPr>
          <p:nvPr>
            <p:ph sz="quarter" idx="13"/>
          </p:nvPr>
        </p:nvSpPr>
        <p:spPr/>
        <p:txBody>
          <a:bodyPr/>
          <a:lstStyle/>
          <a:p>
            <a:r>
              <a:rPr lang="en-US" dirty="0">
                <a:solidFill>
                  <a:schemeClr val="bg1">
                    <a:lumMod val="50000"/>
                  </a:schemeClr>
                </a:solidFill>
              </a:rPr>
              <a:t>//shutdown the app server, install and then re-start app server</a:t>
            </a:r>
          </a:p>
          <a:p>
            <a:r>
              <a:rPr lang="en-US" dirty="0"/>
              <a:t>npm install redux-</a:t>
            </a:r>
            <a:r>
              <a:rPr lang="en-US" dirty="0" err="1"/>
              <a:t>thunk</a:t>
            </a:r>
            <a:endParaRPr lang="en-US" dirty="0"/>
          </a:p>
          <a:p>
            <a:endParaRPr lang="en-US" dirty="0"/>
          </a:p>
          <a:p>
            <a:r>
              <a:rPr lang="en-US" dirty="0">
                <a:solidFill>
                  <a:schemeClr val="bg1">
                    <a:lumMod val="50000"/>
                  </a:schemeClr>
                </a:solidFill>
              </a:rPr>
              <a:t>//then in index.js</a:t>
            </a:r>
          </a:p>
          <a:p>
            <a:r>
              <a:rPr lang="en-US" dirty="0"/>
              <a:t>import </a:t>
            </a:r>
            <a:r>
              <a:rPr lang="en-US" dirty="0" err="1"/>
              <a:t>thunk</a:t>
            </a:r>
            <a:r>
              <a:rPr lang="en-US" dirty="0"/>
              <a:t> from 'redux-</a:t>
            </a:r>
            <a:r>
              <a:rPr lang="en-US" dirty="0" err="1"/>
              <a:t>thunk</a:t>
            </a:r>
            <a:r>
              <a:rPr lang="en-US" dirty="0"/>
              <a:t>';</a:t>
            </a:r>
          </a:p>
          <a:p>
            <a:r>
              <a:rPr lang="en-US" dirty="0"/>
              <a:t>import { compose } from 'redux';</a:t>
            </a:r>
          </a:p>
          <a:p>
            <a:endParaRPr lang="en-US" dirty="0"/>
          </a:p>
          <a:p>
            <a:r>
              <a:rPr lang="en-US" dirty="0">
                <a:solidFill>
                  <a:schemeClr val="bg1">
                    <a:lumMod val="50000"/>
                  </a:schemeClr>
                </a:solidFill>
              </a:rPr>
              <a:t>//and when creating the store:</a:t>
            </a:r>
          </a:p>
          <a:p>
            <a:r>
              <a:rPr lang="en-US" dirty="0"/>
              <a:t>const </a:t>
            </a:r>
            <a:r>
              <a:rPr lang="en-US" dirty="0" err="1"/>
              <a:t>composeEnhancers</a:t>
            </a:r>
            <a:r>
              <a:rPr lang="en-US" dirty="0"/>
              <a:t> = </a:t>
            </a:r>
            <a:r>
              <a:rPr lang="en-US" dirty="0" err="1"/>
              <a:t>window.__REDUX_DEVTOOLS_EXTENSION_COMPOSE</a:t>
            </a:r>
            <a:r>
              <a:rPr lang="en-US" dirty="0"/>
              <a:t>__ </a:t>
            </a:r>
          </a:p>
          <a:p>
            <a:r>
              <a:rPr lang="en-US" dirty="0"/>
              <a:t>	|| compose;</a:t>
            </a:r>
          </a:p>
          <a:p>
            <a:r>
              <a:rPr lang="en-US" dirty="0"/>
              <a:t>const store = </a:t>
            </a:r>
            <a:r>
              <a:rPr lang="en-US" dirty="0" err="1"/>
              <a:t>createStore</a:t>
            </a:r>
            <a:r>
              <a:rPr lang="en-US" dirty="0"/>
              <a:t>(reducer, </a:t>
            </a:r>
            <a:r>
              <a:rPr lang="en-US" dirty="0" err="1"/>
              <a:t>composeEnhancers</a:t>
            </a:r>
            <a:r>
              <a:rPr lang="en-US" dirty="0"/>
              <a:t>(</a:t>
            </a:r>
            <a:r>
              <a:rPr lang="en-US" dirty="0" err="1"/>
              <a:t>applyMiddleware</a:t>
            </a:r>
            <a:r>
              <a:rPr lang="en-US" dirty="0"/>
              <a:t>(logger, </a:t>
            </a:r>
            <a:r>
              <a:rPr lang="en-US" dirty="0" err="1"/>
              <a:t>thunk</a:t>
            </a:r>
            <a:r>
              <a:rPr lang="en-US" dirty="0"/>
              <a:t>)));</a:t>
            </a:r>
          </a:p>
          <a:p>
            <a:endParaRPr lang="en-US" dirty="0"/>
          </a:p>
        </p:txBody>
      </p:sp>
      <p:sp>
        <p:nvSpPr>
          <p:cNvPr id="3" name="Title 2">
            <a:extLst>
              <a:ext uri="{FF2B5EF4-FFF2-40B4-BE49-F238E27FC236}">
                <a16:creationId xmlns:a16="http://schemas.microsoft.com/office/drawing/2014/main" id="{6EC8E2D7-F3A2-41A1-8186-2BCFB7FA265E}"/>
              </a:ext>
            </a:extLst>
          </p:cNvPr>
          <p:cNvSpPr>
            <a:spLocks noGrp="1"/>
          </p:cNvSpPr>
          <p:nvPr>
            <p:ph type="title"/>
          </p:nvPr>
        </p:nvSpPr>
        <p:spPr/>
        <p:txBody>
          <a:bodyPr/>
          <a:lstStyle/>
          <a:p>
            <a:r>
              <a:rPr lang="en-US" dirty="0"/>
              <a:t>redux-</a:t>
            </a:r>
            <a:r>
              <a:rPr lang="en-US" dirty="0" err="1"/>
              <a:t>thunk</a:t>
            </a:r>
            <a:r>
              <a:rPr lang="en-US" dirty="0"/>
              <a:t> example - setup</a:t>
            </a:r>
          </a:p>
        </p:txBody>
      </p:sp>
      <p:sp>
        <p:nvSpPr>
          <p:cNvPr id="4" name="Slide Number Placeholder 3">
            <a:extLst>
              <a:ext uri="{FF2B5EF4-FFF2-40B4-BE49-F238E27FC236}">
                <a16:creationId xmlns:a16="http://schemas.microsoft.com/office/drawing/2014/main" id="{1D399E47-F365-47FD-A111-CEE10F518FFF}"/>
              </a:ext>
            </a:extLst>
          </p:cNvPr>
          <p:cNvSpPr>
            <a:spLocks noGrp="1"/>
          </p:cNvSpPr>
          <p:nvPr>
            <p:ph type="sldNum" sz="quarter" idx="4"/>
          </p:nvPr>
        </p:nvSpPr>
        <p:spPr/>
        <p:txBody>
          <a:bodyPr/>
          <a:lstStyle/>
          <a:p>
            <a:fld id="{3A3ABCD3-4259-4031-A1A0-BB63FBFB7B73}" type="slidenum">
              <a:rPr lang="en-US" smtClean="0"/>
              <a:pPr/>
              <a:t>195</a:t>
            </a:fld>
            <a:endParaRPr lang="en-US" dirty="0"/>
          </a:p>
        </p:txBody>
      </p:sp>
    </p:spTree>
    <p:extLst>
      <p:ext uri="{BB962C8B-B14F-4D97-AF65-F5344CB8AC3E}">
        <p14:creationId xmlns:p14="http://schemas.microsoft.com/office/powerpoint/2010/main" val="10129594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21A07F-163F-425B-81C7-1F8CB8AA56A5}"/>
              </a:ext>
            </a:extLst>
          </p:cNvPr>
          <p:cNvSpPr>
            <a:spLocks noGrp="1"/>
          </p:cNvSpPr>
          <p:nvPr>
            <p:ph sz="quarter" idx="13"/>
          </p:nvPr>
        </p:nvSpPr>
        <p:spPr/>
        <p:txBody>
          <a:bodyPr/>
          <a:lstStyle/>
          <a:p>
            <a:r>
              <a:rPr lang="en-US" dirty="0">
                <a:solidFill>
                  <a:schemeClr val="bg1">
                    <a:lumMod val="50000"/>
                  </a:schemeClr>
                </a:solidFill>
              </a:rPr>
              <a:t>//in components/Counter/Counter.js, change the </a:t>
            </a:r>
            <a:r>
              <a:rPr lang="en-US" dirty="0" err="1">
                <a:solidFill>
                  <a:schemeClr val="bg1">
                    <a:lumMod val="50000"/>
                  </a:schemeClr>
                </a:solidFill>
              </a:rPr>
              <a:t>delayAdd</a:t>
            </a:r>
            <a:r>
              <a:rPr lang="en-US" dirty="0">
                <a:solidFill>
                  <a:schemeClr val="bg1">
                    <a:lumMod val="50000"/>
                  </a:schemeClr>
                </a:solidFill>
              </a:rPr>
              <a:t> invocation back to standard:</a:t>
            </a:r>
          </a:p>
          <a:p>
            <a:r>
              <a:rPr lang="en-US" dirty="0" err="1"/>
              <a:t>onDelayAdd</a:t>
            </a:r>
            <a:r>
              <a:rPr lang="en-US" dirty="0"/>
              <a:t>: (amount) =&gt; dispatch(</a:t>
            </a:r>
            <a:r>
              <a:rPr lang="en-US" dirty="0" err="1"/>
              <a:t>actions.delayAdd</a:t>
            </a:r>
            <a:r>
              <a:rPr lang="en-US" dirty="0"/>
              <a:t>(amount))</a:t>
            </a:r>
          </a:p>
          <a:p>
            <a:endParaRPr lang="en-US" dirty="0"/>
          </a:p>
          <a:p>
            <a:r>
              <a:rPr lang="en-US" dirty="0">
                <a:solidFill>
                  <a:schemeClr val="bg1">
                    <a:lumMod val="50000"/>
                  </a:schemeClr>
                </a:solidFill>
              </a:rPr>
              <a:t>//in store/actions/counter.js, change the </a:t>
            </a:r>
            <a:r>
              <a:rPr lang="en-US" dirty="0" err="1">
                <a:solidFill>
                  <a:schemeClr val="bg1">
                    <a:lumMod val="50000"/>
                  </a:schemeClr>
                </a:solidFill>
              </a:rPr>
              <a:t>delayAdd</a:t>
            </a:r>
            <a:r>
              <a:rPr lang="en-US" dirty="0">
                <a:solidFill>
                  <a:schemeClr val="bg1">
                    <a:lumMod val="50000"/>
                  </a:schemeClr>
                </a:solidFill>
              </a:rPr>
              <a:t> action creator:</a:t>
            </a:r>
          </a:p>
          <a:p>
            <a:r>
              <a:rPr lang="en-US" dirty="0"/>
              <a:t>export const </a:t>
            </a:r>
            <a:r>
              <a:rPr lang="en-US" dirty="0" err="1"/>
              <a:t>delayAdd</a:t>
            </a:r>
            <a:r>
              <a:rPr lang="en-US" dirty="0"/>
              <a:t> = (amt) =&gt; {</a:t>
            </a:r>
          </a:p>
          <a:p>
            <a:r>
              <a:rPr lang="en-US" dirty="0"/>
              <a:t>	return dispatch =&gt; {</a:t>
            </a:r>
          </a:p>
          <a:p>
            <a:r>
              <a:rPr lang="en-US" dirty="0"/>
              <a:t>		</a:t>
            </a:r>
            <a:r>
              <a:rPr lang="en-US" dirty="0" err="1"/>
              <a:t>setTimeout</a:t>
            </a:r>
            <a:r>
              <a:rPr lang="en-US" dirty="0"/>
              <a:t>(() =&gt; {</a:t>
            </a:r>
          </a:p>
          <a:p>
            <a:r>
              <a:rPr lang="en-US" dirty="0"/>
              <a:t>			dispatch({type: </a:t>
            </a:r>
            <a:r>
              <a:rPr lang="en-US" dirty="0" err="1"/>
              <a:t>actionTypes.ADD</a:t>
            </a:r>
            <a:r>
              <a:rPr lang="en-US" dirty="0"/>
              <a:t>, payload: amt });</a:t>
            </a:r>
          </a:p>
          <a:p>
            <a:r>
              <a:rPr lang="en-US" dirty="0"/>
              <a:t>			}, 3000);</a:t>
            </a:r>
          </a:p>
          <a:p>
            <a:r>
              <a:rPr lang="en-US" dirty="0"/>
              <a:t>	};</a:t>
            </a:r>
          </a:p>
          <a:p>
            <a:r>
              <a:rPr lang="en-US" dirty="0"/>
              <a:t>};</a:t>
            </a:r>
          </a:p>
          <a:p>
            <a:endParaRPr lang="en-US" dirty="0"/>
          </a:p>
          <a:p>
            <a:r>
              <a:rPr lang="en-US" dirty="0">
                <a:solidFill>
                  <a:schemeClr val="bg1">
                    <a:lumMod val="50000"/>
                  </a:schemeClr>
                </a:solidFill>
              </a:rPr>
              <a:t>//demo and point out that </a:t>
            </a:r>
            <a:r>
              <a:rPr lang="en-US" dirty="0" err="1">
                <a:solidFill>
                  <a:schemeClr val="bg1">
                    <a:lumMod val="50000"/>
                  </a:schemeClr>
                </a:solidFill>
              </a:rPr>
              <a:t>delayAdd</a:t>
            </a:r>
            <a:r>
              <a:rPr lang="en-US" dirty="0">
                <a:solidFill>
                  <a:schemeClr val="bg1">
                    <a:lumMod val="50000"/>
                  </a:schemeClr>
                </a:solidFill>
              </a:rPr>
              <a:t> never makes it to the store </a:t>
            </a:r>
          </a:p>
          <a:p>
            <a:r>
              <a:rPr lang="en-US" dirty="0">
                <a:solidFill>
                  <a:schemeClr val="bg1">
                    <a:lumMod val="50000"/>
                  </a:schemeClr>
                </a:solidFill>
              </a:rPr>
              <a:t>// it doesn't show in Redux </a:t>
            </a:r>
            <a:r>
              <a:rPr lang="en-US" dirty="0" err="1">
                <a:solidFill>
                  <a:schemeClr val="bg1">
                    <a:lumMod val="50000"/>
                  </a:schemeClr>
                </a:solidFill>
              </a:rPr>
              <a:t>devtools</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091D261F-C498-48E3-96E2-403994BA19A1}"/>
              </a:ext>
            </a:extLst>
          </p:cNvPr>
          <p:cNvSpPr>
            <a:spLocks noGrp="1"/>
          </p:cNvSpPr>
          <p:nvPr>
            <p:ph type="title"/>
          </p:nvPr>
        </p:nvSpPr>
        <p:spPr/>
        <p:txBody>
          <a:bodyPr/>
          <a:lstStyle/>
          <a:p>
            <a:r>
              <a:rPr lang="en-US" dirty="0"/>
              <a:t>redux-</a:t>
            </a:r>
            <a:r>
              <a:rPr lang="en-US" dirty="0" err="1"/>
              <a:t>thunk</a:t>
            </a:r>
            <a:r>
              <a:rPr lang="en-US" dirty="0"/>
              <a:t> example - execution</a:t>
            </a:r>
          </a:p>
        </p:txBody>
      </p:sp>
      <p:sp>
        <p:nvSpPr>
          <p:cNvPr id="4" name="Slide Number Placeholder 3">
            <a:extLst>
              <a:ext uri="{FF2B5EF4-FFF2-40B4-BE49-F238E27FC236}">
                <a16:creationId xmlns:a16="http://schemas.microsoft.com/office/drawing/2014/main" id="{A279F8D7-2FCC-4911-B3AB-512C6C968B69}"/>
              </a:ext>
            </a:extLst>
          </p:cNvPr>
          <p:cNvSpPr>
            <a:spLocks noGrp="1"/>
          </p:cNvSpPr>
          <p:nvPr>
            <p:ph type="sldNum" sz="quarter" idx="4"/>
          </p:nvPr>
        </p:nvSpPr>
        <p:spPr/>
        <p:txBody>
          <a:bodyPr/>
          <a:lstStyle/>
          <a:p>
            <a:fld id="{3A3ABCD3-4259-4031-A1A0-BB63FBFB7B73}" type="slidenum">
              <a:rPr lang="en-US" smtClean="0"/>
              <a:pPr/>
              <a:t>196</a:t>
            </a:fld>
            <a:endParaRPr lang="en-US" dirty="0"/>
          </a:p>
        </p:txBody>
      </p:sp>
    </p:spTree>
    <p:extLst>
      <p:ext uri="{BB962C8B-B14F-4D97-AF65-F5344CB8AC3E}">
        <p14:creationId xmlns:p14="http://schemas.microsoft.com/office/powerpoint/2010/main" val="73905190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AF039-D63E-4230-9FDF-6B781826FA31}"/>
              </a:ext>
            </a:extLst>
          </p:cNvPr>
          <p:cNvSpPr>
            <a:spLocks noGrp="1"/>
          </p:cNvSpPr>
          <p:nvPr>
            <p:ph sz="quarter" idx="13"/>
          </p:nvPr>
        </p:nvSpPr>
        <p:spPr/>
        <p:txBody>
          <a:bodyPr/>
          <a:lstStyle/>
          <a:p>
            <a:r>
              <a:rPr lang="en-US" dirty="0">
                <a:solidFill>
                  <a:schemeClr val="bg1">
                    <a:lumMod val="50000"/>
                  </a:schemeClr>
                </a:solidFill>
              </a:rPr>
              <a:t>//in store/actions/actionTypes.js add:</a:t>
            </a:r>
          </a:p>
          <a:p>
            <a:r>
              <a:rPr lang="en-US" dirty="0"/>
              <a:t>export const ADD_MEMBER = 'ADD_MEMBER';</a:t>
            </a:r>
          </a:p>
          <a:p>
            <a:r>
              <a:rPr lang="en-US" dirty="0"/>
              <a:t>export const DELETE_MEMBER = 'DELETE_MEMBER';</a:t>
            </a:r>
          </a:p>
          <a:p>
            <a:r>
              <a:rPr lang="en-US" dirty="0"/>
              <a:t>export const STORE_MEMBERS = 'STORE_MEMBERS';</a:t>
            </a:r>
          </a:p>
          <a:p>
            <a:endParaRPr lang="en-US" dirty="0"/>
          </a:p>
          <a:p>
            <a:endParaRPr lang="en-US" dirty="0"/>
          </a:p>
        </p:txBody>
      </p:sp>
      <p:sp>
        <p:nvSpPr>
          <p:cNvPr id="3" name="Title 2">
            <a:extLst>
              <a:ext uri="{FF2B5EF4-FFF2-40B4-BE49-F238E27FC236}">
                <a16:creationId xmlns:a16="http://schemas.microsoft.com/office/drawing/2014/main" id="{766776AD-3567-40BB-91CF-58639B14A11A}"/>
              </a:ext>
            </a:extLst>
          </p:cNvPr>
          <p:cNvSpPr>
            <a:spLocks noGrp="1"/>
          </p:cNvSpPr>
          <p:nvPr>
            <p:ph type="title"/>
          </p:nvPr>
        </p:nvSpPr>
        <p:spPr/>
        <p:txBody>
          <a:bodyPr/>
          <a:lstStyle/>
          <a:p>
            <a:r>
              <a:rPr lang="en-US" dirty="0"/>
              <a:t>Moving board members to state – defining actions</a:t>
            </a:r>
          </a:p>
        </p:txBody>
      </p:sp>
      <p:sp>
        <p:nvSpPr>
          <p:cNvPr id="4" name="Slide Number Placeholder 3">
            <a:extLst>
              <a:ext uri="{FF2B5EF4-FFF2-40B4-BE49-F238E27FC236}">
                <a16:creationId xmlns:a16="http://schemas.microsoft.com/office/drawing/2014/main" id="{583A1AB6-A9ED-4DEE-8C16-BAA7ED3FC8B2}"/>
              </a:ext>
            </a:extLst>
          </p:cNvPr>
          <p:cNvSpPr>
            <a:spLocks noGrp="1"/>
          </p:cNvSpPr>
          <p:nvPr>
            <p:ph type="sldNum" sz="quarter" idx="4"/>
          </p:nvPr>
        </p:nvSpPr>
        <p:spPr/>
        <p:txBody>
          <a:bodyPr/>
          <a:lstStyle/>
          <a:p>
            <a:fld id="{3A3ABCD3-4259-4031-A1A0-BB63FBFB7B73}" type="slidenum">
              <a:rPr lang="en-US" smtClean="0"/>
              <a:pPr/>
              <a:t>197</a:t>
            </a:fld>
            <a:endParaRPr lang="en-US" dirty="0"/>
          </a:p>
        </p:txBody>
      </p:sp>
    </p:spTree>
    <p:extLst>
      <p:ext uri="{BB962C8B-B14F-4D97-AF65-F5344CB8AC3E}">
        <p14:creationId xmlns:p14="http://schemas.microsoft.com/office/powerpoint/2010/main" val="79484930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9615B8-1109-4270-9FDF-C85B0FDAC158}"/>
              </a:ext>
            </a:extLst>
          </p:cNvPr>
          <p:cNvSpPr>
            <a:spLocks noGrp="1"/>
          </p:cNvSpPr>
          <p:nvPr>
            <p:ph sz="quarter" idx="13"/>
          </p:nvPr>
        </p:nvSpPr>
        <p:spPr/>
        <p:txBody>
          <a:bodyPr/>
          <a:lstStyle/>
          <a:p>
            <a:r>
              <a:rPr lang="en-US" dirty="0">
                <a:solidFill>
                  <a:schemeClr val="bg1">
                    <a:lumMod val="50000"/>
                  </a:schemeClr>
                </a:solidFill>
              </a:rPr>
              <a:t>//create a new file store/actions/board.js</a:t>
            </a:r>
          </a:p>
          <a:p>
            <a:r>
              <a:rPr lang="en-US" dirty="0"/>
              <a:t>import * as </a:t>
            </a:r>
            <a:r>
              <a:rPr lang="en-US" dirty="0" err="1"/>
              <a:t>actionTypes</a:t>
            </a:r>
            <a:r>
              <a:rPr lang="en-US" dirty="0"/>
              <a:t> from './</a:t>
            </a:r>
            <a:r>
              <a:rPr lang="en-US" dirty="0" err="1"/>
              <a:t>actionTypes</a:t>
            </a:r>
            <a:r>
              <a:rPr lang="en-US" dirty="0"/>
              <a:t>';</a:t>
            </a:r>
          </a:p>
          <a:p>
            <a:r>
              <a:rPr lang="en-US" dirty="0"/>
              <a:t>import axios from 'axios';</a:t>
            </a:r>
          </a:p>
          <a:p>
            <a:endParaRPr lang="en-US" dirty="0"/>
          </a:p>
          <a:p>
            <a:r>
              <a:rPr lang="en-US" dirty="0"/>
              <a:t>export const </a:t>
            </a:r>
            <a:r>
              <a:rPr lang="en-US" dirty="0" err="1"/>
              <a:t>storeMembers</a:t>
            </a:r>
            <a:r>
              <a:rPr lang="en-US" dirty="0"/>
              <a:t> = (members) =&gt; {</a:t>
            </a:r>
          </a:p>
          <a:p>
            <a:r>
              <a:rPr lang="en-US" dirty="0"/>
              <a:t>	return { type: </a:t>
            </a:r>
            <a:r>
              <a:rPr lang="en-US" dirty="0" err="1"/>
              <a:t>actionTypes.STORE_MEMBERS</a:t>
            </a:r>
            <a:r>
              <a:rPr lang="en-US" dirty="0"/>
              <a:t>, payload: members };</a:t>
            </a:r>
          </a:p>
          <a:p>
            <a:r>
              <a:rPr lang="en-US" dirty="0"/>
              <a:t>};</a:t>
            </a:r>
          </a:p>
          <a:p>
            <a:endParaRPr lang="en-US" dirty="0"/>
          </a:p>
          <a:p>
            <a:r>
              <a:rPr lang="en-US" dirty="0"/>
              <a:t>export const </a:t>
            </a:r>
            <a:r>
              <a:rPr lang="en-US" dirty="0" err="1"/>
              <a:t>loadMembersAsync</a:t>
            </a:r>
            <a:r>
              <a:rPr lang="en-US" dirty="0"/>
              <a:t> = () =&gt; {</a:t>
            </a:r>
          </a:p>
          <a:p>
            <a:r>
              <a:rPr lang="en-US" dirty="0"/>
              <a:t>	return dispatch =&gt; {</a:t>
            </a:r>
          </a:p>
          <a:p>
            <a:r>
              <a:rPr lang="en-US" dirty="0"/>
              <a:t>		</a:t>
            </a:r>
            <a:r>
              <a:rPr lang="en-US" dirty="0" err="1"/>
              <a:t>axios.get</a:t>
            </a:r>
            <a:r>
              <a:rPr lang="en-US" dirty="0"/>
              <a:t>('/</a:t>
            </a:r>
            <a:r>
              <a:rPr lang="en-US" dirty="0" err="1"/>
              <a:t>boardmembers</a:t>
            </a:r>
            <a:r>
              <a:rPr lang="en-US" dirty="0"/>
              <a:t>').then(resp =&gt; dispatch(</a:t>
            </a:r>
            <a:r>
              <a:rPr lang="en-US" dirty="0" err="1"/>
              <a:t>storeMembers</a:t>
            </a:r>
            <a:r>
              <a:rPr lang="en-US" dirty="0"/>
              <a:t>(</a:t>
            </a:r>
            <a:r>
              <a:rPr lang="en-US" dirty="0" err="1"/>
              <a:t>resp.data</a:t>
            </a:r>
            <a:r>
              <a:rPr lang="en-US" dirty="0"/>
              <a: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14F520E1-706A-4F8A-B1A0-7DBDEF6D9C12}"/>
              </a:ext>
            </a:extLst>
          </p:cNvPr>
          <p:cNvSpPr>
            <a:spLocks noGrp="1"/>
          </p:cNvSpPr>
          <p:nvPr>
            <p:ph type="title"/>
          </p:nvPr>
        </p:nvSpPr>
        <p:spPr/>
        <p:txBody>
          <a:bodyPr/>
          <a:lstStyle/>
          <a:p>
            <a:r>
              <a:rPr lang="en-US" dirty="0"/>
              <a:t>Loading members – action creators</a:t>
            </a:r>
          </a:p>
        </p:txBody>
      </p:sp>
      <p:sp>
        <p:nvSpPr>
          <p:cNvPr id="4" name="Slide Number Placeholder 3">
            <a:extLst>
              <a:ext uri="{FF2B5EF4-FFF2-40B4-BE49-F238E27FC236}">
                <a16:creationId xmlns:a16="http://schemas.microsoft.com/office/drawing/2014/main" id="{8E5573F5-A48A-44C9-88FD-6EB06DABA4BF}"/>
              </a:ext>
            </a:extLst>
          </p:cNvPr>
          <p:cNvSpPr>
            <a:spLocks noGrp="1"/>
          </p:cNvSpPr>
          <p:nvPr>
            <p:ph type="sldNum" sz="quarter" idx="4"/>
          </p:nvPr>
        </p:nvSpPr>
        <p:spPr/>
        <p:txBody>
          <a:bodyPr/>
          <a:lstStyle/>
          <a:p>
            <a:fld id="{3A3ABCD3-4259-4031-A1A0-BB63FBFB7B73}" type="slidenum">
              <a:rPr lang="en-US" smtClean="0"/>
              <a:pPr/>
              <a:t>198</a:t>
            </a:fld>
            <a:endParaRPr lang="en-US" dirty="0"/>
          </a:p>
        </p:txBody>
      </p:sp>
    </p:spTree>
    <p:extLst>
      <p:ext uri="{BB962C8B-B14F-4D97-AF65-F5344CB8AC3E}">
        <p14:creationId xmlns:p14="http://schemas.microsoft.com/office/powerpoint/2010/main" val="292111718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F75A16-E687-4097-A9C4-FAFDCEE8BBCF}"/>
              </a:ext>
            </a:extLst>
          </p:cNvPr>
          <p:cNvSpPr>
            <a:spLocks noGrp="1"/>
          </p:cNvSpPr>
          <p:nvPr>
            <p:ph sz="quarter" idx="13"/>
          </p:nvPr>
        </p:nvSpPr>
        <p:spPr/>
        <p:txBody>
          <a:bodyPr/>
          <a:lstStyle/>
          <a:p>
            <a:r>
              <a:rPr lang="en-US" dirty="0">
                <a:solidFill>
                  <a:schemeClr val="bg1">
                    <a:lumMod val="50000"/>
                  </a:schemeClr>
                </a:solidFill>
              </a:rPr>
              <a:t>//components may want to dispatch actions from different groups, </a:t>
            </a:r>
          </a:p>
          <a:p>
            <a:r>
              <a:rPr lang="en-US" dirty="0">
                <a:solidFill>
                  <a:schemeClr val="bg1">
                    <a:lumMod val="50000"/>
                  </a:schemeClr>
                </a:solidFill>
              </a:rPr>
              <a:t>//so create a file store/actions/index.js</a:t>
            </a:r>
          </a:p>
          <a:p>
            <a:r>
              <a:rPr lang="en-US" dirty="0"/>
              <a:t>export { </a:t>
            </a:r>
            <a:r>
              <a:rPr lang="en-US" dirty="0" err="1"/>
              <a:t>storeMembers</a:t>
            </a:r>
            <a:r>
              <a:rPr lang="en-US" dirty="0"/>
              <a:t>, </a:t>
            </a:r>
            <a:r>
              <a:rPr lang="en-US" dirty="0" err="1"/>
              <a:t>loadMembersAsync</a:t>
            </a:r>
            <a:r>
              <a:rPr lang="en-US" dirty="0"/>
              <a:t> } from './board';</a:t>
            </a:r>
          </a:p>
          <a:p>
            <a:r>
              <a:rPr lang="en-US" dirty="0"/>
              <a:t>export { increment, decrement, add, subtract, </a:t>
            </a:r>
            <a:r>
              <a:rPr lang="en-US" dirty="0" err="1"/>
              <a:t>delayAdd</a:t>
            </a:r>
            <a:r>
              <a:rPr lang="en-US" dirty="0"/>
              <a:t> } from './counter';</a:t>
            </a:r>
          </a:p>
          <a:p>
            <a:endParaRPr lang="en-US" dirty="0"/>
          </a:p>
          <a:p>
            <a:r>
              <a:rPr lang="en-US" dirty="0">
                <a:solidFill>
                  <a:schemeClr val="bg1">
                    <a:lumMod val="50000"/>
                  </a:schemeClr>
                </a:solidFill>
              </a:rPr>
              <a:t>//now, components can just</a:t>
            </a:r>
          </a:p>
          <a:p>
            <a:r>
              <a:rPr lang="en-US" dirty="0">
                <a:solidFill>
                  <a:schemeClr val="accent1">
                    <a:lumMod val="60000"/>
                    <a:lumOff val="40000"/>
                  </a:schemeClr>
                </a:solidFill>
              </a:rPr>
              <a:t>import * as </a:t>
            </a:r>
            <a:r>
              <a:rPr lang="en-US" dirty="0" err="1">
                <a:solidFill>
                  <a:schemeClr val="accent1">
                    <a:lumMod val="60000"/>
                    <a:lumOff val="40000"/>
                  </a:schemeClr>
                </a:solidFill>
              </a:rPr>
              <a:t>actionCreators</a:t>
            </a:r>
            <a:r>
              <a:rPr lang="en-US" dirty="0">
                <a:solidFill>
                  <a:schemeClr val="accent1">
                    <a:lumMod val="60000"/>
                    <a:lumOff val="40000"/>
                  </a:schemeClr>
                </a:solidFill>
              </a:rPr>
              <a:t> from '../store/actions';</a:t>
            </a:r>
          </a:p>
          <a:p>
            <a:endParaRPr lang="en-US" dirty="0"/>
          </a:p>
          <a:p>
            <a:r>
              <a:rPr lang="en-US" dirty="0">
                <a:solidFill>
                  <a:schemeClr val="bg1">
                    <a:lumMod val="50000"/>
                  </a:schemeClr>
                </a:solidFill>
              </a:rPr>
              <a:t>//and use them all as:</a:t>
            </a:r>
          </a:p>
          <a:p>
            <a:r>
              <a:rPr lang="en-US" dirty="0">
                <a:solidFill>
                  <a:schemeClr val="accent1">
                    <a:lumMod val="60000"/>
                    <a:lumOff val="40000"/>
                  </a:schemeClr>
                </a:solidFill>
              </a:rPr>
              <a:t>dispatch(</a:t>
            </a:r>
            <a:r>
              <a:rPr lang="en-US" dirty="0" err="1">
                <a:solidFill>
                  <a:schemeClr val="accent1">
                    <a:lumMod val="60000"/>
                    <a:lumOff val="40000"/>
                  </a:schemeClr>
                </a:solidFill>
              </a:rPr>
              <a:t>actionCreators.loadMembers</a:t>
            </a:r>
            <a:r>
              <a:rPr lang="en-US" dirty="0">
                <a:solidFill>
                  <a:schemeClr val="accent1">
                    <a:lumMod val="60000"/>
                    <a:lumOff val="40000"/>
                  </a:schemeClr>
                </a:solidFill>
              </a:rPr>
              <a:t>());</a:t>
            </a:r>
          </a:p>
          <a:p>
            <a:endParaRPr lang="en-US" dirty="0"/>
          </a:p>
          <a:p>
            <a:endParaRPr lang="en-US" dirty="0"/>
          </a:p>
        </p:txBody>
      </p:sp>
      <p:sp>
        <p:nvSpPr>
          <p:cNvPr id="3" name="Title 2">
            <a:extLst>
              <a:ext uri="{FF2B5EF4-FFF2-40B4-BE49-F238E27FC236}">
                <a16:creationId xmlns:a16="http://schemas.microsoft.com/office/drawing/2014/main" id="{A16B3962-1A3D-4215-9AC4-4C98C144CF72}"/>
              </a:ext>
            </a:extLst>
          </p:cNvPr>
          <p:cNvSpPr>
            <a:spLocks noGrp="1"/>
          </p:cNvSpPr>
          <p:nvPr>
            <p:ph type="title"/>
          </p:nvPr>
        </p:nvSpPr>
        <p:spPr/>
        <p:txBody>
          <a:bodyPr/>
          <a:lstStyle/>
          <a:p>
            <a:r>
              <a:rPr lang="en-US" dirty="0"/>
              <a:t>Detour: providing easy access to all actions</a:t>
            </a:r>
          </a:p>
        </p:txBody>
      </p:sp>
      <p:sp>
        <p:nvSpPr>
          <p:cNvPr id="4" name="Slide Number Placeholder 3">
            <a:extLst>
              <a:ext uri="{FF2B5EF4-FFF2-40B4-BE49-F238E27FC236}">
                <a16:creationId xmlns:a16="http://schemas.microsoft.com/office/drawing/2014/main" id="{44A1AB24-F8DA-407E-8C5B-FA5E84EBC5F0}"/>
              </a:ext>
            </a:extLst>
          </p:cNvPr>
          <p:cNvSpPr>
            <a:spLocks noGrp="1"/>
          </p:cNvSpPr>
          <p:nvPr>
            <p:ph type="sldNum" sz="quarter" idx="4"/>
          </p:nvPr>
        </p:nvSpPr>
        <p:spPr/>
        <p:txBody>
          <a:bodyPr/>
          <a:lstStyle/>
          <a:p>
            <a:fld id="{3A3ABCD3-4259-4031-A1A0-BB63FBFB7B73}" type="slidenum">
              <a:rPr lang="en-US" smtClean="0"/>
              <a:pPr/>
              <a:t>199</a:t>
            </a:fld>
            <a:endParaRPr lang="en-US" dirty="0"/>
          </a:p>
        </p:txBody>
      </p:sp>
    </p:spTree>
    <p:extLst>
      <p:ext uri="{BB962C8B-B14F-4D97-AF65-F5344CB8AC3E}">
        <p14:creationId xmlns:p14="http://schemas.microsoft.com/office/powerpoint/2010/main" val="169633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This course is designed to be conducted in a workshop style, where the students are working through demonstrations alongside the instructor during the presentation of each lesson. Most of the actual teaching happens during the coding demos rather than lecturing about a slide.</a:t>
            </a:r>
          </a:p>
          <a:p>
            <a:r>
              <a:rPr lang="en-US" dirty="0"/>
              <a:t>This approach has been found to keep the students more engaged during the class. It is more manageable in a face-to-face scenario where the instructor is onsite but experience has shown that this approach simply takes too long in a virtual class.</a:t>
            </a:r>
          </a:p>
          <a:p>
            <a:r>
              <a:rPr lang="en-US" dirty="0"/>
              <a:t>Some students will prefer to watch and take notes instead of working alongside the instructor. They will still get a chance to practice their new skills, as there are exercises at the end of each lesson designed for the students to complete on their own.</a:t>
            </a:r>
          </a:p>
          <a:p>
            <a:endParaRPr lang="en-US" dirty="0"/>
          </a:p>
          <a:p>
            <a:r>
              <a:rPr lang="en-US" dirty="0"/>
              <a:t>If you do not perform the demos during class, this document will at least provide an overview of what changes were implemented (and in which files) for each lesson, indicating what should be reviewed with the students.</a:t>
            </a:r>
          </a:p>
          <a:p>
            <a:endParaRPr lang="en-US" dirty="0"/>
          </a:p>
        </p:txBody>
      </p:sp>
      <p:sp>
        <p:nvSpPr>
          <p:cNvPr id="3" name="Title 2"/>
          <p:cNvSpPr>
            <a:spLocks noGrp="1"/>
          </p:cNvSpPr>
          <p:nvPr>
            <p:ph type="title"/>
          </p:nvPr>
        </p:nvSpPr>
        <p:spPr/>
        <p:txBody>
          <a:bodyPr/>
          <a:lstStyle/>
          <a:p>
            <a:r>
              <a:rPr lang="en-US" dirty="0"/>
              <a:t>General course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a:t>
            </a:fld>
            <a:endParaRPr lang="en-US" dirty="0"/>
          </a:p>
        </p:txBody>
      </p:sp>
    </p:spTree>
    <p:extLst>
      <p:ext uri="{BB962C8B-B14F-4D97-AF65-F5344CB8AC3E}">
        <p14:creationId xmlns:p14="http://schemas.microsoft.com/office/powerpoint/2010/main" val="328780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A4CFC5-B703-4C74-8D1B-BEE82359B2E1}"/>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(10-destructuring.js)</a:t>
            </a:r>
          </a:p>
          <a:p>
            <a:r>
              <a:rPr lang="en-US" dirty="0"/>
              <a:t>function </a:t>
            </a:r>
            <a:r>
              <a:rPr lang="en-US" dirty="0" err="1"/>
              <a:t>calculateVolume</a:t>
            </a:r>
            <a:r>
              <a:rPr lang="en-US" dirty="0"/>
              <a:t>({ radius, height }) {</a:t>
            </a:r>
          </a:p>
          <a:p>
            <a:r>
              <a:rPr lang="en-US" dirty="0"/>
              <a:t>	const volume = radius * radius * </a:t>
            </a:r>
            <a:r>
              <a:rPr lang="en-US" dirty="0" err="1"/>
              <a:t>Math.PI</a:t>
            </a:r>
            <a:r>
              <a:rPr lang="en-US" dirty="0"/>
              <a:t> * height;</a:t>
            </a:r>
          </a:p>
          <a:p>
            <a:r>
              <a:rPr lang="en-US" dirty="0"/>
              <a:t>	console.log('The volume of the cylinder is:', volume);</a:t>
            </a:r>
          </a:p>
          <a:p>
            <a:r>
              <a:rPr lang="en-US" dirty="0"/>
              <a:t>}</a:t>
            </a:r>
          </a:p>
          <a:p>
            <a:endParaRPr lang="en-US" dirty="0"/>
          </a:p>
          <a:p>
            <a:r>
              <a:rPr lang="en-US" dirty="0"/>
              <a:t>const dimensions = { height: 2, radius: 1.3 };</a:t>
            </a:r>
          </a:p>
          <a:p>
            <a:r>
              <a:rPr lang="en-US" dirty="0" err="1"/>
              <a:t>calculateVolume</a:t>
            </a:r>
            <a:r>
              <a:rPr lang="en-US" dirty="0"/>
              <a:t>(dimensions);</a:t>
            </a:r>
          </a:p>
        </p:txBody>
      </p:sp>
      <p:sp>
        <p:nvSpPr>
          <p:cNvPr id="3" name="Title 2">
            <a:extLst>
              <a:ext uri="{FF2B5EF4-FFF2-40B4-BE49-F238E27FC236}">
                <a16:creationId xmlns:a16="http://schemas.microsoft.com/office/drawing/2014/main" id="{DEE103A9-6539-4566-BB8A-5A114C0C5337}"/>
              </a:ext>
            </a:extLst>
          </p:cNvPr>
          <p:cNvSpPr>
            <a:spLocks noGrp="1"/>
          </p:cNvSpPr>
          <p:nvPr>
            <p:ph type="title"/>
          </p:nvPr>
        </p:nvSpPr>
        <p:spPr/>
        <p:txBody>
          <a:bodyPr/>
          <a:lstStyle/>
          <a:p>
            <a:r>
              <a:rPr lang="en-US" dirty="0"/>
              <a:t>Object </a:t>
            </a:r>
            <a:r>
              <a:rPr lang="en-US" dirty="0" err="1"/>
              <a:t>destructuring</a:t>
            </a:r>
            <a:r>
              <a:rPr lang="en-US" dirty="0"/>
              <a:t> demo</a:t>
            </a:r>
          </a:p>
        </p:txBody>
      </p:sp>
      <p:sp>
        <p:nvSpPr>
          <p:cNvPr id="4" name="Slide Number Placeholder 3">
            <a:extLst>
              <a:ext uri="{FF2B5EF4-FFF2-40B4-BE49-F238E27FC236}">
                <a16:creationId xmlns:a16="http://schemas.microsoft.com/office/drawing/2014/main" id="{FB5D00AD-579D-4632-821C-AD742B8B5B18}"/>
              </a:ext>
            </a:extLst>
          </p:cNvPr>
          <p:cNvSpPr>
            <a:spLocks noGrp="1"/>
          </p:cNvSpPr>
          <p:nvPr>
            <p:ph type="sldNum" sz="quarter" idx="4"/>
          </p:nvPr>
        </p:nvSpPr>
        <p:spPr/>
        <p:txBody>
          <a:bodyPr/>
          <a:lstStyle/>
          <a:p>
            <a:fld id="{3A3ABCD3-4259-4031-A1A0-BB63FBFB7B73}" type="slidenum">
              <a:rPr lang="en-US" smtClean="0"/>
              <a:pPr/>
              <a:t>20</a:t>
            </a:fld>
            <a:endParaRPr lang="en-US" dirty="0"/>
          </a:p>
        </p:txBody>
      </p:sp>
    </p:spTree>
    <p:extLst>
      <p:ext uri="{BB962C8B-B14F-4D97-AF65-F5344CB8AC3E}">
        <p14:creationId xmlns:p14="http://schemas.microsoft.com/office/powerpoint/2010/main" val="8405638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845C9F-C291-49B9-AD72-ADAFC7ECD262}"/>
              </a:ext>
            </a:extLst>
          </p:cNvPr>
          <p:cNvSpPr>
            <a:spLocks noGrp="1"/>
          </p:cNvSpPr>
          <p:nvPr>
            <p:ph sz="quarter" idx="13"/>
          </p:nvPr>
        </p:nvSpPr>
        <p:spPr/>
        <p:txBody>
          <a:bodyPr/>
          <a:lstStyle/>
          <a:p>
            <a:r>
              <a:rPr lang="en-US" dirty="0">
                <a:solidFill>
                  <a:schemeClr val="bg1">
                    <a:lumMod val="50000"/>
                  </a:schemeClr>
                </a:solidFill>
              </a:rPr>
              <a:t>//create a file store/reducers/board.js</a:t>
            </a:r>
          </a:p>
          <a:p>
            <a:r>
              <a:rPr lang="en-US" dirty="0"/>
              <a:t>import * as </a:t>
            </a:r>
            <a:r>
              <a:rPr lang="en-US" dirty="0" err="1"/>
              <a:t>actionTypes</a:t>
            </a:r>
            <a:r>
              <a:rPr lang="en-US" dirty="0"/>
              <a:t> from '../actions/</a:t>
            </a:r>
            <a:r>
              <a:rPr lang="en-US" dirty="0" err="1"/>
              <a:t>actionTypes</a:t>
            </a:r>
            <a:r>
              <a:rPr lang="en-US" dirty="0"/>
              <a:t>';</a:t>
            </a:r>
          </a:p>
          <a:p>
            <a:r>
              <a:rPr lang="en-US" dirty="0"/>
              <a:t>const </a:t>
            </a:r>
            <a:r>
              <a:rPr lang="en-US" dirty="0" err="1"/>
              <a:t>initialState</a:t>
            </a:r>
            <a:r>
              <a:rPr lang="en-US" dirty="0"/>
              <a:t> = { board: [] };</a:t>
            </a:r>
          </a:p>
          <a:p>
            <a:endParaRPr lang="en-US" dirty="0"/>
          </a:p>
          <a:p>
            <a:r>
              <a:rPr lang="en-US" dirty="0"/>
              <a:t>const reducer = (state = </a:t>
            </a:r>
            <a:r>
              <a:rPr lang="en-US" dirty="0" err="1"/>
              <a:t>initialState</a:t>
            </a:r>
            <a:r>
              <a:rPr lang="en-US" dirty="0"/>
              <a:t>, action) =&gt; {</a:t>
            </a:r>
          </a:p>
          <a:p>
            <a:r>
              <a:rPr lang="en-US" dirty="0"/>
              <a:t>	switch (</a:t>
            </a:r>
            <a:r>
              <a:rPr lang="en-US" dirty="0" err="1"/>
              <a:t>action.type</a:t>
            </a:r>
            <a:r>
              <a:rPr lang="en-US" dirty="0"/>
              <a:t>) {</a:t>
            </a:r>
          </a:p>
          <a:p>
            <a:r>
              <a:rPr lang="en-US" dirty="0"/>
              <a:t>		case </a:t>
            </a:r>
            <a:r>
              <a:rPr lang="en-US" dirty="0" err="1"/>
              <a:t>actionTypes.STORE_MEMBERS</a:t>
            </a:r>
            <a:r>
              <a:rPr lang="en-US" dirty="0"/>
              <a:t>:</a:t>
            </a:r>
          </a:p>
          <a:p>
            <a:r>
              <a:rPr lang="en-US" dirty="0"/>
              <a:t>			return { ...state, board: </a:t>
            </a:r>
            <a:r>
              <a:rPr lang="en-US" dirty="0" err="1"/>
              <a:t>action.payload</a:t>
            </a:r>
            <a:r>
              <a:rPr lang="en-US" dirty="0"/>
              <a:t> };</a:t>
            </a:r>
          </a:p>
          <a:p>
            <a:r>
              <a:rPr lang="en-US" dirty="0"/>
              <a:t>		default:</a:t>
            </a:r>
          </a:p>
          <a:p>
            <a:r>
              <a:rPr lang="en-US" dirty="0"/>
              <a:t>			return state;</a:t>
            </a:r>
          </a:p>
          <a:p>
            <a:r>
              <a:rPr lang="en-US" dirty="0"/>
              <a:t>	}</a:t>
            </a:r>
          </a:p>
          <a:p>
            <a:r>
              <a:rPr lang="en-US" dirty="0"/>
              <a:t>};</a:t>
            </a:r>
          </a:p>
          <a:p>
            <a:endParaRPr lang="en-US" dirty="0"/>
          </a:p>
          <a:p>
            <a:r>
              <a:rPr lang="en-US" dirty="0"/>
              <a:t>export default reducer;</a:t>
            </a:r>
          </a:p>
        </p:txBody>
      </p:sp>
      <p:sp>
        <p:nvSpPr>
          <p:cNvPr id="3" name="Title 2">
            <a:extLst>
              <a:ext uri="{FF2B5EF4-FFF2-40B4-BE49-F238E27FC236}">
                <a16:creationId xmlns:a16="http://schemas.microsoft.com/office/drawing/2014/main" id="{22AB6D10-B6E8-4DD4-A445-03D70275FE9C}"/>
              </a:ext>
            </a:extLst>
          </p:cNvPr>
          <p:cNvSpPr>
            <a:spLocks noGrp="1"/>
          </p:cNvSpPr>
          <p:nvPr>
            <p:ph type="title"/>
          </p:nvPr>
        </p:nvSpPr>
        <p:spPr/>
        <p:txBody>
          <a:bodyPr/>
          <a:lstStyle/>
          <a:p>
            <a:r>
              <a:rPr lang="en-US" dirty="0"/>
              <a:t>Loading members – reducer </a:t>
            </a:r>
          </a:p>
        </p:txBody>
      </p:sp>
      <p:sp>
        <p:nvSpPr>
          <p:cNvPr id="4" name="Slide Number Placeholder 3">
            <a:extLst>
              <a:ext uri="{FF2B5EF4-FFF2-40B4-BE49-F238E27FC236}">
                <a16:creationId xmlns:a16="http://schemas.microsoft.com/office/drawing/2014/main" id="{FBFD6AB4-4ED7-4C13-B3E0-62CA4A49C83D}"/>
              </a:ext>
            </a:extLst>
          </p:cNvPr>
          <p:cNvSpPr>
            <a:spLocks noGrp="1"/>
          </p:cNvSpPr>
          <p:nvPr>
            <p:ph type="sldNum" sz="quarter" idx="4"/>
          </p:nvPr>
        </p:nvSpPr>
        <p:spPr/>
        <p:txBody>
          <a:bodyPr/>
          <a:lstStyle/>
          <a:p>
            <a:fld id="{3A3ABCD3-4259-4031-A1A0-BB63FBFB7B73}" type="slidenum">
              <a:rPr lang="en-US" smtClean="0"/>
              <a:pPr/>
              <a:t>200</a:t>
            </a:fld>
            <a:endParaRPr lang="en-US" dirty="0"/>
          </a:p>
        </p:txBody>
      </p:sp>
    </p:spTree>
    <p:extLst>
      <p:ext uri="{BB962C8B-B14F-4D97-AF65-F5344CB8AC3E}">
        <p14:creationId xmlns:p14="http://schemas.microsoft.com/office/powerpoint/2010/main" val="135536878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ACD9A-9467-4010-8A95-751EF84B2D0A}"/>
              </a:ext>
            </a:extLst>
          </p:cNvPr>
          <p:cNvSpPr>
            <a:spLocks noGrp="1"/>
          </p:cNvSpPr>
          <p:nvPr>
            <p:ph sz="quarter" idx="13"/>
          </p:nvPr>
        </p:nvSpPr>
        <p:spPr/>
        <p:txBody>
          <a:bodyPr/>
          <a:lstStyle/>
          <a:p>
            <a:r>
              <a:rPr lang="en-US" dirty="0">
                <a:solidFill>
                  <a:schemeClr val="bg1">
                    <a:lumMod val="50000"/>
                  </a:schemeClr>
                </a:solidFill>
              </a:rPr>
              <a:t>//in index.js:</a:t>
            </a:r>
          </a:p>
          <a:p>
            <a:r>
              <a:rPr lang="en-US" dirty="0"/>
              <a:t>import { </a:t>
            </a:r>
            <a:r>
              <a:rPr lang="en-US" dirty="0" err="1"/>
              <a:t>combineReducers</a:t>
            </a:r>
            <a:r>
              <a:rPr lang="en-US" dirty="0"/>
              <a:t> } from 'redux';		</a:t>
            </a:r>
            <a:r>
              <a:rPr lang="en-US" dirty="0">
                <a:solidFill>
                  <a:schemeClr val="bg1">
                    <a:lumMod val="50000"/>
                  </a:schemeClr>
                </a:solidFill>
              </a:rPr>
              <a:t>//add to existing imports from 'redux'</a:t>
            </a:r>
          </a:p>
          <a:p>
            <a:r>
              <a:rPr lang="en-US" dirty="0"/>
              <a:t>import </a:t>
            </a:r>
            <a:r>
              <a:rPr lang="en-US" dirty="0" err="1"/>
              <a:t>counterReducer</a:t>
            </a:r>
            <a:r>
              <a:rPr lang="en-US" dirty="0"/>
              <a:t> from './store/reducers/counter';		</a:t>
            </a:r>
            <a:r>
              <a:rPr lang="en-US" dirty="0">
                <a:solidFill>
                  <a:schemeClr val="bg1">
                    <a:lumMod val="50000"/>
                  </a:schemeClr>
                </a:solidFill>
              </a:rPr>
              <a:t>//change the name</a:t>
            </a:r>
          </a:p>
          <a:p>
            <a:r>
              <a:rPr lang="en-US" dirty="0"/>
              <a:t>import </a:t>
            </a:r>
            <a:r>
              <a:rPr lang="en-US" dirty="0" err="1"/>
              <a:t>boardReducer</a:t>
            </a:r>
            <a:r>
              <a:rPr lang="en-US" dirty="0"/>
              <a:t> from './store/reducers/board';</a:t>
            </a:r>
          </a:p>
          <a:p>
            <a:endParaRPr lang="en-US" dirty="0"/>
          </a:p>
          <a:p>
            <a:r>
              <a:rPr lang="en-US" dirty="0"/>
              <a:t>const </a:t>
            </a:r>
            <a:r>
              <a:rPr lang="en-US" dirty="0" err="1"/>
              <a:t>rootReducer</a:t>
            </a:r>
            <a:r>
              <a:rPr lang="en-US" dirty="0"/>
              <a:t> = </a:t>
            </a:r>
            <a:r>
              <a:rPr lang="en-US" dirty="0" err="1"/>
              <a:t>combineReducers</a:t>
            </a:r>
            <a:r>
              <a:rPr lang="en-US" dirty="0"/>
              <a:t>({</a:t>
            </a:r>
          </a:p>
          <a:p>
            <a:r>
              <a:rPr lang="en-US" dirty="0"/>
              <a:t>	board: </a:t>
            </a:r>
            <a:r>
              <a:rPr lang="en-US" dirty="0" err="1"/>
              <a:t>boardReducer</a:t>
            </a:r>
            <a:r>
              <a:rPr lang="en-US" dirty="0"/>
              <a:t>,</a:t>
            </a:r>
          </a:p>
          <a:p>
            <a:r>
              <a:rPr lang="en-US" dirty="0"/>
              <a:t>	counter: </a:t>
            </a:r>
            <a:r>
              <a:rPr lang="en-US" dirty="0" err="1"/>
              <a:t>counterReducer</a:t>
            </a:r>
            <a:endParaRPr lang="en-US" dirty="0"/>
          </a:p>
          <a:p>
            <a:r>
              <a:rPr lang="en-US" dirty="0"/>
              <a:t>});</a:t>
            </a:r>
          </a:p>
          <a:p>
            <a:r>
              <a:rPr lang="en-US" dirty="0"/>
              <a:t>const store = </a:t>
            </a:r>
            <a:r>
              <a:rPr lang="en-US" dirty="0" err="1"/>
              <a:t>createStore</a:t>
            </a:r>
            <a:r>
              <a:rPr lang="en-US" dirty="0"/>
              <a:t>(</a:t>
            </a:r>
            <a:r>
              <a:rPr lang="en-US" dirty="0" err="1"/>
              <a:t>rootReducer</a:t>
            </a:r>
            <a:r>
              <a:rPr lang="en-US" dirty="0"/>
              <a:t>, </a:t>
            </a:r>
            <a:r>
              <a:rPr lang="en-US" dirty="0" err="1"/>
              <a:t>composeEnhancers</a:t>
            </a:r>
            <a:r>
              <a:rPr lang="en-US" dirty="0"/>
              <a:t>( . . .));		</a:t>
            </a:r>
            <a:r>
              <a:rPr lang="en-US" dirty="0">
                <a:solidFill>
                  <a:schemeClr val="bg1">
                    <a:lumMod val="50000"/>
                  </a:schemeClr>
                </a:solidFill>
              </a:rPr>
              <a:t>//change reducer name</a:t>
            </a:r>
          </a:p>
          <a:p>
            <a:endParaRPr lang="en-US" dirty="0"/>
          </a:p>
          <a:p>
            <a:r>
              <a:rPr lang="en-US" dirty="0">
                <a:solidFill>
                  <a:schemeClr val="bg1">
                    <a:lumMod val="50000"/>
                  </a:schemeClr>
                </a:solidFill>
              </a:rPr>
              <a:t>//in components/Counter/Counter.js modify </a:t>
            </a:r>
            <a:r>
              <a:rPr lang="en-US" dirty="0" err="1">
                <a:solidFill>
                  <a:schemeClr val="bg1">
                    <a:lumMod val="50000"/>
                  </a:schemeClr>
                </a:solidFill>
              </a:rPr>
              <a:t>mapStateToProps</a:t>
            </a:r>
            <a:r>
              <a:rPr lang="en-US" dirty="0">
                <a:solidFill>
                  <a:schemeClr val="bg1">
                    <a:lumMod val="50000"/>
                  </a:schemeClr>
                </a:solidFill>
              </a:rPr>
              <a:t>()</a:t>
            </a:r>
          </a:p>
          <a:p>
            <a:r>
              <a:rPr lang="en-US" dirty="0"/>
              <a:t>return { counter: </a:t>
            </a:r>
            <a:r>
              <a:rPr lang="en-US" dirty="0" err="1"/>
              <a:t>state.counter.counter</a:t>
            </a:r>
            <a:r>
              <a:rPr lang="en-US" dirty="0"/>
              <a:t> }</a:t>
            </a:r>
          </a:p>
          <a:p>
            <a:endParaRPr lang="en-US" dirty="0"/>
          </a:p>
        </p:txBody>
      </p:sp>
      <p:sp>
        <p:nvSpPr>
          <p:cNvPr id="3" name="Title 2">
            <a:extLst>
              <a:ext uri="{FF2B5EF4-FFF2-40B4-BE49-F238E27FC236}">
                <a16:creationId xmlns:a16="http://schemas.microsoft.com/office/drawing/2014/main" id="{2258789F-38B0-4DD0-8FDC-7F1DC9B97D0C}"/>
              </a:ext>
            </a:extLst>
          </p:cNvPr>
          <p:cNvSpPr>
            <a:spLocks noGrp="1"/>
          </p:cNvSpPr>
          <p:nvPr>
            <p:ph type="title"/>
          </p:nvPr>
        </p:nvSpPr>
        <p:spPr/>
        <p:txBody>
          <a:bodyPr/>
          <a:lstStyle/>
          <a:p>
            <a:r>
              <a:rPr lang="en-US" dirty="0"/>
              <a:t>Combining reducers</a:t>
            </a:r>
          </a:p>
        </p:txBody>
      </p:sp>
      <p:sp>
        <p:nvSpPr>
          <p:cNvPr id="4" name="Slide Number Placeholder 3">
            <a:extLst>
              <a:ext uri="{FF2B5EF4-FFF2-40B4-BE49-F238E27FC236}">
                <a16:creationId xmlns:a16="http://schemas.microsoft.com/office/drawing/2014/main" id="{110D8E4D-0977-4EF1-842A-DB1C04D2A1ED}"/>
              </a:ext>
            </a:extLst>
          </p:cNvPr>
          <p:cNvSpPr>
            <a:spLocks noGrp="1"/>
          </p:cNvSpPr>
          <p:nvPr>
            <p:ph type="sldNum" sz="quarter" idx="4"/>
          </p:nvPr>
        </p:nvSpPr>
        <p:spPr/>
        <p:txBody>
          <a:bodyPr/>
          <a:lstStyle/>
          <a:p>
            <a:fld id="{3A3ABCD3-4259-4031-A1A0-BB63FBFB7B73}" type="slidenum">
              <a:rPr lang="en-US" smtClean="0"/>
              <a:pPr/>
              <a:t>201</a:t>
            </a:fld>
            <a:endParaRPr lang="en-US" dirty="0"/>
          </a:p>
        </p:txBody>
      </p:sp>
    </p:spTree>
    <p:extLst>
      <p:ext uri="{BB962C8B-B14F-4D97-AF65-F5344CB8AC3E}">
        <p14:creationId xmlns:p14="http://schemas.microsoft.com/office/powerpoint/2010/main" val="159850464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6B202E-DFB6-417B-BF39-54224212D1DE}"/>
              </a:ext>
            </a:extLst>
          </p:cNvPr>
          <p:cNvSpPr>
            <a:spLocks noGrp="1"/>
          </p:cNvSpPr>
          <p:nvPr>
            <p:ph sz="quarter" idx="13"/>
          </p:nvPr>
        </p:nvSpPr>
        <p:spPr/>
        <p:txBody>
          <a:bodyPr/>
          <a:lstStyle/>
          <a:p>
            <a:r>
              <a:rPr lang="en-US" dirty="0">
                <a:solidFill>
                  <a:schemeClr val="bg1">
                    <a:lumMod val="50000"/>
                  </a:schemeClr>
                </a:solidFill>
              </a:rPr>
              <a:t>//in containers/Board/Board.js</a:t>
            </a:r>
          </a:p>
          <a:p>
            <a:r>
              <a:rPr lang="en-US" dirty="0"/>
              <a:t>import { connect } from 'react-redux';</a:t>
            </a:r>
          </a:p>
          <a:p>
            <a:r>
              <a:rPr lang="en-US" dirty="0"/>
              <a:t>import * as actions from '../../store/actions';</a:t>
            </a:r>
          </a:p>
          <a:p>
            <a:endParaRPr lang="en-US" dirty="0"/>
          </a:p>
          <a:p>
            <a:r>
              <a:rPr lang="en-US" dirty="0"/>
              <a:t>const </a:t>
            </a:r>
            <a:r>
              <a:rPr lang="en-US" dirty="0" err="1"/>
              <a:t>mapStateToProps</a:t>
            </a:r>
            <a:r>
              <a:rPr lang="en-US" dirty="0"/>
              <a:t> = state =&gt; { return { members: </a:t>
            </a:r>
            <a:r>
              <a:rPr lang="en-US" dirty="0" err="1"/>
              <a:t>state.board.board</a:t>
            </a:r>
            <a:r>
              <a:rPr lang="en-US" dirty="0"/>
              <a:t> }; };</a:t>
            </a:r>
          </a:p>
          <a:p>
            <a:r>
              <a:rPr lang="en-US" dirty="0"/>
              <a:t>const </a:t>
            </a:r>
            <a:r>
              <a:rPr lang="en-US" dirty="0" err="1"/>
              <a:t>mapDispatchToProps</a:t>
            </a:r>
            <a:r>
              <a:rPr lang="en-US" dirty="0"/>
              <a:t> = dispatch =&gt; {</a:t>
            </a:r>
          </a:p>
          <a:p>
            <a:r>
              <a:rPr lang="en-US" dirty="0"/>
              <a:t>	return {</a:t>
            </a:r>
          </a:p>
          <a:p>
            <a:r>
              <a:rPr lang="en-US" dirty="0"/>
              <a:t>		</a:t>
            </a:r>
            <a:r>
              <a:rPr lang="en-US" dirty="0" err="1"/>
              <a:t>onLoad</a:t>
            </a:r>
            <a:r>
              <a:rPr lang="en-US" dirty="0"/>
              <a:t>: () =&gt; dispatch(</a:t>
            </a:r>
            <a:r>
              <a:rPr lang="en-US" dirty="0" err="1"/>
              <a:t>actions.loadMembersAsync</a:t>
            </a:r>
            <a:r>
              <a:rPr lang="en-US" dirty="0"/>
              <a:t>())</a:t>
            </a:r>
          </a:p>
          <a:p>
            <a:r>
              <a:rPr lang="en-US" dirty="0"/>
              <a:t>	};</a:t>
            </a:r>
          </a:p>
          <a:p>
            <a:r>
              <a:rPr lang="en-US" dirty="0"/>
              <a:t>};</a:t>
            </a:r>
          </a:p>
          <a:p>
            <a:endParaRPr lang="en-US" dirty="0"/>
          </a:p>
          <a:p>
            <a:r>
              <a:rPr lang="en-US" dirty="0"/>
              <a:t>export default connect(</a:t>
            </a:r>
            <a:r>
              <a:rPr lang="en-US" dirty="0" err="1"/>
              <a:t>mapStateToProps</a:t>
            </a:r>
            <a:r>
              <a:rPr lang="en-US" dirty="0"/>
              <a:t>, </a:t>
            </a:r>
            <a:r>
              <a:rPr lang="en-US" dirty="0" err="1"/>
              <a:t>mapDispatchToProps</a:t>
            </a:r>
            <a:r>
              <a:rPr lang="en-US" dirty="0"/>
              <a:t>)(Board);</a:t>
            </a:r>
          </a:p>
          <a:p>
            <a:endParaRPr lang="en-US" dirty="0"/>
          </a:p>
        </p:txBody>
      </p:sp>
      <p:sp>
        <p:nvSpPr>
          <p:cNvPr id="3" name="Title 2">
            <a:extLst>
              <a:ext uri="{FF2B5EF4-FFF2-40B4-BE49-F238E27FC236}">
                <a16:creationId xmlns:a16="http://schemas.microsoft.com/office/drawing/2014/main" id="{806B5A6F-172F-49D6-8D01-4E9F6AA4C826}"/>
              </a:ext>
            </a:extLst>
          </p:cNvPr>
          <p:cNvSpPr>
            <a:spLocks noGrp="1"/>
          </p:cNvSpPr>
          <p:nvPr>
            <p:ph type="title"/>
          </p:nvPr>
        </p:nvSpPr>
        <p:spPr/>
        <p:txBody>
          <a:bodyPr/>
          <a:lstStyle/>
          <a:p>
            <a:r>
              <a:rPr lang="en-US" dirty="0"/>
              <a:t>Utilizing state for board members</a:t>
            </a:r>
          </a:p>
        </p:txBody>
      </p:sp>
      <p:sp>
        <p:nvSpPr>
          <p:cNvPr id="4" name="Slide Number Placeholder 3">
            <a:extLst>
              <a:ext uri="{FF2B5EF4-FFF2-40B4-BE49-F238E27FC236}">
                <a16:creationId xmlns:a16="http://schemas.microsoft.com/office/drawing/2014/main" id="{638C6284-BBCC-47F7-B736-727764793F6A}"/>
              </a:ext>
            </a:extLst>
          </p:cNvPr>
          <p:cNvSpPr>
            <a:spLocks noGrp="1"/>
          </p:cNvSpPr>
          <p:nvPr>
            <p:ph type="sldNum" sz="quarter" idx="4"/>
          </p:nvPr>
        </p:nvSpPr>
        <p:spPr/>
        <p:txBody>
          <a:bodyPr/>
          <a:lstStyle/>
          <a:p>
            <a:fld id="{3A3ABCD3-4259-4031-A1A0-BB63FBFB7B73}" type="slidenum">
              <a:rPr lang="en-US" smtClean="0"/>
              <a:pPr/>
              <a:t>202</a:t>
            </a:fld>
            <a:endParaRPr lang="en-US" dirty="0"/>
          </a:p>
        </p:txBody>
      </p:sp>
    </p:spTree>
    <p:extLst>
      <p:ext uri="{BB962C8B-B14F-4D97-AF65-F5344CB8AC3E}">
        <p14:creationId xmlns:p14="http://schemas.microsoft.com/office/powerpoint/2010/main" val="382070937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E036C-2C5C-4DD9-8876-204ED30ABD2C}"/>
              </a:ext>
            </a:extLst>
          </p:cNvPr>
          <p:cNvSpPr>
            <a:spLocks noGrp="1"/>
          </p:cNvSpPr>
          <p:nvPr>
            <p:ph sz="quarter" idx="13"/>
          </p:nvPr>
        </p:nvSpPr>
        <p:spPr/>
        <p:txBody>
          <a:bodyPr/>
          <a:lstStyle/>
          <a:p>
            <a:r>
              <a:rPr lang="en-US" dirty="0">
                <a:solidFill>
                  <a:schemeClr val="bg1">
                    <a:lumMod val="50000"/>
                  </a:schemeClr>
                </a:solidFill>
              </a:rPr>
              <a:t>//still in Board.js delete state and modify render() to:</a:t>
            </a:r>
          </a:p>
          <a:p>
            <a:r>
              <a:rPr lang="en-US" dirty="0"/>
              <a:t>render() {</a:t>
            </a:r>
          </a:p>
          <a:p>
            <a:r>
              <a:rPr lang="en-US" dirty="0"/>
              <a:t>	const members = </a:t>
            </a:r>
            <a:r>
              <a:rPr lang="en-US" dirty="0" err="1"/>
              <a:t>this.props.members.map</a:t>
            </a:r>
            <a:r>
              <a:rPr lang="en-US" dirty="0"/>
              <a:t>(. . .</a:t>
            </a:r>
          </a:p>
          <a:p>
            <a:endParaRPr lang="en-US" dirty="0"/>
          </a:p>
          <a:p>
            <a:r>
              <a:rPr lang="en-US" dirty="0">
                <a:solidFill>
                  <a:schemeClr val="bg1">
                    <a:lumMod val="50000"/>
                  </a:schemeClr>
                </a:solidFill>
              </a:rPr>
              <a:t>//modify </a:t>
            </a:r>
            <a:r>
              <a:rPr lang="en-US" dirty="0" err="1">
                <a:solidFill>
                  <a:schemeClr val="bg1">
                    <a:lumMod val="50000"/>
                  </a:schemeClr>
                </a:solidFill>
              </a:rPr>
              <a:t>componentDidMount</a:t>
            </a:r>
            <a:r>
              <a:rPr lang="en-US" dirty="0">
                <a:solidFill>
                  <a:schemeClr val="bg1">
                    <a:lumMod val="50000"/>
                  </a:schemeClr>
                </a:solidFill>
              </a:rPr>
              <a:t> to:</a:t>
            </a:r>
          </a:p>
          <a:p>
            <a:r>
              <a:rPr lang="en-US" dirty="0" err="1"/>
              <a:t>this.props.onLoad</a:t>
            </a:r>
            <a:r>
              <a:rPr lang="en-US" dirty="0"/>
              <a:t>();</a:t>
            </a:r>
          </a:p>
          <a:p>
            <a:endParaRPr lang="en-US" dirty="0"/>
          </a:p>
        </p:txBody>
      </p:sp>
      <p:sp>
        <p:nvSpPr>
          <p:cNvPr id="3" name="Title 2">
            <a:extLst>
              <a:ext uri="{FF2B5EF4-FFF2-40B4-BE49-F238E27FC236}">
                <a16:creationId xmlns:a16="http://schemas.microsoft.com/office/drawing/2014/main" id="{5F48A1AC-7E45-47E5-A9B2-03FAB40D0D39}"/>
              </a:ext>
            </a:extLst>
          </p:cNvPr>
          <p:cNvSpPr>
            <a:spLocks noGrp="1"/>
          </p:cNvSpPr>
          <p:nvPr>
            <p:ph type="title"/>
          </p:nvPr>
        </p:nvSpPr>
        <p:spPr/>
        <p:txBody>
          <a:bodyPr/>
          <a:lstStyle/>
          <a:p>
            <a:r>
              <a:rPr lang="en-US" dirty="0"/>
              <a:t>Utilizing state for board members – continued</a:t>
            </a:r>
          </a:p>
        </p:txBody>
      </p:sp>
      <p:sp>
        <p:nvSpPr>
          <p:cNvPr id="4" name="Slide Number Placeholder 3">
            <a:extLst>
              <a:ext uri="{FF2B5EF4-FFF2-40B4-BE49-F238E27FC236}">
                <a16:creationId xmlns:a16="http://schemas.microsoft.com/office/drawing/2014/main" id="{3AC3185E-BA5F-4E76-A31B-37AD6B208BEE}"/>
              </a:ext>
            </a:extLst>
          </p:cNvPr>
          <p:cNvSpPr>
            <a:spLocks noGrp="1"/>
          </p:cNvSpPr>
          <p:nvPr>
            <p:ph type="sldNum" sz="quarter" idx="4"/>
          </p:nvPr>
        </p:nvSpPr>
        <p:spPr/>
        <p:txBody>
          <a:bodyPr/>
          <a:lstStyle/>
          <a:p>
            <a:fld id="{3A3ABCD3-4259-4031-A1A0-BB63FBFB7B73}" type="slidenum">
              <a:rPr lang="en-US" smtClean="0"/>
              <a:pPr/>
              <a:t>203</a:t>
            </a:fld>
            <a:endParaRPr lang="en-US" dirty="0"/>
          </a:p>
        </p:txBody>
      </p:sp>
    </p:spTree>
    <p:extLst>
      <p:ext uri="{BB962C8B-B14F-4D97-AF65-F5344CB8AC3E}">
        <p14:creationId xmlns:p14="http://schemas.microsoft.com/office/powerpoint/2010/main" val="39353986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97E98-A658-47CE-90C7-73C17CAB2CB9}"/>
              </a:ext>
            </a:extLst>
          </p:cNvPr>
          <p:cNvSpPr>
            <a:spLocks noGrp="1"/>
          </p:cNvSpPr>
          <p:nvPr>
            <p:ph sz="quarter" idx="13"/>
          </p:nvPr>
        </p:nvSpPr>
        <p:spPr/>
        <p:txBody>
          <a:bodyPr/>
          <a:lstStyle/>
          <a:p>
            <a:r>
              <a:rPr lang="en-US" dirty="0">
                <a:solidFill>
                  <a:schemeClr val="bg1">
                    <a:lumMod val="50000"/>
                  </a:schemeClr>
                </a:solidFill>
              </a:rPr>
              <a:t>//in store/actions/board.js</a:t>
            </a:r>
          </a:p>
          <a:p>
            <a:r>
              <a:rPr lang="en-US" dirty="0"/>
              <a:t>export const </a:t>
            </a:r>
            <a:r>
              <a:rPr lang="en-US" dirty="0" err="1"/>
              <a:t>addMemberAsync</a:t>
            </a:r>
            <a:r>
              <a:rPr lang="en-US" dirty="0"/>
              <a:t> = (</a:t>
            </a:r>
            <a:r>
              <a:rPr lang="en-US" dirty="0" err="1"/>
              <a:t>newMember</a:t>
            </a:r>
            <a:r>
              <a:rPr lang="en-US" dirty="0"/>
              <a:t>) =&gt; {</a:t>
            </a:r>
          </a:p>
          <a:p>
            <a:r>
              <a:rPr lang="en-US" dirty="0"/>
              <a:t>	return dispatch =&gt; { </a:t>
            </a:r>
            <a:r>
              <a:rPr lang="en-US" dirty="0" err="1"/>
              <a:t>axios.post</a:t>
            </a:r>
            <a:r>
              <a:rPr lang="en-US" dirty="0"/>
              <a:t>('/</a:t>
            </a:r>
            <a:r>
              <a:rPr lang="en-US" dirty="0" err="1"/>
              <a:t>boardmembers</a:t>
            </a:r>
            <a:r>
              <a:rPr lang="en-US" dirty="0"/>
              <a:t>', </a:t>
            </a:r>
            <a:r>
              <a:rPr lang="en-US" dirty="0" err="1"/>
              <a:t>newMember</a:t>
            </a:r>
            <a:r>
              <a:rPr lang="en-US" dirty="0"/>
              <a:t>)</a:t>
            </a:r>
          </a:p>
          <a:p>
            <a:r>
              <a:rPr lang="en-US" dirty="0"/>
              <a:t>		.then(resp =&gt; dispatch(</a:t>
            </a:r>
            <a:r>
              <a:rPr lang="en-US" dirty="0" err="1"/>
              <a:t>addMember</a:t>
            </a:r>
            <a:r>
              <a:rPr lang="en-US" dirty="0"/>
              <a:t>(</a:t>
            </a:r>
            <a:r>
              <a:rPr lang="en-US" dirty="0" err="1"/>
              <a:t>resp.data</a:t>
            </a:r>
            <a:r>
              <a:rPr lang="en-US" dirty="0"/>
              <a:t>)));</a:t>
            </a:r>
          </a:p>
          <a:p>
            <a:r>
              <a:rPr lang="en-US" dirty="0"/>
              <a:t>	};</a:t>
            </a:r>
          </a:p>
          <a:p>
            <a:r>
              <a:rPr lang="en-US" dirty="0"/>
              <a:t>};</a:t>
            </a:r>
          </a:p>
          <a:p>
            <a:endParaRPr lang="en-US" dirty="0"/>
          </a:p>
          <a:p>
            <a:r>
              <a:rPr lang="en-US" dirty="0"/>
              <a:t>export const </a:t>
            </a:r>
            <a:r>
              <a:rPr lang="en-US" dirty="0" err="1"/>
              <a:t>addMember</a:t>
            </a:r>
            <a:r>
              <a:rPr lang="en-US" dirty="0"/>
              <a:t> = (member) =&gt; {</a:t>
            </a:r>
          </a:p>
          <a:p>
            <a:r>
              <a:rPr lang="en-US" dirty="0"/>
              <a:t>	return { type: </a:t>
            </a:r>
            <a:r>
              <a:rPr lang="en-US" dirty="0" err="1"/>
              <a:t>actionTypes.ADD_MEMBER</a:t>
            </a:r>
            <a:r>
              <a:rPr lang="en-US" dirty="0"/>
              <a:t>, payload: member };</a:t>
            </a:r>
          </a:p>
          <a:p>
            <a:r>
              <a:rPr lang="en-US" dirty="0"/>
              <a:t>};</a:t>
            </a:r>
          </a:p>
          <a:p>
            <a:endParaRPr lang="en-US" dirty="0"/>
          </a:p>
          <a:p>
            <a:r>
              <a:rPr lang="en-US" dirty="0">
                <a:solidFill>
                  <a:schemeClr val="bg1">
                    <a:lumMod val="50000"/>
                  </a:schemeClr>
                </a:solidFill>
              </a:rPr>
              <a:t>//add them to the import/export in index.js in the same directory</a:t>
            </a:r>
          </a:p>
        </p:txBody>
      </p:sp>
      <p:sp>
        <p:nvSpPr>
          <p:cNvPr id="3" name="Title 2">
            <a:extLst>
              <a:ext uri="{FF2B5EF4-FFF2-40B4-BE49-F238E27FC236}">
                <a16:creationId xmlns:a16="http://schemas.microsoft.com/office/drawing/2014/main" id="{0900BD1A-CC19-4522-9B06-7893E6F14FDC}"/>
              </a:ext>
            </a:extLst>
          </p:cNvPr>
          <p:cNvSpPr>
            <a:spLocks noGrp="1"/>
          </p:cNvSpPr>
          <p:nvPr>
            <p:ph type="title"/>
          </p:nvPr>
        </p:nvSpPr>
        <p:spPr/>
        <p:txBody>
          <a:bodyPr/>
          <a:lstStyle/>
          <a:p>
            <a:r>
              <a:rPr lang="en-US" dirty="0"/>
              <a:t>Add a board member into state – action </a:t>
            </a:r>
          </a:p>
        </p:txBody>
      </p:sp>
      <p:sp>
        <p:nvSpPr>
          <p:cNvPr id="4" name="Slide Number Placeholder 3">
            <a:extLst>
              <a:ext uri="{FF2B5EF4-FFF2-40B4-BE49-F238E27FC236}">
                <a16:creationId xmlns:a16="http://schemas.microsoft.com/office/drawing/2014/main" id="{24535B1B-20D3-40C9-A1AF-4C0724F24DC1}"/>
              </a:ext>
            </a:extLst>
          </p:cNvPr>
          <p:cNvSpPr>
            <a:spLocks noGrp="1"/>
          </p:cNvSpPr>
          <p:nvPr>
            <p:ph type="sldNum" sz="quarter" idx="4"/>
          </p:nvPr>
        </p:nvSpPr>
        <p:spPr/>
        <p:txBody>
          <a:bodyPr/>
          <a:lstStyle/>
          <a:p>
            <a:fld id="{3A3ABCD3-4259-4031-A1A0-BB63FBFB7B73}" type="slidenum">
              <a:rPr lang="en-US" smtClean="0"/>
              <a:pPr/>
              <a:t>204</a:t>
            </a:fld>
            <a:endParaRPr lang="en-US" dirty="0"/>
          </a:p>
        </p:txBody>
      </p:sp>
    </p:spTree>
    <p:extLst>
      <p:ext uri="{BB962C8B-B14F-4D97-AF65-F5344CB8AC3E}">
        <p14:creationId xmlns:p14="http://schemas.microsoft.com/office/powerpoint/2010/main" val="2399796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136A8-3BA8-43FE-A8A5-FD43111A09D4}"/>
              </a:ext>
            </a:extLst>
          </p:cNvPr>
          <p:cNvSpPr>
            <a:spLocks noGrp="1"/>
          </p:cNvSpPr>
          <p:nvPr>
            <p:ph sz="quarter" idx="13"/>
          </p:nvPr>
        </p:nvSpPr>
        <p:spPr/>
        <p:txBody>
          <a:bodyPr/>
          <a:lstStyle/>
          <a:p>
            <a:r>
              <a:rPr lang="en-US" dirty="0">
                <a:solidFill>
                  <a:schemeClr val="bg1">
                    <a:lumMod val="50000"/>
                  </a:schemeClr>
                </a:solidFill>
              </a:rPr>
              <a:t>//in store/reducers/board.js add</a:t>
            </a:r>
          </a:p>
          <a:p>
            <a:r>
              <a:rPr lang="en-US" dirty="0"/>
              <a:t>case </a:t>
            </a:r>
            <a:r>
              <a:rPr lang="en-US" dirty="0" err="1"/>
              <a:t>actionTypes.ADD_MEMBER</a:t>
            </a:r>
            <a:r>
              <a:rPr lang="en-US" dirty="0"/>
              <a:t>:</a:t>
            </a:r>
          </a:p>
          <a:p>
            <a:r>
              <a:rPr lang="en-US" dirty="0"/>
              <a:t>	return { ...state, board: </a:t>
            </a:r>
            <a:r>
              <a:rPr lang="en-US" dirty="0" err="1"/>
              <a:t>state.board.concat</a:t>
            </a:r>
            <a:r>
              <a:rPr lang="en-US" dirty="0"/>
              <a:t>(</a:t>
            </a:r>
            <a:r>
              <a:rPr lang="en-US" dirty="0" err="1"/>
              <a:t>action.payload</a:t>
            </a:r>
            <a:r>
              <a:rPr lang="en-US" dirty="0"/>
              <a:t>) };</a:t>
            </a:r>
          </a:p>
          <a:p>
            <a:endParaRPr lang="en-US" dirty="0"/>
          </a:p>
        </p:txBody>
      </p:sp>
      <p:sp>
        <p:nvSpPr>
          <p:cNvPr id="3" name="Title 2">
            <a:extLst>
              <a:ext uri="{FF2B5EF4-FFF2-40B4-BE49-F238E27FC236}">
                <a16:creationId xmlns:a16="http://schemas.microsoft.com/office/drawing/2014/main" id="{DCF41FD0-0FF7-4494-9ECC-F0A1F234DCDA}"/>
              </a:ext>
            </a:extLst>
          </p:cNvPr>
          <p:cNvSpPr>
            <a:spLocks noGrp="1"/>
          </p:cNvSpPr>
          <p:nvPr>
            <p:ph type="title"/>
          </p:nvPr>
        </p:nvSpPr>
        <p:spPr/>
        <p:txBody>
          <a:bodyPr/>
          <a:lstStyle/>
          <a:p>
            <a:r>
              <a:rPr lang="en-US" dirty="0"/>
              <a:t>Add board member – reducer </a:t>
            </a:r>
          </a:p>
        </p:txBody>
      </p:sp>
      <p:sp>
        <p:nvSpPr>
          <p:cNvPr id="4" name="Slide Number Placeholder 3">
            <a:extLst>
              <a:ext uri="{FF2B5EF4-FFF2-40B4-BE49-F238E27FC236}">
                <a16:creationId xmlns:a16="http://schemas.microsoft.com/office/drawing/2014/main" id="{5EA791C1-7C2F-40A6-9DB0-668863D59172}"/>
              </a:ext>
            </a:extLst>
          </p:cNvPr>
          <p:cNvSpPr>
            <a:spLocks noGrp="1"/>
          </p:cNvSpPr>
          <p:nvPr>
            <p:ph type="sldNum" sz="quarter" idx="4"/>
          </p:nvPr>
        </p:nvSpPr>
        <p:spPr/>
        <p:txBody>
          <a:bodyPr/>
          <a:lstStyle/>
          <a:p>
            <a:fld id="{3A3ABCD3-4259-4031-A1A0-BB63FBFB7B73}" type="slidenum">
              <a:rPr lang="en-US" smtClean="0"/>
              <a:pPr/>
              <a:t>205</a:t>
            </a:fld>
            <a:endParaRPr lang="en-US" dirty="0"/>
          </a:p>
        </p:txBody>
      </p:sp>
    </p:spTree>
    <p:extLst>
      <p:ext uri="{BB962C8B-B14F-4D97-AF65-F5344CB8AC3E}">
        <p14:creationId xmlns:p14="http://schemas.microsoft.com/office/powerpoint/2010/main" val="115707524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8CE130-27C7-45B3-8F11-A30B35F586BB}"/>
              </a:ext>
            </a:extLst>
          </p:cNvPr>
          <p:cNvSpPr>
            <a:spLocks noGrp="1"/>
          </p:cNvSpPr>
          <p:nvPr>
            <p:ph sz="quarter" idx="13"/>
          </p:nvPr>
        </p:nvSpPr>
        <p:spPr/>
        <p:txBody>
          <a:bodyPr/>
          <a:lstStyle/>
          <a:p>
            <a:r>
              <a:rPr lang="en-US" dirty="0">
                <a:solidFill>
                  <a:schemeClr val="bg1">
                    <a:lumMod val="50000"/>
                  </a:schemeClr>
                </a:solidFill>
              </a:rPr>
              <a:t>//in containers/Board/NewMember.js</a:t>
            </a:r>
          </a:p>
          <a:p>
            <a:r>
              <a:rPr lang="en-US" dirty="0"/>
              <a:t>import { connect } from 'react-redux';</a:t>
            </a:r>
          </a:p>
          <a:p>
            <a:r>
              <a:rPr lang="en-US" dirty="0"/>
              <a:t>import * as actions from '../../store/actions';</a:t>
            </a:r>
          </a:p>
          <a:p>
            <a:endParaRPr lang="en-US" dirty="0"/>
          </a:p>
          <a:p>
            <a:r>
              <a:rPr lang="en-US" dirty="0"/>
              <a:t>const </a:t>
            </a:r>
            <a:r>
              <a:rPr lang="en-US" dirty="0" err="1"/>
              <a:t>mapDispatchToProps</a:t>
            </a:r>
            <a:r>
              <a:rPr lang="en-US" dirty="0"/>
              <a:t> = dispatch =&gt; {</a:t>
            </a:r>
          </a:p>
          <a:p>
            <a:r>
              <a:rPr lang="en-US" dirty="0"/>
              <a:t>	return { </a:t>
            </a:r>
            <a:r>
              <a:rPr lang="en-US" dirty="0" err="1"/>
              <a:t>onSave</a:t>
            </a:r>
            <a:r>
              <a:rPr lang="en-US" dirty="0"/>
              <a:t>: (member) =&gt; dispatch(</a:t>
            </a:r>
            <a:r>
              <a:rPr lang="en-US" dirty="0" err="1"/>
              <a:t>actions.addMemberAsync</a:t>
            </a:r>
            <a:r>
              <a:rPr lang="en-US" dirty="0"/>
              <a:t>(member)) };</a:t>
            </a:r>
          </a:p>
          <a:p>
            <a:r>
              <a:rPr lang="en-US" dirty="0"/>
              <a:t>};</a:t>
            </a:r>
          </a:p>
          <a:p>
            <a:r>
              <a:rPr lang="en-US" dirty="0"/>
              <a:t>export default connect(null, </a:t>
            </a:r>
            <a:r>
              <a:rPr lang="en-US" dirty="0" err="1"/>
              <a:t>mapDispatchToProps</a:t>
            </a:r>
            <a:r>
              <a:rPr lang="en-US" dirty="0"/>
              <a:t>)(</a:t>
            </a:r>
            <a:r>
              <a:rPr lang="en-US" dirty="0" err="1"/>
              <a:t>NewMember</a:t>
            </a:r>
            <a:r>
              <a:rPr lang="en-US" dirty="0"/>
              <a:t>);</a:t>
            </a:r>
          </a:p>
          <a:p>
            <a:endParaRPr lang="en-US" dirty="0"/>
          </a:p>
          <a:p>
            <a:r>
              <a:rPr lang="en-US" dirty="0">
                <a:solidFill>
                  <a:schemeClr val="bg1">
                    <a:lumMod val="50000"/>
                  </a:schemeClr>
                </a:solidFill>
              </a:rPr>
              <a:t>//and inside </a:t>
            </a:r>
            <a:r>
              <a:rPr lang="en-US" dirty="0" err="1">
                <a:solidFill>
                  <a:schemeClr val="bg1">
                    <a:lumMod val="50000"/>
                  </a:schemeClr>
                </a:solidFill>
              </a:rPr>
              <a:t>postDataHandler</a:t>
            </a:r>
            <a:r>
              <a:rPr lang="en-US" dirty="0">
                <a:solidFill>
                  <a:schemeClr val="bg1">
                    <a:lumMod val="50000"/>
                  </a:schemeClr>
                </a:solidFill>
              </a:rPr>
              <a:t>() replace the </a:t>
            </a:r>
            <a:r>
              <a:rPr lang="en-US" dirty="0" err="1">
                <a:solidFill>
                  <a:schemeClr val="bg1">
                    <a:lumMod val="50000"/>
                  </a:schemeClr>
                </a:solidFill>
              </a:rPr>
              <a:t>axios</a:t>
            </a:r>
            <a:r>
              <a:rPr lang="en-US" dirty="0">
                <a:solidFill>
                  <a:schemeClr val="bg1">
                    <a:lumMod val="50000"/>
                  </a:schemeClr>
                </a:solidFill>
              </a:rPr>
              <a:t> call with</a:t>
            </a:r>
          </a:p>
          <a:p>
            <a:r>
              <a:rPr lang="en-US" dirty="0" err="1"/>
              <a:t>this.props.onSave</a:t>
            </a:r>
            <a:r>
              <a:rPr lang="en-US" dirty="0"/>
              <a:t>(data);</a:t>
            </a:r>
          </a:p>
          <a:p>
            <a:endParaRPr lang="en-US" dirty="0"/>
          </a:p>
          <a:p>
            <a:r>
              <a:rPr lang="en-US" dirty="0">
                <a:solidFill>
                  <a:schemeClr val="bg1">
                    <a:lumMod val="50000"/>
                  </a:schemeClr>
                </a:solidFill>
              </a:rPr>
              <a:t>//go to Board of Directors to load them and then add a new one</a:t>
            </a:r>
          </a:p>
          <a:p>
            <a:r>
              <a:rPr lang="en-US" dirty="0">
                <a:solidFill>
                  <a:schemeClr val="bg1">
                    <a:lumMod val="50000"/>
                  </a:schemeClr>
                </a:solidFill>
              </a:rPr>
              <a:t>//watch in Redux </a:t>
            </a:r>
            <a:r>
              <a:rPr lang="en-US" dirty="0" err="1">
                <a:solidFill>
                  <a:schemeClr val="bg1">
                    <a:lumMod val="50000"/>
                  </a:schemeClr>
                </a:solidFill>
              </a:rPr>
              <a:t>devtools</a:t>
            </a:r>
            <a:r>
              <a:rPr lang="en-US" dirty="0">
                <a:solidFill>
                  <a:schemeClr val="bg1">
                    <a:lumMod val="50000"/>
                  </a:schemeClr>
                </a:solidFill>
              </a:rPr>
              <a:t> to see it added to state</a:t>
            </a:r>
          </a:p>
        </p:txBody>
      </p:sp>
      <p:sp>
        <p:nvSpPr>
          <p:cNvPr id="3" name="Title 2">
            <a:extLst>
              <a:ext uri="{FF2B5EF4-FFF2-40B4-BE49-F238E27FC236}">
                <a16:creationId xmlns:a16="http://schemas.microsoft.com/office/drawing/2014/main" id="{AF56C905-B512-41CF-840F-D71343895926}"/>
              </a:ext>
            </a:extLst>
          </p:cNvPr>
          <p:cNvSpPr>
            <a:spLocks noGrp="1"/>
          </p:cNvSpPr>
          <p:nvPr>
            <p:ph type="title"/>
          </p:nvPr>
        </p:nvSpPr>
        <p:spPr/>
        <p:txBody>
          <a:bodyPr/>
          <a:lstStyle/>
          <a:p>
            <a:r>
              <a:rPr lang="en-US" dirty="0"/>
              <a:t>Using state to add board member</a:t>
            </a:r>
          </a:p>
        </p:txBody>
      </p:sp>
      <p:sp>
        <p:nvSpPr>
          <p:cNvPr id="4" name="Slide Number Placeholder 3">
            <a:extLst>
              <a:ext uri="{FF2B5EF4-FFF2-40B4-BE49-F238E27FC236}">
                <a16:creationId xmlns:a16="http://schemas.microsoft.com/office/drawing/2014/main" id="{A1ED56CA-D034-4136-88C3-0DEED9667E82}"/>
              </a:ext>
            </a:extLst>
          </p:cNvPr>
          <p:cNvSpPr>
            <a:spLocks noGrp="1"/>
          </p:cNvSpPr>
          <p:nvPr>
            <p:ph type="sldNum" sz="quarter" idx="4"/>
          </p:nvPr>
        </p:nvSpPr>
        <p:spPr/>
        <p:txBody>
          <a:bodyPr/>
          <a:lstStyle/>
          <a:p>
            <a:fld id="{3A3ABCD3-4259-4031-A1A0-BB63FBFB7B73}" type="slidenum">
              <a:rPr lang="en-US" smtClean="0"/>
              <a:pPr/>
              <a:t>206</a:t>
            </a:fld>
            <a:endParaRPr lang="en-US" dirty="0"/>
          </a:p>
        </p:txBody>
      </p:sp>
    </p:spTree>
    <p:extLst>
      <p:ext uri="{BB962C8B-B14F-4D97-AF65-F5344CB8AC3E}">
        <p14:creationId xmlns:p14="http://schemas.microsoft.com/office/powerpoint/2010/main" val="390620461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A45B0-3F95-4D2F-B666-D1797D92B5D8}"/>
              </a:ext>
            </a:extLst>
          </p:cNvPr>
          <p:cNvSpPr>
            <a:spLocks noGrp="1"/>
          </p:cNvSpPr>
          <p:nvPr>
            <p:ph sz="quarter" idx="13"/>
          </p:nvPr>
        </p:nvSpPr>
        <p:spPr/>
        <p:txBody>
          <a:bodyPr/>
          <a:lstStyle/>
          <a:p>
            <a:r>
              <a:rPr lang="en-US" dirty="0">
                <a:solidFill>
                  <a:schemeClr val="bg1">
                    <a:lumMod val="50000"/>
                  </a:schemeClr>
                </a:solidFill>
              </a:rPr>
              <a:t>//in store/actions/board.js modify </a:t>
            </a:r>
            <a:r>
              <a:rPr lang="en-US" dirty="0" err="1">
                <a:solidFill>
                  <a:schemeClr val="bg1">
                    <a:lumMod val="50000"/>
                  </a:schemeClr>
                </a:solidFill>
              </a:rPr>
              <a:t>addMemberAsync</a:t>
            </a:r>
            <a:r>
              <a:rPr lang="en-US" dirty="0">
                <a:solidFill>
                  <a:schemeClr val="bg1">
                    <a:lumMod val="50000"/>
                  </a:schemeClr>
                </a:solidFill>
              </a:rPr>
              <a:t> to return the </a:t>
            </a:r>
            <a:r>
              <a:rPr lang="en-US" dirty="0" err="1">
                <a:solidFill>
                  <a:schemeClr val="bg1">
                    <a:lumMod val="50000"/>
                  </a:schemeClr>
                </a:solidFill>
              </a:rPr>
              <a:t>axios</a:t>
            </a:r>
            <a:r>
              <a:rPr lang="en-US" dirty="0">
                <a:solidFill>
                  <a:schemeClr val="bg1">
                    <a:lumMod val="50000"/>
                  </a:schemeClr>
                </a:solidFill>
              </a:rPr>
              <a:t> promise</a:t>
            </a:r>
          </a:p>
          <a:p>
            <a:r>
              <a:rPr lang="en-US" dirty="0"/>
              <a:t>return </a:t>
            </a:r>
            <a:r>
              <a:rPr lang="en-US" dirty="0" err="1"/>
              <a:t>axios.post</a:t>
            </a:r>
            <a:r>
              <a:rPr lang="en-US" dirty="0"/>
              <a:t>('/</a:t>
            </a:r>
            <a:r>
              <a:rPr lang="en-US" dirty="0" err="1"/>
              <a:t>boardmembers</a:t>
            </a:r>
            <a:r>
              <a:rPr lang="en-US" dirty="0"/>
              <a:t>', . . .</a:t>
            </a:r>
          </a:p>
          <a:p>
            <a:endParaRPr lang="en-US" dirty="0"/>
          </a:p>
          <a:p>
            <a:r>
              <a:rPr lang="en-US" dirty="0">
                <a:solidFill>
                  <a:schemeClr val="bg1">
                    <a:lumMod val="50000"/>
                  </a:schemeClr>
                </a:solidFill>
              </a:rPr>
              <a:t>//in containers/Board/NewMember.js the </a:t>
            </a:r>
            <a:r>
              <a:rPr lang="en-US" dirty="0" err="1">
                <a:solidFill>
                  <a:schemeClr val="bg1">
                    <a:lumMod val="50000"/>
                  </a:schemeClr>
                </a:solidFill>
              </a:rPr>
              <a:t>axios</a:t>
            </a:r>
            <a:r>
              <a:rPr lang="en-US" dirty="0">
                <a:solidFill>
                  <a:schemeClr val="bg1">
                    <a:lumMod val="50000"/>
                  </a:schemeClr>
                </a:solidFill>
              </a:rPr>
              <a:t> promise should be returned from</a:t>
            </a:r>
          </a:p>
          <a:p>
            <a:r>
              <a:rPr lang="en-US" dirty="0">
                <a:solidFill>
                  <a:schemeClr val="bg1">
                    <a:lumMod val="50000"/>
                  </a:schemeClr>
                </a:solidFill>
              </a:rPr>
              <a:t>//</a:t>
            </a:r>
            <a:r>
              <a:rPr lang="en-US" dirty="0" err="1">
                <a:solidFill>
                  <a:schemeClr val="bg1">
                    <a:lumMod val="50000"/>
                  </a:schemeClr>
                </a:solidFill>
              </a:rPr>
              <a:t>onSave</a:t>
            </a:r>
            <a:r>
              <a:rPr lang="en-US" dirty="0">
                <a:solidFill>
                  <a:schemeClr val="bg1">
                    <a:lumMod val="50000"/>
                  </a:schemeClr>
                </a:solidFill>
              </a:rPr>
              <a:t>() because of the way we built </a:t>
            </a:r>
            <a:r>
              <a:rPr lang="en-US" dirty="0" err="1">
                <a:solidFill>
                  <a:schemeClr val="bg1">
                    <a:lumMod val="50000"/>
                  </a:schemeClr>
                </a:solidFill>
              </a:rPr>
              <a:t>mapDispatchToProps</a:t>
            </a:r>
            <a:r>
              <a:rPr lang="en-US" dirty="0">
                <a:solidFill>
                  <a:schemeClr val="bg1">
                    <a:lumMod val="50000"/>
                  </a:schemeClr>
                </a:solidFill>
              </a:rPr>
              <a:t>()</a:t>
            </a:r>
          </a:p>
          <a:p>
            <a:r>
              <a:rPr lang="en-US" dirty="0">
                <a:solidFill>
                  <a:schemeClr val="bg1">
                    <a:lumMod val="50000"/>
                  </a:schemeClr>
                </a:solidFill>
              </a:rPr>
              <a:t>//so in </a:t>
            </a:r>
            <a:r>
              <a:rPr lang="en-US" dirty="0" err="1">
                <a:solidFill>
                  <a:schemeClr val="bg1">
                    <a:lumMod val="50000"/>
                  </a:schemeClr>
                </a:solidFill>
              </a:rPr>
              <a:t>postDataHandler</a:t>
            </a:r>
            <a:r>
              <a:rPr lang="en-US" dirty="0">
                <a:solidFill>
                  <a:schemeClr val="bg1">
                    <a:lumMod val="50000"/>
                  </a:schemeClr>
                </a:solidFill>
              </a:rPr>
              <a:t>() use the promise to navigate after storing the new member</a:t>
            </a:r>
          </a:p>
          <a:p>
            <a:r>
              <a:rPr lang="en-US" dirty="0" err="1"/>
              <a:t>this.props.onSave</a:t>
            </a:r>
            <a:r>
              <a:rPr lang="en-US" dirty="0"/>
              <a:t>(data).then(() =&gt; {</a:t>
            </a:r>
          </a:p>
          <a:p>
            <a:r>
              <a:rPr lang="en-US" dirty="0"/>
              <a:t>	</a:t>
            </a:r>
            <a:r>
              <a:rPr lang="en-US" dirty="0" err="1"/>
              <a:t>this.props.history.push</a:t>
            </a:r>
            <a:r>
              <a:rPr lang="en-US" dirty="0"/>
              <a:t>('/board');</a:t>
            </a:r>
          </a:p>
          <a:p>
            <a:r>
              <a:rPr lang="en-US" dirty="0"/>
              <a:t>}).catch(err =&gt; </a:t>
            </a:r>
            <a:r>
              <a:rPr lang="en-US" dirty="0" err="1"/>
              <a:t>toast.error</a:t>
            </a:r>
            <a:r>
              <a:rPr lang="en-US" dirty="0"/>
              <a:t>(</a:t>
            </a:r>
            <a:r>
              <a:rPr lang="en-US" dirty="0" err="1"/>
              <a:t>err.ToString</a:t>
            </a:r>
            <a:r>
              <a:rPr lang="en-US" dirty="0"/>
              <a:t>()));</a:t>
            </a:r>
          </a:p>
          <a:p>
            <a:endParaRPr lang="en-US" dirty="0"/>
          </a:p>
          <a:p>
            <a:r>
              <a:rPr lang="en-US" dirty="0">
                <a:solidFill>
                  <a:schemeClr val="bg1">
                    <a:lumMod val="50000"/>
                  </a:schemeClr>
                </a:solidFill>
              </a:rPr>
              <a:t>//reload board, add one, watch it get added to state (in Redux dev tools)</a:t>
            </a:r>
          </a:p>
          <a:p>
            <a:r>
              <a:rPr lang="en-US" dirty="0">
                <a:solidFill>
                  <a:schemeClr val="bg1">
                    <a:lumMod val="50000"/>
                  </a:schemeClr>
                </a:solidFill>
              </a:rPr>
              <a:t>//and then watch state get reset to four board members when Board component loads</a:t>
            </a:r>
          </a:p>
          <a:p>
            <a:r>
              <a:rPr lang="en-US" dirty="0">
                <a:solidFill>
                  <a:schemeClr val="bg1">
                    <a:lumMod val="50000"/>
                  </a:schemeClr>
                </a:solidFill>
              </a:rPr>
              <a:t>// problem is: we're reloading the board state every time that component loads</a:t>
            </a:r>
          </a:p>
          <a:p>
            <a:r>
              <a:rPr lang="en-US" dirty="0">
                <a:solidFill>
                  <a:schemeClr val="bg1">
                    <a:lumMod val="50000"/>
                  </a:schemeClr>
                </a:solidFill>
              </a:rPr>
              <a:t>// instead of only the first time that component loads</a:t>
            </a:r>
          </a:p>
        </p:txBody>
      </p:sp>
      <p:sp>
        <p:nvSpPr>
          <p:cNvPr id="3" name="Title 2">
            <a:extLst>
              <a:ext uri="{FF2B5EF4-FFF2-40B4-BE49-F238E27FC236}">
                <a16:creationId xmlns:a16="http://schemas.microsoft.com/office/drawing/2014/main" id="{4AE7DA29-AD38-47A9-932E-F9ED3F2FB642}"/>
              </a:ext>
            </a:extLst>
          </p:cNvPr>
          <p:cNvSpPr>
            <a:spLocks noGrp="1"/>
          </p:cNvSpPr>
          <p:nvPr>
            <p:ph type="title"/>
          </p:nvPr>
        </p:nvSpPr>
        <p:spPr/>
        <p:txBody>
          <a:bodyPr/>
          <a:lstStyle/>
          <a:p>
            <a:r>
              <a:rPr lang="en-US" dirty="0"/>
              <a:t>Problem with our state</a:t>
            </a:r>
          </a:p>
        </p:txBody>
      </p:sp>
      <p:sp>
        <p:nvSpPr>
          <p:cNvPr id="4" name="Slide Number Placeholder 3">
            <a:extLst>
              <a:ext uri="{FF2B5EF4-FFF2-40B4-BE49-F238E27FC236}">
                <a16:creationId xmlns:a16="http://schemas.microsoft.com/office/drawing/2014/main" id="{2ABC6BD9-A9D6-4A0C-9579-9A93E0F0CAB0}"/>
              </a:ext>
            </a:extLst>
          </p:cNvPr>
          <p:cNvSpPr>
            <a:spLocks noGrp="1"/>
          </p:cNvSpPr>
          <p:nvPr>
            <p:ph type="sldNum" sz="quarter" idx="4"/>
          </p:nvPr>
        </p:nvSpPr>
        <p:spPr/>
        <p:txBody>
          <a:bodyPr/>
          <a:lstStyle/>
          <a:p>
            <a:fld id="{3A3ABCD3-4259-4031-A1A0-BB63FBFB7B73}" type="slidenum">
              <a:rPr lang="en-US" smtClean="0"/>
              <a:pPr/>
              <a:t>207</a:t>
            </a:fld>
            <a:endParaRPr lang="en-US" dirty="0"/>
          </a:p>
        </p:txBody>
      </p:sp>
    </p:spTree>
    <p:extLst>
      <p:ext uri="{BB962C8B-B14F-4D97-AF65-F5344CB8AC3E}">
        <p14:creationId xmlns:p14="http://schemas.microsoft.com/office/powerpoint/2010/main" val="351338631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856D37-8AF1-4302-AA13-E151E826CF22}"/>
              </a:ext>
            </a:extLst>
          </p:cNvPr>
          <p:cNvSpPr>
            <a:spLocks noGrp="1"/>
          </p:cNvSpPr>
          <p:nvPr>
            <p:ph sz="quarter" idx="13"/>
          </p:nvPr>
        </p:nvSpPr>
        <p:spPr/>
        <p:txBody>
          <a:bodyPr/>
          <a:lstStyle/>
          <a:p>
            <a:r>
              <a:rPr lang="en-US" dirty="0">
                <a:solidFill>
                  <a:schemeClr val="bg1">
                    <a:lumMod val="50000"/>
                  </a:schemeClr>
                </a:solidFill>
              </a:rPr>
              <a:t>//in store/actions/board.js modify </a:t>
            </a:r>
            <a:r>
              <a:rPr lang="en-US" dirty="0" err="1">
                <a:solidFill>
                  <a:schemeClr val="bg1">
                    <a:lumMod val="50000"/>
                  </a:schemeClr>
                </a:solidFill>
              </a:rPr>
              <a:t>loadMembersAsync</a:t>
            </a:r>
            <a:r>
              <a:rPr lang="en-US" dirty="0">
                <a:solidFill>
                  <a:schemeClr val="bg1">
                    <a:lumMod val="50000"/>
                  </a:schemeClr>
                </a:solidFill>
              </a:rPr>
              <a:t>()</a:t>
            </a:r>
          </a:p>
          <a:p>
            <a:r>
              <a:rPr lang="en-US" dirty="0"/>
              <a:t>export const </a:t>
            </a:r>
            <a:r>
              <a:rPr lang="en-US" dirty="0" err="1"/>
              <a:t>loadMembersAsync</a:t>
            </a:r>
            <a:r>
              <a:rPr lang="en-US" dirty="0"/>
              <a:t> = () =&gt; {</a:t>
            </a:r>
          </a:p>
          <a:p>
            <a:r>
              <a:rPr lang="en-US" dirty="0"/>
              <a:t>	return (dispatch, </a:t>
            </a:r>
            <a:r>
              <a:rPr lang="en-US" dirty="0" err="1"/>
              <a:t>getState</a:t>
            </a:r>
            <a:r>
              <a:rPr lang="en-US" dirty="0"/>
              <a:t>) =&gt; {</a:t>
            </a:r>
          </a:p>
          <a:p>
            <a:r>
              <a:rPr lang="en-US" dirty="0"/>
              <a:t>		const </a:t>
            </a:r>
            <a:r>
              <a:rPr lang="en-US" dirty="0" err="1"/>
              <a:t>currState</a:t>
            </a:r>
            <a:r>
              <a:rPr lang="en-US" dirty="0"/>
              <a:t> = </a:t>
            </a:r>
            <a:r>
              <a:rPr lang="en-US" dirty="0" err="1"/>
              <a:t>getState</a:t>
            </a:r>
            <a:r>
              <a:rPr lang="en-US" dirty="0"/>
              <a:t>();</a:t>
            </a:r>
          </a:p>
          <a:p>
            <a:r>
              <a:rPr lang="en-US" dirty="0"/>
              <a:t>		if (!</a:t>
            </a:r>
            <a:r>
              <a:rPr lang="en-US" dirty="0" err="1"/>
              <a:t>currState.board.board.length</a:t>
            </a:r>
            <a:r>
              <a:rPr lang="en-US" dirty="0"/>
              <a:t>) {</a:t>
            </a:r>
          </a:p>
          <a:p>
            <a:r>
              <a:rPr lang="en-US" dirty="0"/>
              <a:t>			</a:t>
            </a:r>
            <a:r>
              <a:rPr lang="en-US" dirty="0" err="1"/>
              <a:t>axios.get</a:t>
            </a:r>
            <a:r>
              <a:rPr lang="en-US" dirty="0"/>
              <a:t>('/</a:t>
            </a:r>
            <a:r>
              <a:rPr lang="en-US" dirty="0" err="1"/>
              <a:t>boardmembers</a:t>
            </a:r>
            <a:r>
              <a:rPr lang="en-US" dirty="0"/>
              <a:t>').then(resp =&gt; dispatch(</a:t>
            </a:r>
            <a:r>
              <a:rPr lang="en-US" dirty="0" err="1"/>
              <a:t>storeMembers</a:t>
            </a:r>
            <a:r>
              <a:rPr lang="en-US" dirty="0"/>
              <a:t>(</a:t>
            </a:r>
            <a:r>
              <a:rPr lang="en-US" dirty="0" err="1"/>
              <a:t>resp.data</a:t>
            </a:r>
            <a:r>
              <a:rPr lang="en-US" dirty="0"/>
              <a:t>)))</a:t>
            </a:r>
          </a:p>
          <a:p>
            <a:r>
              <a:rPr lang="en-US" dirty="0"/>
              <a:t>		}</a:t>
            </a:r>
          </a:p>
          <a:p>
            <a:r>
              <a:rPr lang="en-US" dirty="0"/>
              <a:t>	};</a:t>
            </a:r>
          </a:p>
          <a:p>
            <a:r>
              <a:rPr lang="en-US" dirty="0"/>
              <a:t>};</a:t>
            </a:r>
          </a:p>
          <a:p>
            <a:r>
              <a:rPr lang="en-US" dirty="0">
                <a:solidFill>
                  <a:schemeClr val="bg1">
                    <a:lumMod val="50000"/>
                  </a:schemeClr>
                </a:solidFill>
              </a:rPr>
              <a:t>//can now remove the need to visit Board of Directors before Add New</a:t>
            </a:r>
          </a:p>
          <a:p>
            <a:r>
              <a:rPr lang="en-US" dirty="0">
                <a:solidFill>
                  <a:schemeClr val="bg1">
                    <a:lumMod val="50000"/>
                  </a:schemeClr>
                </a:solidFill>
              </a:rPr>
              <a:t>//in NewMember.js add same </a:t>
            </a:r>
            <a:r>
              <a:rPr lang="en-US" dirty="0" err="1">
                <a:solidFill>
                  <a:schemeClr val="bg1">
                    <a:lumMod val="50000"/>
                  </a:schemeClr>
                </a:solidFill>
              </a:rPr>
              <a:t>onLoad</a:t>
            </a:r>
            <a:r>
              <a:rPr lang="en-US" dirty="0">
                <a:solidFill>
                  <a:schemeClr val="bg1">
                    <a:lumMod val="50000"/>
                  </a:schemeClr>
                </a:solidFill>
              </a:rPr>
              <a:t>() functionality that Board.js has</a:t>
            </a:r>
          </a:p>
          <a:p>
            <a:r>
              <a:rPr lang="en-US" dirty="0" err="1"/>
              <a:t>onLoad</a:t>
            </a:r>
            <a:r>
              <a:rPr lang="en-US" dirty="0"/>
              <a:t>: () =&gt; dispatch(</a:t>
            </a:r>
            <a:r>
              <a:rPr lang="en-US" dirty="0" err="1"/>
              <a:t>actions.loadMembersAsync</a:t>
            </a:r>
            <a:r>
              <a:rPr lang="en-US" dirty="0"/>
              <a:t>())</a:t>
            </a:r>
          </a:p>
          <a:p>
            <a:endParaRPr lang="en-US" dirty="0"/>
          </a:p>
          <a:p>
            <a:r>
              <a:rPr lang="en-US" dirty="0" err="1"/>
              <a:t>componentDidMount</a:t>
            </a:r>
            <a:r>
              <a:rPr lang="en-US" dirty="0"/>
              <a:t>() { </a:t>
            </a:r>
            <a:r>
              <a:rPr lang="en-US" dirty="0" err="1"/>
              <a:t>this.props.onLoad</a:t>
            </a:r>
            <a:r>
              <a:rPr lang="en-US" dirty="0"/>
              <a:t>(); }</a:t>
            </a:r>
          </a:p>
        </p:txBody>
      </p:sp>
      <p:sp>
        <p:nvSpPr>
          <p:cNvPr id="3" name="Title 2">
            <a:extLst>
              <a:ext uri="{FF2B5EF4-FFF2-40B4-BE49-F238E27FC236}">
                <a16:creationId xmlns:a16="http://schemas.microsoft.com/office/drawing/2014/main" id="{7E265A6F-51F8-4FB4-BCEC-740193E42AA3}"/>
              </a:ext>
            </a:extLst>
          </p:cNvPr>
          <p:cNvSpPr>
            <a:spLocks noGrp="1"/>
          </p:cNvSpPr>
          <p:nvPr>
            <p:ph type="title"/>
          </p:nvPr>
        </p:nvSpPr>
        <p:spPr/>
        <p:txBody>
          <a:bodyPr/>
          <a:lstStyle/>
          <a:p>
            <a:r>
              <a:rPr lang="en-US" dirty="0"/>
              <a:t>Fix the problem</a:t>
            </a:r>
          </a:p>
        </p:txBody>
      </p:sp>
      <p:sp>
        <p:nvSpPr>
          <p:cNvPr id="4" name="Slide Number Placeholder 3">
            <a:extLst>
              <a:ext uri="{FF2B5EF4-FFF2-40B4-BE49-F238E27FC236}">
                <a16:creationId xmlns:a16="http://schemas.microsoft.com/office/drawing/2014/main" id="{77C9CC60-BF69-45FB-9698-BDEEA42B386B}"/>
              </a:ext>
            </a:extLst>
          </p:cNvPr>
          <p:cNvSpPr>
            <a:spLocks noGrp="1"/>
          </p:cNvSpPr>
          <p:nvPr>
            <p:ph type="sldNum" sz="quarter" idx="4"/>
          </p:nvPr>
        </p:nvSpPr>
        <p:spPr/>
        <p:txBody>
          <a:bodyPr/>
          <a:lstStyle/>
          <a:p>
            <a:fld id="{3A3ABCD3-4259-4031-A1A0-BB63FBFB7B73}" type="slidenum">
              <a:rPr lang="en-US" smtClean="0"/>
              <a:pPr/>
              <a:t>208</a:t>
            </a:fld>
            <a:endParaRPr lang="en-US" dirty="0"/>
          </a:p>
        </p:txBody>
      </p:sp>
    </p:spTree>
    <p:extLst>
      <p:ext uri="{BB962C8B-B14F-4D97-AF65-F5344CB8AC3E}">
        <p14:creationId xmlns:p14="http://schemas.microsoft.com/office/powerpoint/2010/main" val="69420648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01BA04-305F-41C3-A866-371E79C14718}"/>
              </a:ext>
            </a:extLst>
          </p:cNvPr>
          <p:cNvSpPr>
            <a:spLocks noGrp="1"/>
          </p:cNvSpPr>
          <p:nvPr>
            <p:ph sz="quarter" idx="13"/>
          </p:nvPr>
        </p:nvSpPr>
        <p:spPr/>
        <p:txBody>
          <a:bodyPr/>
          <a:lstStyle/>
          <a:p>
            <a:r>
              <a:rPr lang="en-US" dirty="0">
                <a:solidFill>
                  <a:schemeClr val="bg1">
                    <a:lumMod val="50000"/>
                  </a:schemeClr>
                </a:solidFill>
              </a:rPr>
              <a:t>//add to store/actions/board.js – and put them in store/actions/index.js as well!</a:t>
            </a:r>
          </a:p>
          <a:p>
            <a:r>
              <a:rPr lang="en-US" dirty="0"/>
              <a:t>export const </a:t>
            </a:r>
            <a:r>
              <a:rPr lang="en-US" dirty="0" err="1"/>
              <a:t>deleteMemberAsync</a:t>
            </a:r>
            <a:r>
              <a:rPr lang="en-US" dirty="0"/>
              <a:t> = (member) =&gt; {</a:t>
            </a:r>
          </a:p>
          <a:p>
            <a:r>
              <a:rPr lang="en-US" dirty="0"/>
              <a:t>	return dispatch =&gt; {</a:t>
            </a:r>
          </a:p>
          <a:p>
            <a:r>
              <a:rPr lang="en-US" dirty="0"/>
              <a:t>		return </a:t>
            </a:r>
            <a:r>
              <a:rPr lang="en-US" dirty="0" err="1"/>
              <a:t>axios.delete</a:t>
            </a:r>
            <a:r>
              <a:rPr lang="en-US" dirty="0"/>
              <a:t>('/</a:t>
            </a:r>
            <a:r>
              <a:rPr lang="en-US" dirty="0" err="1"/>
              <a:t>boardmembers</a:t>
            </a:r>
            <a:r>
              <a:rPr lang="en-US" dirty="0"/>
              <a:t>/' + </a:t>
            </a:r>
            <a:r>
              <a:rPr lang="en-US" dirty="0" err="1"/>
              <a:t>member.Id</a:t>
            </a:r>
            <a:r>
              <a:rPr lang="en-US" dirty="0"/>
              <a:t>)</a:t>
            </a:r>
          </a:p>
          <a:p>
            <a:r>
              <a:rPr lang="en-US" dirty="0"/>
              <a:t>			.then(resp =&gt; dispatch(</a:t>
            </a:r>
            <a:r>
              <a:rPr lang="en-US" dirty="0" err="1"/>
              <a:t>deleteMember</a:t>
            </a:r>
            <a:r>
              <a:rPr lang="en-US" dirty="0"/>
              <a:t>(member)));</a:t>
            </a:r>
          </a:p>
          <a:p>
            <a:r>
              <a:rPr lang="en-US" dirty="0"/>
              <a:t>	};</a:t>
            </a:r>
          </a:p>
          <a:p>
            <a:r>
              <a:rPr lang="en-US" dirty="0"/>
              <a:t>};</a:t>
            </a:r>
          </a:p>
          <a:p>
            <a:endParaRPr lang="en-US" dirty="0"/>
          </a:p>
          <a:p>
            <a:r>
              <a:rPr lang="en-US" dirty="0"/>
              <a:t>export const </a:t>
            </a:r>
            <a:r>
              <a:rPr lang="en-US" dirty="0" err="1"/>
              <a:t>deleteMember</a:t>
            </a:r>
            <a:r>
              <a:rPr lang="en-US" dirty="0"/>
              <a:t> = (member) =&gt; {</a:t>
            </a:r>
          </a:p>
          <a:p>
            <a:r>
              <a:rPr lang="en-US" dirty="0"/>
              <a:t>	return {</a:t>
            </a:r>
          </a:p>
          <a:p>
            <a:r>
              <a:rPr lang="en-US" dirty="0"/>
              <a:t>		type: </a:t>
            </a:r>
            <a:r>
              <a:rPr lang="en-US" dirty="0" err="1"/>
              <a:t>actionTypes.DELETE_MEMBER</a:t>
            </a:r>
            <a:r>
              <a:rPr lang="en-US" dirty="0"/>
              <a:t>,</a:t>
            </a:r>
          </a:p>
          <a:p>
            <a:r>
              <a:rPr lang="en-US" dirty="0"/>
              <a:t>		payload: member</a:t>
            </a:r>
          </a:p>
          <a:p>
            <a:r>
              <a:rPr lang="en-US" dirty="0"/>
              <a:t>	};</a:t>
            </a:r>
          </a:p>
          <a:p>
            <a:r>
              <a:rPr lang="en-US" dirty="0"/>
              <a:t>};</a:t>
            </a:r>
          </a:p>
        </p:txBody>
      </p:sp>
      <p:sp>
        <p:nvSpPr>
          <p:cNvPr id="3" name="Title 2">
            <a:extLst>
              <a:ext uri="{FF2B5EF4-FFF2-40B4-BE49-F238E27FC236}">
                <a16:creationId xmlns:a16="http://schemas.microsoft.com/office/drawing/2014/main" id="{8E09EC55-4810-4D80-8B83-206FBEF8EAB9}"/>
              </a:ext>
            </a:extLst>
          </p:cNvPr>
          <p:cNvSpPr>
            <a:spLocks noGrp="1"/>
          </p:cNvSpPr>
          <p:nvPr>
            <p:ph type="title"/>
          </p:nvPr>
        </p:nvSpPr>
        <p:spPr/>
        <p:txBody>
          <a:bodyPr/>
          <a:lstStyle/>
          <a:p>
            <a:r>
              <a:rPr lang="en-US" dirty="0"/>
              <a:t>Optional: Deleting members from store</a:t>
            </a:r>
          </a:p>
        </p:txBody>
      </p:sp>
      <p:sp>
        <p:nvSpPr>
          <p:cNvPr id="4" name="Slide Number Placeholder 3">
            <a:extLst>
              <a:ext uri="{FF2B5EF4-FFF2-40B4-BE49-F238E27FC236}">
                <a16:creationId xmlns:a16="http://schemas.microsoft.com/office/drawing/2014/main" id="{34263AE2-FD9D-42CE-8786-75E2A81BABED}"/>
              </a:ext>
            </a:extLst>
          </p:cNvPr>
          <p:cNvSpPr>
            <a:spLocks noGrp="1"/>
          </p:cNvSpPr>
          <p:nvPr>
            <p:ph type="sldNum" sz="quarter" idx="4"/>
          </p:nvPr>
        </p:nvSpPr>
        <p:spPr/>
        <p:txBody>
          <a:bodyPr/>
          <a:lstStyle/>
          <a:p>
            <a:fld id="{3A3ABCD3-4259-4031-A1A0-BB63FBFB7B73}" type="slidenum">
              <a:rPr lang="en-US" smtClean="0"/>
              <a:pPr/>
              <a:t>209</a:t>
            </a:fld>
            <a:endParaRPr lang="en-US" dirty="0"/>
          </a:p>
        </p:txBody>
      </p:sp>
    </p:spTree>
    <p:extLst>
      <p:ext uri="{BB962C8B-B14F-4D97-AF65-F5344CB8AC3E}">
        <p14:creationId xmlns:p14="http://schemas.microsoft.com/office/powerpoint/2010/main" val="82304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267410-0763-44AD-AC0A-2D922FF046A1}"/>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(11-arrays.js)</a:t>
            </a:r>
          </a:p>
          <a:p>
            <a:r>
              <a:rPr lang="en-US" dirty="0"/>
              <a:t>function </a:t>
            </a:r>
            <a:r>
              <a:rPr lang="en-US" dirty="0" err="1"/>
              <a:t>logAll</a:t>
            </a:r>
            <a:r>
              <a:rPr lang="en-US" dirty="0"/>
              <a:t>(msg, </a:t>
            </a:r>
            <a:r>
              <a:rPr lang="en-US" dirty="0" err="1"/>
              <a:t>arr</a:t>
            </a:r>
            <a:r>
              <a:rPr lang="en-US" dirty="0"/>
              <a:t>) {</a:t>
            </a:r>
          </a:p>
          <a:p>
            <a:r>
              <a:rPr lang="en-US" dirty="0"/>
              <a:t>	console.log();</a:t>
            </a:r>
          </a:p>
          <a:p>
            <a:r>
              <a:rPr lang="en-US" dirty="0"/>
              <a:t>	console.log(msg);</a:t>
            </a:r>
          </a:p>
          <a:p>
            <a:r>
              <a:rPr lang="en-US" dirty="0"/>
              <a:t>	</a:t>
            </a:r>
            <a:r>
              <a:rPr lang="en-US" dirty="0" err="1"/>
              <a:t>arr.forEach</a:t>
            </a:r>
            <a:r>
              <a:rPr lang="en-US" dirty="0"/>
              <a:t>(</a:t>
            </a:r>
            <a:r>
              <a:rPr lang="en-US" dirty="0" err="1"/>
              <a:t>elt</a:t>
            </a:r>
            <a:r>
              <a:rPr lang="en-US" dirty="0"/>
              <a:t> =&gt; console.log(</a:t>
            </a:r>
            <a:r>
              <a:rPr lang="en-US" dirty="0" err="1"/>
              <a:t>elt</a:t>
            </a:r>
            <a:r>
              <a:rPr lang="en-US" dirty="0"/>
              <a:t>));</a:t>
            </a:r>
          </a:p>
          <a:p>
            <a:r>
              <a:rPr lang="en-US" dirty="0"/>
              <a:t>}</a:t>
            </a:r>
          </a:p>
          <a:p>
            <a:endParaRPr lang="en-US" dirty="0"/>
          </a:p>
          <a:p>
            <a:r>
              <a:rPr lang="en-US" dirty="0"/>
              <a:t>const </a:t>
            </a:r>
            <a:r>
              <a:rPr lang="en-US" dirty="0" err="1"/>
              <a:t>nums</a:t>
            </a:r>
            <a:r>
              <a:rPr lang="en-US" dirty="0"/>
              <a:t> = [1, 2, 3, 4, 5, 6, 7, 8, 9];</a:t>
            </a:r>
          </a:p>
          <a:p>
            <a:r>
              <a:rPr lang="en-US" dirty="0" err="1"/>
              <a:t>logAll</a:t>
            </a:r>
            <a:r>
              <a:rPr lang="en-US" dirty="0"/>
              <a:t>('all numbers', </a:t>
            </a:r>
            <a:r>
              <a:rPr lang="en-US" dirty="0" err="1"/>
              <a:t>nums</a:t>
            </a:r>
            <a:r>
              <a:rPr lang="en-US" dirty="0"/>
              <a:t>);</a:t>
            </a:r>
          </a:p>
          <a:p>
            <a:endParaRPr lang="en-US" dirty="0"/>
          </a:p>
          <a:p>
            <a:r>
              <a:rPr lang="en-US" dirty="0"/>
              <a:t>const odds = </a:t>
            </a:r>
            <a:r>
              <a:rPr lang="en-US" dirty="0" err="1"/>
              <a:t>nums.filter</a:t>
            </a:r>
            <a:r>
              <a:rPr lang="en-US" dirty="0"/>
              <a:t>(</a:t>
            </a:r>
            <a:r>
              <a:rPr lang="en-US" dirty="0" err="1"/>
              <a:t>elt</a:t>
            </a:r>
            <a:r>
              <a:rPr lang="en-US" dirty="0"/>
              <a:t> =&gt; </a:t>
            </a:r>
            <a:r>
              <a:rPr lang="en-US" dirty="0" err="1"/>
              <a:t>elt</a:t>
            </a:r>
            <a:r>
              <a:rPr lang="en-US" dirty="0"/>
              <a:t> % 2 === 1);</a:t>
            </a:r>
          </a:p>
          <a:p>
            <a:r>
              <a:rPr lang="en-US" dirty="0" err="1"/>
              <a:t>logAll</a:t>
            </a:r>
            <a:r>
              <a:rPr lang="en-US" dirty="0"/>
              <a:t>('odd numbers', odds);</a:t>
            </a:r>
          </a:p>
        </p:txBody>
      </p:sp>
      <p:sp>
        <p:nvSpPr>
          <p:cNvPr id="3" name="Title 2">
            <a:extLst>
              <a:ext uri="{FF2B5EF4-FFF2-40B4-BE49-F238E27FC236}">
                <a16:creationId xmlns:a16="http://schemas.microsoft.com/office/drawing/2014/main" id="{6561B217-CD3E-4D84-A71D-8A3252698A22}"/>
              </a:ext>
            </a:extLst>
          </p:cNvPr>
          <p:cNvSpPr>
            <a:spLocks noGrp="1"/>
          </p:cNvSpPr>
          <p:nvPr>
            <p:ph type="title"/>
          </p:nvPr>
        </p:nvSpPr>
        <p:spPr/>
        <p:txBody>
          <a:bodyPr/>
          <a:lstStyle/>
          <a:p>
            <a:r>
              <a:rPr lang="en-US" dirty="0"/>
              <a:t>Array methods demo</a:t>
            </a:r>
          </a:p>
        </p:txBody>
      </p:sp>
      <p:sp>
        <p:nvSpPr>
          <p:cNvPr id="4" name="Slide Number Placeholder 3">
            <a:extLst>
              <a:ext uri="{FF2B5EF4-FFF2-40B4-BE49-F238E27FC236}">
                <a16:creationId xmlns:a16="http://schemas.microsoft.com/office/drawing/2014/main" id="{77171394-C99F-43A0-B670-1B385ECAA725}"/>
              </a:ext>
            </a:extLst>
          </p:cNvPr>
          <p:cNvSpPr>
            <a:spLocks noGrp="1"/>
          </p:cNvSpPr>
          <p:nvPr>
            <p:ph type="sldNum" sz="quarter" idx="4"/>
          </p:nvPr>
        </p:nvSpPr>
        <p:spPr/>
        <p:txBody>
          <a:bodyPr/>
          <a:lstStyle/>
          <a:p>
            <a:fld id="{3A3ABCD3-4259-4031-A1A0-BB63FBFB7B73}" type="slidenum">
              <a:rPr lang="en-US" smtClean="0"/>
              <a:pPr/>
              <a:t>21</a:t>
            </a:fld>
            <a:endParaRPr lang="en-US" dirty="0"/>
          </a:p>
        </p:txBody>
      </p:sp>
    </p:spTree>
    <p:extLst>
      <p:ext uri="{BB962C8B-B14F-4D97-AF65-F5344CB8AC3E}">
        <p14:creationId xmlns:p14="http://schemas.microsoft.com/office/powerpoint/2010/main" val="209760208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1A35C-BFFA-4025-8A9C-B1C429BD2025}"/>
              </a:ext>
            </a:extLst>
          </p:cNvPr>
          <p:cNvSpPr>
            <a:spLocks noGrp="1"/>
          </p:cNvSpPr>
          <p:nvPr>
            <p:ph sz="quarter" idx="13"/>
          </p:nvPr>
        </p:nvSpPr>
        <p:spPr/>
        <p:txBody>
          <a:bodyPr/>
          <a:lstStyle/>
          <a:p>
            <a:r>
              <a:rPr lang="en-US" dirty="0">
                <a:solidFill>
                  <a:schemeClr val="bg1">
                    <a:lumMod val="50000"/>
                  </a:schemeClr>
                </a:solidFill>
              </a:rPr>
              <a:t>//in store/reducers/board.js add:</a:t>
            </a:r>
          </a:p>
          <a:p>
            <a:r>
              <a:rPr lang="en-US" dirty="0"/>
              <a:t>case </a:t>
            </a:r>
            <a:r>
              <a:rPr lang="en-US" dirty="0" err="1"/>
              <a:t>actionTypes.DELETE_MEMBER</a:t>
            </a:r>
            <a:r>
              <a:rPr lang="en-US" dirty="0"/>
              <a:t>:</a:t>
            </a:r>
          </a:p>
          <a:p>
            <a:r>
              <a:rPr lang="en-US" dirty="0"/>
              <a:t>	return { ...state, board: </a:t>
            </a:r>
            <a:r>
              <a:rPr lang="en-US" dirty="0" err="1"/>
              <a:t>state.board.filter</a:t>
            </a:r>
            <a:r>
              <a:rPr lang="en-US" dirty="0"/>
              <a:t>(</a:t>
            </a:r>
            <a:r>
              <a:rPr lang="en-US" dirty="0" err="1"/>
              <a:t>elt</a:t>
            </a:r>
            <a:r>
              <a:rPr lang="en-US" dirty="0"/>
              <a:t> =&gt; </a:t>
            </a:r>
            <a:r>
              <a:rPr lang="en-US" dirty="0" err="1"/>
              <a:t>elt.Id</a:t>
            </a:r>
            <a:r>
              <a:rPr lang="en-US" dirty="0"/>
              <a:t> !== </a:t>
            </a:r>
            <a:r>
              <a:rPr lang="en-US" dirty="0" err="1"/>
              <a:t>action.payload.Id</a:t>
            </a:r>
            <a:r>
              <a:rPr lang="en-US" dirty="0"/>
              <a:t>)};</a:t>
            </a:r>
          </a:p>
          <a:p>
            <a:endParaRPr lang="en-US" dirty="0"/>
          </a:p>
        </p:txBody>
      </p:sp>
      <p:sp>
        <p:nvSpPr>
          <p:cNvPr id="3" name="Title 2">
            <a:extLst>
              <a:ext uri="{FF2B5EF4-FFF2-40B4-BE49-F238E27FC236}">
                <a16:creationId xmlns:a16="http://schemas.microsoft.com/office/drawing/2014/main" id="{39D01809-1180-48D3-9DCA-910BD4C1E458}"/>
              </a:ext>
            </a:extLst>
          </p:cNvPr>
          <p:cNvSpPr>
            <a:spLocks noGrp="1"/>
          </p:cNvSpPr>
          <p:nvPr>
            <p:ph type="title"/>
          </p:nvPr>
        </p:nvSpPr>
        <p:spPr/>
        <p:txBody>
          <a:bodyPr/>
          <a:lstStyle/>
          <a:p>
            <a:r>
              <a:rPr lang="en-US" dirty="0"/>
              <a:t>Optional: deleting members from store</a:t>
            </a:r>
          </a:p>
        </p:txBody>
      </p:sp>
      <p:sp>
        <p:nvSpPr>
          <p:cNvPr id="4" name="Slide Number Placeholder 3">
            <a:extLst>
              <a:ext uri="{FF2B5EF4-FFF2-40B4-BE49-F238E27FC236}">
                <a16:creationId xmlns:a16="http://schemas.microsoft.com/office/drawing/2014/main" id="{F8991D51-03D3-4FCF-9635-27F21064901A}"/>
              </a:ext>
            </a:extLst>
          </p:cNvPr>
          <p:cNvSpPr>
            <a:spLocks noGrp="1"/>
          </p:cNvSpPr>
          <p:nvPr>
            <p:ph type="sldNum" sz="quarter" idx="4"/>
          </p:nvPr>
        </p:nvSpPr>
        <p:spPr/>
        <p:txBody>
          <a:bodyPr/>
          <a:lstStyle/>
          <a:p>
            <a:fld id="{3A3ABCD3-4259-4031-A1A0-BB63FBFB7B73}" type="slidenum">
              <a:rPr lang="en-US" smtClean="0"/>
              <a:pPr/>
              <a:t>210</a:t>
            </a:fld>
            <a:endParaRPr lang="en-US" dirty="0"/>
          </a:p>
        </p:txBody>
      </p:sp>
    </p:spTree>
    <p:extLst>
      <p:ext uri="{BB962C8B-B14F-4D97-AF65-F5344CB8AC3E}">
        <p14:creationId xmlns:p14="http://schemas.microsoft.com/office/powerpoint/2010/main" val="18317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84917F-B0A8-419D-8110-F1552F4F1759}"/>
              </a:ext>
            </a:extLst>
          </p:cNvPr>
          <p:cNvSpPr>
            <a:spLocks noGrp="1"/>
          </p:cNvSpPr>
          <p:nvPr>
            <p:ph sz="quarter" idx="13"/>
          </p:nvPr>
        </p:nvSpPr>
        <p:spPr/>
        <p:txBody>
          <a:bodyPr/>
          <a:lstStyle/>
          <a:p>
            <a:r>
              <a:rPr lang="en-US" dirty="0">
                <a:solidFill>
                  <a:schemeClr val="bg1">
                    <a:lumMod val="50000"/>
                  </a:schemeClr>
                </a:solidFill>
              </a:rPr>
              <a:t>//in MemberDetail.js</a:t>
            </a:r>
          </a:p>
          <a:p>
            <a:r>
              <a:rPr lang="en-US" dirty="0"/>
              <a:t>import { connect } from 'react-redux';</a:t>
            </a:r>
          </a:p>
          <a:p>
            <a:r>
              <a:rPr lang="en-US" dirty="0"/>
              <a:t>import * as actions from '../../store/actions';</a:t>
            </a:r>
          </a:p>
          <a:p>
            <a:endParaRPr lang="en-US" dirty="0"/>
          </a:p>
          <a:p>
            <a:r>
              <a:rPr lang="en-US" dirty="0">
                <a:solidFill>
                  <a:schemeClr val="bg1">
                    <a:lumMod val="50000"/>
                  </a:schemeClr>
                </a:solidFill>
              </a:rPr>
              <a:t>//and </a:t>
            </a:r>
          </a:p>
          <a:p>
            <a:r>
              <a:rPr lang="en-US" dirty="0"/>
              <a:t>const </a:t>
            </a:r>
            <a:r>
              <a:rPr lang="en-US" dirty="0" err="1"/>
              <a:t>mapDispatchToProps</a:t>
            </a:r>
            <a:r>
              <a:rPr lang="en-US" dirty="0"/>
              <a:t> = dispatch =&gt; {</a:t>
            </a:r>
          </a:p>
          <a:p>
            <a:r>
              <a:rPr lang="en-US" dirty="0"/>
              <a:t>	return { </a:t>
            </a:r>
            <a:r>
              <a:rPr lang="en-US" dirty="0" err="1"/>
              <a:t>onDelete</a:t>
            </a:r>
            <a:r>
              <a:rPr lang="en-US" dirty="0"/>
              <a:t>: (member) =&gt; dispatch(</a:t>
            </a:r>
            <a:r>
              <a:rPr lang="en-US" dirty="0" err="1"/>
              <a:t>actions.deleteMemberAsync</a:t>
            </a:r>
            <a:r>
              <a:rPr lang="en-US" dirty="0"/>
              <a:t>(member)) };</a:t>
            </a:r>
          </a:p>
          <a:p>
            <a:r>
              <a:rPr lang="en-US" dirty="0"/>
              <a:t>};</a:t>
            </a:r>
          </a:p>
          <a:p>
            <a:r>
              <a:rPr lang="en-US" dirty="0"/>
              <a:t>export default connect(null, </a:t>
            </a:r>
            <a:r>
              <a:rPr lang="en-US" dirty="0" err="1"/>
              <a:t>mapDispatchToProps</a:t>
            </a:r>
            <a:r>
              <a:rPr lang="en-US" dirty="0"/>
              <a:t>)(</a:t>
            </a:r>
            <a:r>
              <a:rPr lang="en-US" dirty="0" err="1"/>
              <a:t>MemberDetail</a:t>
            </a:r>
            <a:r>
              <a:rPr lang="en-US" dirty="0"/>
              <a:t>);</a:t>
            </a:r>
          </a:p>
          <a:p>
            <a:endParaRPr lang="en-US" dirty="0"/>
          </a:p>
          <a:p>
            <a:r>
              <a:rPr lang="en-US" dirty="0">
                <a:solidFill>
                  <a:schemeClr val="bg1">
                    <a:lumMod val="50000"/>
                  </a:schemeClr>
                </a:solidFill>
              </a:rPr>
              <a:t>//in </a:t>
            </a:r>
            <a:r>
              <a:rPr lang="en-US" dirty="0" err="1">
                <a:solidFill>
                  <a:schemeClr val="bg1">
                    <a:lumMod val="50000"/>
                  </a:schemeClr>
                </a:solidFill>
              </a:rPr>
              <a:t>deleteMemberHandler</a:t>
            </a:r>
            <a:r>
              <a:rPr lang="en-US" dirty="0">
                <a:solidFill>
                  <a:schemeClr val="bg1">
                    <a:lumMod val="50000"/>
                  </a:schemeClr>
                </a:solidFill>
              </a:rPr>
              <a:t>() replace </a:t>
            </a:r>
            <a:r>
              <a:rPr lang="en-US" dirty="0" err="1">
                <a:solidFill>
                  <a:schemeClr val="bg1">
                    <a:lumMod val="50000"/>
                  </a:schemeClr>
                </a:solidFill>
              </a:rPr>
              <a:t>axios.delete</a:t>
            </a:r>
            <a:r>
              <a:rPr lang="en-US" dirty="0">
                <a:solidFill>
                  <a:schemeClr val="bg1">
                    <a:lumMod val="50000"/>
                  </a:schemeClr>
                </a:solidFill>
              </a:rPr>
              <a:t> with</a:t>
            </a:r>
          </a:p>
          <a:p>
            <a:r>
              <a:rPr lang="en-US" dirty="0" err="1"/>
              <a:t>this.props.onDelete</a:t>
            </a:r>
            <a:r>
              <a:rPr lang="en-US" dirty="0"/>
              <a:t>(</a:t>
            </a:r>
            <a:r>
              <a:rPr lang="en-US" dirty="0" err="1"/>
              <a:t>this.state.loadedMember</a:t>
            </a:r>
            <a:r>
              <a:rPr lang="en-US" dirty="0"/>
              <a:t>)</a:t>
            </a:r>
          </a:p>
          <a:p>
            <a:r>
              <a:rPr lang="en-US" dirty="0">
                <a:solidFill>
                  <a:schemeClr val="bg1">
                    <a:lumMod val="50000"/>
                  </a:schemeClr>
                </a:solidFill>
              </a:rPr>
              <a:t>//leave the .then() and .catch()</a:t>
            </a:r>
          </a:p>
          <a:p>
            <a:endParaRPr lang="en-US" dirty="0"/>
          </a:p>
          <a:p>
            <a:endParaRPr lang="en-US" dirty="0"/>
          </a:p>
        </p:txBody>
      </p:sp>
      <p:sp>
        <p:nvSpPr>
          <p:cNvPr id="3" name="Title 2">
            <a:extLst>
              <a:ext uri="{FF2B5EF4-FFF2-40B4-BE49-F238E27FC236}">
                <a16:creationId xmlns:a16="http://schemas.microsoft.com/office/drawing/2014/main" id="{7109CE8B-AFC1-42FB-A4B0-29F86530419D}"/>
              </a:ext>
            </a:extLst>
          </p:cNvPr>
          <p:cNvSpPr>
            <a:spLocks noGrp="1"/>
          </p:cNvSpPr>
          <p:nvPr>
            <p:ph type="title"/>
          </p:nvPr>
        </p:nvSpPr>
        <p:spPr/>
        <p:txBody>
          <a:bodyPr/>
          <a:lstStyle/>
          <a:p>
            <a:r>
              <a:rPr lang="en-US" dirty="0"/>
              <a:t>Optional: deleting members from store</a:t>
            </a:r>
          </a:p>
        </p:txBody>
      </p:sp>
      <p:sp>
        <p:nvSpPr>
          <p:cNvPr id="4" name="Slide Number Placeholder 3">
            <a:extLst>
              <a:ext uri="{FF2B5EF4-FFF2-40B4-BE49-F238E27FC236}">
                <a16:creationId xmlns:a16="http://schemas.microsoft.com/office/drawing/2014/main" id="{19E04D38-BDC4-4EF3-A9ED-3D1AFDE7F451}"/>
              </a:ext>
            </a:extLst>
          </p:cNvPr>
          <p:cNvSpPr>
            <a:spLocks noGrp="1"/>
          </p:cNvSpPr>
          <p:nvPr>
            <p:ph type="sldNum" sz="quarter" idx="4"/>
          </p:nvPr>
        </p:nvSpPr>
        <p:spPr/>
        <p:txBody>
          <a:bodyPr/>
          <a:lstStyle/>
          <a:p>
            <a:fld id="{3A3ABCD3-4259-4031-A1A0-BB63FBFB7B73}" type="slidenum">
              <a:rPr lang="en-US" smtClean="0"/>
              <a:pPr/>
              <a:t>211</a:t>
            </a:fld>
            <a:endParaRPr lang="en-US" dirty="0"/>
          </a:p>
        </p:txBody>
      </p:sp>
    </p:spTree>
    <p:extLst>
      <p:ext uri="{BB962C8B-B14F-4D97-AF65-F5344CB8AC3E}">
        <p14:creationId xmlns:p14="http://schemas.microsoft.com/office/powerpoint/2010/main" val="319030931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76917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12 – Testing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213</a:t>
            </a:fld>
            <a:endParaRPr lang="en-US" dirty="0"/>
          </a:p>
        </p:txBody>
      </p:sp>
    </p:spTree>
    <p:extLst>
      <p:ext uri="{BB962C8B-B14F-4D97-AF65-F5344CB8AC3E}">
        <p14:creationId xmlns:p14="http://schemas.microsoft.com/office/powerpoint/2010/main" val="169281742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214</a:t>
            </a:fld>
            <a:endParaRPr lang="en-US" dirty="0"/>
          </a:p>
        </p:txBody>
      </p:sp>
    </p:spTree>
    <p:extLst>
      <p:ext uri="{BB962C8B-B14F-4D97-AF65-F5344CB8AC3E}">
        <p14:creationId xmlns:p14="http://schemas.microsoft.com/office/powerpoint/2010/main" val="250324121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DF02E6-6A49-45FB-96A0-99912506E78E}"/>
              </a:ext>
            </a:extLst>
          </p:cNvPr>
          <p:cNvSpPr>
            <a:spLocks noGrp="1"/>
          </p:cNvSpPr>
          <p:nvPr>
            <p:ph sz="quarter" idx="13"/>
          </p:nvPr>
        </p:nvSpPr>
        <p:spPr/>
        <p:txBody>
          <a:bodyPr/>
          <a:lstStyle/>
          <a:p>
            <a:r>
              <a:rPr lang="en-US" sz="1800" dirty="0">
                <a:solidFill>
                  <a:schemeClr val="bg1">
                    <a:lumMod val="50000"/>
                  </a:schemeClr>
                </a:solidFill>
                <a:latin typeface="Consolas" panose="020B0609020204030204" pitchFamily="49" charset="0"/>
              </a:rPr>
              <a:t>//examine containers/App.test.js, describe it and then run the tests with:</a:t>
            </a:r>
          </a:p>
          <a:p>
            <a:r>
              <a:rPr lang="en-US" sz="1800" dirty="0">
                <a:latin typeface="Consolas" panose="020B0609020204030204" pitchFamily="49" charset="0"/>
              </a:rPr>
              <a:t>npm test</a:t>
            </a:r>
          </a:p>
          <a:p>
            <a:endParaRPr lang="en-US" sz="1800" dirty="0">
              <a:latin typeface="Consolas" panose="020B0609020204030204" pitchFamily="49" charset="0"/>
            </a:endParaRPr>
          </a:p>
          <a:p>
            <a:endParaRPr lang="en-US" sz="1800" dirty="0">
              <a:latin typeface="Consolas" panose="020B0609020204030204" pitchFamily="49" charset="0"/>
            </a:endParaRPr>
          </a:p>
        </p:txBody>
      </p:sp>
      <p:sp>
        <p:nvSpPr>
          <p:cNvPr id="3" name="Title 2">
            <a:extLst>
              <a:ext uri="{FF2B5EF4-FFF2-40B4-BE49-F238E27FC236}">
                <a16:creationId xmlns:a16="http://schemas.microsoft.com/office/drawing/2014/main" id="{8BE6D4D6-0FAD-4AA0-9C1B-2CABDAF5530B}"/>
              </a:ext>
            </a:extLst>
          </p:cNvPr>
          <p:cNvSpPr>
            <a:spLocks noGrp="1"/>
          </p:cNvSpPr>
          <p:nvPr>
            <p:ph type="title"/>
          </p:nvPr>
        </p:nvSpPr>
        <p:spPr/>
        <p:txBody>
          <a:bodyPr/>
          <a:lstStyle/>
          <a:p>
            <a:r>
              <a:rPr lang="en-US" dirty="0"/>
              <a:t>Test orientation</a:t>
            </a:r>
          </a:p>
        </p:txBody>
      </p:sp>
      <p:sp>
        <p:nvSpPr>
          <p:cNvPr id="4" name="Slide Number Placeholder 3">
            <a:extLst>
              <a:ext uri="{FF2B5EF4-FFF2-40B4-BE49-F238E27FC236}">
                <a16:creationId xmlns:a16="http://schemas.microsoft.com/office/drawing/2014/main" id="{B13C7714-17B5-43C5-B2FF-8973022C3EA2}"/>
              </a:ext>
            </a:extLst>
          </p:cNvPr>
          <p:cNvSpPr>
            <a:spLocks noGrp="1"/>
          </p:cNvSpPr>
          <p:nvPr>
            <p:ph type="sldNum" sz="quarter" idx="4"/>
          </p:nvPr>
        </p:nvSpPr>
        <p:spPr/>
        <p:txBody>
          <a:bodyPr/>
          <a:lstStyle/>
          <a:p>
            <a:fld id="{3A3ABCD3-4259-4031-A1A0-BB63FBFB7B73}" type="slidenum">
              <a:rPr lang="en-US" smtClean="0"/>
              <a:pPr/>
              <a:t>215</a:t>
            </a:fld>
            <a:endParaRPr lang="en-US" dirty="0"/>
          </a:p>
        </p:txBody>
      </p:sp>
    </p:spTree>
    <p:extLst>
      <p:ext uri="{BB962C8B-B14F-4D97-AF65-F5344CB8AC3E}">
        <p14:creationId xmlns:p14="http://schemas.microsoft.com/office/powerpoint/2010/main" val="32817946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B893C-8194-4ED6-BEA2-991B4B51B759}"/>
              </a:ext>
            </a:extLst>
          </p:cNvPr>
          <p:cNvSpPr>
            <a:spLocks noGrp="1"/>
          </p:cNvSpPr>
          <p:nvPr>
            <p:ph sz="quarter" idx="13"/>
          </p:nvPr>
        </p:nvSpPr>
        <p:spPr/>
        <p:txBody>
          <a:bodyPr/>
          <a:lstStyle/>
          <a:p>
            <a:r>
              <a:rPr lang="en-US" dirty="0">
                <a:solidFill>
                  <a:schemeClr val="bg1">
                    <a:lumMod val="50000"/>
                  </a:schemeClr>
                </a:solidFill>
              </a:rPr>
              <a:t>// Jest should already be installed, but need to install:</a:t>
            </a:r>
          </a:p>
          <a:p>
            <a:r>
              <a:rPr lang="en-US" dirty="0"/>
              <a:t>npm install enzyme react-test-renderer enzyme-adapter-react-16</a:t>
            </a:r>
          </a:p>
          <a:p>
            <a:endParaRPr lang="en-US" dirty="0"/>
          </a:p>
          <a:p>
            <a:r>
              <a:rPr lang="en-US" dirty="0">
                <a:solidFill>
                  <a:schemeClr val="bg1">
                    <a:lumMod val="50000"/>
                  </a:schemeClr>
                </a:solidFill>
              </a:rPr>
              <a:t>//create file components/Counter/CounterOutput.test.js</a:t>
            </a:r>
          </a:p>
          <a:p>
            <a:r>
              <a:rPr lang="en-US" dirty="0"/>
              <a:t>import React from 'react';</a:t>
            </a:r>
          </a:p>
          <a:p>
            <a:r>
              <a:rPr lang="en-US" dirty="0"/>
              <a:t>import </a:t>
            </a:r>
            <a:r>
              <a:rPr lang="en-US" dirty="0" err="1"/>
              <a:t>CounterOutput</a:t>
            </a:r>
            <a:r>
              <a:rPr lang="en-US" dirty="0"/>
              <a:t> from './</a:t>
            </a:r>
            <a:r>
              <a:rPr lang="en-US" dirty="0" err="1"/>
              <a:t>CounterOutput</a:t>
            </a:r>
            <a:r>
              <a:rPr lang="en-US" dirty="0"/>
              <a:t>';</a:t>
            </a:r>
          </a:p>
          <a:p>
            <a:r>
              <a:rPr lang="en-US" dirty="0"/>
              <a:t>import { configure, shallow } from 'enzyme';</a:t>
            </a:r>
          </a:p>
          <a:p>
            <a:r>
              <a:rPr lang="en-US" dirty="0"/>
              <a:t>import Adapter from 'enzyme-adapter-react-16;</a:t>
            </a:r>
          </a:p>
          <a:p>
            <a:endParaRPr lang="en-US" dirty="0"/>
          </a:p>
          <a:p>
            <a:r>
              <a:rPr lang="en-US" dirty="0">
                <a:solidFill>
                  <a:schemeClr val="bg1">
                    <a:lumMod val="50000"/>
                  </a:schemeClr>
                </a:solidFill>
              </a:rPr>
              <a:t>//connect Enzyme to our React environment</a:t>
            </a:r>
          </a:p>
          <a:p>
            <a:r>
              <a:rPr lang="en-US" dirty="0"/>
              <a:t>configure({ adapter: new Adapter() });</a:t>
            </a:r>
          </a:p>
          <a:p>
            <a:endParaRPr lang="en-US" dirty="0"/>
          </a:p>
        </p:txBody>
      </p:sp>
      <p:sp>
        <p:nvSpPr>
          <p:cNvPr id="3" name="Title 2">
            <a:extLst>
              <a:ext uri="{FF2B5EF4-FFF2-40B4-BE49-F238E27FC236}">
                <a16:creationId xmlns:a16="http://schemas.microsoft.com/office/drawing/2014/main" id="{AA909241-C4EE-409A-B584-2E0F417180BF}"/>
              </a:ext>
            </a:extLst>
          </p:cNvPr>
          <p:cNvSpPr>
            <a:spLocks noGrp="1"/>
          </p:cNvSpPr>
          <p:nvPr>
            <p:ph type="title"/>
          </p:nvPr>
        </p:nvSpPr>
        <p:spPr/>
        <p:txBody>
          <a:bodyPr/>
          <a:lstStyle/>
          <a:p>
            <a:r>
              <a:rPr lang="en-US" dirty="0"/>
              <a:t>First test demo – setup </a:t>
            </a:r>
          </a:p>
        </p:txBody>
      </p:sp>
      <p:sp>
        <p:nvSpPr>
          <p:cNvPr id="4" name="Slide Number Placeholder 3">
            <a:extLst>
              <a:ext uri="{FF2B5EF4-FFF2-40B4-BE49-F238E27FC236}">
                <a16:creationId xmlns:a16="http://schemas.microsoft.com/office/drawing/2014/main" id="{77361681-6BA0-49A1-8307-499957CEDED5}"/>
              </a:ext>
            </a:extLst>
          </p:cNvPr>
          <p:cNvSpPr>
            <a:spLocks noGrp="1"/>
          </p:cNvSpPr>
          <p:nvPr>
            <p:ph type="sldNum" sz="quarter" idx="4"/>
          </p:nvPr>
        </p:nvSpPr>
        <p:spPr/>
        <p:txBody>
          <a:bodyPr/>
          <a:lstStyle/>
          <a:p>
            <a:fld id="{3A3ABCD3-4259-4031-A1A0-BB63FBFB7B73}" type="slidenum">
              <a:rPr lang="en-US" smtClean="0"/>
              <a:pPr/>
              <a:t>216</a:t>
            </a:fld>
            <a:endParaRPr lang="en-US" dirty="0"/>
          </a:p>
        </p:txBody>
      </p:sp>
    </p:spTree>
    <p:extLst>
      <p:ext uri="{BB962C8B-B14F-4D97-AF65-F5344CB8AC3E}">
        <p14:creationId xmlns:p14="http://schemas.microsoft.com/office/powerpoint/2010/main" val="201950523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669B35-CA3B-4A43-AB76-EA18EBF3F7AA}"/>
              </a:ext>
            </a:extLst>
          </p:cNvPr>
          <p:cNvSpPr>
            <a:spLocks noGrp="1"/>
          </p:cNvSpPr>
          <p:nvPr>
            <p:ph sz="quarter" idx="13"/>
          </p:nvPr>
        </p:nvSpPr>
        <p:spPr/>
        <p:txBody>
          <a:bodyPr/>
          <a:lstStyle/>
          <a:p>
            <a:r>
              <a:rPr lang="en-US" dirty="0">
                <a:solidFill>
                  <a:schemeClr val="bg1">
                    <a:lumMod val="50000"/>
                  </a:schemeClr>
                </a:solidFill>
              </a:rPr>
              <a:t>//still in CounterOutput.test.js</a:t>
            </a:r>
          </a:p>
          <a:p>
            <a:r>
              <a:rPr lang="en-US" dirty="0"/>
              <a:t>describe('&lt;</a:t>
            </a:r>
            <a:r>
              <a:rPr lang="en-US" dirty="0" err="1"/>
              <a:t>CounterOutput</a:t>
            </a:r>
            <a:r>
              <a:rPr lang="en-US" dirty="0"/>
              <a:t> /&gt; tests', () =&gt; {</a:t>
            </a:r>
          </a:p>
          <a:p>
            <a:r>
              <a:rPr lang="en-US" dirty="0"/>
              <a:t>	it('should render exactly one div', () =&gt; {</a:t>
            </a:r>
          </a:p>
          <a:p>
            <a:r>
              <a:rPr lang="en-US" dirty="0"/>
              <a:t>		const wrapper = shallow(&lt;</a:t>
            </a:r>
            <a:r>
              <a:rPr lang="en-US" dirty="0" err="1"/>
              <a:t>CounterOutput</a:t>
            </a:r>
            <a:r>
              <a:rPr lang="en-US" dirty="0"/>
              <a:t> /&gt;);		</a:t>
            </a:r>
          </a:p>
          <a:p>
            <a:r>
              <a:rPr lang="en-US" dirty="0"/>
              <a:t>		expect(</a:t>
            </a:r>
            <a:r>
              <a:rPr lang="en-US" dirty="0" err="1"/>
              <a:t>wrapper.find</a:t>
            </a:r>
            <a:r>
              <a:rPr lang="en-US" dirty="0"/>
              <a:t>('div')).</a:t>
            </a:r>
            <a:r>
              <a:rPr lang="en-US" dirty="0" err="1"/>
              <a:t>toHaveLength</a:t>
            </a:r>
            <a:r>
              <a:rPr lang="en-US" dirty="0"/>
              <a:t>(1);</a:t>
            </a:r>
          </a:p>
          <a:p>
            <a:r>
              <a:rPr lang="en-US" dirty="0"/>
              <a:t>	});</a:t>
            </a:r>
          </a:p>
          <a:p>
            <a:r>
              <a:rPr lang="en-US" dirty="0"/>
              <a:t>});</a:t>
            </a:r>
          </a:p>
          <a:p>
            <a:endParaRPr lang="en-US" dirty="0"/>
          </a:p>
          <a:p>
            <a:r>
              <a:rPr lang="en-US" dirty="0">
                <a:solidFill>
                  <a:schemeClr val="bg1">
                    <a:lumMod val="50000"/>
                  </a:schemeClr>
                </a:solidFill>
              </a:rPr>
              <a:t>//run tests with:</a:t>
            </a:r>
          </a:p>
          <a:p>
            <a:r>
              <a:rPr lang="en-US" dirty="0"/>
              <a:t>npm test</a:t>
            </a:r>
          </a:p>
          <a:p>
            <a:endParaRPr lang="en-US" dirty="0"/>
          </a:p>
        </p:txBody>
      </p:sp>
      <p:sp>
        <p:nvSpPr>
          <p:cNvPr id="3" name="Title 2">
            <a:extLst>
              <a:ext uri="{FF2B5EF4-FFF2-40B4-BE49-F238E27FC236}">
                <a16:creationId xmlns:a16="http://schemas.microsoft.com/office/drawing/2014/main" id="{9AB15484-1937-43B0-97ED-63BDEE8247B2}"/>
              </a:ext>
            </a:extLst>
          </p:cNvPr>
          <p:cNvSpPr>
            <a:spLocks noGrp="1"/>
          </p:cNvSpPr>
          <p:nvPr>
            <p:ph type="title"/>
          </p:nvPr>
        </p:nvSpPr>
        <p:spPr/>
        <p:txBody>
          <a:bodyPr/>
          <a:lstStyle/>
          <a:p>
            <a:r>
              <a:rPr lang="en-US" dirty="0"/>
              <a:t>First test demo – the test</a:t>
            </a:r>
          </a:p>
        </p:txBody>
      </p:sp>
      <p:sp>
        <p:nvSpPr>
          <p:cNvPr id="4" name="Slide Number Placeholder 3">
            <a:extLst>
              <a:ext uri="{FF2B5EF4-FFF2-40B4-BE49-F238E27FC236}">
                <a16:creationId xmlns:a16="http://schemas.microsoft.com/office/drawing/2014/main" id="{F85A7F9A-D0B3-47DB-B703-FEA386D5ABDC}"/>
              </a:ext>
            </a:extLst>
          </p:cNvPr>
          <p:cNvSpPr>
            <a:spLocks noGrp="1"/>
          </p:cNvSpPr>
          <p:nvPr>
            <p:ph type="sldNum" sz="quarter" idx="4"/>
          </p:nvPr>
        </p:nvSpPr>
        <p:spPr/>
        <p:txBody>
          <a:bodyPr/>
          <a:lstStyle/>
          <a:p>
            <a:fld id="{3A3ABCD3-4259-4031-A1A0-BB63FBFB7B73}" type="slidenum">
              <a:rPr lang="en-US" smtClean="0"/>
              <a:pPr/>
              <a:t>217</a:t>
            </a:fld>
            <a:endParaRPr lang="en-US" dirty="0"/>
          </a:p>
        </p:txBody>
      </p:sp>
    </p:spTree>
    <p:extLst>
      <p:ext uri="{BB962C8B-B14F-4D97-AF65-F5344CB8AC3E}">
        <p14:creationId xmlns:p14="http://schemas.microsoft.com/office/powerpoint/2010/main" val="151746873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669B35-CA3B-4A43-AB76-EA18EBF3F7AA}"/>
              </a:ext>
            </a:extLst>
          </p:cNvPr>
          <p:cNvSpPr>
            <a:spLocks noGrp="1"/>
          </p:cNvSpPr>
          <p:nvPr>
            <p:ph sz="quarter" idx="13"/>
          </p:nvPr>
        </p:nvSpPr>
        <p:spPr/>
        <p:txBody>
          <a:bodyPr/>
          <a:lstStyle/>
          <a:p>
            <a:r>
              <a:rPr lang="en-US" dirty="0">
                <a:solidFill>
                  <a:schemeClr val="bg1">
                    <a:lumMod val="50000"/>
                  </a:schemeClr>
                </a:solidFill>
              </a:rPr>
              <a:t>//still in CounterOutput.test.js</a:t>
            </a:r>
          </a:p>
          <a:p>
            <a:r>
              <a:rPr lang="en-US" dirty="0"/>
              <a:t>	it('should render </a:t>
            </a:r>
            <a:r>
              <a:rPr lang="en-US" dirty="0" err="1"/>
              <a:t>props.value</a:t>
            </a:r>
            <a:r>
              <a:rPr lang="en-US" dirty="0"/>
              <a:t> in a div', () =&gt; {</a:t>
            </a:r>
          </a:p>
          <a:p>
            <a:r>
              <a:rPr lang="en-US" dirty="0"/>
              <a:t>		const wrapper = shallow(&lt;</a:t>
            </a:r>
            <a:r>
              <a:rPr lang="en-US" dirty="0" err="1"/>
              <a:t>CounterOutput</a:t>
            </a:r>
            <a:r>
              <a:rPr lang="en-US" dirty="0"/>
              <a:t> value="42" /&gt;);</a:t>
            </a:r>
          </a:p>
          <a:p>
            <a:r>
              <a:rPr lang="en-US" dirty="0"/>
              <a:t>				</a:t>
            </a:r>
          </a:p>
          <a:p>
            <a:r>
              <a:rPr lang="en-US" dirty="0"/>
              <a:t>		expect(</a:t>
            </a:r>
            <a:r>
              <a:rPr lang="en-US" dirty="0" err="1"/>
              <a:t>wrapper.containsMatchingElement</a:t>
            </a:r>
            <a:r>
              <a:rPr lang="en-US" dirty="0"/>
              <a:t>(&lt;div&gt;Current Counter: 42&lt;/div&gt;)).</a:t>
            </a:r>
            <a:r>
              <a:rPr lang="en-US" dirty="0" err="1"/>
              <a:t>toEqual</a:t>
            </a:r>
            <a:r>
              <a:rPr lang="en-US" dirty="0"/>
              <a:t>(true);</a:t>
            </a:r>
          </a:p>
          <a:p>
            <a:r>
              <a:rPr lang="en-US" dirty="0"/>
              <a:t>	});</a:t>
            </a:r>
          </a:p>
          <a:p>
            <a:endParaRPr lang="en-US" dirty="0"/>
          </a:p>
          <a:p>
            <a:r>
              <a:rPr lang="en-US" dirty="0">
                <a:solidFill>
                  <a:schemeClr val="bg1">
                    <a:lumMod val="50000"/>
                  </a:schemeClr>
                </a:solidFill>
              </a:rPr>
              <a:t>//run tests with:</a:t>
            </a:r>
          </a:p>
          <a:p>
            <a:r>
              <a:rPr lang="en-US" dirty="0"/>
              <a:t>npm test</a:t>
            </a:r>
          </a:p>
          <a:p>
            <a:endParaRPr lang="en-US" dirty="0"/>
          </a:p>
        </p:txBody>
      </p:sp>
      <p:sp>
        <p:nvSpPr>
          <p:cNvPr id="3" name="Title 2">
            <a:extLst>
              <a:ext uri="{FF2B5EF4-FFF2-40B4-BE49-F238E27FC236}">
                <a16:creationId xmlns:a16="http://schemas.microsoft.com/office/drawing/2014/main" id="{9AB15484-1937-43B0-97ED-63BDEE8247B2}"/>
              </a:ext>
            </a:extLst>
          </p:cNvPr>
          <p:cNvSpPr>
            <a:spLocks noGrp="1"/>
          </p:cNvSpPr>
          <p:nvPr>
            <p:ph type="title"/>
          </p:nvPr>
        </p:nvSpPr>
        <p:spPr/>
        <p:txBody>
          <a:bodyPr/>
          <a:lstStyle/>
          <a:p>
            <a:r>
              <a:rPr lang="en-US" dirty="0"/>
              <a:t>Second test demo – props</a:t>
            </a:r>
          </a:p>
        </p:txBody>
      </p:sp>
      <p:sp>
        <p:nvSpPr>
          <p:cNvPr id="4" name="Slide Number Placeholder 3">
            <a:extLst>
              <a:ext uri="{FF2B5EF4-FFF2-40B4-BE49-F238E27FC236}">
                <a16:creationId xmlns:a16="http://schemas.microsoft.com/office/drawing/2014/main" id="{F85A7F9A-D0B3-47DB-B703-FEA386D5ABDC}"/>
              </a:ext>
            </a:extLst>
          </p:cNvPr>
          <p:cNvSpPr>
            <a:spLocks noGrp="1"/>
          </p:cNvSpPr>
          <p:nvPr>
            <p:ph type="sldNum" sz="quarter" idx="4"/>
          </p:nvPr>
        </p:nvSpPr>
        <p:spPr/>
        <p:txBody>
          <a:bodyPr/>
          <a:lstStyle/>
          <a:p>
            <a:fld id="{3A3ABCD3-4259-4031-A1A0-BB63FBFB7B73}" type="slidenum">
              <a:rPr lang="en-US" smtClean="0"/>
              <a:pPr/>
              <a:t>218</a:t>
            </a:fld>
            <a:endParaRPr lang="en-US" dirty="0"/>
          </a:p>
        </p:txBody>
      </p:sp>
    </p:spTree>
    <p:extLst>
      <p:ext uri="{BB962C8B-B14F-4D97-AF65-F5344CB8AC3E}">
        <p14:creationId xmlns:p14="http://schemas.microsoft.com/office/powerpoint/2010/main" val="337691856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F544C5-1FF2-45DF-BBBC-EF0250DC2853}"/>
              </a:ext>
            </a:extLst>
          </p:cNvPr>
          <p:cNvSpPr>
            <a:spLocks noGrp="1"/>
          </p:cNvSpPr>
          <p:nvPr>
            <p:ph sz="quarter" idx="13"/>
          </p:nvPr>
        </p:nvSpPr>
        <p:spPr/>
        <p:txBody>
          <a:bodyPr/>
          <a:lstStyle/>
          <a:p>
            <a:r>
              <a:rPr lang="en-US" dirty="0">
                <a:solidFill>
                  <a:schemeClr val="bg1">
                    <a:lumMod val="50000"/>
                  </a:schemeClr>
                </a:solidFill>
              </a:rPr>
              <a:t>//refactor the .test.js to use a suite-level variable for the wrapper and a </a:t>
            </a:r>
            <a:r>
              <a:rPr lang="en-US" dirty="0" err="1">
                <a:solidFill>
                  <a:schemeClr val="bg1">
                    <a:lumMod val="50000"/>
                  </a:schemeClr>
                </a:solidFill>
              </a:rPr>
              <a:t>beforeEach</a:t>
            </a:r>
            <a:r>
              <a:rPr lang="en-US" dirty="0">
                <a:solidFill>
                  <a:schemeClr val="bg1">
                    <a:lumMod val="50000"/>
                  </a:schemeClr>
                </a:solidFill>
              </a:rPr>
              <a:t>()</a:t>
            </a:r>
          </a:p>
          <a:p>
            <a:r>
              <a:rPr lang="en-US" dirty="0"/>
              <a:t>describe('&lt;</a:t>
            </a:r>
            <a:r>
              <a:rPr lang="en-US" dirty="0" err="1"/>
              <a:t>CounterOutput</a:t>
            </a:r>
            <a:r>
              <a:rPr lang="en-US" dirty="0"/>
              <a:t> /&gt; tests', () =&gt; {</a:t>
            </a:r>
          </a:p>
          <a:p>
            <a:r>
              <a:rPr lang="en-US" dirty="0"/>
              <a:t>	let wrapper;</a:t>
            </a:r>
          </a:p>
          <a:p>
            <a:r>
              <a:rPr lang="en-US" dirty="0"/>
              <a:t>	</a:t>
            </a:r>
            <a:r>
              <a:rPr lang="en-US" dirty="0" err="1"/>
              <a:t>beforeEach</a:t>
            </a:r>
            <a:r>
              <a:rPr lang="en-US" dirty="0"/>
              <a:t>(() =&gt; {</a:t>
            </a:r>
          </a:p>
          <a:p>
            <a:r>
              <a:rPr lang="en-US" dirty="0"/>
              <a:t>		wrapper = shallow(&lt;</a:t>
            </a:r>
            <a:r>
              <a:rPr lang="en-US" dirty="0" err="1"/>
              <a:t>CounterOutput</a:t>
            </a:r>
            <a:r>
              <a:rPr lang="en-US" dirty="0"/>
              <a:t> /&gt;);</a:t>
            </a:r>
          </a:p>
          <a:p>
            <a:r>
              <a:rPr lang="en-US" dirty="0"/>
              <a:t>	});</a:t>
            </a:r>
          </a:p>
          <a:p>
            <a:r>
              <a:rPr lang="en-US" dirty="0"/>
              <a:t>	it('should render exactly one div', () =&gt; {</a:t>
            </a:r>
          </a:p>
          <a:p>
            <a:r>
              <a:rPr lang="en-US" dirty="0"/>
              <a:t>		expect(</a:t>
            </a:r>
            <a:r>
              <a:rPr lang="en-US" dirty="0" err="1"/>
              <a:t>wrapper.find</a:t>
            </a:r>
            <a:r>
              <a:rPr lang="en-US" dirty="0"/>
              <a:t>('div')).</a:t>
            </a:r>
            <a:r>
              <a:rPr lang="en-US" dirty="0" err="1"/>
              <a:t>toHaveLength</a:t>
            </a:r>
            <a:r>
              <a:rPr lang="en-US" dirty="0"/>
              <a:t>(1);</a:t>
            </a:r>
          </a:p>
          <a:p>
            <a:r>
              <a:rPr lang="en-US" dirty="0"/>
              <a:t>	});</a:t>
            </a:r>
          </a:p>
          <a:p>
            <a:r>
              <a:rPr lang="en-US" dirty="0"/>
              <a:t>	it('should render </a:t>
            </a:r>
            <a:r>
              <a:rPr lang="en-US" dirty="0" err="1"/>
              <a:t>props.value</a:t>
            </a:r>
            <a:r>
              <a:rPr lang="en-US" dirty="0"/>
              <a:t> in a div', () =&gt; {</a:t>
            </a:r>
          </a:p>
          <a:p>
            <a:r>
              <a:rPr lang="en-US" dirty="0"/>
              <a:t>		</a:t>
            </a:r>
            <a:r>
              <a:rPr lang="en-US" dirty="0" err="1"/>
              <a:t>wrapper.setProps</a:t>
            </a:r>
            <a:r>
              <a:rPr lang="en-US" dirty="0"/>
              <a:t>({ value: 42 });</a:t>
            </a:r>
          </a:p>
          <a:p>
            <a:r>
              <a:rPr lang="en-US" dirty="0"/>
              <a:t>		expect(</a:t>
            </a:r>
            <a:r>
              <a:rPr lang="en-US" dirty="0" err="1"/>
              <a:t>wrapper.containsMatchingElement</a:t>
            </a:r>
            <a:r>
              <a:rPr lang="en-US" dirty="0"/>
              <a:t>(&lt;div&gt;Current Counter: 42&lt;/div&gt;)).</a:t>
            </a:r>
            <a:r>
              <a:rPr lang="en-US" dirty="0" err="1"/>
              <a:t>toEqual</a:t>
            </a:r>
            <a:r>
              <a:rPr lang="en-US" dirty="0"/>
              <a:t>(true);</a:t>
            </a:r>
          </a:p>
          <a:p>
            <a:r>
              <a:rPr lang="en-US" dirty="0"/>
              <a:t>	});</a:t>
            </a:r>
          </a:p>
          <a:p>
            <a:r>
              <a:rPr lang="en-US" dirty="0"/>
              <a:t>});</a:t>
            </a:r>
          </a:p>
        </p:txBody>
      </p:sp>
      <p:sp>
        <p:nvSpPr>
          <p:cNvPr id="3" name="Title 2">
            <a:extLst>
              <a:ext uri="{FF2B5EF4-FFF2-40B4-BE49-F238E27FC236}">
                <a16:creationId xmlns:a16="http://schemas.microsoft.com/office/drawing/2014/main" id="{B0BF4D77-F21C-48DA-8DEA-FDFCA7DBBA23}"/>
              </a:ext>
            </a:extLst>
          </p:cNvPr>
          <p:cNvSpPr>
            <a:spLocks noGrp="1"/>
          </p:cNvSpPr>
          <p:nvPr>
            <p:ph type="title"/>
          </p:nvPr>
        </p:nvSpPr>
        <p:spPr/>
        <p:txBody>
          <a:bodyPr/>
          <a:lstStyle/>
          <a:p>
            <a:r>
              <a:rPr lang="en-US" dirty="0"/>
              <a:t>Setup and teardown demo</a:t>
            </a:r>
          </a:p>
        </p:txBody>
      </p:sp>
      <p:sp>
        <p:nvSpPr>
          <p:cNvPr id="4" name="Slide Number Placeholder 3">
            <a:extLst>
              <a:ext uri="{FF2B5EF4-FFF2-40B4-BE49-F238E27FC236}">
                <a16:creationId xmlns:a16="http://schemas.microsoft.com/office/drawing/2014/main" id="{B6FA0FBC-F703-4D04-84AD-240881BA46DB}"/>
              </a:ext>
            </a:extLst>
          </p:cNvPr>
          <p:cNvSpPr>
            <a:spLocks noGrp="1"/>
          </p:cNvSpPr>
          <p:nvPr>
            <p:ph type="sldNum" sz="quarter" idx="4"/>
          </p:nvPr>
        </p:nvSpPr>
        <p:spPr/>
        <p:txBody>
          <a:bodyPr/>
          <a:lstStyle/>
          <a:p>
            <a:fld id="{3A3ABCD3-4259-4031-A1A0-BB63FBFB7B73}" type="slidenum">
              <a:rPr lang="en-US" smtClean="0"/>
              <a:pPr/>
              <a:t>219</a:t>
            </a:fld>
            <a:endParaRPr lang="en-US" dirty="0"/>
          </a:p>
        </p:txBody>
      </p:sp>
    </p:spTree>
    <p:extLst>
      <p:ext uri="{BB962C8B-B14F-4D97-AF65-F5344CB8AC3E}">
        <p14:creationId xmlns:p14="http://schemas.microsoft.com/office/powerpoint/2010/main" val="351313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A8796-738D-4895-B49C-8104E95BBB78}"/>
              </a:ext>
            </a:extLst>
          </p:cNvPr>
          <p:cNvSpPr>
            <a:spLocks noGrp="1"/>
          </p:cNvSpPr>
          <p:nvPr>
            <p:ph sz="quarter" idx="13"/>
          </p:nvPr>
        </p:nvSpPr>
        <p:spPr/>
        <p:txBody>
          <a:bodyPr/>
          <a:lstStyle/>
          <a:p>
            <a:r>
              <a:rPr lang="en-US" dirty="0">
                <a:solidFill>
                  <a:schemeClr val="bg1">
                    <a:lumMod val="50000"/>
                  </a:schemeClr>
                </a:solidFill>
              </a:rPr>
              <a:t>//go to codepen.io, create a new pen</a:t>
            </a:r>
          </a:p>
          <a:p>
            <a:r>
              <a:rPr lang="en-US" dirty="0">
                <a:solidFill>
                  <a:schemeClr val="bg1">
                    <a:lumMod val="50000"/>
                  </a:schemeClr>
                </a:solidFill>
              </a:rPr>
              <a:t>//create simple html and </a:t>
            </a:r>
            <a:r>
              <a:rPr lang="en-US" dirty="0" err="1">
                <a:solidFill>
                  <a:schemeClr val="bg1">
                    <a:lumMod val="50000"/>
                  </a:schemeClr>
                </a:solidFill>
              </a:rPr>
              <a:t>css</a:t>
            </a:r>
            <a:r>
              <a:rPr lang="en-US" dirty="0">
                <a:solidFill>
                  <a:schemeClr val="bg1">
                    <a:lumMod val="50000"/>
                  </a:schemeClr>
                </a:solidFill>
              </a:rPr>
              <a:t> for a couple of product cards (react-demo/12a-product.html)</a:t>
            </a:r>
          </a:p>
          <a:p>
            <a:r>
              <a:rPr lang="en-US" dirty="0"/>
              <a:t>&lt;div class="product-card"&gt;</a:t>
            </a:r>
          </a:p>
          <a:p>
            <a:r>
              <a:rPr lang="en-US" dirty="0"/>
              <a:t>	&lt;h3&gt;Widget&lt;/h3&gt;</a:t>
            </a:r>
          </a:p>
          <a:p>
            <a:r>
              <a:rPr lang="en-US" dirty="0"/>
              <a:t>	&lt;dl&gt;</a:t>
            </a:r>
          </a:p>
          <a:p>
            <a:r>
              <a:rPr lang="en-US" dirty="0"/>
              <a:t>		&lt;dt&gt;Color&lt;/dt&gt;&lt;dd&gt;Blue&lt;/dd&gt;</a:t>
            </a:r>
          </a:p>
          <a:p>
            <a:r>
              <a:rPr lang="en-US" dirty="0"/>
              <a:t>		&lt;dt&gt;Price&lt;/dt&gt;&lt;dd&gt;5.95&lt;/dd&gt;</a:t>
            </a:r>
          </a:p>
          <a:p>
            <a:r>
              <a:rPr lang="en-US" dirty="0"/>
              <a:t>	&lt;/dl&gt;</a:t>
            </a:r>
          </a:p>
          <a:p>
            <a:r>
              <a:rPr lang="en-US" dirty="0"/>
              <a:t>&lt;/div&gt;</a:t>
            </a:r>
          </a:p>
          <a:p>
            <a:endParaRPr lang="en-US" dirty="0"/>
          </a:p>
        </p:txBody>
      </p:sp>
      <p:sp>
        <p:nvSpPr>
          <p:cNvPr id="3" name="Title 2">
            <a:extLst>
              <a:ext uri="{FF2B5EF4-FFF2-40B4-BE49-F238E27FC236}">
                <a16:creationId xmlns:a16="http://schemas.microsoft.com/office/drawing/2014/main" id="{1F557794-4100-4F63-ACE4-EFC0B57EC102}"/>
              </a:ext>
            </a:extLst>
          </p:cNvPr>
          <p:cNvSpPr>
            <a:spLocks noGrp="1"/>
          </p:cNvSpPr>
          <p:nvPr>
            <p:ph type="title"/>
          </p:nvPr>
        </p:nvSpPr>
        <p:spPr/>
        <p:txBody>
          <a:bodyPr/>
          <a:lstStyle/>
          <a:p>
            <a:r>
              <a:rPr lang="en-US" dirty="0"/>
              <a:t>React demo – step 1</a:t>
            </a:r>
          </a:p>
        </p:txBody>
      </p:sp>
      <p:sp>
        <p:nvSpPr>
          <p:cNvPr id="4" name="Slide Number Placeholder 3">
            <a:extLst>
              <a:ext uri="{FF2B5EF4-FFF2-40B4-BE49-F238E27FC236}">
                <a16:creationId xmlns:a16="http://schemas.microsoft.com/office/drawing/2014/main" id="{3A35CCA7-9A32-4077-8C3A-8757C20F4AEC}"/>
              </a:ext>
            </a:extLst>
          </p:cNvPr>
          <p:cNvSpPr>
            <a:spLocks noGrp="1"/>
          </p:cNvSpPr>
          <p:nvPr>
            <p:ph type="sldNum" sz="quarter" idx="4"/>
          </p:nvPr>
        </p:nvSpPr>
        <p:spPr/>
        <p:txBody>
          <a:bodyPr/>
          <a:lstStyle/>
          <a:p>
            <a:fld id="{3A3ABCD3-4259-4031-A1A0-BB63FBFB7B73}" type="slidenum">
              <a:rPr lang="en-US" smtClean="0"/>
              <a:pPr/>
              <a:t>22</a:t>
            </a:fld>
            <a:endParaRPr lang="en-US" dirty="0"/>
          </a:p>
        </p:txBody>
      </p:sp>
    </p:spTree>
    <p:extLst>
      <p:ext uri="{BB962C8B-B14F-4D97-AF65-F5344CB8AC3E}">
        <p14:creationId xmlns:p14="http://schemas.microsoft.com/office/powerpoint/2010/main" val="49456493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05E7A3-DAF1-4B25-876E-7EE4651B2A9F}"/>
              </a:ext>
            </a:extLst>
          </p:cNvPr>
          <p:cNvSpPr>
            <a:spLocks noGrp="1"/>
          </p:cNvSpPr>
          <p:nvPr>
            <p:ph sz="quarter" idx="13"/>
          </p:nvPr>
        </p:nvSpPr>
        <p:spPr/>
        <p:txBody>
          <a:bodyPr/>
          <a:lstStyle/>
          <a:p>
            <a:r>
              <a:rPr lang="en-US" dirty="0">
                <a:solidFill>
                  <a:schemeClr val="bg1">
                    <a:lumMod val="50000"/>
                  </a:schemeClr>
                </a:solidFill>
              </a:rPr>
              <a:t>//in containers/Counter/Counter.js export the class in addition to the existing export</a:t>
            </a:r>
          </a:p>
          <a:p>
            <a:r>
              <a:rPr lang="en-US" dirty="0">
                <a:solidFill>
                  <a:schemeClr val="bg1">
                    <a:lumMod val="50000"/>
                  </a:schemeClr>
                </a:solidFill>
              </a:rPr>
              <a:t>//create a file containers/Counter/Counter.test.js</a:t>
            </a:r>
          </a:p>
          <a:p>
            <a:r>
              <a:rPr lang="en-US" dirty="0"/>
              <a:t>import React from 'react';</a:t>
            </a:r>
          </a:p>
          <a:p>
            <a:r>
              <a:rPr lang="en-US" dirty="0"/>
              <a:t>import { configure, shallow } from 'enzyme';</a:t>
            </a:r>
          </a:p>
          <a:p>
            <a:r>
              <a:rPr lang="en-US" dirty="0"/>
              <a:t>import Adapter from 'enzyme-adapter-react-16';</a:t>
            </a:r>
          </a:p>
          <a:p>
            <a:r>
              <a:rPr lang="en-US" dirty="0"/>
              <a:t>import { Counter } from './Counter';</a:t>
            </a:r>
          </a:p>
          <a:p>
            <a:r>
              <a:rPr lang="en-US" dirty="0"/>
              <a:t>import </a:t>
            </a:r>
            <a:r>
              <a:rPr lang="en-US" dirty="0" err="1"/>
              <a:t>CounterOutput</a:t>
            </a:r>
            <a:r>
              <a:rPr lang="en-US" dirty="0"/>
              <a:t> from '../../components/Counter/</a:t>
            </a:r>
            <a:r>
              <a:rPr lang="en-US" dirty="0" err="1"/>
              <a:t>CounterOutput</a:t>
            </a:r>
            <a:r>
              <a:rPr lang="en-US" dirty="0"/>
              <a:t>';</a:t>
            </a:r>
          </a:p>
          <a:p>
            <a:r>
              <a:rPr lang="en-US" dirty="0"/>
              <a:t>import </a:t>
            </a:r>
            <a:r>
              <a:rPr lang="en-US" dirty="0" err="1"/>
              <a:t>CounterControl</a:t>
            </a:r>
            <a:r>
              <a:rPr lang="en-US" dirty="0"/>
              <a:t> from '../../components/Counter/</a:t>
            </a:r>
            <a:r>
              <a:rPr lang="en-US" dirty="0" err="1"/>
              <a:t>CounterControl</a:t>
            </a:r>
            <a:r>
              <a:rPr lang="en-US" dirty="0"/>
              <a:t>';</a:t>
            </a:r>
          </a:p>
          <a:p>
            <a:endParaRPr lang="en-US" dirty="0"/>
          </a:p>
          <a:p>
            <a:r>
              <a:rPr lang="en-US" dirty="0"/>
              <a:t>configure({ adapter: new Adapter() });</a:t>
            </a:r>
          </a:p>
          <a:p>
            <a:endParaRPr lang="en-US" dirty="0"/>
          </a:p>
          <a:p>
            <a:r>
              <a:rPr lang="en-US" dirty="0"/>
              <a:t>describe('&lt;Counter /&gt; tests', () =&gt; {</a:t>
            </a:r>
          </a:p>
          <a:p>
            <a:endParaRPr lang="en-US" dirty="0"/>
          </a:p>
          <a:p>
            <a:r>
              <a:rPr lang="en-US" dirty="0"/>
              <a:t>});</a:t>
            </a:r>
          </a:p>
        </p:txBody>
      </p:sp>
      <p:sp>
        <p:nvSpPr>
          <p:cNvPr id="3" name="Title 2">
            <a:extLst>
              <a:ext uri="{FF2B5EF4-FFF2-40B4-BE49-F238E27FC236}">
                <a16:creationId xmlns:a16="http://schemas.microsoft.com/office/drawing/2014/main" id="{A007995C-7F0A-48DC-92B8-4D5D3AE3EBD7}"/>
              </a:ext>
            </a:extLst>
          </p:cNvPr>
          <p:cNvSpPr>
            <a:spLocks noGrp="1"/>
          </p:cNvSpPr>
          <p:nvPr>
            <p:ph type="title"/>
          </p:nvPr>
        </p:nvSpPr>
        <p:spPr/>
        <p:txBody>
          <a:bodyPr/>
          <a:lstStyle/>
          <a:p>
            <a:r>
              <a:rPr lang="en-US" dirty="0"/>
              <a:t>Container testing demo</a:t>
            </a:r>
          </a:p>
        </p:txBody>
      </p:sp>
      <p:sp>
        <p:nvSpPr>
          <p:cNvPr id="4" name="Slide Number Placeholder 3">
            <a:extLst>
              <a:ext uri="{FF2B5EF4-FFF2-40B4-BE49-F238E27FC236}">
                <a16:creationId xmlns:a16="http://schemas.microsoft.com/office/drawing/2014/main" id="{DBF85614-4EEB-4BB7-984B-1378066119CF}"/>
              </a:ext>
            </a:extLst>
          </p:cNvPr>
          <p:cNvSpPr>
            <a:spLocks noGrp="1"/>
          </p:cNvSpPr>
          <p:nvPr>
            <p:ph type="sldNum" sz="quarter" idx="4"/>
          </p:nvPr>
        </p:nvSpPr>
        <p:spPr/>
        <p:txBody>
          <a:bodyPr/>
          <a:lstStyle/>
          <a:p>
            <a:fld id="{3A3ABCD3-4259-4031-A1A0-BB63FBFB7B73}" type="slidenum">
              <a:rPr lang="en-US" smtClean="0"/>
              <a:pPr/>
              <a:t>220</a:t>
            </a:fld>
            <a:endParaRPr lang="en-US" dirty="0"/>
          </a:p>
        </p:txBody>
      </p:sp>
    </p:spTree>
    <p:extLst>
      <p:ext uri="{BB962C8B-B14F-4D97-AF65-F5344CB8AC3E}">
        <p14:creationId xmlns:p14="http://schemas.microsoft.com/office/powerpoint/2010/main" val="23703516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847C9-DA18-40C5-AC68-65C4A384655C}"/>
              </a:ext>
            </a:extLst>
          </p:cNvPr>
          <p:cNvSpPr>
            <a:spLocks noGrp="1"/>
          </p:cNvSpPr>
          <p:nvPr>
            <p:ph sz="quarter" idx="13"/>
          </p:nvPr>
        </p:nvSpPr>
        <p:spPr/>
        <p:txBody>
          <a:bodyPr/>
          <a:lstStyle/>
          <a:p>
            <a:r>
              <a:rPr lang="en-US" dirty="0">
                <a:solidFill>
                  <a:schemeClr val="bg1">
                    <a:lumMod val="50000"/>
                  </a:schemeClr>
                </a:solidFill>
              </a:rPr>
              <a:t>//inside the describe() function:</a:t>
            </a:r>
          </a:p>
          <a:p>
            <a:r>
              <a:rPr lang="en-US" dirty="0"/>
              <a:t>let wrapper;</a:t>
            </a:r>
          </a:p>
          <a:p>
            <a:r>
              <a:rPr lang="en-US" dirty="0" err="1"/>
              <a:t>beforeEach</a:t>
            </a:r>
            <a:r>
              <a:rPr lang="en-US" dirty="0"/>
              <a:t>(() =&gt; { wrapper = shallow(&lt;Counter /&gt;); });</a:t>
            </a:r>
          </a:p>
          <a:p>
            <a:endParaRPr lang="en-US" dirty="0"/>
          </a:p>
          <a:p>
            <a:r>
              <a:rPr lang="en-US" dirty="0"/>
              <a:t>it('should render &lt;</a:t>
            </a:r>
            <a:r>
              <a:rPr lang="en-US" dirty="0" err="1"/>
              <a:t>CounterOutput</a:t>
            </a:r>
            <a:r>
              <a:rPr lang="en-US" dirty="0"/>
              <a:t> /&gt; when rendering', () =&gt; {</a:t>
            </a:r>
          </a:p>
          <a:p>
            <a:r>
              <a:rPr lang="en-US" dirty="0"/>
              <a:t>	expect(</a:t>
            </a:r>
            <a:r>
              <a:rPr lang="en-US" dirty="0" err="1"/>
              <a:t>wrapper.find</a:t>
            </a:r>
            <a:r>
              <a:rPr lang="en-US" dirty="0"/>
              <a:t>(</a:t>
            </a:r>
            <a:r>
              <a:rPr lang="en-US" dirty="0" err="1"/>
              <a:t>CounterOutput</a:t>
            </a:r>
            <a:r>
              <a:rPr lang="en-US" dirty="0"/>
              <a:t>)).</a:t>
            </a:r>
            <a:r>
              <a:rPr lang="en-US" dirty="0" err="1"/>
              <a:t>toHaveLength</a:t>
            </a:r>
            <a:r>
              <a:rPr lang="en-US" dirty="0"/>
              <a:t>(1);</a:t>
            </a:r>
          </a:p>
          <a:p>
            <a:r>
              <a:rPr lang="en-US" dirty="0"/>
              <a:t>});</a:t>
            </a:r>
          </a:p>
          <a:p>
            <a:endParaRPr lang="en-US" dirty="0"/>
          </a:p>
          <a:p>
            <a:r>
              <a:rPr lang="en-US" dirty="0"/>
              <a:t>it('should render 5 &lt;</a:t>
            </a:r>
            <a:r>
              <a:rPr lang="en-US" dirty="0" err="1"/>
              <a:t>CounterControl</a:t>
            </a:r>
            <a:r>
              <a:rPr lang="en-US" dirty="0"/>
              <a:t> /&gt; when rendering', () =&gt; {</a:t>
            </a:r>
          </a:p>
          <a:p>
            <a:r>
              <a:rPr lang="en-US" dirty="0"/>
              <a:t>	expect(</a:t>
            </a:r>
            <a:r>
              <a:rPr lang="en-US" dirty="0" err="1"/>
              <a:t>wrapper.find</a:t>
            </a:r>
            <a:r>
              <a:rPr lang="en-US" dirty="0"/>
              <a:t>(</a:t>
            </a:r>
            <a:r>
              <a:rPr lang="en-US" dirty="0" err="1"/>
              <a:t>CounterControl</a:t>
            </a:r>
            <a:r>
              <a:rPr lang="en-US" dirty="0"/>
              <a:t>)).</a:t>
            </a:r>
            <a:r>
              <a:rPr lang="en-US" dirty="0" err="1"/>
              <a:t>toHaveLength</a:t>
            </a:r>
            <a:r>
              <a:rPr lang="en-US" dirty="0"/>
              <a:t>(5);</a:t>
            </a:r>
          </a:p>
          <a:p>
            <a:r>
              <a:rPr lang="en-US" dirty="0"/>
              <a:t>});</a:t>
            </a:r>
          </a:p>
          <a:p>
            <a:endParaRPr lang="en-US" dirty="0"/>
          </a:p>
          <a:p>
            <a:r>
              <a:rPr lang="en-US" dirty="0">
                <a:solidFill>
                  <a:schemeClr val="bg1">
                    <a:lumMod val="50000"/>
                  </a:schemeClr>
                </a:solidFill>
              </a:rPr>
              <a:t>//run, all tests should pass</a:t>
            </a:r>
          </a:p>
          <a:p>
            <a:endParaRPr lang="en-US" dirty="0"/>
          </a:p>
        </p:txBody>
      </p:sp>
      <p:sp>
        <p:nvSpPr>
          <p:cNvPr id="3" name="Title 2">
            <a:extLst>
              <a:ext uri="{FF2B5EF4-FFF2-40B4-BE49-F238E27FC236}">
                <a16:creationId xmlns:a16="http://schemas.microsoft.com/office/drawing/2014/main" id="{639BEBCC-5FE6-4F25-84B5-7B23C1518B74}"/>
              </a:ext>
            </a:extLst>
          </p:cNvPr>
          <p:cNvSpPr>
            <a:spLocks noGrp="1"/>
          </p:cNvSpPr>
          <p:nvPr>
            <p:ph type="title"/>
          </p:nvPr>
        </p:nvSpPr>
        <p:spPr/>
        <p:txBody>
          <a:bodyPr/>
          <a:lstStyle/>
          <a:p>
            <a:r>
              <a:rPr lang="en-US" dirty="0"/>
              <a:t>Container testing demo – continued </a:t>
            </a:r>
          </a:p>
        </p:txBody>
      </p:sp>
      <p:sp>
        <p:nvSpPr>
          <p:cNvPr id="4" name="Slide Number Placeholder 3">
            <a:extLst>
              <a:ext uri="{FF2B5EF4-FFF2-40B4-BE49-F238E27FC236}">
                <a16:creationId xmlns:a16="http://schemas.microsoft.com/office/drawing/2014/main" id="{F796FBD9-77F5-4425-8849-158F707EAAB2}"/>
              </a:ext>
            </a:extLst>
          </p:cNvPr>
          <p:cNvSpPr>
            <a:spLocks noGrp="1"/>
          </p:cNvSpPr>
          <p:nvPr>
            <p:ph type="sldNum" sz="quarter" idx="4"/>
          </p:nvPr>
        </p:nvSpPr>
        <p:spPr/>
        <p:txBody>
          <a:bodyPr/>
          <a:lstStyle/>
          <a:p>
            <a:fld id="{3A3ABCD3-4259-4031-A1A0-BB63FBFB7B73}" type="slidenum">
              <a:rPr lang="en-US" smtClean="0"/>
              <a:pPr/>
              <a:t>221</a:t>
            </a:fld>
            <a:endParaRPr lang="en-US" dirty="0"/>
          </a:p>
        </p:txBody>
      </p:sp>
    </p:spTree>
    <p:extLst>
      <p:ext uri="{BB962C8B-B14F-4D97-AF65-F5344CB8AC3E}">
        <p14:creationId xmlns:p14="http://schemas.microsoft.com/office/powerpoint/2010/main" val="244321812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AE12C-CBAD-40D9-A8F9-96C798FE66F9}"/>
              </a:ext>
            </a:extLst>
          </p:cNvPr>
          <p:cNvSpPr>
            <a:spLocks noGrp="1"/>
          </p:cNvSpPr>
          <p:nvPr>
            <p:ph sz="quarter" idx="13"/>
          </p:nvPr>
        </p:nvSpPr>
        <p:spPr/>
        <p:txBody>
          <a:bodyPr/>
          <a:lstStyle/>
          <a:p>
            <a:r>
              <a:rPr lang="en-US" dirty="0">
                <a:solidFill>
                  <a:schemeClr val="bg1">
                    <a:lumMod val="50000"/>
                  </a:schemeClr>
                </a:solidFill>
              </a:rPr>
              <a:t>//create file components/Counter/CounterControl.test.js import </a:t>
            </a:r>
            <a:r>
              <a:rPr lang="en-US" dirty="0" err="1">
                <a:solidFill>
                  <a:schemeClr val="bg1">
                    <a:lumMod val="50000"/>
                  </a:schemeClr>
                </a:solidFill>
              </a:rPr>
              <a:t>CounterControl</a:t>
            </a:r>
            <a:r>
              <a:rPr lang="en-US" dirty="0">
                <a:solidFill>
                  <a:schemeClr val="bg1">
                    <a:lumMod val="50000"/>
                  </a:schemeClr>
                </a:solidFill>
              </a:rPr>
              <a:t> and</a:t>
            </a:r>
          </a:p>
          <a:p>
            <a:r>
              <a:rPr lang="en-US" dirty="0">
                <a:solidFill>
                  <a:schemeClr val="bg1">
                    <a:lumMod val="50000"/>
                  </a:schemeClr>
                </a:solidFill>
              </a:rPr>
              <a:t>//copy in the imports and configure code from CounterOutput.test.js</a:t>
            </a:r>
          </a:p>
          <a:p>
            <a:r>
              <a:rPr lang="en-US" dirty="0"/>
              <a:t>describe('&lt;</a:t>
            </a:r>
            <a:r>
              <a:rPr lang="en-US" dirty="0" err="1"/>
              <a:t>CounterControl</a:t>
            </a:r>
            <a:r>
              <a:rPr lang="en-US" dirty="0"/>
              <a:t> /&gt; tests', () =&gt; {</a:t>
            </a:r>
          </a:p>
          <a:p>
            <a:r>
              <a:rPr lang="en-US" dirty="0"/>
              <a:t>	let wrapper;</a:t>
            </a:r>
          </a:p>
          <a:p>
            <a:r>
              <a:rPr lang="en-US" dirty="0"/>
              <a:t>	</a:t>
            </a:r>
            <a:r>
              <a:rPr lang="en-US" dirty="0" err="1"/>
              <a:t>beforeEach</a:t>
            </a:r>
            <a:r>
              <a:rPr lang="en-US" dirty="0"/>
              <a:t>(() =&gt; { wrapper = shallow(&lt;</a:t>
            </a:r>
            <a:r>
              <a:rPr lang="en-US" dirty="0" err="1"/>
              <a:t>CounterControl</a:t>
            </a:r>
            <a:r>
              <a:rPr lang="en-US" dirty="0"/>
              <a:t> /&gt;); });</a:t>
            </a:r>
          </a:p>
          <a:p>
            <a:endParaRPr lang="en-US" dirty="0"/>
          </a:p>
          <a:p>
            <a:r>
              <a:rPr lang="en-US" dirty="0"/>
              <a:t>	it('should execute its clicked </a:t>
            </a:r>
            <a:r>
              <a:rPr lang="en-US" dirty="0" err="1"/>
              <a:t>fn</a:t>
            </a:r>
            <a:r>
              <a:rPr lang="en-US" dirty="0"/>
              <a:t> when clicked', () =&gt; {</a:t>
            </a:r>
          </a:p>
          <a:p>
            <a:r>
              <a:rPr lang="en-US" dirty="0"/>
              <a:t>		let </a:t>
            </a:r>
            <a:r>
              <a:rPr lang="en-US" dirty="0" err="1"/>
              <a:t>fn</a:t>
            </a:r>
            <a:r>
              <a:rPr lang="en-US" dirty="0"/>
              <a:t> = </a:t>
            </a:r>
            <a:r>
              <a:rPr lang="en-US" dirty="0" err="1"/>
              <a:t>jest.fn</a:t>
            </a:r>
            <a:r>
              <a:rPr lang="en-US" dirty="0"/>
              <a:t>();</a:t>
            </a:r>
          </a:p>
          <a:p>
            <a:r>
              <a:rPr lang="en-US" dirty="0"/>
              <a:t>		</a:t>
            </a:r>
            <a:r>
              <a:rPr lang="en-US" dirty="0" err="1"/>
              <a:t>wrapper.setProps</a:t>
            </a:r>
            <a:r>
              <a:rPr lang="en-US" dirty="0"/>
              <a:t>({ clicked: </a:t>
            </a:r>
            <a:r>
              <a:rPr lang="en-US" dirty="0" err="1"/>
              <a:t>fn</a:t>
            </a:r>
            <a:r>
              <a:rPr lang="en-US" dirty="0"/>
              <a:t> });</a:t>
            </a:r>
          </a:p>
          <a:p>
            <a:r>
              <a:rPr lang="en-US" dirty="0"/>
              <a:t>		let </a:t>
            </a:r>
            <a:r>
              <a:rPr lang="en-US" dirty="0" err="1"/>
              <a:t>elt</a:t>
            </a:r>
            <a:r>
              <a:rPr lang="en-US" dirty="0"/>
              <a:t> = </a:t>
            </a:r>
            <a:r>
              <a:rPr lang="en-US" dirty="0" err="1"/>
              <a:t>wrapper.find</a:t>
            </a:r>
            <a:r>
              <a:rPr lang="en-US" dirty="0"/>
              <a:t>('div');</a:t>
            </a:r>
          </a:p>
          <a:p>
            <a:r>
              <a:rPr lang="en-US" dirty="0"/>
              <a:t>		</a:t>
            </a:r>
            <a:r>
              <a:rPr lang="en-US" dirty="0" err="1"/>
              <a:t>elt.simulate</a:t>
            </a:r>
            <a:r>
              <a:rPr lang="en-US" dirty="0"/>
              <a:t>('click');</a:t>
            </a:r>
          </a:p>
          <a:p>
            <a:r>
              <a:rPr lang="en-US" dirty="0"/>
              <a:t>		expect(</a:t>
            </a:r>
            <a:r>
              <a:rPr lang="en-US" dirty="0" err="1"/>
              <a:t>fn</a:t>
            </a:r>
            <a:r>
              <a:rPr lang="en-US" dirty="0"/>
              <a:t>).</a:t>
            </a:r>
            <a:r>
              <a:rPr lang="en-US" dirty="0" err="1"/>
              <a:t>toHaveBeenCalled</a:t>
            </a:r>
            <a:r>
              <a:rPr lang="en-US" dirty="0"/>
              <a: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894D2EEF-A486-40C5-9C0B-A849C98C5072}"/>
              </a:ext>
            </a:extLst>
          </p:cNvPr>
          <p:cNvSpPr>
            <a:spLocks noGrp="1"/>
          </p:cNvSpPr>
          <p:nvPr>
            <p:ph type="title"/>
          </p:nvPr>
        </p:nvSpPr>
        <p:spPr/>
        <p:txBody>
          <a:bodyPr/>
          <a:lstStyle/>
          <a:p>
            <a:r>
              <a:rPr lang="en-US" dirty="0"/>
              <a:t>Testing events demo</a:t>
            </a:r>
          </a:p>
        </p:txBody>
      </p:sp>
      <p:sp>
        <p:nvSpPr>
          <p:cNvPr id="4" name="Slide Number Placeholder 3">
            <a:extLst>
              <a:ext uri="{FF2B5EF4-FFF2-40B4-BE49-F238E27FC236}">
                <a16:creationId xmlns:a16="http://schemas.microsoft.com/office/drawing/2014/main" id="{B2777CEB-A767-4F8A-87EC-4B0B6BC7116C}"/>
              </a:ext>
            </a:extLst>
          </p:cNvPr>
          <p:cNvSpPr>
            <a:spLocks noGrp="1"/>
          </p:cNvSpPr>
          <p:nvPr>
            <p:ph type="sldNum" sz="quarter" idx="4"/>
          </p:nvPr>
        </p:nvSpPr>
        <p:spPr/>
        <p:txBody>
          <a:bodyPr/>
          <a:lstStyle/>
          <a:p>
            <a:fld id="{3A3ABCD3-4259-4031-A1A0-BB63FBFB7B73}" type="slidenum">
              <a:rPr lang="en-US" smtClean="0"/>
              <a:pPr/>
              <a:t>222</a:t>
            </a:fld>
            <a:endParaRPr lang="en-US" dirty="0"/>
          </a:p>
        </p:txBody>
      </p:sp>
    </p:spTree>
    <p:extLst>
      <p:ext uri="{BB962C8B-B14F-4D97-AF65-F5344CB8AC3E}">
        <p14:creationId xmlns:p14="http://schemas.microsoft.com/office/powerpoint/2010/main" val="282293470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899DE-7ECA-4FC6-8F7E-C061A62F0255}"/>
              </a:ext>
            </a:extLst>
          </p:cNvPr>
          <p:cNvSpPr>
            <a:spLocks noGrp="1"/>
          </p:cNvSpPr>
          <p:nvPr>
            <p:ph sz="quarter" idx="13"/>
          </p:nvPr>
        </p:nvSpPr>
        <p:spPr/>
        <p:txBody>
          <a:bodyPr/>
          <a:lstStyle/>
          <a:p>
            <a:r>
              <a:rPr lang="en-US" dirty="0">
                <a:solidFill>
                  <a:schemeClr val="bg1">
                    <a:lumMod val="50000"/>
                  </a:schemeClr>
                </a:solidFill>
              </a:rPr>
              <a:t>//create a file store/reducers/counter.test.js</a:t>
            </a:r>
          </a:p>
          <a:p>
            <a:r>
              <a:rPr lang="en-US" dirty="0"/>
              <a:t>import reducer from './counter';</a:t>
            </a:r>
          </a:p>
          <a:p>
            <a:r>
              <a:rPr lang="en-US" dirty="0"/>
              <a:t>import * as </a:t>
            </a:r>
            <a:r>
              <a:rPr lang="en-US" dirty="0" err="1"/>
              <a:t>actionTypes</a:t>
            </a:r>
            <a:r>
              <a:rPr lang="en-US" dirty="0"/>
              <a:t> from '../actions/</a:t>
            </a:r>
            <a:r>
              <a:rPr lang="en-US" dirty="0" err="1"/>
              <a:t>actionTypes</a:t>
            </a:r>
            <a:r>
              <a:rPr lang="en-US" dirty="0"/>
              <a:t>';</a:t>
            </a:r>
          </a:p>
          <a:p>
            <a:endParaRPr lang="en-US" dirty="0"/>
          </a:p>
          <a:p>
            <a:r>
              <a:rPr lang="en-US" dirty="0"/>
              <a:t>describe('counter reducer tests', () =&gt; {</a:t>
            </a:r>
          </a:p>
          <a:p>
            <a:r>
              <a:rPr lang="en-US" dirty="0"/>
              <a:t>	let initial;</a:t>
            </a:r>
          </a:p>
          <a:p>
            <a:r>
              <a:rPr lang="en-US" dirty="0"/>
              <a:t>	</a:t>
            </a:r>
            <a:r>
              <a:rPr lang="en-US" dirty="0" err="1"/>
              <a:t>beforeEach</a:t>
            </a:r>
            <a:r>
              <a:rPr lang="en-US" dirty="0"/>
              <a:t>(() =&gt; { initial = { counter: 42 }; });</a:t>
            </a:r>
          </a:p>
          <a:p>
            <a:endParaRPr lang="en-US" dirty="0"/>
          </a:p>
          <a:p>
            <a:r>
              <a:rPr lang="en-US" dirty="0"/>
              <a:t>	it('should increment correctly', () =&gt; {</a:t>
            </a:r>
          </a:p>
          <a:p>
            <a:r>
              <a:rPr lang="en-US" dirty="0"/>
              <a:t>		const action = { type: </a:t>
            </a:r>
            <a:r>
              <a:rPr lang="en-US" dirty="0" err="1"/>
              <a:t>actionTypes.INCREMENT</a:t>
            </a:r>
            <a:r>
              <a:rPr lang="en-US" dirty="0"/>
              <a:t> };</a:t>
            </a:r>
          </a:p>
          <a:p>
            <a:r>
              <a:rPr lang="en-US" dirty="0"/>
              <a:t>		const result = reducer(initial, action);</a:t>
            </a:r>
          </a:p>
          <a:p>
            <a:r>
              <a:rPr lang="en-US" dirty="0"/>
              <a:t>		expect(</a:t>
            </a:r>
            <a:r>
              <a:rPr lang="en-US" dirty="0" err="1"/>
              <a:t>result.counter</a:t>
            </a:r>
            <a:r>
              <a:rPr lang="en-US" dirty="0"/>
              <a:t>).</a:t>
            </a:r>
            <a:r>
              <a:rPr lang="en-US" dirty="0" err="1"/>
              <a:t>toEqual</a:t>
            </a:r>
            <a:r>
              <a:rPr lang="en-US" dirty="0"/>
              <a:t>(43);</a:t>
            </a:r>
          </a:p>
          <a:p>
            <a:r>
              <a:rPr lang="en-US" dirty="0"/>
              <a:t>	});</a:t>
            </a:r>
          </a:p>
          <a:p>
            <a:r>
              <a:rPr lang="en-US" dirty="0"/>
              <a:t>});</a:t>
            </a:r>
          </a:p>
        </p:txBody>
      </p:sp>
      <p:sp>
        <p:nvSpPr>
          <p:cNvPr id="3" name="Title 2">
            <a:extLst>
              <a:ext uri="{FF2B5EF4-FFF2-40B4-BE49-F238E27FC236}">
                <a16:creationId xmlns:a16="http://schemas.microsoft.com/office/drawing/2014/main" id="{1A8ADEB4-CE74-4340-87DD-BA5B3AB77805}"/>
              </a:ext>
            </a:extLst>
          </p:cNvPr>
          <p:cNvSpPr>
            <a:spLocks noGrp="1"/>
          </p:cNvSpPr>
          <p:nvPr>
            <p:ph type="title"/>
          </p:nvPr>
        </p:nvSpPr>
        <p:spPr/>
        <p:txBody>
          <a:bodyPr/>
          <a:lstStyle/>
          <a:p>
            <a:r>
              <a:rPr lang="en-US" dirty="0"/>
              <a:t>Testing Redux demo</a:t>
            </a:r>
          </a:p>
        </p:txBody>
      </p:sp>
      <p:sp>
        <p:nvSpPr>
          <p:cNvPr id="4" name="Slide Number Placeholder 3">
            <a:extLst>
              <a:ext uri="{FF2B5EF4-FFF2-40B4-BE49-F238E27FC236}">
                <a16:creationId xmlns:a16="http://schemas.microsoft.com/office/drawing/2014/main" id="{BE72D0D9-58A7-4555-AFA6-EFA12338BAA0}"/>
              </a:ext>
            </a:extLst>
          </p:cNvPr>
          <p:cNvSpPr>
            <a:spLocks noGrp="1"/>
          </p:cNvSpPr>
          <p:nvPr>
            <p:ph type="sldNum" sz="quarter" idx="4"/>
          </p:nvPr>
        </p:nvSpPr>
        <p:spPr/>
        <p:txBody>
          <a:bodyPr/>
          <a:lstStyle/>
          <a:p>
            <a:fld id="{3A3ABCD3-4259-4031-A1A0-BB63FBFB7B73}" type="slidenum">
              <a:rPr lang="en-US" smtClean="0"/>
              <a:pPr/>
              <a:t>223</a:t>
            </a:fld>
            <a:endParaRPr lang="en-US" dirty="0"/>
          </a:p>
        </p:txBody>
      </p:sp>
    </p:spTree>
    <p:extLst>
      <p:ext uri="{BB962C8B-B14F-4D97-AF65-F5344CB8AC3E}">
        <p14:creationId xmlns:p14="http://schemas.microsoft.com/office/powerpoint/2010/main" val="85327008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35774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13 – Transitions and Animations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225</a:t>
            </a:fld>
            <a:endParaRPr lang="en-US" dirty="0"/>
          </a:p>
        </p:txBody>
      </p:sp>
    </p:spTree>
    <p:extLst>
      <p:ext uri="{BB962C8B-B14F-4D97-AF65-F5344CB8AC3E}">
        <p14:creationId xmlns:p14="http://schemas.microsoft.com/office/powerpoint/2010/main" val="20849708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226</a:t>
            </a:fld>
            <a:endParaRPr lang="en-US" dirty="0"/>
          </a:p>
        </p:txBody>
      </p:sp>
    </p:spTree>
    <p:extLst>
      <p:ext uri="{BB962C8B-B14F-4D97-AF65-F5344CB8AC3E}">
        <p14:creationId xmlns:p14="http://schemas.microsoft.com/office/powerpoint/2010/main" val="41306679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D9CBE8-B611-4B0C-9080-1C9B48EF52AF}"/>
              </a:ext>
            </a:extLst>
          </p:cNvPr>
          <p:cNvSpPr>
            <a:spLocks noGrp="1"/>
          </p:cNvSpPr>
          <p:nvPr>
            <p:ph sz="quarter" idx="13"/>
          </p:nvPr>
        </p:nvSpPr>
        <p:spPr/>
        <p:txBody>
          <a:bodyPr/>
          <a:lstStyle/>
          <a:p>
            <a:r>
              <a:rPr lang="en-US" dirty="0">
                <a:solidFill>
                  <a:schemeClr val="bg1">
                    <a:lumMod val="50000"/>
                  </a:schemeClr>
                </a:solidFill>
              </a:rPr>
              <a:t>//review changes made to:</a:t>
            </a:r>
          </a:p>
          <a:p>
            <a:r>
              <a:rPr lang="en-US" dirty="0">
                <a:solidFill>
                  <a:schemeClr val="bg1">
                    <a:lumMod val="50000"/>
                  </a:schemeClr>
                </a:solidFill>
              </a:rPr>
              <a:t>//	containers/Board/Board.js</a:t>
            </a:r>
          </a:p>
          <a:p>
            <a:r>
              <a:rPr lang="en-US" dirty="0">
                <a:solidFill>
                  <a:schemeClr val="bg1">
                    <a:lumMod val="50000"/>
                  </a:schemeClr>
                </a:solidFill>
              </a:rPr>
              <a:t>//	components/Board/MemberDetails.js</a:t>
            </a:r>
          </a:p>
          <a:p>
            <a:r>
              <a:rPr lang="en-US" dirty="0">
                <a:solidFill>
                  <a:schemeClr val="bg1">
                    <a:lumMod val="50000"/>
                  </a:schemeClr>
                </a:solidFill>
              </a:rPr>
              <a:t>//	components/Modal/Backdrop.js</a:t>
            </a:r>
          </a:p>
          <a:p>
            <a:r>
              <a:rPr lang="en-US" dirty="0">
                <a:solidFill>
                  <a:schemeClr val="bg1">
                    <a:lumMod val="50000"/>
                  </a:schemeClr>
                </a:solidFill>
              </a:rPr>
              <a:t>//to make the board member details into a popup modal</a:t>
            </a:r>
          </a:p>
          <a:p>
            <a:endParaRPr lang="en-US" dirty="0"/>
          </a:p>
        </p:txBody>
      </p:sp>
      <p:sp>
        <p:nvSpPr>
          <p:cNvPr id="3" name="Title 2">
            <a:extLst>
              <a:ext uri="{FF2B5EF4-FFF2-40B4-BE49-F238E27FC236}">
                <a16:creationId xmlns:a16="http://schemas.microsoft.com/office/drawing/2014/main" id="{4C8A1DDD-840C-43E4-AE72-E12415F025FF}"/>
              </a:ext>
            </a:extLst>
          </p:cNvPr>
          <p:cNvSpPr>
            <a:spLocks noGrp="1"/>
          </p:cNvSpPr>
          <p:nvPr>
            <p:ph type="title"/>
          </p:nvPr>
        </p:nvSpPr>
        <p:spPr/>
        <p:txBody>
          <a:bodyPr/>
          <a:lstStyle/>
          <a:p>
            <a:r>
              <a:rPr lang="en-US" dirty="0"/>
              <a:t>Initial orientation</a:t>
            </a:r>
          </a:p>
        </p:txBody>
      </p:sp>
      <p:sp>
        <p:nvSpPr>
          <p:cNvPr id="4" name="Slide Number Placeholder 3">
            <a:extLst>
              <a:ext uri="{FF2B5EF4-FFF2-40B4-BE49-F238E27FC236}">
                <a16:creationId xmlns:a16="http://schemas.microsoft.com/office/drawing/2014/main" id="{CC4F8FEB-1FDB-40D7-A0A2-44F026BB54C4}"/>
              </a:ext>
            </a:extLst>
          </p:cNvPr>
          <p:cNvSpPr>
            <a:spLocks noGrp="1"/>
          </p:cNvSpPr>
          <p:nvPr>
            <p:ph type="sldNum" sz="quarter" idx="4"/>
          </p:nvPr>
        </p:nvSpPr>
        <p:spPr/>
        <p:txBody>
          <a:bodyPr/>
          <a:lstStyle/>
          <a:p>
            <a:fld id="{3A3ABCD3-4259-4031-A1A0-BB63FBFB7B73}" type="slidenum">
              <a:rPr lang="en-US" smtClean="0"/>
              <a:pPr/>
              <a:t>227</a:t>
            </a:fld>
            <a:endParaRPr lang="en-US" dirty="0"/>
          </a:p>
        </p:txBody>
      </p:sp>
    </p:spTree>
    <p:extLst>
      <p:ext uri="{BB962C8B-B14F-4D97-AF65-F5344CB8AC3E}">
        <p14:creationId xmlns:p14="http://schemas.microsoft.com/office/powerpoint/2010/main" val="40534742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E2815-C636-4341-A516-B12B494214C2}"/>
              </a:ext>
            </a:extLst>
          </p:cNvPr>
          <p:cNvSpPr>
            <a:spLocks noGrp="1"/>
          </p:cNvSpPr>
          <p:nvPr>
            <p:ph sz="quarter" idx="13"/>
          </p:nvPr>
        </p:nvSpPr>
        <p:spPr/>
        <p:txBody>
          <a:bodyPr/>
          <a:lstStyle/>
          <a:p>
            <a:r>
              <a:rPr lang="en-US" dirty="0">
                <a:solidFill>
                  <a:schemeClr val="bg1">
                    <a:lumMod val="50000"/>
                  </a:schemeClr>
                </a:solidFill>
              </a:rPr>
              <a:t>//we want the modal to fade in and slide down from the top when it appears</a:t>
            </a:r>
          </a:p>
          <a:p>
            <a:r>
              <a:rPr lang="en-US" dirty="0">
                <a:solidFill>
                  <a:schemeClr val="bg1">
                    <a:lumMod val="50000"/>
                  </a:schemeClr>
                </a:solidFill>
              </a:rPr>
              <a:t>//in MemberDetail.module.css</a:t>
            </a:r>
          </a:p>
          <a:p>
            <a:r>
              <a:rPr lang="en-US" dirty="0"/>
              <a:t>.</a:t>
            </a:r>
            <a:r>
              <a:rPr lang="en-US" dirty="0" err="1"/>
              <a:t>modalOpen</a:t>
            </a:r>
            <a:r>
              <a:rPr lang="en-US" dirty="0"/>
              <a:t> {</a:t>
            </a:r>
          </a:p>
          <a:p>
            <a:r>
              <a:rPr lang="en-US" dirty="0"/>
              <a:t>	display: block;</a:t>
            </a:r>
          </a:p>
          <a:p>
            <a:r>
              <a:rPr lang="en-US" dirty="0"/>
              <a:t>	opacity: 1;</a:t>
            </a:r>
          </a:p>
          <a:p>
            <a:r>
              <a:rPr lang="en-US" dirty="0"/>
              <a:t>	transform: </a:t>
            </a:r>
            <a:r>
              <a:rPr lang="en-US" dirty="0" err="1"/>
              <a:t>translateY</a:t>
            </a:r>
            <a:r>
              <a:rPr lang="en-US" dirty="0"/>
              <a:t>(0);</a:t>
            </a:r>
          </a:p>
          <a:p>
            <a:r>
              <a:rPr lang="en-US" dirty="0"/>
              <a:t>}</a:t>
            </a:r>
          </a:p>
          <a:p>
            <a:r>
              <a:rPr lang="en-US" dirty="0"/>
              <a:t>.</a:t>
            </a:r>
            <a:r>
              <a:rPr lang="en-US" dirty="0" err="1"/>
              <a:t>modalClosed</a:t>
            </a:r>
            <a:r>
              <a:rPr lang="en-US" dirty="0"/>
              <a:t> {</a:t>
            </a:r>
          </a:p>
          <a:p>
            <a:r>
              <a:rPr lang="en-US" dirty="0"/>
              <a:t>	display: none;</a:t>
            </a:r>
          </a:p>
          <a:p>
            <a:r>
              <a:rPr lang="en-US" dirty="0"/>
              <a:t>	opacity: 0;</a:t>
            </a:r>
          </a:p>
          <a:p>
            <a:r>
              <a:rPr lang="en-US" dirty="0"/>
              <a:t>	transform: translate(-100%);</a:t>
            </a:r>
          </a:p>
          <a:p>
            <a:r>
              <a:rPr lang="en-US" dirty="0"/>
              <a:t>}</a:t>
            </a:r>
          </a:p>
          <a:p>
            <a:r>
              <a:rPr lang="en-US" dirty="0">
                <a:solidFill>
                  <a:schemeClr val="bg1">
                    <a:lumMod val="50000"/>
                  </a:schemeClr>
                </a:solidFill>
              </a:rPr>
              <a:t>//demo that nothing has changed in the app</a:t>
            </a:r>
          </a:p>
        </p:txBody>
      </p:sp>
      <p:sp>
        <p:nvSpPr>
          <p:cNvPr id="3" name="Title 2">
            <a:extLst>
              <a:ext uri="{FF2B5EF4-FFF2-40B4-BE49-F238E27FC236}">
                <a16:creationId xmlns:a16="http://schemas.microsoft.com/office/drawing/2014/main" id="{CCFE96E6-EDFD-46A6-9546-026B729D6D2A}"/>
              </a:ext>
            </a:extLst>
          </p:cNvPr>
          <p:cNvSpPr>
            <a:spLocks noGrp="1"/>
          </p:cNvSpPr>
          <p:nvPr>
            <p:ph type="title"/>
          </p:nvPr>
        </p:nvSpPr>
        <p:spPr/>
        <p:txBody>
          <a:bodyPr/>
          <a:lstStyle/>
          <a:p>
            <a:r>
              <a:rPr lang="en-US" dirty="0"/>
              <a:t>CSS Transition demo</a:t>
            </a:r>
          </a:p>
        </p:txBody>
      </p:sp>
      <p:sp>
        <p:nvSpPr>
          <p:cNvPr id="4" name="Slide Number Placeholder 3">
            <a:extLst>
              <a:ext uri="{FF2B5EF4-FFF2-40B4-BE49-F238E27FC236}">
                <a16:creationId xmlns:a16="http://schemas.microsoft.com/office/drawing/2014/main" id="{990AF682-6B6F-4B48-9514-235FC8E30AE2}"/>
              </a:ext>
            </a:extLst>
          </p:cNvPr>
          <p:cNvSpPr>
            <a:spLocks noGrp="1"/>
          </p:cNvSpPr>
          <p:nvPr>
            <p:ph type="sldNum" sz="quarter" idx="4"/>
          </p:nvPr>
        </p:nvSpPr>
        <p:spPr/>
        <p:txBody>
          <a:bodyPr/>
          <a:lstStyle/>
          <a:p>
            <a:fld id="{3A3ABCD3-4259-4031-A1A0-BB63FBFB7B73}" type="slidenum">
              <a:rPr lang="en-US" smtClean="0"/>
              <a:pPr/>
              <a:t>228</a:t>
            </a:fld>
            <a:endParaRPr lang="en-US" dirty="0"/>
          </a:p>
        </p:txBody>
      </p:sp>
    </p:spTree>
    <p:extLst>
      <p:ext uri="{BB962C8B-B14F-4D97-AF65-F5344CB8AC3E}">
        <p14:creationId xmlns:p14="http://schemas.microsoft.com/office/powerpoint/2010/main" val="65605191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45FEB-F64C-42C6-837C-F1FFC3E2522C}"/>
              </a:ext>
            </a:extLst>
          </p:cNvPr>
          <p:cNvSpPr>
            <a:spLocks noGrp="1"/>
          </p:cNvSpPr>
          <p:nvPr>
            <p:ph sz="quarter" idx="13"/>
          </p:nvPr>
        </p:nvSpPr>
        <p:spPr/>
        <p:txBody>
          <a:bodyPr/>
          <a:lstStyle/>
          <a:p>
            <a:r>
              <a:rPr lang="en-US" dirty="0">
                <a:solidFill>
                  <a:schemeClr val="bg1">
                    <a:lumMod val="50000"/>
                  </a:schemeClr>
                </a:solidFill>
              </a:rPr>
              <a:t>//still in MemberDetail.module.css </a:t>
            </a:r>
          </a:p>
          <a:p>
            <a:r>
              <a:rPr lang="en-US" dirty="0"/>
              <a:t>.</a:t>
            </a:r>
            <a:r>
              <a:rPr lang="en-US" dirty="0" err="1"/>
              <a:t>memberDetail</a:t>
            </a:r>
            <a:r>
              <a:rPr lang="en-US" dirty="0"/>
              <a:t> {</a:t>
            </a:r>
          </a:p>
          <a:p>
            <a:r>
              <a:rPr lang="en-US" dirty="0"/>
              <a:t>	. . .</a:t>
            </a:r>
          </a:p>
          <a:p>
            <a:r>
              <a:rPr lang="en-US" dirty="0"/>
              <a:t>	transition: all 0.4s ease-out;</a:t>
            </a:r>
          </a:p>
          <a:p>
            <a:r>
              <a:rPr lang="en-US" dirty="0"/>
              <a:t>}</a:t>
            </a:r>
          </a:p>
          <a:p>
            <a:r>
              <a:rPr lang="en-US" dirty="0">
                <a:solidFill>
                  <a:schemeClr val="bg1">
                    <a:lumMod val="50000"/>
                  </a:schemeClr>
                </a:solidFill>
              </a:rPr>
              <a:t>//still nothing. . . </a:t>
            </a:r>
            <a:r>
              <a:rPr lang="en-US" dirty="0" err="1">
                <a:solidFill>
                  <a:schemeClr val="bg1">
                    <a:lumMod val="50000"/>
                  </a:schemeClr>
                </a:solidFill>
              </a:rPr>
              <a:t>display:none</a:t>
            </a:r>
            <a:r>
              <a:rPr lang="en-US" dirty="0">
                <a:solidFill>
                  <a:schemeClr val="bg1">
                    <a:lumMod val="50000"/>
                  </a:schemeClr>
                </a:solidFill>
              </a:rPr>
              <a:t> is breaking it</a:t>
            </a:r>
          </a:p>
          <a:p>
            <a:r>
              <a:rPr lang="en-US" dirty="0">
                <a:solidFill>
                  <a:schemeClr val="bg1">
                    <a:lumMod val="50000"/>
                  </a:schemeClr>
                </a:solidFill>
              </a:rPr>
              <a:t>//display cannot be animated and </a:t>
            </a:r>
            <a:r>
              <a:rPr lang="en-US" dirty="0" err="1">
                <a:solidFill>
                  <a:schemeClr val="bg1">
                    <a:lumMod val="50000"/>
                  </a:schemeClr>
                </a:solidFill>
              </a:rPr>
              <a:t>display:none</a:t>
            </a:r>
            <a:r>
              <a:rPr lang="en-US" dirty="0">
                <a:solidFill>
                  <a:schemeClr val="bg1">
                    <a:lumMod val="50000"/>
                  </a:schemeClr>
                </a:solidFill>
              </a:rPr>
              <a:t> tells the browser there's no use animating </a:t>
            </a:r>
          </a:p>
          <a:p>
            <a:r>
              <a:rPr lang="en-US" dirty="0">
                <a:solidFill>
                  <a:schemeClr val="bg1">
                    <a:lumMod val="50000"/>
                  </a:schemeClr>
                </a:solidFill>
              </a:rPr>
              <a:t>//anything on that element since it is not displayed</a:t>
            </a:r>
          </a:p>
          <a:p>
            <a:r>
              <a:rPr lang="en-US" dirty="0">
                <a:solidFill>
                  <a:schemeClr val="bg1">
                    <a:lumMod val="50000"/>
                  </a:schemeClr>
                </a:solidFill>
              </a:rPr>
              <a:t>//remove display from both .</a:t>
            </a:r>
            <a:r>
              <a:rPr lang="en-US" dirty="0" err="1">
                <a:solidFill>
                  <a:schemeClr val="bg1">
                    <a:lumMod val="50000"/>
                  </a:schemeClr>
                </a:solidFill>
              </a:rPr>
              <a:t>modalOpen</a:t>
            </a:r>
            <a:r>
              <a:rPr lang="en-US" dirty="0">
                <a:solidFill>
                  <a:schemeClr val="bg1">
                    <a:lumMod val="50000"/>
                  </a:schemeClr>
                </a:solidFill>
              </a:rPr>
              <a:t> and .</a:t>
            </a:r>
            <a:r>
              <a:rPr lang="en-US" dirty="0" err="1">
                <a:solidFill>
                  <a:schemeClr val="bg1">
                    <a:lumMod val="50000"/>
                  </a:schemeClr>
                </a:solidFill>
              </a:rPr>
              <a:t>modalClosed</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4E9CC35E-4138-44F9-9A44-6E847DDCB48F}"/>
              </a:ext>
            </a:extLst>
          </p:cNvPr>
          <p:cNvSpPr>
            <a:spLocks noGrp="1"/>
          </p:cNvSpPr>
          <p:nvPr>
            <p:ph type="title"/>
          </p:nvPr>
        </p:nvSpPr>
        <p:spPr/>
        <p:txBody>
          <a:bodyPr/>
          <a:lstStyle/>
          <a:p>
            <a:r>
              <a:rPr lang="en-US" dirty="0"/>
              <a:t>CSS transition demo – the reveal</a:t>
            </a:r>
          </a:p>
        </p:txBody>
      </p:sp>
      <p:sp>
        <p:nvSpPr>
          <p:cNvPr id="4" name="Slide Number Placeholder 3">
            <a:extLst>
              <a:ext uri="{FF2B5EF4-FFF2-40B4-BE49-F238E27FC236}">
                <a16:creationId xmlns:a16="http://schemas.microsoft.com/office/drawing/2014/main" id="{15C87C3B-07B1-4452-AB4C-2DCDA8FD3374}"/>
              </a:ext>
            </a:extLst>
          </p:cNvPr>
          <p:cNvSpPr>
            <a:spLocks noGrp="1"/>
          </p:cNvSpPr>
          <p:nvPr>
            <p:ph type="sldNum" sz="quarter" idx="4"/>
          </p:nvPr>
        </p:nvSpPr>
        <p:spPr/>
        <p:txBody>
          <a:bodyPr/>
          <a:lstStyle/>
          <a:p>
            <a:fld id="{3A3ABCD3-4259-4031-A1A0-BB63FBFB7B73}" type="slidenum">
              <a:rPr lang="en-US" smtClean="0"/>
              <a:pPr/>
              <a:t>229</a:t>
            </a:fld>
            <a:endParaRPr lang="en-US" dirty="0"/>
          </a:p>
        </p:txBody>
      </p:sp>
    </p:spTree>
    <p:extLst>
      <p:ext uri="{BB962C8B-B14F-4D97-AF65-F5344CB8AC3E}">
        <p14:creationId xmlns:p14="http://schemas.microsoft.com/office/powerpoint/2010/main" val="1054510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A8796-738D-4895-B49C-8104E95BBB78}"/>
              </a:ext>
            </a:extLst>
          </p:cNvPr>
          <p:cNvSpPr>
            <a:spLocks noGrp="1"/>
          </p:cNvSpPr>
          <p:nvPr>
            <p:ph sz="quarter" idx="13"/>
          </p:nvPr>
        </p:nvSpPr>
        <p:spPr/>
        <p:txBody>
          <a:bodyPr/>
          <a:lstStyle/>
          <a:p>
            <a:r>
              <a:rPr lang="en-US" dirty="0">
                <a:solidFill>
                  <a:schemeClr val="bg1">
                    <a:lumMod val="50000"/>
                  </a:schemeClr>
                </a:solidFill>
              </a:rPr>
              <a:t>//create simple html and </a:t>
            </a:r>
            <a:r>
              <a:rPr lang="en-US" dirty="0" err="1">
                <a:solidFill>
                  <a:schemeClr val="bg1">
                    <a:lumMod val="50000"/>
                  </a:schemeClr>
                </a:solidFill>
              </a:rPr>
              <a:t>css</a:t>
            </a:r>
            <a:r>
              <a:rPr lang="en-US" dirty="0">
                <a:solidFill>
                  <a:schemeClr val="bg1">
                    <a:lumMod val="50000"/>
                  </a:schemeClr>
                </a:solidFill>
              </a:rPr>
              <a:t> for a couple of product cards (react-demo/12a-product.css)</a:t>
            </a:r>
          </a:p>
          <a:p>
            <a:r>
              <a:rPr lang="en-US" dirty="0"/>
              <a:t>.product-card { border: 1px solid #9999FF;</a:t>
            </a:r>
          </a:p>
          <a:p>
            <a:r>
              <a:rPr lang="en-US" dirty="0"/>
              <a:t>	width: 300px;</a:t>
            </a:r>
          </a:p>
          <a:p>
            <a:r>
              <a:rPr lang="en-US" dirty="0"/>
              <a:t>	padding: 1em;</a:t>
            </a:r>
          </a:p>
          <a:p>
            <a:r>
              <a:rPr lang="en-US" dirty="0"/>
              <a:t>	border-radius: 4px;</a:t>
            </a:r>
          </a:p>
          <a:p>
            <a:r>
              <a:rPr lang="en-US" dirty="0"/>
              <a:t>	background-color: #F0F0F0;</a:t>
            </a:r>
          </a:p>
          <a:p>
            <a:r>
              <a:rPr lang="en-US" dirty="0"/>
              <a:t>	display: inline-block;</a:t>
            </a:r>
          </a:p>
          <a:p>
            <a:r>
              <a:rPr lang="en-US" dirty="0"/>
              <a:t>}</a:t>
            </a:r>
          </a:p>
          <a:p>
            <a:r>
              <a:rPr lang="en-US" dirty="0"/>
              <a:t>dt, dd { display: inline-block;</a:t>
            </a:r>
          </a:p>
          <a:p>
            <a:r>
              <a:rPr lang="en-US" dirty="0"/>
              <a:t>	margin: 0;</a:t>
            </a:r>
          </a:p>
          <a:p>
            <a:r>
              <a:rPr lang="en-US" dirty="0"/>
              <a:t>}</a:t>
            </a:r>
          </a:p>
          <a:p>
            <a:r>
              <a:rPr lang="en-US" dirty="0"/>
              <a:t>dt { width: 20%; font-weight: bold; }</a:t>
            </a:r>
          </a:p>
          <a:p>
            <a:r>
              <a:rPr lang="en-US" dirty="0"/>
              <a:t>dd { width: 80%; }</a:t>
            </a:r>
          </a:p>
        </p:txBody>
      </p:sp>
      <p:sp>
        <p:nvSpPr>
          <p:cNvPr id="3" name="Title 2">
            <a:extLst>
              <a:ext uri="{FF2B5EF4-FFF2-40B4-BE49-F238E27FC236}">
                <a16:creationId xmlns:a16="http://schemas.microsoft.com/office/drawing/2014/main" id="{1F557794-4100-4F63-ACE4-EFC0B57EC102}"/>
              </a:ext>
            </a:extLst>
          </p:cNvPr>
          <p:cNvSpPr>
            <a:spLocks noGrp="1"/>
          </p:cNvSpPr>
          <p:nvPr>
            <p:ph type="title"/>
          </p:nvPr>
        </p:nvSpPr>
        <p:spPr/>
        <p:txBody>
          <a:bodyPr/>
          <a:lstStyle/>
          <a:p>
            <a:r>
              <a:rPr lang="en-US" dirty="0"/>
              <a:t>React demo – step 1</a:t>
            </a:r>
          </a:p>
        </p:txBody>
      </p:sp>
      <p:sp>
        <p:nvSpPr>
          <p:cNvPr id="4" name="Slide Number Placeholder 3">
            <a:extLst>
              <a:ext uri="{FF2B5EF4-FFF2-40B4-BE49-F238E27FC236}">
                <a16:creationId xmlns:a16="http://schemas.microsoft.com/office/drawing/2014/main" id="{3A35CCA7-9A32-4077-8C3A-8757C20F4AEC}"/>
              </a:ext>
            </a:extLst>
          </p:cNvPr>
          <p:cNvSpPr>
            <a:spLocks noGrp="1"/>
          </p:cNvSpPr>
          <p:nvPr>
            <p:ph type="sldNum" sz="quarter" idx="4"/>
          </p:nvPr>
        </p:nvSpPr>
        <p:spPr/>
        <p:txBody>
          <a:bodyPr/>
          <a:lstStyle/>
          <a:p>
            <a:fld id="{3A3ABCD3-4259-4031-A1A0-BB63FBFB7B73}" type="slidenum">
              <a:rPr lang="en-US" smtClean="0"/>
              <a:pPr/>
              <a:t>23</a:t>
            </a:fld>
            <a:endParaRPr lang="en-US" dirty="0"/>
          </a:p>
        </p:txBody>
      </p:sp>
    </p:spTree>
    <p:extLst>
      <p:ext uri="{BB962C8B-B14F-4D97-AF65-F5344CB8AC3E}">
        <p14:creationId xmlns:p14="http://schemas.microsoft.com/office/powerpoint/2010/main" val="323204561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7C9854-1FD5-4A76-AB51-7733D6B8563F}"/>
              </a:ext>
            </a:extLst>
          </p:cNvPr>
          <p:cNvSpPr>
            <a:spLocks noGrp="1"/>
          </p:cNvSpPr>
          <p:nvPr>
            <p:ph sz="quarter" idx="13"/>
          </p:nvPr>
        </p:nvSpPr>
        <p:spPr/>
        <p:txBody>
          <a:bodyPr/>
          <a:lstStyle/>
          <a:p>
            <a:r>
              <a:rPr lang="en-US" dirty="0">
                <a:solidFill>
                  <a:schemeClr val="bg1">
                    <a:lumMod val="50000"/>
                  </a:schemeClr>
                </a:solidFill>
              </a:rPr>
              <a:t>//now it works, but the top row of directors is broken – click an no modal</a:t>
            </a:r>
          </a:p>
          <a:p>
            <a:r>
              <a:rPr lang="en-US" dirty="0">
                <a:solidFill>
                  <a:schemeClr val="bg1">
                    <a:lumMod val="50000"/>
                  </a:schemeClr>
                </a:solidFill>
              </a:rPr>
              <a:t>//(may depend on browser window size)</a:t>
            </a:r>
          </a:p>
          <a:p>
            <a:r>
              <a:rPr lang="en-US" dirty="0">
                <a:solidFill>
                  <a:schemeClr val="bg1">
                    <a:lumMod val="50000"/>
                  </a:schemeClr>
                </a:solidFill>
              </a:rPr>
              <a:t>//z-index is killing us now – modal is transparent, but still in front of the tiles</a:t>
            </a:r>
          </a:p>
          <a:p>
            <a:r>
              <a:rPr lang="en-US" dirty="0">
                <a:solidFill>
                  <a:schemeClr val="bg1">
                    <a:lumMod val="50000"/>
                  </a:schemeClr>
                </a:solidFill>
              </a:rPr>
              <a:t>//animate z-index from 200 when open to -1 when closed</a:t>
            </a:r>
          </a:p>
          <a:p>
            <a:endParaRPr lang="en-US" dirty="0"/>
          </a:p>
          <a:p>
            <a:r>
              <a:rPr lang="en-US" dirty="0">
                <a:solidFill>
                  <a:schemeClr val="bg1">
                    <a:lumMod val="50000"/>
                  </a:schemeClr>
                </a:solidFill>
              </a:rPr>
              <a:t>//demo – now works</a:t>
            </a:r>
          </a:p>
          <a:p>
            <a:endParaRPr lang="en-US" dirty="0"/>
          </a:p>
          <a:p>
            <a:endParaRPr lang="en-US" dirty="0"/>
          </a:p>
          <a:p>
            <a:r>
              <a:rPr lang="en-US" dirty="0">
                <a:solidFill>
                  <a:schemeClr val="bg1">
                    <a:lumMod val="50000"/>
                  </a:schemeClr>
                </a:solidFill>
              </a:rPr>
              <a:t>//however, the backdrop suddenly appearing when showing is annoying</a:t>
            </a:r>
          </a:p>
          <a:p>
            <a:r>
              <a:rPr lang="en-US" dirty="0">
                <a:solidFill>
                  <a:schemeClr val="bg1">
                    <a:lumMod val="50000"/>
                  </a:schemeClr>
                </a:solidFill>
              </a:rPr>
              <a:t>//have the students do the same animation on the backdrop</a:t>
            </a:r>
          </a:p>
          <a:p>
            <a:endParaRPr lang="en-US" dirty="0"/>
          </a:p>
        </p:txBody>
      </p:sp>
      <p:sp>
        <p:nvSpPr>
          <p:cNvPr id="3" name="Title 2">
            <a:extLst>
              <a:ext uri="{FF2B5EF4-FFF2-40B4-BE49-F238E27FC236}">
                <a16:creationId xmlns:a16="http://schemas.microsoft.com/office/drawing/2014/main" id="{30C96ED2-AEAB-4328-B2AE-B71E4DC63139}"/>
              </a:ext>
            </a:extLst>
          </p:cNvPr>
          <p:cNvSpPr>
            <a:spLocks noGrp="1"/>
          </p:cNvSpPr>
          <p:nvPr>
            <p:ph type="title"/>
          </p:nvPr>
        </p:nvSpPr>
        <p:spPr/>
        <p:txBody>
          <a:bodyPr/>
          <a:lstStyle/>
          <a:p>
            <a:r>
              <a:rPr lang="en-US" dirty="0"/>
              <a:t>CSS transitions demo – fix a problem</a:t>
            </a:r>
          </a:p>
        </p:txBody>
      </p:sp>
      <p:sp>
        <p:nvSpPr>
          <p:cNvPr id="4" name="Slide Number Placeholder 3">
            <a:extLst>
              <a:ext uri="{FF2B5EF4-FFF2-40B4-BE49-F238E27FC236}">
                <a16:creationId xmlns:a16="http://schemas.microsoft.com/office/drawing/2014/main" id="{EC8FFE86-B8EE-427F-B3FC-F9DC8C7D179C}"/>
              </a:ext>
            </a:extLst>
          </p:cNvPr>
          <p:cNvSpPr>
            <a:spLocks noGrp="1"/>
          </p:cNvSpPr>
          <p:nvPr>
            <p:ph type="sldNum" sz="quarter" idx="4"/>
          </p:nvPr>
        </p:nvSpPr>
        <p:spPr/>
        <p:txBody>
          <a:bodyPr/>
          <a:lstStyle/>
          <a:p>
            <a:fld id="{3A3ABCD3-4259-4031-A1A0-BB63FBFB7B73}" type="slidenum">
              <a:rPr lang="en-US" smtClean="0"/>
              <a:pPr/>
              <a:t>230</a:t>
            </a:fld>
            <a:endParaRPr lang="en-US" dirty="0"/>
          </a:p>
        </p:txBody>
      </p:sp>
    </p:spTree>
    <p:extLst>
      <p:ext uri="{BB962C8B-B14F-4D97-AF65-F5344CB8AC3E}">
        <p14:creationId xmlns:p14="http://schemas.microsoft.com/office/powerpoint/2010/main" val="26337125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37E08A-3B0E-486C-88DC-CFBA8ADEBDBE}"/>
              </a:ext>
            </a:extLst>
          </p:cNvPr>
          <p:cNvSpPr>
            <a:spLocks noGrp="1"/>
          </p:cNvSpPr>
          <p:nvPr>
            <p:ph sz="quarter" idx="13"/>
          </p:nvPr>
        </p:nvSpPr>
        <p:spPr/>
        <p:txBody>
          <a:bodyPr/>
          <a:lstStyle/>
          <a:p>
            <a:r>
              <a:rPr lang="en-US" dirty="0">
                <a:solidFill>
                  <a:schemeClr val="bg1">
                    <a:lumMod val="50000"/>
                  </a:schemeClr>
                </a:solidFill>
              </a:rPr>
              <a:t>//add some bounce to the modal sliding – in MemberDetails.module.css</a:t>
            </a:r>
          </a:p>
          <a:p>
            <a:r>
              <a:rPr lang="en-US" dirty="0"/>
              <a:t>@keyframes </a:t>
            </a:r>
            <a:r>
              <a:rPr lang="en-US" dirty="0" err="1"/>
              <a:t>showModal</a:t>
            </a:r>
            <a:r>
              <a:rPr lang="en-US" dirty="0"/>
              <a:t> {</a:t>
            </a:r>
          </a:p>
          <a:p>
            <a:r>
              <a:rPr lang="en-US" dirty="0"/>
              <a:t>	0% {</a:t>
            </a:r>
          </a:p>
          <a:p>
            <a:r>
              <a:rPr lang="en-US" dirty="0"/>
              <a:t>		opacity: 0;</a:t>
            </a:r>
          </a:p>
          <a:p>
            <a:r>
              <a:rPr lang="en-US" dirty="0"/>
              <a:t>		transform: </a:t>
            </a:r>
            <a:r>
              <a:rPr lang="en-US" dirty="0" err="1"/>
              <a:t>translateY</a:t>
            </a:r>
            <a:r>
              <a:rPr lang="en-US" dirty="0"/>
              <a:t>(-100%);</a:t>
            </a:r>
          </a:p>
          <a:p>
            <a:r>
              <a:rPr lang="en-US" dirty="0"/>
              <a:t>		z-index: -1;</a:t>
            </a:r>
          </a:p>
          <a:p>
            <a:r>
              <a:rPr lang="en-US" dirty="0"/>
              <a:t>	}</a:t>
            </a:r>
          </a:p>
          <a:p>
            <a:r>
              <a:rPr lang="en-US" dirty="0"/>
              <a:t>	10% { z-index: 200; }</a:t>
            </a:r>
          </a:p>
          <a:p>
            <a:r>
              <a:rPr lang="en-US" dirty="0"/>
              <a:t>	90% {</a:t>
            </a:r>
          </a:p>
          <a:p>
            <a:r>
              <a:rPr lang="en-US" dirty="0"/>
              <a:t>		opacity: 1;</a:t>
            </a:r>
          </a:p>
          <a:p>
            <a:r>
              <a:rPr lang="en-US" dirty="0"/>
              <a:t>		transform: </a:t>
            </a:r>
            <a:r>
              <a:rPr lang="en-US" dirty="0" err="1"/>
              <a:t>translateY</a:t>
            </a:r>
            <a:r>
              <a:rPr lang="en-US" dirty="0"/>
              <a:t>(10%);</a:t>
            </a:r>
          </a:p>
          <a:p>
            <a:r>
              <a:rPr lang="en-US" dirty="0"/>
              <a:t>	}</a:t>
            </a:r>
          </a:p>
          <a:p>
            <a:r>
              <a:rPr lang="en-US" dirty="0"/>
              <a:t>	100% { transform: </a:t>
            </a:r>
            <a:r>
              <a:rPr lang="en-US" dirty="0" err="1"/>
              <a:t>translateY</a:t>
            </a:r>
            <a:r>
              <a:rPr lang="en-US" dirty="0"/>
              <a:t>(0); }</a:t>
            </a:r>
          </a:p>
          <a:p>
            <a:r>
              <a:rPr lang="en-US" dirty="0"/>
              <a:t>}</a:t>
            </a:r>
          </a:p>
        </p:txBody>
      </p:sp>
      <p:sp>
        <p:nvSpPr>
          <p:cNvPr id="3" name="Title 2">
            <a:extLst>
              <a:ext uri="{FF2B5EF4-FFF2-40B4-BE49-F238E27FC236}">
                <a16:creationId xmlns:a16="http://schemas.microsoft.com/office/drawing/2014/main" id="{813EA2B1-BE6A-4FB7-9CC7-2800FA1C84CE}"/>
              </a:ext>
            </a:extLst>
          </p:cNvPr>
          <p:cNvSpPr>
            <a:spLocks noGrp="1"/>
          </p:cNvSpPr>
          <p:nvPr>
            <p:ph type="title"/>
          </p:nvPr>
        </p:nvSpPr>
        <p:spPr/>
        <p:txBody>
          <a:bodyPr/>
          <a:lstStyle/>
          <a:p>
            <a:r>
              <a:rPr lang="en-US" dirty="0"/>
              <a:t>CSS animations demo</a:t>
            </a:r>
          </a:p>
        </p:txBody>
      </p:sp>
      <p:sp>
        <p:nvSpPr>
          <p:cNvPr id="4" name="Slide Number Placeholder 3">
            <a:extLst>
              <a:ext uri="{FF2B5EF4-FFF2-40B4-BE49-F238E27FC236}">
                <a16:creationId xmlns:a16="http://schemas.microsoft.com/office/drawing/2014/main" id="{0BE8CA21-4430-4B4E-89C8-DD7D0AEDAD79}"/>
              </a:ext>
            </a:extLst>
          </p:cNvPr>
          <p:cNvSpPr>
            <a:spLocks noGrp="1"/>
          </p:cNvSpPr>
          <p:nvPr>
            <p:ph type="sldNum" sz="quarter" idx="4"/>
          </p:nvPr>
        </p:nvSpPr>
        <p:spPr/>
        <p:txBody>
          <a:bodyPr/>
          <a:lstStyle/>
          <a:p>
            <a:fld id="{3A3ABCD3-4259-4031-A1A0-BB63FBFB7B73}" type="slidenum">
              <a:rPr lang="en-US" smtClean="0"/>
              <a:pPr/>
              <a:t>231</a:t>
            </a:fld>
            <a:endParaRPr lang="en-US" dirty="0"/>
          </a:p>
        </p:txBody>
      </p:sp>
    </p:spTree>
    <p:extLst>
      <p:ext uri="{BB962C8B-B14F-4D97-AF65-F5344CB8AC3E}">
        <p14:creationId xmlns:p14="http://schemas.microsoft.com/office/powerpoint/2010/main" val="398198139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311E60-4438-44B1-870D-234E50BFD67F}"/>
              </a:ext>
            </a:extLst>
          </p:cNvPr>
          <p:cNvSpPr>
            <a:spLocks noGrp="1"/>
          </p:cNvSpPr>
          <p:nvPr>
            <p:ph sz="quarter" idx="13"/>
          </p:nvPr>
        </p:nvSpPr>
        <p:spPr/>
        <p:txBody>
          <a:bodyPr/>
          <a:lstStyle/>
          <a:p>
            <a:r>
              <a:rPr lang="en-US" dirty="0">
                <a:solidFill>
                  <a:schemeClr val="bg1">
                    <a:lumMod val="50000"/>
                  </a:schemeClr>
                </a:solidFill>
              </a:rPr>
              <a:t>//replace the .</a:t>
            </a:r>
            <a:r>
              <a:rPr lang="en-US" dirty="0" err="1">
                <a:solidFill>
                  <a:schemeClr val="bg1">
                    <a:lumMod val="50000"/>
                  </a:schemeClr>
                </a:solidFill>
              </a:rPr>
              <a:t>modalOpen</a:t>
            </a:r>
            <a:r>
              <a:rPr lang="en-US" dirty="0">
                <a:solidFill>
                  <a:schemeClr val="bg1">
                    <a:lumMod val="50000"/>
                  </a:schemeClr>
                </a:solidFill>
              </a:rPr>
              <a:t> style rules:</a:t>
            </a:r>
          </a:p>
          <a:p>
            <a:r>
              <a:rPr lang="en-US" dirty="0"/>
              <a:t>.</a:t>
            </a:r>
            <a:r>
              <a:rPr lang="en-US" dirty="0" err="1"/>
              <a:t>modalOpen</a:t>
            </a:r>
            <a:r>
              <a:rPr lang="en-US" dirty="0"/>
              <a:t> {</a:t>
            </a:r>
          </a:p>
          <a:p>
            <a:r>
              <a:rPr lang="en-US" dirty="0"/>
              <a:t>	animation: </a:t>
            </a:r>
            <a:r>
              <a:rPr lang="en-US" dirty="0" err="1"/>
              <a:t>showModal</a:t>
            </a:r>
            <a:r>
              <a:rPr lang="en-US" dirty="0"/>
              <a:t> 0.4s ease-out forwards;</a:t>
            </a:r>
          </a:p>
          <a:p>
            <a:r>
              <a:rPr lang="en-US" dirty="0"/>
              <a:t>}</a:t>
            </a:r>
          </a:p>
          <a:p>
            <a:r>
              <a:rPr lang="en-US" dirty="0">
                <a:solidFill>
                  <a:schemeClr val="bg1">
                    <a:lumMod val="50000"/>
                  </a:schemeClr>
                </a:solidFill>
              </a:rPr>
              <a:t>//be sure to add the "forwards" so it doesn't revert to starting state when done</a:t>
            </a:r>
          </a:p>
          <a:p>
            <a:r>
              <a:rPr lang="en-US" dirty="0">
                <a:solidFill>
                  <a:schemeClr val="bg1">
                    <a:lumMod val="50000"/>
                  </a:schemeClr>
                </a:solidFill>
              </a:rPr>
              <a:t>//demo the functionality</a:t>
            </a:r>
          </a:p>
        </p:txBody>
      </p:sp>
      <p:sp>
        <p:nvSpPr>
          <p:cNvPr id="3" name="Title 2">
            <a:extLst>
              <a:ext uri="{FF2B5EF4-FFF2-40B4-BE49-F238E27FC236}">
                <a16:creationId xmlns:a16="http://schemas.microsoft.com/office/drawing/2014/main" id="{C3BAB85D-4050-4A9F-9A59-278FC13BC3DA}"/>
              </a:ext>
            </a:extLst>
          </p:cNvPr>
          <p:cNvSpPr>
            <a:spLocks noGrp="1"/>
          </p:cNvSpPr>
          <p:nvPr>
            <p:ph type="title"/>
          </p:nvPr>
        </p:nvSpPr>
        <p:spPr/>
        <p:txBody>
          <a:bodyPr/>
          <a:lstStyle/>
          <a:p>
            <a:r>
              <a:rPr lang="en-US" dirty="0"/>
              <a:t>CSS animations demo – applying the animation</a:t>
            </a:r>
          </a:p>
        </p:txBody>
      </p:sp>
      <p:sp>
        <p:nvSpPr>
          <p:cNvPr id="4" name="Slide Number Placeholder 3">
            <a:extLst>
              <a:ext uri="{FF2B5EF4-FFF2-40B4-BE49-F238E27FC236}">
                <a16:creationId xmlns:a16="http://schemas.microsoft.com/office/drawing/2014/main" id="{113E95A4-48CC-4B13-AEAC-A87168CFE82F}"/>
              </a:ext>
            </a:extLst>
          </p:cNvPr>
          <p:cNvSpPr>
            <a:spLocks noGrp="1"/>
          </p:cNvSpPr>
          <p:nvPr>
            <p:ph type="sldNum" sz="quarter" idx="4"/>
          </p:nvPr>
        </p:nvSpPr>
        <p:spPr/>
        <p:txBody>
          <a:bodyPr/>
          <a:lstStyle/>
          <a:p>
            <a:fld id="{3A3ABCD3-4259-4031-A1A0-BB63FBFB7B73}" type="slidenum">
              <a:rPr lang="en-US" smtClean="0"/>
              <a:pPr/>
              <a:t>232</a:t>
            </a:fld>
            <a:endParaRPr lang="en-US" dirty="0"/>
          </a:p>
        </p:txBody>
      </p:sp>
    </p:spTree>
    <p:extLst>
      <p:ext uri="{BB962C8B-B14F-4D97-AF65-F5344CB8AC3E}">
        <p14:creationId xmlns:p14="http://schemas.microsoft.com/office/powerpoint/2010/main" val="311433296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64A23-A2DF-47DE-B78C-368C112C4051}"/>
              </a:ext>
            </a:extLst>
          </p:cNvPr>
          <p:cNvSpPr>
            <a:spLocks noGrp="1"/>
          </p:cNvSpPr>
          <p:nvPr>
            <p:ph sz="quarter" idx="13"/>
          </p:nvPr>
        </p:nvSpPr>
        <p:spPr/>
        <p:txBody>
          <a:bodyPr/>
          <a:lstStyle/>
          <a:p>
            <a:r>
              <a:rPr lang="en-US" dirty="0">
                <a:solidFill>
                  <a:schemeClr val="bg1">
                    <a:lumMod val="50000"/>
                  </a:schemeClr>
                </a:solidFill>
              </a:rPr>
              <a:t>//copy/paste the </a:t>
            </a:r>
            <a:r>
              <a:rPr lang="en-US" dirty="0" err="1">
                <a:solidFill>
                  <a:schemeClr val="bg1">
                    <a:lumMod val="50000"/>
                  </a:schemeClr>
                </a:solidFill>
              </a:rPr>
              <a:t>showModal</a:t>
            </a:r>
            <a:r>
              <a:rPr lang="en-US" dirty="0">
                <a:solidFill>
                  <a:schemeClr val="bg1">
                    <a:lumMod val="50000"/>
                  </a:schemeClr>
                </a:solidFill>
              </a:rPr>
              <a:t> keyframes to create </a:t>
            </a:r>
            <a:r>
              <a:rPr lang="en-US" dirty="0" err="1">
                <a:solidFill>
                  <a:schemeClr val="bg1">
                    <a:lumMod val="50000"/>
                  </a:schemeClr>
                </a:solidFill>
              </a:rPr>
              <a:t>hideModal</a:t>
            </a:r>
            <a:r>
              <a:rPr lang="en-US" dirty="0">
                <a:solidFill>
                  <a:schemeClr val="bg1">
                    <a:lumMod val="50000"/>
                  </a:schemeClr>
                </a:solidFill>
              </a:rPr>
              <a:t> – simply reverse all the % numbers</a:t>
            </a:r>
          </a:p>
          <a:p>
            <a:r>
              <a:rPr lang="en-US" dirty="0">
                <a:solidFill>
                  <a:schemeClr val="bg1">
                    <a:lumMod val="50000"/>
                  </a:schemeClr>
                </a:solidFill>
              </a:rPr>
              <a:t>//replace </a:t>
            </a:r>
            <a:r>
              <a:rPr lang="en-US" dirty="0" err="1">
                <a:solidFill>
                  <a:schemeClr val="bg1">
                    <a:lumMod val="50000"/>
                  </a:schemeClr>
                </a:solidFill>
              </a:rPr>
              <a:t>modalClosed</a:t>
            </a:r>
            <a:r>
              <a:rPr lang="en-US" dirty="0">
                <a:solidFill>
                  <a:schemeClr val="bg1">
                    <a:lumMod val="50000"/>
                  </a:schemeClr>
                </a:solidFill>
              </a:rPr>
              <a:t> styles to use the new animation</a:t>
            </a:r>
            <a:br>
              <a:rPr lang="en-US" dirty="0"/>
            </a:br>
            <a:r>
              <a:rPr lang="en-US" dirty="0"/>
              <a:t>.</a:t>
            </a:r>
            <a:r>
              <a:rPr lang="en-US" dirty="0" err="1"/>
              <a:t>modalClosed</a:t>
            </a:r>
            <a:r>
              <a:rPr lang="en-US" dirty="0"/>
              <a:t> {</a:t>
            </a:r>
          </a:p>
          <a:p>
            <a:r>
              <a:rPr lang="en-US" dirty="0"/>
              <a:t>	animation: </a:t>
            </a:r>
            <a:r>
              <a:rPr lang="en-US" dirty="0" err="1"/>
              <a:t>closeModal</a:t>
            </a:r>
            <a:r>
              <a:rPr lang="en-US" dirty="0"/>
              <a:t> 0.4s ease-in forwards;</a:t>
            </a:r>
          </a:p>
          <a:p>
            <a:r>
              <a:rPr lang="en-US" dirty="0"/>
              <a:t>}</a:t>
            </a:r>
          </a:p>
          <a:p>
            <a:endParaRPr lang="en-US" dirty="0"/>
          </a:p>
          <a:p>
            <a:r>
              <a:rPr lang="en-US" dirty="0">
                <a:solidFill>
                  <a:schemeClr val="bg1">
                    <a:lumMod val="50000"/>
                  </a:schemeClr>
                </a:solidFill>
              </a:rPr>
              <a:t>//change the easing function to mirror the animation on the way in</a:t>
            </a:r>
          </a:p>
          <a:p>
            <a:r>
              <a:rPr lang="en-US" dirty="0">
                <a:solidFill>
                  <a:schemeClr val="bg1">
                    <a:lumMod val="50000"/>
                  </a:schemeClr>
                </a:solidFill>
              </a:rPr>
              <a:t>//discuss easing functions</a:t>
            </a:r>
          </a:p>
          <a:p>
            <a:r>
              <a:rPr lang="en-US" dirty="0">
                <a:solidFill>
                  <a:schemeClr val="bg1">
                    <a:lumMod val="50000"/>
                  </a:schemeClr>
                </a:solidFill>
              </a:rPr>
              <a:t>//perhaps demo chrome dev tools easing function editor</a:t>
            </a:r>
          </a:p>
          <a:p>
            <a:endParaRPr lang="en-US" dirty="0"/>
          </a:p>
        </p:txBody>
      </p:sp>
      <p:sp>
        <p:nvSpPr>
          <p:cNvPr id="3" name="Title 2">
            <a:extLst>
              <a:ext uri="{FF2B5EF4-FFF2-40B4-BE49-F238E27FC236}">
                <a16:creationId xmlns:a16="http://schemas.microsoft.com/office/drawing/2014/main" id="{BB4FF160-7234-4805-A431-6AA741CB00DB}"/>
              </a:ext>
            </a:extLst>
          </p:cNvPr>
          <p:cNvSpPr>
            <a:spLocks noGrp="1"/>
          </p:cNvSpPr>
          <p:nvPr>
            <p:ph type="title"/>
          </p:nvPr>
        </p:nvSpPr>
        <p:spPr/>
        <p:txBody>
          <a:bodyPr/>
          <a:lstStyle/>
          <a:p>
            <a:r>
              <a:rPr lang="en-US" dirty="0"/>
              <a:t>CSS animations demo – animating out</a:t>
            </a:r>
          </a:p>
        </p:txBody>
      </p:sp>
      <p:sp>
        <p:nvSpPr>
          <p:cNvPr id="4" name="Slide Number Placeholder 3">
            <a:extLst>
              <a:ext uri="{FF2B5EF4-FFF2-40B4-BE49-F238E27FC236}">
                <a16:creationId xmlns:a16="http://schemas.microsoft.com/office/drawing/2014/main" id="{8EDDADB9-BEC3-43FB-9AA7-B65D270EC7B9}"/>
              </a:ext>
            </a:extLst>
          </p:cNvPr>
          <p:cNvSpPr>
            <a:spLocks noGrp="1"/>
          </p:cNvSpPr>
          <p:nvPr>
            <p:ph type="sldNum" sz="quarter" idx="4"/>
          </p:nvPr>
        </p:nvSpPr>
        <p:spPr/>
        <p:txBody>
          <a:bodyPr/>
          <a:lstStyle/>
          <a:p>
            <a:fld id="{3A3ABCD3-4259-4031-A1A0-BB63FBFB7B73}" type="slidenum">
              <a:rPr lang="en-US" smtClean="0"/>
              <a:pPr/>
              <a:t>233</a:t>
            </a:fld>
            <a:endParaRPr lang="en-US" dirty="0"/>
          </a:p>
        </p:txBody>
      </p:sp>
    </p:spTree>
    <p:extLst>
      <p:ext uri="{BB962C8B-B14F-4D97-AF65-F5344CB8AC3E}">
        <p14:creationId xmlns:p14="http://schemas.microsoft.com/office/powerpoint/2010/main" val="394319729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9AE0A2-BF11-4C07-B096-79F47EA4CD63}"/>
              </a:ext>
            </a:extLst>
          </p:cNvPr>
          <p:cNvSpPr>
            <a:spLocks noGrp="1"/>
          </p:cNvSpPr>
          <p:nvPr>
            <p:ph sz="quarter" idx="13"/>
          </p:nvPr>
        </p:nvSpPr>
        <p:spPr/>
        <p:txBody>
          <a:bodyPr/>
          <a:lstStyle/>
          <a:p>
            <a:r>
              <a:rPr lang="en-US" dirty="0">
                <a:solidFill>
                  <a:schemeClr val="bg1">
                    <a:lumMod val="50000"/>
                  </a:schemeClr>
                </a:solidFill>
              </a:rPr>
              <a:t>//inspect in browser and show that even while invisible, backdrop and details present</a:t>
            </a:r>
          </a:p>
          <a:p>
            <a:r>
              <a:rPr lang="en-US" dirty="0">
                <a:solidFill>
                  <a:schemeClr val="bg1">
                    <a:lumMod val="50000"/>
                  </a:schemeClr>
                </a:solidFill>
              </a:rPr>
              <a:t>//modify Board.js to conditionally render the details and backdrop:</a:t>
            </a:r>
          </a:p>
          <a:p>
            <a:r>
              <a:rPr lang="en-US" dirty="0"/>
              <a:t>{</a:t>
            </a:r>
            <a:r>
              <a:rPr lang="en-US" dirty="0" err="1"/>
              <a:t>this.state.modalIsOpen</a:t>
            </a:r>
            <a:r>
              <a:rPr lang="en-US" dirty="0"/>
              <a:t> ? &lt;Backdrop . . . /&gt; : null }</a:t>
            </a:r>
          </a:p>
          <a:p>
            <a:r>
              <a:rPr lang="en-US" dirty="0"/>
              <a:t>{</a:t>
            </a:r>
            <a:r>
              <a:rPr lang="en-US" dirty="0" err="1"/>
              <a:t>this.state.modalIsOpen</a:t>
            </a:r>
            <a:r>
              <a:rPr lang="en-US" dirty="0"/>
              <a:t> ? &lt;</a:t>
            </a:r>
            <a:r>
              <a:rPr lang="en-US" dirty="0" err="1"/>
              <a:t>MemberDetail</a:t>
            </a:r>
            <a:r>
              <a:rPr lang="en-US" dirty="0"/>
              <a:t> . . . /&gt; : null }</a:t>
            </a:r>
          </a:p>
          <a:p>
            <a:endParaRPr lang="en-US" dirty="0"/>
          </a:p>
          <a:p>
            <a:r>
              <a:rPr lang="en-US" dirty="0">
                <a:solidFill>
                  <a:schemeClr val="bg1">
                    <a:lumMod val="50000"/>
                  </a:schemeClr>
                </a:solidFill>
              </a:rPr>
              <a:t>//demo – animates in but cannot animate out because it is removed from the DOM</a:t>
            </a:r>
          </a:p>
          <a:p>
            <a:endParaRPr lang="en-US" dirty="0"/>
          </a:p>
        </p:txBody>
      </p:sp>
      <p:sp>
        <p:nvSpPr>
          <p:cNvPr id="3" name="Title 2">
            <a:extLst>
              <a:ext uri="{FF2B5EF4-FFF2-40B4-BE49-F238E27FC236}">
                <a16:creationId xmlns:a16="http://schemas.microsoft.com/office/drawing/2014/main" id="{FC9059C8-0FD2-4024-8EAF-ECC1EE14EB80}"/>
              </a:ext>
            </a:extLst>
          </p:cNvPr>
          <p:cNvSpPr>
            <a:spLocks noGrp="1"/>
          </p:cNvSpPr>
          <p:nvPr>
            <p:ph type="title"/>
          </p:nvPr>
        </p:nvSpPr>
        <p:spPr/>
        <p:txBody>
          <a:bodyPr/>
          <a:lstStyle/>
          <a:p>
            <a:r>
              <a:rPr lang="en-US" dirty="0"/>
              <a:t>CSS limitations demo</a:t>
            </a:r>
          </a:p>
        </p:txBody>
      </p:sp>
      <p:sp>
        <p:nvSpPr>
          <p:cNvPr id="4" name="Slide Number Placeholder 3">
            <a:extLst>
              <a:ext uri="{FF2B5EF4-FFF2-40B4-BE49-F238E27FC236}">
                <a16:creationId xmlns:a16="http://schemas.microsoft.com/office/drawing/2014/main" id="{B87110B8-A695-4AAC-8454-9AC88F5E7BC2}"/>
              </a:ext>
            </a:extLst>
          </p:cNvPr>
          <p:cNvSpPr>
            <a:spLocks noGrp="1"/>
          </p:cNvSpPr>
          <p:nvPr>
            <p:ph type="sldNum" sz="quarter" idx="4"/>
          </p:nvPr>
        </p:nvSpPr>
        <p:spPr/>
        <p:txBody>
          <a:bodyPr/>
          <a:lstStyle/>
          <a:p>
            <a:fld id="{3A3ABCD3-4259-4031-A1A0-BB63FBFB7B73}" type="slidenum">
              <a:rPr lang="en-US" smtClean="0"/>
              <a:pPr/>
              <a:t>234</a:t>
            </a:fld>
            <a:endParaRPr lang="en-US" dirty="0"/>
          </a:p>
        </p:txBody>
      </p:sp>
    </p:spTree>
    <p:extLst>
      <p:ext uri="{BB962C8B-B14F-4D97-AF65-F5344CB8AC3E}">
        <p14:creationId xmlns:p14="http://schemas.microsoft.com/office/powerpoint/2010/main" val="356006376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9D6A80-5F93-49B6-BA2C-3C3A210584FA}"/>
              </a:ext>
            </a:extLst>
          </p:cNvPr>
          <p:cNvSpPr>
            <a:spLocks noGrp="1"/>
          </p:cNvSpPr>
          <p:nvPr>
            <p:ph sz="quarter" idx="13"/>
          </p:nvPr>
        </p:nvSpPr>
        <p:spPr/>
        <p:txBody>
          <a:bodyPr/>
          <a:lstStyle/>
          <a:p>
            <a:r>
              <a:rPr lang="en-US" dirty="0">
                <a:solidFill>
                  <a:schemeClr val="bg1">
                    <a:lumMod val="50000"/>
                  </a:schemeClr>
                </a:solidFill>
              </a:rPr>
              <a:t>//install </a:t>
            </a:r>
          </a:p>
          <a:p>
            <a:r>
              <a:rPr lang="en-US" dirty="0"/>
              <a:t>npm install react-transition-group</a:t>
            </a:r>
          </a:p>
          <a:p>
            <a:endParaRPr lang="en-US" dirty="0"/>
          </a:p>
          <a:p>
            <a:r>
              <a:rPr lang="en-US" dirty="0">
                <a:solidFill>
                  <a:schemeClr val="bg1">
                    <a:lumMod val="50000"/>
                  </a:schemeClr>
                </a:solidFill>
              </a:rPr>
              <a:t>//convert the Home component into a class-based component and add state:</a:t>
            </a:r>
          </a:p>
          <a:p>
            <a:r>
              <a:rPr lang="en-US" dirty="0"/>
              <a:t>state={</a:t>
            </a:r>
          </a:p>
          <a:p>
            <a:r>
              <a:rPr lang="en-US" dirty="0"/>
              <a:t>	display: false</a:t>
            </a:r>
          </a:p>
          <a:p>
            <a:r>
              <a:rPr lang="en-US" dirty="0"/>
              <a:t>}</a:t>
            </a:r>
          </a:p>
          <a:p>
            <a:endParaRPr lang="en-US" dirty="0"/>
          </a:p>
          <a:p>
            <a:r>
              <a:rPr lang="en-US" dirty="0">
                <a:solidFill>
                  <a:schemeClr val="bg1">
                    <a:lumMod val="50000"/>
                  </a:schemeClr>
                </a:solidFill>
              </a:rPr>
              <a:t>//and a method</a:t>
            </a:r>
          </a:p>
          <a:p>
            <a:r>
              <a:rPr lang="en-US" dirty="0" err="1"/>
              <a:t>toggleDisplay</a:t>
            </a:r>
            <a:r>
              <a:rPr lang="en-US" dirty="0"/>
              <a:t> = () =&gt; {</a:t>
            </a:r>
          </a:p>
          <a:p>
            <a:r>
              <a:rPr lang="en-US" dirty="0"/>
              <a:t>	</a:t>
            </a:r>
            <a:r>
              <a:rPr lang="en-US" dirty="0" err="1"/>
              <a:t>this.setState</a:t>
            </a:r>
            <a:r>
              <a:rPr lang="en-US" dirty="0"/>
              <a:t>((state, props) =&gt; { return { display: !</a:t>
            </a:r>
            <a:r>
              <a:rPr lang="en-US" dirty="0" err="1"/>
              <a:t>state.display</a:t>
            </a:r>
            <a:r>
              <a:rPr lang="en-US" dirty="0"/>
              <a:t> } });</a:t>
            </a:r>
          </a:p>
          <a:p>
            <a:r>
              <a:rPr lang="en-US" dirty="0"/>
              <a:t>}</a:t>
            </a:r>
          </a:p>
        </p:txBody>
      </p:sp>
      <p:sp>
        <p:nvSpPr>
          <p:cNvPr id="3" name="Title 2">
            <a:extLst>
              <a:ext uri="{FF2B5EF4-FFF2-40B4-BE49-F238E27FC236}">
                <a16:creationId xmlns:a16="http://schemas.microsoft.com/office/drawing/2014/main" id="{6436F88C-2365-4C4A-8F0B-A26B27D64D77}"/>
              </a:ext>
            </a:extLst>
          </p:cNvPr>
          <p:cNvSpPr>
            <a:spLocks noGrp="1"/>
          </p:cNvSpPr>
          <p:nvPr>
            <p:ph type="title"/>
          </p:nvPr>
        </p:nvSpPr>
        <p:spPr/>
        <p:txBody>
          <a:bodyPr/>
          <a:lstStyle/>
          <a:p>
            <a:r>
              <a:rPr lang="en-US" dirty="0"/>
              <a:t>react-transition-group demo - setup</a:t>
            </a:r>
          </a:p>
        </p:txBody>
      </p:sp>
      <p:sp>
        <p:nvSpPr>
          <p:cNvPr id="4" name="Slide Number Placeholder 3">
            <a:extLst>
              <a:ext uri="{FF2B5EF4-FFF2-40B4-BE49-F238E27FC236}">
                <a16:creationId xmlns:a16="http://schemas.microsoft.com/office/drawing/2014/main" id="{AF633457-0F61-4EEE-9EB8-9793847D7CFA}"/>
              </a:ext>
            </a:extLst>
          </p:cNvPr>
          <p:cNvSpPr>
            <a:spLocks noGrp="1"/>
          </p:cNvSpPr>
          <p:nvPr>
            <p:ph type="sldNum" sz="quarter" idx="4"/>
          </p:nvPr>
        </p:nvSpPr>
        <p:spPr/>
        <p:txBody>
          <a:bodyPr/>
          <a:lstStyle/>
          <a:p>
            <a:fld id="{3A3ABCD3-4259-4031-A1A0-BB63FBFB7B73}" type="slidenum">
              <a:rPr lang="en-US" smtClean="0"/>
              <a:pPr/>
              <a:t>235</a:t>
            </a:fld>
            <a:endParaRPr lang="en-US" dirty="0"/>
          </a:p>
        </p:txBody>
      </p:sp>
    </p:spTree>
    <p:extLst>
      <p:ext uri="{BB962C8B-B14F-4D97-AF65-F5344CB8AC3E}">
        <p14:creationId xmlns:p14="http://schemas.microsoft.com/office/powerpoint/2010/main" val="125902974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D5982-E727-43B7-8F31-DF5A747A5D27}"/>
              </a:ext>
            </a:extLst>
          </p:cNvPr>
          <p:cNvSpPr>
            <a:spLocks noGrp="1"/>
          </p:cNvSpPr>
          <p:nvPr>
            <p:ph sz="quarter" idx="13"/>
          </p:nvPr>
        </p:nvSpPr>
        <p:spPr/>
        <p:txBody>
          <a:bodyPr/>
          <a:lstStyle/>
          <a:p>
            <a:r>
              <a:rPr lang="en-US" dirty="0">
                <a:solidFill>
                  <a:schemeClr val="bg1">
                    <a:lumMod val="50000"/>
                  </a:schemeClr>
                </a:solidFill>
              </a:rPr>
              <a:t>//add to the render method</a:t>
            </a:r>
          </a:p>
          <a:p>
            <a:r>
              <a:rPr lang="en-US" dirty="0"/>
              <a:t>let block = null;</a:t>
            </a:r>
          </a:p>
          <a:p>
            <a:r>
              <a:rPr lang="en-US" dirty="0"/>
              <a:t>if (</a:t>
            </a:r>
            <a:r>
              <a:rPr lang="en-US" dirty="0" err="1"/>
              <a:t>this.state.display</a:t>
            </a:r>
            <a:r>
              <a:rPr lang="en-US" dirty="0"/>
              <a:t>) {</a:t>
            </a:r>
          </a:p>
          <a:p>
            <a:r>
              <a:rPr lang="en-US" dirty="0"/>
              <a:t>	block = &lt;div style={{width: '200px', height: '200px', </a:t>
            </a:r>
            <a:r>
              <a:rPr lang="en-US" dirty="0" err="1"/>
              <a:t>backgroundColor</a:t>
            </a:r>
            <a:r>
              <a:rPr lang="en-US" dirty="0"/>
              <a:t>: '#33F'}}&gt;&lt;/div&gt;;</a:t>
            </a:r>
          </a:p>
          <a:p>
            <a:r>
              <a:rPr lang="en-US" dirty="0"/>
              <a:t>}</a:t>
            </a:r>
          </a:p>
          <a:p>
            <a:endParaRPr lang="en-US" dirty="0"/>
          </a:p>
          <a:p>
            <a:r>
              <a:rPr lang="en-US" dirty="0">
                <a:solidFill>
                  <a:schemeClr val="bg1">
                    <a:lumMod val="50000"/>
                  </a:schemeClr>
                </a:solidFill>
              </a:rPr>
              <a:t>//add to the returned JSX (after the &lt;p&gt; )</a:t>
            </a:r>
          </a:p>
          <a:p>
            <a:r>
              <a:rPr lang="en-US" dirty="0"/>
              <a:t>&lt;button style={{</a:t>
            </a:r>
            <a:r>
              <a:rPr lang="en-US" dirty="0" err="1"/>
              <a:t>marginBottom</a:t>
            </a:r>
            <a:r>
              <a:rPr lang="en-US" dirty="0"/>
              <a:t>: '1em'}} </a:t>
            </a:r>
            <a:r>
              <a:rPr lang="en-US" dirty="0" err="1"/>
              <a:t>onClick</a:t>
            </a:r>
            <a:r>
              <a:rPr lang="en-US" dirty="0"/>
              <a:t>={</a:t>
            </a:r>
            <a:r>
              <a:rPr lang="en-US" dirty="0" err="1"/>
              <a:t>this.toggleDisplay</a:t>
            </a:r>
            <a:r>
              <a:rPr lang="en-US" dirty="0"/>
              <a:t>}&gt;Toggle&lt;/button&gt;</a:t>
            </a:r>
          </a:p>
          <a:p>
            <a:r>
              <a:rPr lang="en-US" dirty="0"/>
              <a:t>{ block }</a:t>
            </a:r>
          </a:p>
          <a:p>
            <a:endParaRPr lang="en-US" dirty="0"/>
          </a:p>
          <a:p>
            <a:r>
              <a:rPr lang="en-US" dirty="0">
                <a:solidFill>
                  <a:schemeClr val="bg1">
                    <a:lumMod val="50000"/>
                  </a:schemeClr>
                </a:solidFill>
              </a:rPr>
              <a:t>//demo that the div is actually added to and removed from the DOM</a:t>
            </a:r>
          </a:p>
          <a:p>
            <a:endParaRPr lang="en-US" dirty="0"/>
          </a:p>
        </p:txBody>
      </p:sp>
      <p:sp>
        <p:nvSpPr>
          <p:cNvPr id="3" name="Title 2">
            <a:extLst>
              <a:ext uri="{FF2B5EF4-FFF2-40B4-BE49-F238E27FC236}">
                <a16:creationId xmlns:a16="http://schemas.microsoft.com/office/drawing/2014/main" id="{6F38EC75-F64C-4C7A-8ACD-AFEF7DF8196A}"/>
              </a:ext>
            </a:extLst>
          </p:cNvPr>
          <p:cNvSpPr>
            <a:spLocks noGrp="1"/>
          </p:cNvSpPr>
          <p:nvPr>
            <p:ph type="title"/>
          </p:nvPr>
        </p:nvSpPr>
        <p:spPr/>
        <p:txBody>
          <a:bodyPr/>
          <a:lstStyle/>
          <a:p>
            <a:r>
              <a:rPr lang="en-US" dirty="0"/>
              <a:t>Transition demo – setup continued </a:t>
            </a:r>
          </a:p>
        </p:txBody>
      </p:sp>
      <p:sp>
        <p:nvSpPr>
          <p:cNvPr id="4" name="Slide Number Placeholder 3">
            <a:extLst>
              <a:ext uri="{FF2B5EF4-FFF2-40B4-BE49-F238E27FC236}">
                <a16:creationId xmlns:a16="http://schemas.microsoft.com/office/drawing/2014/main" id="{74DE3975-41C8-4FD4-9049-D76DF38E6C81}"/>
              </a:ext>
            </a:extLst>
          </p:cNvPr>
          <p:cNvSpPr>
            <a:spLocks noGrp="1"/>
          </p:cNvSpPr>
          <p:nvPr>
            <p:ph type="sldNum" sz="quarter" idx="4"/>
          </p:nvPr>
        </p:nvSpPr>
        <p:spPr/>
        <p:txBody>
          <a:bodyPr/>
          <a:lstStyle/>
          <a:p>
            <a:fld id="{3A3ABCD3-4259-4031-A1A0-BB63FBFB7B73}" type="slidenum">
              <a:rPr lang="en-US" smtClean="0"/>
              <a:pPr/>
              <a:t>236</a:t>
            </a:fld>
            <a:endParaRPr lang="en-US" dirty="0"/>
          </a:p>
        </p:txBody>
      </p:sp>
    </p:spTree>
    <p:extLst>
      <p:ext uri="{BB962C8B-B14F-4D97-AF65-F5344CB8AC3E}">
        <p14:creationId xmlns:p14="http://schemas.microsoft.com/office/powerpoint/2010/main" val="67666532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C1278A-D03A-41DB-BDB6-456C4A6A56F9}"/>
              </a:ext>
            </a:extLst>
          </p:cNvPr>
          <p:cNvSpPr>
            <a:spLocks noGrp="1"/>
          </p:cNvSpPr>
          <p:nvPr>
            <p:ph sz="quarter" idx="13"/>
          </p:nvPr>
        </p:nvSpPr>
        <p:spPr/>
        <p:txBody>
          <a:bodyPr/>
          <a:lstStyle/>
          <a:p>
            <a:r>
              <a:rPr lang="en-US" dirty="0">
                <a:solidFill>
                  <a:schemeClr val="bg1">
                    <a:lumMod val="50000"/>
                  </a:schemeClr>
                </a:solidFill>
              </a:rPr>
              <a:t>//still in Home.js import Transition</a:t>
            </a:r>
          </a:p>
          <a:p>
            <a:r>
              <a:rPr lang="en-US" dirty="0"/>
              <a:t>import { Transition } from 'react-transition-group';</a:t>
            </a:r>
          </a:p>
          <a:p>
            <a:endParaRPr lang="en-US" dirty="0"/>
          </a:p>
          <a:p>
            <a:r>
              <a:rPr lang="en-US" dirty="0">
                <a:solidFill>
                  <a:schemeClr val="bg1">
                    <a:lumMod val="50000"/>
                  </a:schemeClr>
                </a:solidFill>
              </a:rPr>
              <a:t>//comment out the current content of "block" and instead put:</a:t>
            </a:r>
          </a:p>
          <a:p>
            <a:r>
              <a:rPr lang="en-US" dirty="0"/>
              <a:t>const block = &lt;Transition in={</a:t>
            </a:r>
            <a:r>
              <a:rPr lang="en-US" dirty="0" err="1"/>
              <a:t>this.state.display</a:t>
            </a:r>
            <a:r>
              <a:rPr lang="en-US" dirty="0"/>
              <a:t>} timeout={400}&gt;</a:t>
            </a:r>
          </a:p>
          <a:p>
            <a:r>
              <a:rPr lang="en-US" dirty="0"/>
              <a:t>		{state =&gt; &lt;p&gt;{state}&lt;/p&gt;}</a:t>
            </a:r>
          </a:p>
          <a:p>
            <a:r>
              <a:rPr lang="en-US" dirty="0"/>
              <a:t>	&lt;/Transition&gt;;</a:t>
            </a:r>
          </a:p>
          <a:p>
            <a:endParaRPr lang="en-US" dirty="0"/>
          </a:p>
          <a:p>
            <a:r>
              <a:rPr lang="en-US" dirty="0">
                <a:solidFill>
                  <a:schemeClr val="bg1">
                    <a:lumMod val="50000"/>
                  </a:schemeClr>
                </a:solidFill>
              </a:rPr>
              <a:t>//demo, click the button and see the different states that Transition goes through</a:t>
            </a:r>
          </a:p>
          <a:p>
            <a:endParaRPr lang="en-US" dirty="0"/>
          </a:p>
        </p:txBody>
      </p:sp>
      <p:sp>
        <p:nvSpPr>
          <p:cNvPr id="3" name="Title 2">
            <a:extLst>
              <a:ext uri="{FF2B5EF4-FFF2-40B4-BE49-F238E27FC236}">
                <a16:creationId xmlns:a16="http://schemas.microsoft.com/office/drawing/2014/main" id="{E38C849B-DD19-45DD-AEC1-F1F49D1BC976}"/>
              </a:ext>
            </a:extLst>
          </p:cNvPr>
          <p:cNvSpPr>
            <a:spLocks noGrp="1"/>
          </p:cNvSpPr>
          <p:nvPr>
            <p:ph type="title"/>
          </p:nvPr>
        </p:nvSpPr>
        <p:spPr/>
        <p:txBody>
          <a:bodyPr/>
          <a:lstStyle/>
          <a:p>
            <a:r>
              <a:rPr lang="en-US" dirty="0"/>
              <a:t>Transition demo - component</a:t>
            </a:r>
          </a:p>
        </p:txBody>
      </p:sp>
      <p:sp>
        <p:nvSpPr>
          <p:cNvPr id="4" name="Slide Number Placeholder 3">
            <a:extLst>
              <a:ext uri="{FF2B5EF4-FFF2-40B4-BE49-F238E27FC236}">
                <a16:creationId xmlns:a16="http://schemas.microsoft.com/office/drawing/2014/main" id="{AFA31EF1-6261-4397-9E48-3842BFDB1BB5}"/>
              </a:ext>
            </a:extLst>
          </p:cNvPr>
          <p:cNvSpPr>
            <a:spLocks noGrp="1"/>
          </p:cNvSpPr>
          <p:nvPr>
            <p:ph type="sldNum" sz="quarter" idx="4"/>
          </p:nvPr>
        </p:nvSpPr>
        <p:spPr/>
        <p:txBody>
          <a:bodyPr/>
          <a:lstStyle/>
          <a:p>
            <a:fld id="{3A3ABCD3-4259-4031-A1A0-BB63FBFB7B73}" type="slidenum">
              <a:rPr lang="en-US" smtClean="0"/>
              <a:pPr/>
              <a:t>237</a:t>
            </a:fld>
            <a:endParaRPr lang="en-US" dirty="0"/>
          </a:p>
        </p:txBody>
      </p:sp>
    </p:spTree>
    <p:extLst>
      <p:ext uri="{BB962C8B-B14F-4D97-AF65-F5344CB8AC3E}">
        <p14:creationId xmlns:p14="http://schemas.microsoft.com/office/powerpoint/2010/main" val="11919121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65EE9-3D67-4DF6-861F-1B45426E01F5}"/>
              </a:ext>
            </a:extLst>
          </p:cNvPr>
          <p:cNvSpPr>
            <a:spLocks noGrp="1"/>
          </p:cNvSpPr>
          <p:nvPr>
            <p:ph sz="quarter" idx="13"/>
          </p:nvPr>
        </p:nvSpPr>
        <p:spPr/>
        <p:txBody>
          <a:bodyPr/>
          <a:lstStyle/>
          <a:p>
            <a:r>
              <a:rPr lang="en-US" dirty="0">
                <a:solidFill>
                  <a:schemeClr val="bg1">
                    <a:lumMod val="50000"/>
                  </a:schemeClr>
                </a:solidFill>
              </a:rPr>
              <a:t>//modify the content of the &lt;Transition&gt; component to be:</a:t>
            </a:r>
          </a:p>
          <a:p>
            <a:r>
              <a:rPr lang="en-US" dirty="0"/>
              <a:t>{state =&gt; &lt;div style={{</a:t>
            </a:r>
          </a:p>
          <a:p>
            <a:r>
              <a:rPr lang="en-US" dirty="0"/>
              <a:t>	width: '200px',</a:t>
            </a:r>
          </a:p>
          <a:p>
            <a:r>
              <a:rPr lang="en-US" dirty="0"/>
              <a:t>	height: '200px',</a:t>
            </a:r>
          </a:p>
          <a:p>
            <a:r>
              <a:rPr lang="en-US" dirty="0"/>
              <a:t>	</a:t>
            </a:r>
            <a:r>
              <a:rPr lang="en-US" dirty="0" err="1"/>
              <a:t>backgroundColor</a:t>
            </a:r>
            <a:r>
              <a:rPr lang="en-US" dirty="0"/>
              <a:t>: '#33F',</a:t>
            </a:r>
          </a:p>
          <a:p>
            <a:r>
              <a:rPr lang="en-US" dirty="0"/>
              <a:t>	transition: 'all 0.4s ease-out',</a:t>
            </a:r>
          </a:p>
          <a:p>
            <a:r>
              <a:rPr lang="en-US" dirty="0"/>
              <a:t>	opacity: state === 'exited' ? 0 : 1</a:t>
            </a:r>
          </a:p>
          <a:p>
            <a:r>
              <a:rPr lang="en-US" dirty="0"/>
              <a:t>}}&gt;&lt;/div&gt;</a:t>
            </a:r>
          </a:p>
          <a:p>
            <a:endParaRPr lang="en-US" dirty="0"/>
          </a:p>
          <a:p>
            <a:r>
              <a:rPr lang="en-US" dirty="0">
                <a:solidFill>
                  <a:schemeClr val="bg1">
                    <a:lumMod val="50000"/>
                  </a:schemeClr>
                </a:solidFill>
              </a:rPr>
              <a:t>//reload and demo – animation!!</a:t>
            </a:r>
          </a:p>
          <a:p>
            <a:endParaRPr lang="en-US" dirty="0"/>
          </a:p>
        </p:txBody>
      </p:sp>
      <p:sp>
        <p:nvSpPr>
          <p:cNvPr id="3" name="Title 2">
            <a:extLst>
              <a:ext uri="{FF2B5EF4-FFF2-40B4-BE49-F238E27FC236}">
                <a16:creationId xmlns:a16="http://schemas.microsoft.com/office/drawing/2014/main" id="{2F17F2DB-D86A-4034-A39C-FB521D145707}"/>
              </a:ext>
            </a:extLst>
          </p:cNvPr>
          <p:cNvSpPr>
            <a:spLocks noGrp="1"/>
          </p:cNvSpPr>
          <p:nvPr>
            <p:ph type="title"/>
          </p:nvPr>
        </p:nvSpPr>
        <p:spPr/>
        <p:txBody>
          <a:bodyPr/>
          <a:lstStyle/>
          <a:p>
            <a:r>
              <a:rPr lang="en-US" dirty="0"/>
              <a:t>Transition demo – reveal</a:t>
            </a:r>
          </a:p>
        </p:txBody>
      </p:sp>
      <p:sp>
        <p:nvSpPr>
          <p:cNvPr id="4" name="Slide Number Placeholder 3">
            <a:extLst>
              <a:ext uri="{FF2B5EF4-FFF2-40B4-BE49-F238E27FC236}">
                <a16:creationId xmlns:a16="http://schemas.microsoft.com/office/drawing/2014/main" id="{4F7B8C3A-DC37-4D6E-888A-37852051EA71}"/>
              </a:ext>
            </a:extLst>
          </p:cNvPr>
          <p:cNvSpPr>
            <a:spLocks noGrp="1"/>
          </p:cNvSpPr>
          <p:nvPr>
            <p:ph type="sldNum" sz="quarter" idx="4"/>
          </p:nvPr>
        </p:nvSpPr>
        <p:spPr/>
        <p:txBody>
          <a:bodyPr/>
          <a:lstStyle/>
          <a:p>
            <a:fld id="{3A3ABCD3-4259-4031-A1A0-BB63FBFB7B73}" type="slidenum">
              <a:rPr lang="en-US" smtClean="0"/>
              <a:pPr/>
              <a:t>238</a:t>
            </a:fld>
            <a:endParaRPr lang="en-US" dirty="0"/>
          </a:p>
        </p:txBody>
      </p:sp>
    </p:spTree>
    <p:extLst>
      <p:ext uri="{BB962C8B-B14F-4D97-AF65-F5344CB8AC3E}">
        <p14:creationId xmlns:p14="http://schemas.microsoft.com/office/powerpoint/2010/main" val="3581329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66C1B3-87B4-485D-BB22-EF8BBC261A43}"/>
              </a:ext>
            </a:extLst>
          </p:cNvPr>
          <p:cNvSpPr>
            <a:spLocks noGrp="1"/>
          </p:cNvSpPr>
          <p:nvPr>
            <p:ph sz="quarter" idx="13"/>
          </p:nvPr>
        </p:nvSpPr>
        <p:spPr/>
        <p:txBody>
          <a:bodyPr/>
          <a:lstStyle/>
          <a:p>
            <a:r>
              <a:rPr lang="en-US" dirty="0">
                <a:solidFill>
                  <a:schemeClr val="bg1">
                    <a:lumMod val="50000"/>
                  </a:schemeClr>
                </a:solidFill>
              </a:rPr>
              <a:t>//demo that the content is still in the DOM after it disappears</a:t>
            </a:r>
          </a:p>
          <a:p>
            <a:r>
              <a:rPr lang="en-US" dirty="0">
                <a:solidFill>
                  <a:schemeClr val="bg1">
                    <a:lumMod val="50000"/>
                  </a:schemeClr>
                </a:solidFill>
              </a:rPr>
              <a:t>//add props to the &lt;Transition&gt; component</a:t>
            </a:r>
          </a:p>
          <a:p>
            <a:r>
              <a:rPr lang="en-US" dirty="0"/>
              <a:t>&lt;Transition in={</a:t>
            </a:r>
            <a:r>
              <a:rPr lang="en-US" dirty="0" err="1"/>
              <a:t>this.state.display</a:t>
            </a:r>
            <a:r>
              <a:rPr lang="en-US" dirty="0"/>
              <a:t>} timeout={400} </a:t>
            </a:r>
            <a:r>
              <a:rPr lang="en-US" dirty="0" err="1"/>
              <a:t>mountOnEnter</a:t>
            </a:r>
            <a:r>
              <a:rPr lang="en-US" dirty="0"/>
              <a:t> </a:t>
            </a:r>
            <a:r>
              <a:rPr lang="en-US" dirty="0" err="1"/>
              <a:t>unmountOnExit</a:t>
            </a:r>
            <a:r>
              <a:rPr lang="en-US" dirty="0"/>
              <a:t>&gt;</a:t>
            </a:r>
          </a:p>
          <a:p>
            <a:endParaRPr lang="en-US" dirty="0"/>
          </a:p>
          <a:p>
            <a:r>
              <a:rPr lang="en-US" dirty="0">
                <a:solidFill>
                  <a:schemeClr val="bg1">
                    <a:lumMod val="50000"/>
                  </a:schemeClr>
                </a:solidFill>
              </a:rPr>
              <a:t>//content is now added and removed from DOM, but now we lost the animation</a:t>
            </a:r>
          </a:p>
          <a:p>
            <a:r>
              <a:rPr lang="en-US" dirty="0">
                <a:solidFill>
                  <a:schemeClr val="bg1">
                    <a:lumMod val="50000"/>
                  </a:schemeClr>
                </a:solidFill>
              </a:rPr>
              <a:t>//change the opacity ternary expression to use "exiting" instead of "exited"</a:t>
            </a:r>
          </a:p>
          <a:p>
            <a:endParaRPr lang="en-US" dirty="0"/>
          </a:p>
        </p:txBody>
      </p:sp>
      <p:sp>
        <p:nvSpPr>
          <p:cNvPr id="3" name="Title 2">
            <a:extLst>
              <a:ext uri="{FF2B5EF4-FFF2-40B4-BE49-F238E27FC236}">
                <a16:creationId xmlns:a16="http://schemas.microsoft.com/office/drawing/2014/main" id="{76525085-05D9-45BB-A15E-84EC262107E4}"/>
              </a:ext>
            </a:extLst>
          </p:cNvPr>
          <p:cNvSpPr>
            <a:spLocks noGrp="1"/>
          </p:cNvSpPr>
          <p:nvPr>
            <p:ph type="title"/>
          </p:nvPr>
        </p:nvSpPr>
        <p:spPr/>
        <p:txBody>
          <a:bodyPr/>
          <a:lstStyle/>
          <a:p>
            <a:r>
              <a:rPr lang="en-US" dirty="0"/>
              <a:t>Transition demo – fix problem</a:t>
            </a:r>
          </a:p>
        </p:txBody>
      </p:sp>
      <p:sp>
        <p:nvSpPr>
          <p:cNvPr id="4" name="Slide Number Placeholder 3">
            <a:extLst>
              <a:ext uri="{FF2B5EF4-FFF2-40B4-BE49-F238E27FC236}">
                <a16:creationId xmlns:a16="http://schemas.microsoft.com/office/drawing/2014/main" id="{76458181-EEDD-456C-AA90-04A91EA92A38}"/>
              </a:ext>
            </a:extLst>
          </p:cNvPr>
          <p:cNvSpPr>
            <a:spLocks noGrp="1"/>
          </p:cNvSpPr>
          <p:nvPr>
            <p:ph type="sldNum" sz="quarter" idx="4"/>
          </p:nvPr>
        </p:nvSpPr>
        <p:spPr/>
        <p:txBody>
          <a:bodyPr/>
          <a:lstStyle/>
          <a:p>
            <a:fld id="{3A3ABCD3-4259-4031-A1A0-BB63FBFB7B73}" type="slidenum">
              <a:rPr lang="en-US" smtClean="0"/>
              <a:pPr/>
              <a:t>239</a:t>
            </a:fld>
            <a:endParaRPr lang="en-US" dirty="0"/>
          </a:p>
        </p:txBody>
      </p:sp>
    </p:spTree>
    <p:extLst>
      <p:ext uri="{BB962C8B-B14F-4D97-AF65-F5344CB8AC3E}">
        <p14:creationId xmlns:p14="http://schemas.microsoft.com/office/powerpoint/2010/main" val="114122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A8796-738D-4895-B49C-8104E95BBB78}"/>
              </a:ext>
            </a:extLst>
          </p:cNvPr>
          <p:cNvSpPr>
            <a:spLocks noGrp="1"/>
          </p:cNvSpPr>
          <p:nvPr>
            <p:ph sz="quarter" idx="13"/>
          </p:nvPr>
        </p:nvSpPr>
        <p:spPr/>
        <p:txBody>
          <a:bodyPr/>
          <a:lstStyle/>
          <a:p>
            <a:r>
              <a:rPr lang="en-US" dirty="0">
                <a:solidFill>
                  <a:schemeClr val="bg1">
                    <a:lumMod val="50000"/>
                  </a:schemeClr>
                </a:solidFill>
              </a:rPr>
              <a:t>//point out the duplication of the content – difficult to maintain!</a:t>
            </a:r>
          </a:p>
          <a:p>
            <a:r>
              <a:rPr lang="en-US" dirty="0">
                <a:solidFill>
                  <a:schemeClr val="bg1">
                    <a:lumMod val="50000"/>
                  </a:schemeClr>
                </a:solidFill>
              </a:rPr>
              <a:t>//in the JS panel click the gear icon and import React and </a:t>
            </a:r>
            <a:r>
              <a:rPr lang="en-US" dirty="0" err="1">
                <a:solidFill>
                  <a:schemeClr val="bg1">
                    <a:lumMod val="50000"/>
                  </a:schemeClr>
                </a:solidFill>
              </a:rPr>
              <a:t>ReactDOM</a:t>
            </a:r>
            <a:endParaRPr lang="en-US" dirty="0">
              <a:solidFill>
                <a:schemeClr val="bg1">
                  <a:lumMod val="50000"/>
                </a:schemeClr>
              </a:solidFill>
            </a:endParaRPr>
          </a:p>
          <a:p>
            <a:r>
              <a:rPr lang="en-US" dirty="0">
                <a:solidFill>
                  <a:schemeClr val="bg1">
                    <a:lumMod val="50000"/>
                  </a:schemeClr>
                </a:solidFill>
              </a:rPr>
              <a:t>//also choose Babel as the JavaScript preprocessor (react-demo/12b-component.js)</a:t>
            </a:r>
          </a:p>
          <a:p>
            <a:r>
              <a:rPr lang="en-US" dirty="0"/>
              <a:t>function Product() {</a:t>
            </a:r>
          </a:p>
          <a:p>
            <a:r>
              <a:rPr lang="en-US" dirty="0"/>
              <a:t>	return (</a:t>
            </a:r>
          </a:p>
          <a:p>
            <a:r>
              <a:rPr lang="en-US" dirty="0">
                <a:solidFill>
                  <a:schemeClr val="bg1">
                    <a:lumMod val="50000"/>
                  </a:schemeClr>
                </a:solidFill>
              </a:rPr>
              <a:t>		//copy/paste the content for one of the product cards here</a:t>
            </a:r>
          </a:p>
          <a:p>
            <a:r>
              <a:rPr lang="en-US" dirty="0">
                <a:solidFill>
                  <a:schemeClr val="bg1">
                    <a:lumMod val="50000"/>
                  </a:schemeClr>
                </a:solidFill>
              </a:rPr>
              <a:t>		//NOTE: change any "class" attributes to "</a:t>
            </a:r>
            <a:r>
              <a:rPr lang="en-US" dirty="0" err="1">
                <a:solidFill>
                  <a:schemeClr val="bg1">
                    <a:lumMod val="50000"/>
                  </a:schemeClr>
                </a:solidFill>
              </a:rPr>
              <a:t>className</a:t>
            </a:r>
            <a:r>
              <a:rPr lang="en-US" dirty="0">
                <a:solidFill>
                  <a:schemeClr val="bg1">
                    <a:lumMod val="50000"/>
                  </a:schemeClr>
                </a:solidFill>
              </a:rPr>
              <a:t>"</a:t>
            </a:r>
          </a:p>
          <a:p>
            <a:r>
              <a:rPr lang="en-US" dirty="0"/>
              <a:t>	);</a:t>
            </a:r>
          </a:p>
          <a:p>
            <a:r>
              <a:rPr lang="en-US" dirty="0"/>
              <a:t>}</a:t>
            </a:r>
          </a:p>
          <a:p>
            <a:r>
              <a:rPr lang="en-US" dirty="0">
                <a:solidFill>
                  <a:schemeClr val="bg1">
                    <a:lumMod val="50000"/>
                  </a:schemeClr>
                </a:solidFill>
              </a:rPr>
              <a:t>//in the html panel, change one of the cards into a div with an ID</a:t>
            </a:r>
          </a:p>
          <a:p>
            <a:r>
              <a:rPr lang="en-US" dirty="0">
                <a:solidFill>
                  <a:schemeClr val="bg1">
                    <a:lumMod val="50000"/>
                  </a:schemeClr>
                </a:solidFill>
              </a:rPr>
              <a:t>//(react-demo/12b-product.html)</a:t>
            </a:r>
          </a:p>
          <a:p>
            <a:endParaRPr lang="en-US" dirty="0"/>
          </a:p>
          <a:p>
            <a:r>
              <a:rPr lang="en-US" dirty="0">
                <a:solidFill>
                  <a:schemeClr val="bg1">
                    <a:lumMod val="50000"/>
                  </a:schemeClr>
                </a:solidFill>
              </a:rPr>
              <a:t>//in the JS panel, use </a:t>
            </a:r>
            <a:r>
              <a:rPr lang="en-US" dirty="0" err="1">
                <a:solidFill>
                  <a:schemeClr val="bg1">
                    <a:lumMod val="50000"/>
                  </a:schemeClr>
                </a:solidFill>
              </a:rPr>
              <a:t>ReactDOM.render</a:t>
            </a:r>
            <a:r>
              <a:rPr lang="en-US" dirty="0">
                <a:solidFill>
                  <a:schemeClr val="bg1">
                    <a:lumMod val="50000"/>
                  </a:schemeClr>
                </a:solidFill>
              </a:rPr>
              <a:t>() to render the component to the div </a:t>
            </a:r>
          </a:p>
          <a:p>
            <a:r>
              <a:rPr lang="en-US" dirty="0" err="1"/>
              <a:t>ReactDOM.render</a:t>
            </a:r>
            <a:r>
              <a:rPr lang="en-US" dirty="0"/>
              <a:t>(&lt;Product /&gt;, </a:t>
            </a:r>
            <a:r>
              <a:rPr lang="en-US" dirty="0" err="1"/>
              <a:t>document.querySelector</a:t>
            </a:r>
            <a:r>
              <a:rPr lang="en-US" dirty="0"/>
              <a:t>('#card1');</a:t>
            </a:r>
          </a:p>
        </p:txBody>
      </p:sp>
      <p:sp>
        <p:nvSpPr>
          <p:cNvPr id="3" name="Title 2">
            <a:extLst>
              <a:ext uri="{FF2B5EF4-FFF2-40B4-BE49-F238E27FC236}">
                <a16:creationId xmlns:a16="http://schemas.microsoft.com/office/drawing/2014/main" id="{1F557794-4100-4F63-ACE4-EFC0B57EC102}"/>
              </a:ext>
            </a:extLst>
          </p:cNvPr>
          <p:cNvSpPr>
            <a:spLocks noGrp="1"/>
          </p:cNvSpPr>
          <p:nvPr>
            <p:ph type="title"/>
          </p:nvPr>
        </p:nvSpPr>
        <p:spPr/>
        <p:txBody>
          <a:bodyPr/>
          <a:lstStyle/>
          <a:p>
            <a:r>
              <a:rPr lang="en-US" dirty="0"/>
              <a:t>React demo – step 2</a:t>
            </a:r>
          </a:p>
        </p:txBody>
      </p:sp>
      <p:sp>
        <p:nvSpPr>
          <p:cNvPr id="4" name="Slide Number Placeholder 3">
            <a:extLst>
              <a:ext uri="{FF2B5EF4-FFF2-40B4-BE49-F238E27FC236}">
                <a16:creationId xmlns:a16="http://schemas.microsoft.com/office/drawing/2014/main" id="{3A35CCA7-9A32-4077-8C3A-8757C20F4AEC}"/>
              </a:ext>
            </a:extLst>
          </p:cNvPr>
          <p:cNvSpPr>
            <a:spLocks noGrp="1"/>
          </p:cNvSpPr>
          <p:nvPr>
            <p:ph type="sldNum" sz="quarter" idx="4"/>
          </p:nvPr>
        </p:nvSpPr>
        <p:spPr/>
        <p:txBody>
          <a:bodyPr/>
          <a:lstStyle/>
          <a:p>
            <a:fld id="{3A3ABCD3-4259-4031-A1A0-BB63FBFB7B73}" type="slidenum">
              <a:rPr lang="en-US" smtClean="0"/>
              <a:pPr/>
              <a:t>24</a:t>
            </a:fld>
            <a:endParaRPr lang="en-US" dirty="0"/>
          </a:p>
        </p:txBody>
      </p:sp>
    </p:spTree>
    <p:extLst>
      <p:ext uri="{BB962C8B-B14F-4D97-AF65-F5344CB8AC3E}">
        <p14:creationId xmlns:p14="http://schemas.microsoft.com/office/powerpoint/2010/main" val="150508898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60D478-C747-4784-B6FE-7AB2569CEF4E}"/>
              </a:ext>
            </a:extLst>
          </p:cNvPr>
          <p:cNvSpPr>
            <a:spLocks noGrp="1"/>
          </p:cNvSpPr>
          <p:nvPr>
            <p:ph sz="quarter" idx="13"/>
          </p:nvPr>
        </p:nvSpPr>
        <p:spPr/>
        <p:txBody>
          <a:bodyPr/>
          <a:lstStyle/>
          <a:p>
            <a:r>
              <a:rPr lang="en-US" dirty="0">
                <a:solidFill>
                  <a:schemeClr val="bg1">
                    <a:lumMod val="50000"/>
                  </a:schemeClr>
                </a:solidFill>
              </a:rPr>
              <a:t>//inside Board.js</a:t>
            </a:r>
          </a:p>
          <a:p>
            <a:r>
              <a:rPr lang="en-US" dirty="0"/>
              <a:t>import { Transition } from 'react-transition-group';</a:t>
            </a:r>
          </a:p>
          <a:p>
            <a:endParaRPr lang="en-US" dirty="0"/>
          </a:p>
          <a:p>
            <a:r>
              <a:rPr lang="en-US" dirty="0">
                <a:solidFill>
                  <a:schemeClr val="bg1">
                    <a:lumMod val="50000"/>
                  </a:schemeClr>
                </a:solidFill>
              </a:rPr>
              <a:t>//in render() replace the conditionally-rendered &lt;</a:t>
            </a:r>
            <a:r>
              <a:rPr lang="en-US" dirty="0" err="1">
                <a:solidFill>
                  <a:schemeClr val="bg1">
                    <a:lumMod val="50000"/>
                  </a:schemeClr>
                </a:solidFill>
              </a:rPr>
              <a:t>MemberDetail</a:t>
            </a:r>
            <a:r>
              <a:rPr lang="en-US" dirty="0">
                <a:solidFill>
                  <a:schemeClr val="bg1">
                    <a:lumMod val="50000"/>
                  </a:schemeClr>
                </a:solidFill>
              </a:rPr>
              <a:t>&gt; with:</a:t>
            </a:r>
          </a:p>
          <a:p>
            <a:r>
              <a:rPr lang="en-US" dirty="0"/>
              <a:t>&lt;Transition in={</a:t>
            </a:r>
            <a:r>
              <a:rPr lang="en-US" dirty="0" err="1"/>
              <a:t>this.state.modalIsOpen</a:t>
            </a:r>
            <a:r>
              <a:rPr lang="en-US" dirty="0"/>
              <a:t>} timeout={400} </a:t>
            </a:r>
            <a:r>
              <a:rPr lang="en-US" dirty="0" err="1"/>
              <a:t>mountOnEnter</a:t>
            </a:r>
            <a:r>
              <a:rPr lang="en-US" dirty="0"/>
              <a:t> </a:t>
            </a:r>
            <a:r>
              <a:rPr lang="en-US" dirty="0" err="1"/>
              <a:t>unmountOnExit</a:t>
            </a:r>
            <a:r>
              <a:rPr lang="en-US" dirty="0"/>
              <a:t>&gt;</a:t>
            </a:r>
          </a:p>
          <a:p>
            <a:r>
              <a:rPr lang="en-US" dirty="0"/>
              <a:t>	{state =&gt; &lt;</a:t>
            </a:r>
            <a:r>
              <a:rPr lang="en-US" dirty="0" err="1"/>
              <a:t>MemberDetail</a:t>
            </a:r>
            <a:r>
              <a:rPr lang="en-US" dirty="0"/>
              <a:t> member={</a:t>
            </a:r>
            <a:r>
              <a:rPr lang="en-US" dirty="0" err="1"/>
              <a:t>this.state.selectedMember</a:t>
            </a:r>
            <a:r>
              <a:rPr lang="en-US" dirty="0"/>
              <a:t>} </a:t>
            </a:r>
          </a:p>
          <a:p>
            <a:r>
              <a:rPr lang="en-US" dirty="0"/>
              <a:t>								show={state} clicked={</a:t>
            </a:r>
            <a:r>
              <a:rPr lang="en-US" dirty="0" err="1"/>
              <a:t>this.hideModal</a:t>
            </a:r>
            <a:r>
              <a:rPr lang="en-US" dirty="0"/>
              <a:t>} /&gt; }</a:t>
            </a:r>
          </a:p>
          <a:p>
            <a:r>
              <a:rPr lang="en-US" dirty="0"/>
              <a:t>&lt;/Transition&gt;</a:t>
            </a:r>
          </a:p>
          <a:p>
            <a:endParaRPr lang="en-US" dirty="0"/>
          </a:p>
          <a:p>
            <a:r>
              <a:rPr lang="en-US" dirty="0">
                <a:solidFill>
                  <a:schemeClr val="bg1">
                    <a:lumMod val="50000"/>
                  </a:schemeClr>
                </a:solidFill>
              </a:rPr>
              <a:t>//in MemberDetail.js modify the css class array as follows:</a:t>
            </a:r>
          </a:p>
          <a:p>
            <a:r>
              <a:rPr lang="en-US" dirty="0"/>
              <a:t>const </a:t>
            </a:r>
            <a:r>
              <a:rPr lang="en-US" dirty="0" err="1"/>
              <a:t>cssClasses</a:t>
            </a:r>
            <a:r>
              <a:rPr lang="en-US" dirty="0"/>
              <a:t> = [ </a:t>
            </a:r>
            <a:r>
              <a:rPr lang="en-US" dirty="0" err="1"/>
              <a:t>styles.memberDetail</a:t>
            </a:r>
            <a:r>
              <a:rPr lang="en-US" dirty="0"/>
              <a:t>, </a:t>
            </a:r>
            <a:r>
              <a:rPr lang="en-US" dirty="0" err="1"/>
              <a:t>props.show</a:t>
            </a:r>
            <a:r>
              <a:rPr lang="en-US" dirty="0"/>
              <a:t> === 'entering' ? </a:t>
            </a:r>
            <a:r>
              <a:rPr lang="en-US" dirty="0" err="1"/>
              <a:t>styles.modalOpen</a:t>
            </a:r>
            <a:endParaRPr lang="en-US" dirty="0"/>
          </a:p>
          <a:p>
            <a:r>
              <a:rPr lang="en-US" dirty="0"/>
              <a:t>	: </a:t>
            </a:r>
            <a:r>
              <a:rPr lang="en-US" dirty="0" err="1"/>
              <a:t>props.show</a:t>
            </a:r>
            <a:r>
              <a:rPr lang="en-US" dirty="0"/>
              <a:t> === 'exiting' ? </a:t>
            </a:r>
            <a:r>
              <a:rPr lang="en-US" dirty="0" err="1"/>
              <a:t>styles.modalClosed</a:t>
            </a:r>
            <a:r>
              <a:rPr lang="en-US" dirty="0"/>
              <a:t> : null ];</a:t>
            </a:r>
          </a:p>
          <a:p>
            <a:r>
              <a:rPr lang="en-US" dirty="0">
                <a:solidFill>
                  <a:schemeClr val="bg1">
                    <a:lumMod val="50000"/>
                  </a:schemeClr>
                </a:solidFill>
              </a:rPr>
              <a:t>//demo now – content is removed. Could now remove all z-index styles </a:t>
            </a:r>
          </a:p>
          <a:p>
            <a:r>
              <a:rPr lang="en-US" dirty="0">
                <a:solidFill>
                  <a:schemeClr val="bg1">
                    <a:lumMod val="50000"/>
                  </a:schemeClr>
                </a:solidFill>
              </a:rPr>
              <a:t>//in both </a:t>
            </a:r>
            <a:r>
              <a:rPr lang="en-US" dirty="0" err="1">
                <a:solidFill>
                  <a:schemeClr val="bg1">
                    <a:lumMod val="50000"/>
                  </a:schemeClr>
                </a:solidFill>
              </a:rPr>
              <a:t>MemberDetail</a:t>
            </a:r>
            <a:r>
              <a:rPr lang="en-US" dirty="0">
                <a:solidFill>
                  <a:schemeClr val="bg1">
                    <a:lumMod val="50000"/>
                  </a:schemeClr>
                </a:solidFill>
              </a:rPr>
              <a:t> and Backdrop css files</a:t>
            </a:r>
          </a:p>
        </p:txBody>
      </p:sp>
      <p:sp>
        <p:nvSpPr>
          <p:cNvPr id="3" name="Title 2">
            <a:extLst>
              <a:ext uri="{FF2B5EF4-FFF2-40B4-BE49-F238E27FC236}">
                <a16:creationId xmlns:a16="http://schemas.microsoft.com/office/drawing/2014/main" id="{79010F55-1B04-4F93-A8C6-998EC305C4E0}"/>
              </a:ext>
            </a:extLst>
          </p:cNvPr>
          <p:cNvSpPr>
            <a:spLocks noGrp="1"/>
          </p:cNvSpPr>
          <p:nvPr>
            <p:ph type="title"/>
          </p:nvPr>
        </p:nvSpPr>
        <p:spPr/>
        <p:txBody>
          <a:bodyPr/>
          <a:lstStyle/>
          <a:p>
            <a:r>
              <a:rPr lang="en-US" dirty="0"/>
              <a:t>Animating modal with Transition demo</a:t>
            </a:r>
          </a:p>
        </p:txBody>
      </p:sp>
      <p:sp>
        <p:nvSpPr>
          <p:cNvPr id="4" name="Slide Number Placeholder 3">
            <a:extLst>
              <a:ext uri="{FF2B5EF4-FFF2-40B4-BE49-F238E27FC236}">
                <a16:creationId xmlns:a16="http://schemas.microsoft.com/office/drawing/2014/main" id="{1BD23F43-FB32-417E-A215-583C00D69B00}"/>
              </a:ext>
            </a:extLst>
          </p:cNvPr>
          <p:cNvSpPr>
            <a:spLocks noGrp="1"/>
          </p:cNvSpPr>
          <p:nvPr>
            <p:ph type="sldNum" sz="quarter" idx="4"/>
          </p:nvPr>
        </p:nvSpPr>
        <p:spPr/>
        <p:txBody>
          <a:bodyPr/>
          <a:lstStyle/>
          <a:p>
            <a:fld id="{3A3ABCD3-4259-4031-A1A0-BB63FBFB7B73}" type="slidenum">
              <a:rPr lang="en-US" smtClean="0"/>
              <a:pPr/>
              <a:t>240</a:t>
            </a:fld>
            <a:endParaRPr lang="en-US" dirty="0"/>
          </a:p>
        </p:txBody>
      </p:sp>
    </p:spTree>
    <p:extLst>
      <p:ext uri="{BB962C8B-B14F-4D97-AF65-F5344CB8AC3E}">
        <p14:creationId xmlns:p14="http://schemas.microsoft.com/office/powerpoint/2010/main" val="38816898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5F6247-5D93-4431-9D29-5EF5502963D9}"/>
              </a:ext>
            </a:extLst>
          </p:cNvPr>
          <p:cNvSpPr>
            <a:spLocks noGrp="1"/>
          </p:cNvSpPr>
          <p:nvPr>
            <p:ph sz="quarter" idx="13"/>
          </p:nvPr>
        </p:nvSpPr>
        <p:spPr/>
        <p:txBody>
          <a:bodyPr/>
          <a:lstStyle/>
          <a:p>
            <a:r>
              <a:rPr lang="en-US" dirty="0">
                <a:solidFill>
                  <a:schemeClr val="bg1">
                    <a:lumMod val="50000"/>
                  </a:schemeClr>
                </a:solidFill>
              </a:rPr>
              <a:t>//in Board.js remove transition and return to rendering </a:t>
            </a:r>
            <a:r>
              <a:rPr lang="en-US" dirty="0" err="1">
                <a:solidFill>
                  <a:schemeClr val="bg1">
                    <a:lumMod val="50000"/>
                  </a:schemeClr>
                </a:solidFill>
              </a:rPr>
              <a:t>MemberDetail</a:t>
            </a:r>
            <a:r>
              <a:rPr lang="en-US" dirty="0">
                <a:solidFill>
                  <a:schemeClr val="bg1">
                    <a:lumMod val="50000"/>
                  </a:schemeClr>
                </a:solidFill>
              </a:rPr>
              <a:t> always</a:t>
            </a:r>
          </a:p>
          <a:p>
            <a:r>
              <a:rPr lang="en-US" dirty="0"/>
              <a:t>&lt;</a:t>
            </a:r>
            <a:r>
              <a:rPr lang="en-US" dirty="0" err="1"/>
              <a:t>MemberDetail</a:t>
            </a:r>
            <a:r>
              <a:rPr lang="en-US" dirty="0"/>
              <a:t> member={</a:t>
            </a:r>
            <a:r>
              <a:rPr lang="en-US" dirty="0" err="1"/>
              <a:t>this.state.selectedMember</a:t>
            </a:r>
            <a:r>
              <a:rPr lang="en-US" dirty="0"/>
              <a:t>} show={</a:t>
            </a:r>
            <a:r>
              <a:rPr lang="en-US" dirty="0" err="1"/>
              <a:t>this.state.modalIsOpen</a:t>
            </a:r>
            <a:r>
              <a:rPr lang="en-US" dirty="0"/>
              <a:t>} clicked={</a:t>
            </a:r>
            <a:r>
              <a:rPr lang="en-US" dirty="0" err="1"/>
              <a:t>this.hideModal</a:t>
            </a:r>
            <a:r>
              <a:rPr lang="en-US" dirty="0"/>
              <a:t>} /&gt;</a:t>
            </a:r>
          </a:p>
          <a:p>
            <a:endParaRPr lang="en-US" dirty="0"/>
          </a:p>
          <a:p>
            <a:r>
              <a:rPr lang="en-US" dirty="0">
                <a:solidFill>
                  <a:schemeClr val="bg1">
                    <a:lumMod val="50000"/>
                  </a:schemeClr>
                </a:solidFill>
              </a:rPr>
              <a:t>//in MemberDetail.js</a:t>
            </a:r>
          </a:p>
          <a:p>
            <a:r>
              <a:rPr lang="en-US" dirty="0"/>
              <a:t>import { Transition } from 'react-transition-group';</a:t>
            </a:r>
          </a:p>
          <a:p>
            <a:endParaRPr lang="en-US" dirty="0"/>
          </a:p>
          <a:p>
            <a:r>
              <a:rPr lang="en-US" dirty="0">
                <a:solidFill>
                  <a:schemeClr val="bg1">
                    <a:lumMod val="50000"/>
                  </a:schemeClr>
                </a:solidFill>
              </a:rPr>
              <a:t>//in the conditional if (</a:t>
            </a:r>
            <a:r>
              <a:rPr lang="en-US" dirty="0" err="1">
                <a:solidFill>
                  <a:schemeClr val="bg1">
                    <a:lumMod val="50000"/>
                  </a:schemeClr>
                </a:solidFill>
              </a:rPr>
              <a:t>props.member</a:t>
            </a:r>
            <a:r>
              <a:rPr lang="en-US" dirty="0">
                <a:solidFill>
                  <a:schemeClr val="bg1">
                    <a:lumMod val="50000"/>
                  </a:schemeClr>
                </a:solidFill>
              </a:rPr>
              <a:t>) wrap the content with</a:t>
            </a:r>
          </a:p>
          <a:p>
            <a:r>
              <a:rPr lang="en-US" dirty="0"/>
              <a:t>&lt;Transition in={</a:t>
            </a:r>
            <a:r>
              <a:rPr lang="en-US" dirty="0" err="1"/>
              <a:t>props.show</a:t>
            </a:r>
            <a:r>
              <a:rPr lang="en-US" dirty="0"/>
              <a:t>} timeout={400} </a:t>
            </a:r>
            <a:r>
              <a:rPr lang="en-US" dirty="0" err="1"/>
              <a:t>mountOnEnter</a:t>
            </a:r>
            <a:r>
              <a:rPr lang="en-US" dirty="0"/>
              <a:t> </a:t>
            </a:r>
            <a:r>
              <a:rPr lang="en-US" dirty="0" err="1"/>
              <a:t>unmountOnExit</a:t>
            </a:r>
            <a:r>
              <a:rPr lang="en-US" dirty="0"/>
              <a:t>&gt;</a:t>
            </a:r>
          </a:p>
          <a:p>
            <a:r>
              <a:rPr lang="en-US" dirty="0"/>
              <a:t>	{state =&gt; {</a:t>
            </a:r>
          </a:p>
          <a:p>
            <a:r>
              <a:rPr lang="en-US" dirty="0"/>
              <a:t>		return ( . . . Put existing &lt;div&gt; here . . . )</a:t>
            </a:r>
          </a:p>
          <a:p>
            <a:r>
              <a:rPr lang="en-US" dirty="0"/>
              <a:t>	}}</a:t>
            </a:r>
          </a:p>
          <a:p>
            <a:r>
              <a:rPr lang="en-US" dirty="0"/>
              <a:t>&lt;/Transition&gt;</a:t>
            </a:r>
          </a:p>
          <a:p>
            <a:endParaRPr lang="en-US" dirty="0"/>
          </a:p>
        </p:txBody>
      </p:sp>
      <p:sp>
        <p:nvSpPr>
          <p:cNvPr id="3" name="Title 2">
            <a:extLst>
              <a:ext uri="{FF2B5EF4-FFF2-40B4-BE49-F238E27FC236}">
                <a16:creationId xmlns:a16="http://schemas.microsoft.com/office/drawing/2014/main" id="{8E5C94D3-3505-44ED-AB4D-D4DD51B3BF71}"/>
              </a:ext>
            </a:extLst>
          </p:cNvPr>
          <p:cNvSpPr>
            <a:spLocks noGrp="1"/>
          </p:cNvSpPr>
          <p:nvPr>
            <p:ph type="title"/>
          </p:nvPr>
        </p:nvSpPr>
        <p:spPr/>
        <p:txBody>
          <a:bodyPr/>
          <a:lstStyle/>
          <a:p>
            <a:r>
              <a:rPr lang="en-US" dirty="0"/>
              <a:t>Wrapping the Transition demo</a:t>
            </a:r>
          </a:p>
        </p:txBody>
      </p:sp>
      <p:sp>
        <p:nvSpPr>
          <p:cNvPr id="4" name="Slide Number Placeholder 3">
            <a:extLst>
              <a:ext uri="{FF2B5EF4-FFF2-40B4-BE49-F238E27FC236}">
                <a16:creationId xmlns:a16="http://schemas.microsoft.com/office/drawing/2014/main" id="{14E5BDA1-392D-4BD4-81C5-2131FE6A44F0}"/>
              </a:ext>
            </a:extLst>
          </p:cNvPr>
          <p:cNvSpPr>
            <a:spLocks noGrp="1"/>
          </p:cNvSpPr>
          <p:nvPr>
            <p:ph type="sldNum" sz="quarter" idx="4"/>
          </p:nvPr>
        </p:nvSpPr>
        <p:spPr/>
        <p:txBody>
          <a:bodyPr/>
          <a:lstStyle/>
          <a:p>
            <a:fld id="{3A3ABCD3-4259-4031-A1A0-BB63FBFB7B73}" type="slidenum">
              <a:rPr lang="en-US" smtClean="0"/>
              <a:pPr/>
              <a:t>241</a:t>
            </a:fld>
            <a:endParaRPr lang="en-US" dirty="0"/>
          </a:p>
        </p:txBody>
      </p:sp>
    </p:spTree>
    <p:extLst>
      <p:ext uri="{BB962C8B-B14F-4D97-AF65-F5344CB8AC3E}">
        <p14:creationId xmlns:p14="http://schemas.microsoft.com/office/powerpoint/2010/main" val="134479597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E811-8CDE-4547-A2BD-A9480FEFD1C4}"/>
              </a:ext>
            </a:extLst>
          </p:cNvPr>
          <p:cNvSpPr>
            <a:spLocks noGrp="1"/>
          </p:cNvSpPr>
          <p:nvPr>
            <p:ph sz="quarter" idx="13"/>
          </p:nvPr>
        </p:nvSpPr>
        <p:spPr/>
        <p:txBody>
          <a:bodyPr/>
          <a:lstStyle/>
          <a:p>
            <a:r>
              <a:rPr lang="en-US" dirty="0">
                <a:solidFill>
                  <a:schemeClr val="bg1">
                    <a:lumMod val="50000"/>
                  </a:schemeClr>
                </a:solidFill>
              </a:rPr>
              <a:t>//move the css classes array inside the function inside Transition, before the return </a:t>
            </a:r>
          </a:p>
          <a:p>
            <a:r>
              <a:rPr lang="en-US" dirty="0">
                <a:solidFill>
                  <a:schemeClr val="bg1">
                    <a:lumMod val="50000"/>
                  </a:schemeClr>
                </a:solidFill>
              </a:rPr>
              <a:t>//and modify as follows:</a:t>
            </a:r>
          </a:p>
          <a:p>
            <a:r>
              <a:rPr lang="en-US" dirty="0"/>
              <a:t>const </a:t>
            </a:r>
            <a:r>
              <a:rPr lang="en-US" dirty="0" err="1"/>
              <a:t>cssClasses</a:t>
            </a:r>
            <a:r>
              <a:rPr lang="en-US" dirty="0"/>
              <a:t> = [ </a:t>
            </a:r>
            <a:r>
              <a:rPr lang="en-US" dirty="0" err="1"/>
              <a:t>styles.memberDetail</a:t>
            </a:r>
            <a:r>
              <a:rPr lang="en-US" dirty="0"/>
              <a:t>, state === 'entering' ? </a:t>
            </a:r>
            <a:r>
              <a:rPr lang="en-US" dirty="0" err="1"/>
              <a:t>styles.modalOpen</a:t>
            </a:r>
            <a:endParaRPr lang="en-US" dirty="0"/>
          </a:p>
          <a:p>
            <a:r>
              <a:rPr lang="en-US" dirty="0"/>
              <a:t>		: state === 'exiting' ? </a:t>
            </a:r>
            <a:r>
              <a:rPr lang="en-US" dirty="0" err="1"/>
              <a:t>styles.modalClosed</a:t>
            </a:r>
            <a:r>
              <a:rPr lang="en-US" dirty="0"/>
              <a:t> : null];</a:t>
            </a:r>
          </a:p>
          <a:p>
            <a:endParaRPr lang="en-US" dirty="0"/>
          </a:p>
          <a:p>
            <a:r>
              <a:rPr lang="en-US" dirty="0">
                <a:solidFill>
                  <a:schemeClr val="bg1">
                    <a:lumMod val="50000"/>
                  </a:schemeClr>
                </a:solidFill>
              </a:rPr>
              <a:t>//demo – all works except for very first entering – no animation on that one</a:t>
            </a:r>
          </a:p>
          <a:p>
            <a:r>
              <a:rPr lang="en-US" dirty="0">
                <a:solidFill>
                  <a:schemeClr val="bg1">
                    <a:lumMod val="50000"/>
                  </a:schemeClr>
                </a:solidFill>
              </a:rPr>
              <a:t>//why? Normally a component is not transitioned if it is shown when the &lt;Transition&gt;</a:t>
            </a:r>
          </a:p>
          <a:p>
            <a:r>
              <a:rPr lang="en-US" dirty="0">
                <a:solidFill>
                  <a:schemeClr val="bg1">
                    <a:lumMod val="50000"/>
                  </a:schemeClr>
                </a:solidFill>
              </a:rPr>
              <a:t>//component first mounts. To override this add "appear" as a property to &lt;Transition&gt;</a:t>
            </a:r>
          </a:p>
          <a:p>
            <a:endParaRPr lang="en-US" dirty="0"/>
          </a:p>
          <a:p>
            <a:r>
              <a:rPr lang="en-US" dirty="0">
                <a:solidFill>
                  <a:schemeClr val="bg1">
                    <a:lumMod val="50000"/>
                  </a:schemeClr>
                </a:solidFill>
              </a:rPr>
              <a:t>//add "appear" as a property on Transition in MemberDetail.js</a:t>
            </a:r>
          </a:p>
          <a:p>
            <a:endParaRPr lang="en-US" dirty="0"/>
          </a:p>
        </p:txBody>
      </p:sp>
      <p:sp>
        <p:nvSpPr>
          <p:cNvPr id="3" name="Title 2">
            <a:extLst>
              <a:ext uri="{FF2B5EF4-FFF2-40B4-BE49-F238E27FC236}">
                <a16:creationId xmlns:a16="http://schemas.microsoft.com/office/drawing/2014/main" id="{6DC24098-6003-4EAC-B571-1566210C9000}"/>
              </a:ext>
            </a:extLst>
          </p:cNvPr>
          <p:cNvSpPr>
            <a:spLocks noGrp="1"/>
          </p:cNvSpPr>
          <p:nvPr>
            <p:ph type="title"/>
          </p:nvPr>
        </p:nvSpPr>
        <p:spPr/>
        <p:txBody>
          <a:bodyPr/>
          <a:lstStyle/>
          <a:p>
            <a:r>
              <a:rPr lang="en-US" dirty="0"/>
              <a:t>Wrapping the Transition demo – continued </a:t>
            </a:r>
          </a:p>
        </p:txBody>
      </p:sp>
      <p:sp>
        <p:nvSpPr>
          <p:cNvPr id="4" name="Slide Number Placeholder 3">
            <a:extLst>
              <a:ext uri="{FF2B5EF4-FFF2-40B4-BE49-F238E27FC236}">
                <a16:creationId xmlns:a16="http://schemas.microsoft.com/office/drawing/2014/main" id="{B098580F-9E5F-4FDB-9A15-9B08AE461F81}"/>
              </a:ext>
            </a:extLst>
          </p:cNvPr>
          <p:cNvSpPr>
            <a:spLocks noGrp="1"/>
          </p:cNvSpPr>
          <p:nvPr>
            <p:ph type="sldNum" sz="quarter" idx="4"/>
          </p:nvPr>
        </p:nvSpPr>
        <p:spPr/>
        <p:txBody>
          <a:bodyPr/>
          <a:lstStyle/>
          <a:p>
            <a:fld id="{3A3ABCD3-4259-4031-A1A0-BB63FBFB7B73}" type="slidenum">
              <a:rPr lang="en-US" smtClean="0"/>
              <a:pPr/>
              <a:t>242</a:t>
            </a:fld>
            <a:endParaRPr lang="en-US" dirty="0"/>
          </a:p>
        </p:txBody>
      </p:sp>
    </p:spTree>
    <p:extLst>
      <p:ext uri="{BB962C8B-B14F-4D97-AF65-F5344CB8AC3E}">
        <p14:creationId xmlns:p14="http://schemas.microsoft.com/office/powerpoint/2010/main" val="4336717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E489FE-5781-4115-B388-31B5CCC27F17}"/>
              </a:ext>
            </a:extLst>
          </p:cNvPr>
          <p:cNvSpPr>
            <a:spLocks noGrp="1"/>
          </p:cNvSpPr>
          <p:nvPr>
            <p:ph sz="quarter" idx="13"/>
          </p:nvPr>
        </p:nvSpPr>
        <p:spPr/>
        <p:txBody>
          <a:bodyPr/>
          <a:lstStyle/>
          <a:p>
            <a:r>
              <a:rPr lang="en-US" dirty="0">
                <a:solidFill>
                  <a:schemeClr val="bg1">
                    <a:lumMod val="50000"/>
                  </a:schemeClr>
                </a:solidFill>
              </a:rPr>
              <a:t>//in MemberDetail.module.css change the duration of the exit animation to 1s</a:t>
            </a:r>
          </a:p>
          <a:p>
            <a:r>
              <a:rPr lang="en-US" dirty="0"/>
              <a:t>.</a:t>
            </a:r>
            <a:r>
              <a:rPr lang="en-US" dirty="0" err="1"/>
              <a:t>modalClosed</a:t>
            </a:r>
            <a:r>
              <a:rPr lang="en-US" dirty="0"/>
              <a:t> { animation: </a:t>
            </a:r>
            <a:r>
              <a:rPr lang="en-US" dirty="0" err="1"/>
              <a:t>closeModal</a:t>
            </a:r>
            <a:r>
              <a:rPr lang="en-US" dirty="0"/>
              <a:t> 1s ease-in forwards; }</a:t>
            </a:r>
          </a:p>
          <a:p>
            <a:endParaRPr lang="en-US" dirty="0"/>
          </a:p>
          <a:p>
            <a:r>
              <a:rPr lang="en-US" dirty="0">
                <a:solidFill>
                  <a:schemeClr val="bg1">
                    <a:lumMod val="50000"/>
                  </a:schemeClr>
                </a:solidFill>
              </a:rPr>
              <a:t>//demo and show that component is removed before animation is over</a:t>
            </a:r>
          </a:p>
          <a:p>
            <a:r>
              <a:rPr lang="en-US" dirty="0">
                <a:solidFill>
                  <a:schemeClr val="bg1">
                    <a:lumMod val="50000"/>
                  </a:schemeClr>
                </a:solidFill>
              </a:rPr>
              <a:t>//we want enter to be quick and leave to be slow, </a:t>
            </a:r>
          </a:p>
          <a:p>
            <a:r>
              <a:rPr lang="en-US" dirty="0">
                <a:solidFill>
                  <a:schemeClr val="bg1">
                    <a:lumMod val="50000"/>
                  </a:schemeClr>
                </a:solidFill>
              </a:rPr>
              <a:t>//so in MemberDetail.js outside the </a:t>
            </a:r>
            <a:r>
              <a:rPr lang="en-US" dirty="0" err="1">
                <a:solidFill>
                  <a:schemeClr val="bg1">
                    <a:lumMod val="50000"/>
                  </a:schemeClr>
                </a:solidFill>
              </a:rPr>
              <a:t>memberDetail</a:t>
            </a:r>
            <a:r>
              <a:rPr lang="en-US" dirty="0">
                <a:solidFill>
                  <a:schemeClr val="bg1">
                    <a:lumMod val="50000"/>
                  </a:schemeClr>
                </a:solidFill>
              </a:rPr>
              <a:t> constant:</a:t>
            </a:r>
          </a:p>
          <a:p>
            <a:r>
              <a:rPr lang="en-US" dirty="0"/>
              <a:t>const </a:t>
            </a:r>
            <a:r>
              <a:rPr lang="en-US" dirty="0" err="1"/>
              <a:t>animationTiming</a:t>
            </a:r>
            <a:r>
              <a:rPr lang="en-US" dirty="0"/>
              <a:t> = {</a:t>
            </a:r>
          </a:p>
          <a:p>
            <a:r>
              <a:rPr lang="en-US" dirty="0"/>
              <a:t>	enter: 400,</a:t>
            </a:r>
          </a:p>
          <a:p>
            <a:r>
              <a:rPr lang="en-US" dirty="0"/>
              <a:t>	exit: 1000</a:t>
            </a:r>
          </a:p>
          <a:p>
            <a:r>
              <a:rPr lang="en-US" dirty="0"/>
              <a:t>};</a:t>
            </a:r>
          </a:p>
          <a:p>
            <a:endParaRPr lang="en-US" dirty="0"/>
          </a:p>
          <a:p>
            <a:r>
              <a:rPr lang="en-US" dirty="0"/>
              <a:t>&lt;Transition . . . timeout={</a:t>
            </a:r>
            <a:r>
              <a:rPr lang="en-US" dirty="0" err="1"/>
              <a:t>animationTiming</a:t>
            </a:r>
            <a:r>
              <a:rPr lang="en-US" dirty="0"/>
              <a:t>} . . . &gt;</a:t>
            </a:r>
          </a:p>
          <a:p>
            <a:endParaRPr lang="en-US" dirty="0"/>
          </a:p>
          <a:p>
            <a:r>
              <a:rPr lang="en-US" dirty="0">
                <a:solidFill>
                  <a:schemeClr val="bg1">
                    <a:lumMod val="50000"/>
                  </a:schemeClr>
                </a:solidFill>
              </a:rPr>
              <a:t>//demo and now works!</a:t>
            </a:r>
          </a:p>
          <a:p>
            <a:endParaRPr lang="en-US" dirty="0"/>
          </a:p>
        </p:txBody>
      </p:sp>
      <p:sp>
        <p:nvSpPr>
          <p:cNvPr id="3" name="Title 2">
            <a:extLst>
              <a:ext uri="{FF2B5EF4-FFF2-40B4-BE49-F238E27FC236}">
                <a16:creationId xmlns:a16="http://schemas.microsoft.com/office/drawing/2014/main" id="{C330976E-5342-4C66-99A5-ECEAAD914DD3}"/>
              </a:ext>
            </a:extLst>
          </p:cNvPr>
          <p:cNvSpPr>
            <a:spLocks noGrp="1"/>
          </p:cNvSpPr>
          <p:nvPr>
            <p:ph type="title"/>
          </p:nvPr>
        </p:nvSpPr>
        <p:spPr/>
        <p:txBody>
          <a:bodyPr/>
          <a:lstStyle/>
          <a:p>
            <a:r>
              <a:rPr lang="en-US" dirty="0"/>
              <a:t>Animation timing demo</a:t>
            </a:r>
          </a:p>
        </p:txBody>
      </p:sp>
      <p:sp>
        <p:nvSpPr>
          <p:cNvPr id="4" name="Slide Number Placeholder 3">
            <a:extLst>
              <a:ext uri="{FF2B5EF4-FFF2-40B4-BE49-F238E27FC236}">
                <a16:creationId xmlns:a16="http://schemas.microsoft.com/office/drawing/2014/main" id="{700B259B-085D-42B1-BB72-5FA64E78F7ED}"/>
              </a:ext>
            </a:extLst>
          </p:cNvPr>
          <p:cNvSpPr>
            <a:spLocks noGrp="1"/>
          </p:cNvSpPr>
          <p:nvPr>
            <p:ph type="sldNum" sz="quarter" idx="4"/>
          </p:nvPr>
        </p:nvSpPr>
        <p:spPr/>
        <p:txBody>
          <a:bodyPr/>
          <a:lstStyle/>
          <a:p>
            <a:fld id="{3A3ABCD3-4259-4031-A1A0-BB63FBFB7B73}" type="slidenum">
              <a:rPr lang="en-US" smtClean="0"/>
              <a:pPr/>
              <a:t>243</a:t>
            </a:fld>
            <a:endParaRPr lang="en-US" dirty="0"/>
          </a:p>
        </p:txBody>
      </p:sp>
    </p:spTree>
    <p:extLst>
      <p:ext uri="{BB962C8B-B14F-4D97-AF65-F5344CB8AC3E}">
        <p14:creationId xmlns:p14="http://schemas.microsoft.com/office/powerpoint/2010/main" val="232000920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A37FA3-26BB-4889-9BEC-504823B1D649}"/>
              </a:ext>
            </a:extLst>
          </p:cNvPr>
          <p:cNvSpPr>
            <a:spLocks noGrp="1"/>
          </p:cNvSpPr>
          <p:nvPr>
            <p:ph sz="quarter" idx="13"/>
          </p:nvPr>
        </p:nvSpPr>
        <p:spPr/>
        <p:txBody>
          <a:bodyPr/>
          <a:lstStyle/>
          <a:p>
            <a:r>
              <a:rPr lang="en-US" dirty="0">
                <a:solidFill>
                  <a:schemeClr val="bg1">
                    <a:lumMod val="50000"/>
                  </a:schemeClr>
                </a:solidFill>
              </a:rPr>
              <a:t>//in MemberDetail.js change the import to</a:t>
            </a:r>
          </a:p>
          <a:p>
            <a:r>
              <a:rPr lang="en-US" dirty="0"/>
              <a:t>import { </a:t>
            </a:r>
            <a:r>
              <a:rPr lang="en-US" dirty="0" err="1"/>
              <a:t>CSSTransition</a:t>
            </a:r>
            <a:r>
              <a:rPr lang="en-US" dirty="0"/>
              <a:t> } from 'react-transition-group';</a:t>
            </a:r>
          </a:p>
          <a:p>
            <a:endParaRPr lang="en-US" dirty="0"/>
          </a:p>
          <a:p>
            <a:r>
              <a:rPr lang="en-US" dirty="0">
                <a:solidFill>
                  <a:schemeClr val="bg1">
                    <a:lumMod val="50000"/>
                  </a:schemeClr>
                </a:solidFill>
              </a:rPr>
              <a:t>//change the &lt;Transition&gt; element to &lt;</a:t>
            </a:r>
            <a:r>
              <a:rPr lang="en-US" dirty="0" err="1">
                <a:solidFill>
                  <a:schemeClr val="bg1">
                    <a:lumMod val="50000"/>
                  </a:schemeClr>
                </a:solidFill>
              </a:rPr>
              <a:t>CSSTransition</a:t>
            </a:r>
            <a:r>
              <a:rPr lang="en-US" dirty="0">
                <a:solidFill>
                  <a:schemeClr val="bg1">
                    <a:lumMod val="50000"/>
                  </a:schemeClr>
                </a:solidFill>
              </a:rPr>
              <a:t>&gt; and remove the </a:t>
            </a:r>
            <a:r>
              <a:rPr lang="en-US" dirty="0" err="1">
                <a:solidFill>
                  <a:schemeClr val="bg1">
                    <a:lumMod val="50000"/>
                  </a:schemeClr>
                </a:solidFill>
              </a:rPr>
              <a:t>cssClasses</a:t>
            </a:r>
            <a:r>
              <a:rPr lang="en-US" dirty="0">
                <a:solidFill>
                  <a:schemeClr val="bg1">
                    <a:lumMod val="50000"/>
                  </a:schemeClr>
                </a:solidFill>
              </a:rPr>
              <a:t> array</a:t>
            </a:r>
          </a:p>
          <a:p>
            <a:r>
              <a:rPr lang="en-US" dirty="0">
                <a:solidFill>
                  <a:schemeClr val="bg1">
                    <a:lumMod val="50000"/>
                  </a:schemeClr>
                </a:solidFill>
              </a:rPr>
              <a:t>//get rid of the function inside &lt;</a:t>
            </a:r>
            <a:r>
              <a:rPr lang="en-US" dirty="0" err="1">
                <a:solidFill>
                  <a:schemeClr val="bg1">
                    <a:lumMod val="50000"/>
                  </a:schemeClr>
                </a:solidFill>
              </a:rPr>
              <a:t>CSSTransition</a:t>
            </a:r>
            <a:r>
              <a:rPr lang="en-US" dirty="0">
                <a:solidFill>
                  <a:schemeClr val="bg1">
                    <a:lumMod val="50000"/>
                  </a:schemeClr>
                </a:solidFill>
              </a:rPr>
              <a:t>&gt; leaving the &lt;div&gt; content</a:t>
            </a:r>
          </a:p>
          <a:p>
            <a:r>
              <a:rPr lang="en-US" dirty="0">
                <a:solidFill>
                  <a:schemeClr val="bg1">
                    <a:lumMod val="50000"/>
                  </a:schemeClr>
                </a:solidFill>
              </a:rPr>
              <a:t>//and change its </a:t>
            </a:r>
            <a:r>
              <a:rPr lang="en-US" dirty="0" err="1">
                <a:solidFill>
                  <a:schemeClr val="bg1">
                    <a:lumMod val="50000"/>
                  </a:schemeClr>
                </a:solidFill>
              </a:rPr>
              <a:t>className</a:t>
            </a:r>
            <a:r>
              <a:rPr lang="en-US" dirty="0">
                <a:solidFill>
                  <a:schemeClr val="bg1">
                    <a:lumMod val="50000"/>
                  </a:schemeClr>
                </a:solidFill>
              </a:rPr>
              <a:t>={</a:t>
            </a:r>
            <a:r>
              <a:rPr lang="en-US" dirty="0" err="1">
                <a:solidFill>
                  <a:schemeClr val="bg1">
                    <a:lumMod val="50000"/>
                  </a:schemeClr>
                </a:solidFill>
              </a:rPr>
              <a:t>styles.memberDetail</a:t>
            </a:r>
            <a:r>
              <a:rPr lang="en-US" dirty="0">
                <a:solidFill>
                  <a:schemeClr val="bg1">
                    <a:lumMod val="50000"/>
                  </a:schemeClr>
                </a:solidFill>
              </a:rPr>
              <a:t>}</a:t>
            </a:r>
          </a:p>
          <a:p>
            <a:r>
              <a:rPr lang="en-US" dirty="0">
                <a:solidFill>
                  <a:schemeClr val="bg1">
                    <a:lumMod val="50000"/>
                  </a:schemeClr>
                </a:solidFill>
              </a:rPr>
              <a:t>//add </a:t>
            </a:r>
            <a:r>
              <a:rPr lang="en-US" dirty="0" err="1">
                <a:solidFill>
                  <a:schemeClr val="bg1">
                    <a:lumMod val="50000"/>
                  </a:schemeClr>
                </a:solidFill>
              </a:rPr>
              <a:t>classNames</a:t>
            </a:r>
            <a:r>
              <a:rPr lang="en-US" dirty="0">
                <a:solidFill>
                  <a:schemeClr val="bg1">
                    <a:lumMod val="50000"/>
                  </a:schemeClr>
                </a:solidFill>
              </a:rPr>
              <a:t>="slide-fade" to the &lt;</a:t>
            </a:r>
            <a:r>
              <a:rPr lang="en-US" dirty="0" err="1">
                <a:solidFill>
                  <a:schemeClr val="bg1">
                    <a:lumMod val="50000"/>
                  </a:schemeClr>
                </a:solidFill>
              </a:rPr>
              <a:t>CSSTransition</a:t>
            </a:r>
            <a:r>
              <a:rPr lang="en-US" dirty="0">
                <a:solidFill>
                  <a:schemeClr val="bg1">
                    <a:lumMod val="50000"/>
                  </a:schemeClr>
                </a:solidFill>
              </a:rPr>
              <a:t>&gt; element</a:t>
            </a:r>
          </a:p>
          <a:p>
            <a:endParaRPr lang="en-US" dirty="0"/>
          </a:p>
          <a:p>
            <a:r>
              <a:rPr lang="en-US" dirty="0">
                <a:solidFill>
                  <a:schemeClr val="bg1">
                    <a:lumMod val="50000"/>
                  </a:schemeClr>
                </a:solidFill>
              </a:rPr>
              <a:t>//in the css add to the selectors:</a:t>
            </a:r>
          </a:p>
          <a:p>
            <a:r>
              <a:rPr lang="en-US" dirty="0"/>
              <a:t>.</a:t>
            </a:r>
            <a:r>
              <a:rPr lang="en-US" dirty="0" err="1"/>
              <a:t>modelOpen</a:t>
            </a:r>
            <a:r>
              <a:rPr lang="en-US" dirty="0"/>
              <a:t>, .slide-fade-enter-active, .slide-fade-appear-active</a:t>
            </a:r>
          </a:p>
          <a:p>
            <a:r>
              <a:rPr lang="en-US" dirty="0">
                <a:solidFill>
                  <a:schemeClr val="bg1">
                    <a:lumMod val="50000"/>
                  </a:schemeClr>
                </a:solidFill>
              </a:rPr>
              <a:t>//and</a:t>
            </a:r>
          </a:p>
          <a:p>
            <a:r>
              <a:rPr lang="en-US" dirty="0"/>
              <a:t>.</a:t>
            </a:r>
            <a:r>
              <a:rPr lang="en-US" dirty="0" err="1"/>
              <a:t>modalClosed</a:t>
            </a:r>
            <a:r>
              <a:rPr lang="en-US" dirty="0"/>
              <a:t>, .slide-face-exit-active</a:t>
            </a:r>
          </a:p>
          <a:p>
            <a:endParaRPr lang="en-US" dirty="0"/>
          </a:p>
          <a:p>
            <a:r>
              <a:rPr lang="en-US" dirty="0">
                <a:solidFill>
                  <a:schemeClr val="bg1">
                    <a:lumMod val="50000"/>
                  </a:schemeClr>
                </a:solidFill>
              </a:rPr>
              <a:t>//demo and it doesn't work (because of CSS modules – remove the modules and it would work)</a:t>
            </a:r>
          </a:p>
          <a:p>
            <a:endParaRPr lang="en-US" dirty="0"/>
          </a:p>
        </p:txBody>
      </p:sp>
      <p:sp>
        <p:nvSpPr>
          <p:cNvPr id="3" name="Title 2">
            <a:extLst>
              <a:ext uri="{FF2B5EF4-FFF2-40B4-BE49-F238E27FC236}">
                <a16:creationId xmlns:a16="http://schemas.microsoft.com/office/drawing/2014/main" id="{D7E3CC27-1880-4445-B52E-699B8993163B}"/>
              </a:ext>
            </a:extLst>
          </p:cNvPr>
          <p:cNvSpPr>
            <a:spLocks noGrp="1"/>
          </p:cNvSpPr>
          <p:nvPr>
            <p:ph type="title"/>
          </p:nvPr>
        </p:nvSpPr>
        <p:spPr/>
        <p:txBody>
          <a:bodyPr/>
          <a:lstStyle/>
          <a:p>
            <a:r>
              <a:rPr lang="en-US" dirty="0" err="1"/>
              <a:t>CSSTransition</a:t>
            </a:r>
            <a:r>
              <a:rPr lang="en-US" dirty="0"/>
              <a:t> demo</a:t>
            </a:r>
          </a:p>
        </p:txBody>
      </p:sp>
      <p:sp>
        <p:nvSpPr>
          <p:cNvPr id="4" name="Slide Number Placeholder 3">
            <a:extLst>
              <a:ext uri="{FF2B5EF4-FFF2-40B4-BE49-F238E27FC236}">
                <a16:creationId xmlns:a16="http://schemas.microsoft.com/office/drawing/2014/main" id="{2092A287-1CE2-4718-A2C6-5601B358FCFF}"/>
              </a:ext>
            </a:extLst>
          </p:cNvPr>
          <p:cNvSpPr>
            <a:spLocks noGrp="1"/>
          </p:cNvSpPr>
          <p:nvPr>
            <p:ph type="sldNum" sz="quarter" idx="4"/>
          </p:nvPr>
        </p:nvSpPr>
        <p:spPr/>
        <p:txBody>
          <a:bodyPr/>
          <a:lstStyle/>
          <a:p>
            <a:fld id="{3A3ABCD3-4259-4031-A1A0-BB63FBFB7B73}" type="slidenum">
              <a:rPr lang="en-US" smtClean="0"/>
              <a:pPr/>
              <a:t>244</a:t>
            </a:fld>
            <a:endParaRPr lang="en-US" dirty="0"/>
          </a:p>
        </p:txBody>
      </p:sp>
    </p:spTree>
    <p:extLst>
      <p:ext uri="{BB962C8B-B14F-4D97-AF65-F5344CB8AC3E}">
        <p14:creationId xmlns:p14="http://schemas.microsoft.com/office/powerpoint/2010/main" val="11390942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86693-9BDC-433A-8BCA-0FCE4498E3FB}"/>
              </a:ext>
            </a:extLst>
          </p:cNvPr>
          <p:cNvSpPr>
            <a:spLocks noGrp="1"/>
          </p:cNvSpPr>
          <p:nvPr>
            <p:ph sz="quarter" idx="13"/>
          </p:nvPr>
        </p:nvSpPr>
        <p:spPr/>
        <p:txBody>
          <a:bodyPr/>
          <a:lstStyle/>
          <a:p>
            <a:r>
              <a:rPr lang="en-US" dirty="0">
                <a:solidFill>
                  <a:schemeClr val="bg1">
                    <a:lumMod val="50000"/>
                  </a:schemeClr>
                </a:solidFill>
              </a:rPr>
              <a:t>//in MemberDetail.module.css change selectors to:</a:t>
            </a:r>
          </a:p>
          <a:p>
            <a:r>
              <a:rPr lang="en-US" dirty="0"/>
              <a:t>.</a:t>
            </a:r>
            <a:r>
              <a:rPr lang="en-US" dirty="0" err="1"/>
              <a:t>modalOpen</a:t>
            </a:r>
            <a:r>
              <a:rPr lang="en-US" dirty="0"/>
              <a:t>, .</a:t>
            </a:r>
            <a:r>
              <a:rPr lang="en-US" dirty="0" err="1"/>
              <a:t>enterActive</a:t>
            </a:r>
            <a:r>
              <a:rPr lang="en-US" dirty="0"/>
              <a:t>, .</a:t>
            </a:r>
            <a:r>
              <a:rPr lang="en-US" dirty="0" err="1"/>
              <a:t>appearActive</a:t>
            </a:r>
            <a:endParaRPr lang="en-US" dirty="0"/>
          </a:p>
          <a:p>
            <a:endParaRPr lang="en-US" dirty="0"/>
          </a:p>
          <a:p>
            <a:r>
              <a:rPr lang="en-US" dirty="0">
                <a:solidFill>
                  <a:schemeClr val="bg1">
                    <a:lumMod val="50000"/>
                  </a:schemeClr>
                </a:solidFill>
              </a:rPr>
              <a:t>//and </a:t>
            </a:r>
          </a:p>
          <a:p>
            <a:r>
              <a:rPr lang="en-US" dirty="0"/>
              <a:t>.</a:t>
            </a:r>
            <a:r>
              <a:rPr lang="en-US" dirty="0" err="1"/>
              <a:t>modalClosed</a:t>
            </a:r>
            <a:r>
              <a:rPr lang="en-US" dirty="0"/>
              <a:t>, .</a:t>
            </a:r>
            <a:r>
              <a:rPr lang="en-US" dirty="0" err="1"/>
              <a:t>exitActive</a:t>
            </a:r>
            <a:endParaRPr lang="en-US" dirty="0"/>
          </a:p>
          <a:p>
            <a:endParaRPr lang="en-US" dirty="0"/>
          </a:p>
          <a:p>
            <a:r>
              <a:rPr lang="en-US" dirty="0">
                <a:solidFill>
                  <a:schemeClr val="bg1">
                    <a:lumMod val="50000"/>
                  </a:schemeClr>
                </a:solidFill>
              </a:rPr>
              <a:t>//then, in MemberDetail.js change the </a:t>
            </a:r>
            <a:r>
              <a:rPr lang="en-US" dirty="0" err="1">
                <a:solidFill>
                  <a:schemeClr val="bg1">
                    <a:lumMod val="50000"/>
                  </a:schemeClr>
                </a:solidFill>
              </a:rPr>
              <a:t>CSSTransition</a:t>
            </a:r>
            <a:r>
              <a:rPr lang="en-US" dirty="0">
                <a:solidFill>
                  <a:schemeClr val="bg1">
                    <a:lumMod val="50000"/>
                  </a:schemeClr>
                </a:solidFill>
              </a:rPr>
              <a:t> element to</a:t>
            </a:r>
          </a:p>
          <a:p>
            <a:r>
              <a:rPr lang="en-US" dirty="0"/>
              <a:t>&lt;</a:t>
            </a:r>
            <a:r>
              <a:rPr lang="en-US" dirty="0" err="1"/>
              <a:t>CSSTransition</a:t>
            </a:r>
            <a:r>
              <a:rPr lang="en-US" dirty="0"/>
              <a:t> . . . </a:t>
            </a:r>
            <a:r>
              <a:rPr lang="en-US" dirty="0" err="1"/>
              <a:t>classNames</a:t>
            </a:r>
            <a:r>
              <a:rPr lang="en-US" dirty="0"/>
              <a:t>={{...styles}} . . . &gt;</a:t>
            </a:r>
          </a:p>
          <a:p>
            <a:endParaRPr lang="en-US" dirty="0"/>
          </a:p>
          <a:p>
            <a:r>
              <a:rPr lang="en-US" dirty="0">
                <a:solidFill>
                  <a:schemeClr val="bg1">
                    <a:lumMod val="50000"/>
                  </a:schemeClr>
                </a:solidFill>
              </a:rPr>
              <a:t>//now, the animations will work!</a:t>
            </a:r>
          </a:p>
          <a:p>
            <a:endParaRPr lang="en-US" dirty="0"/>
          </a:p>
          <a:p>
            <a:endParaRPr lang="en-US" dirty="0"/>
          </a:p>
        </p:txBody>
      </p:sp>
      <p:sp>
        <p:nvSpPr>
          <p:cNvPr id="3" name="Title 2">
            <a:extLst>
              <a:ext uri="{FF2B5EF4-FFF2-40B4-BE49-F238E27FC236}">
                <a16:creationId xmlns:a16="http://schemas.microsoft.com/office/drawing/2014/main" id="{A9CCB494-B43A-4231-BDBE-EA06FE8CAE56}"/>
              </a:ext>
            </a:extLst>
          </p:cNvPr>
          <p:cNvSpPr>
            <a:spLocks noGrp="1"/>
          </p:cNvSpPr>
          <p:nvPr>
            <p:ph type="title"/>
          </p:nvPr>
        </p:nvSpPr>
        <p:spPr/>
        <p:txBody>
          <a:bodyPr/>
          <a:lstStyle/>
          <a:p>
            <a:r>
              <a:rPr lang="en-US" dirty="0" err="1"/>
              <a:t>CSSTransition</a:t>
            </a:r>
            <a:r>
              <a:rPr lang="en-US" dirty="0"/>
              <a:t> demo – fixing for modules</a:t>
            </a:r>
          </a:p>
        </p:txBody>
      </p:sp>
      <p:sp>
        <p:nvSpPr>
          <p:cNvPr id="4" name="Slide Number Placeholder 3">
            <a:extLst>
              <a:ext uri="{FF2B5EF4-FFF2-40B4-BE49-F238E27FC236}">
                <a16:creationId xmlns:a16="http://schemas.microsoft.com/office/drawing/2014/main" id="{74A7B2C3-D838-49D5-A597-272473AAD5DB}"/>
              </a:ext>
            </a:extLst>
          </p:cNvPr>
          <p:cNvSpPr>
            <a:spLocks noGrp="1"/>
          </p:cNvSpPr>
          <p:nvPr>
            <p:ph type="sldNum" sz="quarter" idx="4"/>
          </p:nvPr>
        </p:nvSpPr>
        <p:spPr/>
        <p:txBody>
          <a:bodyPr/>
          <a:lstStyle/>
          <a:p>
            <a:fld id="{3A3ABCD3-4259-4031-A1A0-BB63FBFB7B73}" type="slidenum">
              <a:rPr lang="en-US" smtClean="0"/>
              <a:pPr/>
              <a:t>245</a:t>
            </a:fld>
            <a:endParaRPr lang="en-US" dirty="0"/>
          </a:p>
        </p:txBody>
      </p:sp>
    </p:spTree>
    <p:extLst>
      <p:ext uri="{BB962C8B-B14F-4D97-AF65-F5344CB8AC3E}">
        <p14:creationId xmlns:p14="http://schemas.microsoft.com/office/powerpoint/2010/main" val="41550250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E175E-7A49-4670-8E1B-532C9CC5E47C}"/>
              </a:ext>
            </a:extLst>
          </p:cNvPr>
          <p:cNvSpPr>
            <a:spLocks noGrp="1"/>
          </p:cNvSpPr>
          <p:nvPr>
            <p:ph sz="quarter" idx="13"/>
          </p:nvPr>
        </p:nvSpPr>
        <p:spPr/>
        <p:txBody>
          <a:bodyPr/>
          <a:lstStyle/>
          <a:p>
            <a:r>
              <a:rPr lang="en-US" dirty="0">
                <a:solidFill>
                  <a:schemeClr val="bg1">
                    <a:lumMod val="50000"/>
                  </a:schemeClr>
                </a:solidFill>
              </a:rPr>
              <a:t>//demo list functionality in Counter.js, then add:</a:t>
            </a:r>
          </a:p>
          <a:p>
            <a:r>
              <a:rPr lang="en-US" dirty="0"/>
              <a:t>import { </a:t>
            </a:r>
            <a:r>
              <a:rPr lang="en-US" dirty="0" err="1"/>
              <a:t>TransitionGroup</a:t>
            </a:r>
            <a:r>
              <a:rPr lang="en-US" dirty="0"/>
              <a:t>, </a:t>
            </a:r>
            <a:r>
              <a:rPr lang="en-US" dirty="0" err="1"/>
              <a:t>CSSTransition</a:t>
            </a:r>
            <a:r>
              <a:rPr lang="en-US" dirty="0"/>
              <a:t> } from 'react-transition-group';</a:t>
            </a:r>
          </a:p>
          <a:p>
            <a:endParaRPr lang="en-US" dirty="0"/>
          </a:p>
          <a:p>
            <a:r>
              <a:rPr lang="en-US" dirty="0">
                <a:solidFill>
                  <a:schemeClr val="bg1">
                    <a:lumMod val="50000"/>
                  </a:schemeClr>
                </a:solidFill>
              </a:rPr>
              <a:t>//change the &lt;ul&gt; in the returned JSX to:</a:t>
            </a:r>
          </a:p>
          <a:p>
            <a:r>
              <a:rPr lang="en-US" dirty="0"/>
              <a:t>&lt;</a:t>
            </a:r>
            <a:r>
              <a:rPr lang="en-US" dirty="0" err="1"/>
              <a:t>TransitionGroup</a:t>
            </a:r>
            <a:r>
              <a:rPr lang="en-US" dirty="0"/>
              <a:t> component="ul" </a:t>
            </a:r>
            <a:r>
              <a:rPr lang="en-US" dirty="0" err="1"/>
              <a:t>className</a:t>
            </a:r>
            <a:r>
              <a:rPr lang="en-US" dirty="0"/>
              <a:t>={</a:t>
            </a:r>
            <a:r>
              <a:rPr lang="en-US" dirty="0" err="1"/>
              <a:t>styles.list</a:t>
            </a:r>
            <a:r>
              <a:rPr lang="en-US" dirty="0"/>
              <a:t>}&gt;</a:t>
            </a:r>
          </a:p>
          <a:p>
            <a:endParaRPr lang="en-US" dirty="0"/>
          </a:p>
          <a:p>
            <a:r>
              <a:rPr lang="en-US" dirty="0">
                <a:solidFill>
                  <a:schemeClr val="bg1">
                    <a:lumMod val="50000"/>
                  </a:schemeClr>
                </a:solidFill>
              </a:rPr>
              <a:t>//when building the </a:t>
            </a:r>
            <a:r>
              <a:rPr lang="en-US" dirty="0" err="1">
                <a:solidFill>
                  <a:schemeClr val="bg1">
                    <a:lumMod val="50000"/>
                  </a:schemeClr>
                </a:solidFill>
              </a:rPr>
              <a:t>listItems</a:t>
            </a:r>
            <a:r>
              <a:rPr lang="en-US" dirty="0">
                <a:solidFill>
                  <a:schemeClr val="bg1">
                    <a:lumMod val="50000"/>
                  </a:schemeClr>
                </a:solidFill>
              </a:rPr>
              <a:t> content wrap each &lt;li&gt; in (move key prop):</a:t>
            </a:r>
          </a:p>
          <a:p>
            <a:r>
              <a:rPr lang="en-US" dirty="0"/>
              <a:t>&lt;</a:t>
            </a:r>
            <a:r>
              <a:rPr lang="en-US" dirty="0" err="1"/>
              <a:t>CSSTransition</a:t>
            </a:r>
            <a:r>
              <a:rPr lang="en-US" dirty="0"/>
              <a:t> key={item.id} timeout={500} </a:t>
            </a:r>
            <a:r>
              <a:rPr lang="en-US" dirty="0" err="1"/>
              <a:t>classNames</a:t>
            </a:r>
            <a:r>
              <a:rPr lang="en-US" dirty="0"/>
              <a:t>="x"&gt;</a:t>
            </a:r>
          </a:p>
          <a:p>
            <a:r>
              <a:rPr lang="en-US" dirty="0">
                <a:solidFill>
                  <a:schemeClr val="bg1">
                    <a:lumMod val="50000"/>
                  </a:schemeClr>
                </a:solidFill>
              </a:rPr>
              <a:t>//NOTE: do not need "in" property for Transition or </a:t>
            </a:r>
            <a:r>
              <a:rPr lang="en-US" dirty="0" err="1">
                <a:solidFill>
                  <a:schemeClr val="bg1">
                    <a:lumMod val="50000"/>
                  </a:schemeClr>
                </a:solidFill>
              </a:rPr>
              <a:t>CSSTransition</a:t>
            </a:r>
            <a:r>
              <a:rPr lang="en-US" dirty="0">
                <a:solidFill>
                  <a:schemeClr val="bg1">
                    <a:lumMod val="50000"/>
                  </a:schemeClr>
                </a:solidFill>
              </a:rPr>
              <a:t> </a:t>
            </a:r>
          </a:p>
          <a:p>
            <a:r>
              <a:rPr lang="en-US" dirty="0">
                <a:solidFill>
                  <a:schemeClr val="bg1">
                    <a:lumMod val="50000"/>
                  </a:schemeClr>
                </a:solidFill>
              </a:rPr>
              <a:t>//b/c </a:t>
            </a:r>
            <a:r>
              <a:rPr lang="en-US" dirty="0" err="1">
                <a:solidFill>
                  <a:schemeClr val="bg1">
                    <a:lumMod val="50000"/>
                  </a:schemeClr>
                </a:solidFill>
              </a:rPr>
              <a:t>TransitionGroup</a:t>
            </a:r>
            <a:r>
              <a:rPr lang="en-US" dirty="0">
                <a:solidFill>
                  <a:schemeClr val="bg1">
                    <a:lumMod val="50000"/>
                  </a:schemeClr>
                </a:solidFill>
              </a:rPr>
              <a:t> handles it</a:t>
            </a:r>
          </a:p>
          <a:p>
            <a:endParaRPr lang="en-US" dirty="0"/>
          </a:p>
        </p:txBody>
      </p:sp>
      <p:sp>
        <p:nvSpPr>
          <p:cNvPr id="3" name="Title 2">
            <a:extLst>
              <a:ext uri="{FF2B5EF4-FFF2-40B4-BE49-F238E27FC236}">
                <a16:creationId xmlns:a16="http://schemas.microsoft.com/office/drawing/2014/main" id="{826EBF71-3901-456B-B803-2A5B9FD3294E}"/>
              </a:ext>
            </a:extLst>
          </p:cNvPr>
          <p:cNvSpPr>
            <a:spLocks noGrp="1"/>
          </p:cNvSpPr>
          <p:nvPr>
            <p:ph type="title"/>
          </p:nvPr>
        </p:nvSpPr>
        <p:spPr/>
        <p:txBody>
          <a:bodyPr/>
          <a:lstStyle/>
          <a:p>
            <a:r>
              <a:rPr lang="en-US" dirty="0"/>
              <a:t>List animation demo - setup</a:t>
            </a:r>
          </a:p>
        </p:txBody>
      </p:sp>
      <p:sp>
        <p:nvSpPr>
          <p:cNvPr id="4" name="Slide Number Placeholder 3">
            <a:extLst>
              <a:ext uri="{FF2B5EF4-FFF2-40B4-BE49-F238E27FC236}">
                <a16:creationId xmlns:a16="http://schemas.microsoft.com/office/drawing/2014/main" id="{1A8498D3-EB6F-4A62-B0A0-11A954D70CE1}"/>
              </a:ext>
            </a:extLst>
          </p:cNvPr>
          <p:cNvSpPr>
            <a:spLocks noGrp="1"/>
          </p:cNvSpPr>
          <p:nvPr>
            <p:ph type="sldNum" sz="quarter" idx="4"/>
          </p:nvPr>
        </p:nvSpPr>
        <p:spPr/>
        <p:txBody>
          <a:bodyPr/>
          <a:lstStyle/>
          <a:p>
            <a:fld id="{3A3ABCD3-4259-4031-A1A0-BB63FBFB7B73}" type="slidenum">
              <a:rPr lang="en-US" smtClean="0"/>
              <a:pPr/>
              <a:t>246</a:t>
            </a:fld>
            <a:endParaRPr lang="en-US" dirty="0"/>
          </a:p>
        </p:txBody>
      </p:sp>
    </p:spTree>
    <p:extLst>
      <p:ext uri="{BB962C8B-B14F-4D97-AF65-F5344CB8AC3E}">
        <p14:creationId xmlns:p14="http://schemas.microsoft.com/office/powerpoint/2010/main" val="177742056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E7762-22C6-4D85-ADFF-8F85341E8B94}"/>
              </a:ext>
            </a:extLst>
          </p:cNvPr>
          <p:cNvSpPr>
            <a:spLocks noGrp="1"/>
          </p:cNvSpPr>
          <p:nvPr>
            <p:ph sz="quarter" idx="13"/>
          </p:nvPr>
        </p:nvSpPr>
        <p:spPr/>
        <p:txBody>
          <a:bodyPr/>
          <a:lstStyle/>
          <a:p>
            <a:r>
              <a:rPr lang="en-US" dirty="0">
                <a:solidFill>
                  <a:schemeClr val="bg1">
                    <a:lumMod val="50000"/>
                  </a:schemeClr>
                </a:solidFill>
              </a:rPr>
              <a:t>//we are using CSS modules, so in Counter.module.css add the styles:</a:t>
            </a:r>
          </a:p>
          <a:p>
            <a:r>
              <a:rPr lang="en-US" dirty="0"/>
              <a:t>.enter { opacity: 0; }</a:t>
            </a:r>
          </a:p>
          <a:p>
            <a:r>
              <a:rPr lang="en-US" dirty="0"/>
              <a:t>.</a:t>
            </a:r>
            <a:r>
              <a:rPr lang="en-US" dirty="0" err="1"/>
              <a:t>enterActive</a:t>
            </a:r>
            <a:r>
              <a:rPr lang="en-US" dirty="0"/>
              <a:t> { opacity: 1; transition: opacity 500ms ease-out; }</a:t>
            </a:r>
          </a:p>
          <a:p>
            <a:endParaRPr lang="en-US" dirty="0"/>
          </a:p>
          <a:p>
            <a:r>
              <a:rPr lang="en-US" dirty="0"/>
              <a:t>.exit { opacity: 1; }</a:t>
            </a:r>
          </a:p>
          <a:p>
            <a:r>
              <a:rPr lang="en-US" dirty="0"/>
              <a:t>.</a:t>
            </a:r>
            <a:r>
              <a:rPr lang="en-US" dirty="0" err="1"/>
              <a:t>exitActive</a:t>
            </a:r>
            <a:r>
              <a:rPr lang="en-US" dirty="0"/>
              <a:t> { opacity: 0; transition: opacity 500ms ease-out; }</a:t>
            </a:r>
          </a:p>
          <a:p>
            <a:endParaRPr lang="en-US" dirty="0"/>
          </a:p>
          <a:p>
            <a:r>
              <a:rPr lang="en-US" dirty="0">
                <a:solidFill>
                  <a:schemeClr val="bg1">
                    <a:lumMod val="50000"/>
                  </a:schemeClr>
                </a:solidFill>
              </a:rPr>
              <a:t>//back in Counter.js change the </a:t>
            </a:r>
            <a:r>
              <a:rPr lang="en-US" dirty="0" err="1">
                <a:solidFill>
                  <a:schemeClr val="bg1">
                    <a:lumMod val="50000"/>
                  </a:schemeClr>
                </a:solidFill>
              </a:rPr>
              <a:t>CSSTransition</a:t>
            </a:r>
            <a:r>
              <a:rPr lang="en-US" dirty="0">
                <a:solidFill>
                  <a:schemeClr val="bg1">
                    <a:lumMod val="50000"/>
                  </a:schemeClr>
                </a:solidFill>
              </a:rPr>
              <a:t> component</a:t>
            </a:r>
          </a:p>
          <a:p>
            <a:r>
              <a:rPr lang="en-US" dirty="0"/>
              <a:t>&lt;</a:t>
            </a:r>
            <a:r>
              <a:rPr lang="en-US" dirty="0" err="1"/>
              <a:t>CSSTransition</a:t>
            </a:r>
            <a:r>
              <a:rPr lang="en-US" dirty="0"/>
              <a:t> . . . </a:t>
            </a:r>
            <a:r>
              <a:rPr lang="en-US" dirty="0" err="1"/>
              <a:t>classNames</a:t>
            </a:r>
            <a:r>
              <a:rPr lang="en-US" dirty="0"/>
              <a:t>={{...styles}}&gt;</a:t>
            </a:r>
          </a:p>
          <a:p>
            <a:endParaRPr lang="en-US" dirty="0"/>
          </a:p>
          <a:p>
            <a:r>
              <a:rPr lang="en-US" dirty="0">
                <a:solidFill>
                  <a:schemeClr val="bg1">
                    <a:lumMod val="50000"/>
                  </a:schemeClr>
                </a:solidFill>
              </a:rPr>
              <a:t>//demo animation now works!</a:t>
            </a:r>
          </a:p>
        </p:txBody>
      </p:sp>
      <p:sp>
        <p:nvSpPr>
          <p:cNvPr id="3" name="Title 2">
            <a:extLst>
              <a:ext uri="{FF2B5EF4-FFF2-40B4-BE49-F238E27FC236}">
                <a16:creationId xmlns:a16="http://schemas.microsoft.com/office/drawing/2014/main" id="{2EC771BF-0BEB-478F-85D5-000F1399383D}"/>
              </a:ext>
            </a:extLst>
          </p:cNvPr>
          <p:cNvSpPr>
            <a:spLocks noGrp="1"/>
          </p:cNvSpPr>
          <p:nvPr>
            <p:ph type="title"/>
          </p:nvPr>
        </p:nvSpPr>
        <p:spPr/>
        <p:txBody>
          <a:bodyPr/>
          <a:lstStyle/>
          <a:p>
            <a:r>
              <a:rPr lang="en-US" dirty="0"/>
              <a:t>List animation demo – classes </a:t>
            </a:r>
          </a:p>
        </p:txBody>
      </p:sp>
      <p:sp>
        <p:nvSpPr>
          <p:cNvPr id="4" name="Slide Number Placeholder 3">
            <a:extLst>
              <a:ext uri="{FF2B5EF4-FFF2-40B4-BE49-F238E27FC236}">
                <a16:creationId xmlns:a16="http://schemas.microsoft.com/office/drawing/2014/main" id="{17B8F44B-1498-4BC4-AAA4-D2A63FA5C5F3}"/>
              </a:ext>
            </a:extLst>
          </p:cNvPr>
          <p:cNvSpPr>
            <a:spLocks noGrp="1"/>
          </p:cNvSpPr>
          <p:nvPr>
            <p:ph type="sldNum" sz="quarter" idx="4"/>
          </p:nvPr>
        </p:nvSpPr>
        <p:spPr/>
        <p:txBody>
          <a:bodyPr/>
          <a:lstStyle/>
          <a:p>
            <a:fld id="{3A3ABCD3-4259-4031-A1A0-BB63FBFB7B73}" type="slidenum">
              <a:rPr lang="en-US" smtClean="0"/>
              <a:pPr/>
              <a:t>247</a:t>
            </a:fld>
            <a:endParaRPr lang="en-US" dirty="0"/>
          </a:p>
        </p:txBody>
      </p:sp>
    </p:spTree>
    <p:extLst>
      <p:ext uri="{BB962C8B-B14F-4D97-AF65-F5344CB8AC3E}">
        <p14:creationId xmlns:p14="http://schemas.microsoft.com/office/powerpoint/2010/main" val="310555193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30CF54-1F12-4D8E-8164-FCF425D3D287}"/>
              </a:ext>
            </a:extLst>
          </p:cNvPr>
          <p:cNvSpPr>
            <a:spLocks noGrp="1"/>
          </p:cNvSpPr>
          <p:nvPr>
            <p:ph sz="quarter" idx="13"/>
          </p:nvPr>
        </p:nvSpPr>
        <p:spPr/>
        <p:txBody>
          <a:bodyPr/>
          <a:lstStyle/>
          <a:p>
            <a:r>
              <a:rPr lang="en-US" dirty="0">
                <a:solidFill>
                  <a:schemeClr val="bg1">
                    <a:lumMod val="50000"/>
                  </a:schemeClr>
                </a:solidFill>
              </a:rPr>
              <a:t>//in ContentContainer.js (factored out of app.js b/c it needs to use router props)</a:t>
            </a:r>
          </a:p>
          <a:p>
            <a:r>
              <a:rPr lang="en-US" dirty="0"/>
              <a:t>import { </a:t>
            </a:r>
            <a:r>
              <a:rPr lang="en-US" dirty="0" err="1"/>
              <a:t>TransitionGroup</a:t>
            </a:r>
            <a:r>
              <a:rPr lang="en-US" dirty="0"/>
              <a:t>, </a:t>
            </a:r>
            <a:r>
              <a:rPr lang="en-US" dirty="0" err="1"/>
              <a:t>CSSTransition</a:t>
            </a:r>
            <a:r>
              <a:rPr lang="en-US" dirty="0"/>
              <a:t> } from 'react-transition-group';</a:t>
            </a:r>
          </a:p>
          <a:p>
            <a:endParaRPr lang="en-US" dirty="0"/>
          </a:p>
          <a:p>
            <a:r>
              <a:rPr lang="en-US" dirty="0">
                <a:solidFill>
                  <a:schemeClr val="bg1">
                    <a:lumMod val="50000"/>
                  </a:schemeClr>
                </a:solidFill>
              </a:rPr>
              <a:t>//in the returned JSX wrap the &lt;Switch&gt; with </a:t>
            </a:r>
          </a:p>
          <a:p>
            <a:r>
              <a:rPr lang="en-US" dirty="0"/>
              <a:t>&lt;</a:t>
            </a:r>
            <a:r>
              <a:rPr lang="en-US" dirty="0" err="1"/>
              <a:t>TransitionGroup</a:t>
            </a:r>
            <a:r>
              <a:rPr lang="en-US" dirty="0"/>
              <a:t> component="div"&gt;</a:t>
            </a:r>
          </a:p>
          <a:p>
            <a:r>
              <a:rPr lang="en-US" dirty="0"/>
              <a:t>	&lt;</a:t>
            </a:r>
            <a:r>
              <a:rPr lang="en-US" dirty="0" err="1"/>
              <a:t>CSSTransition</a:t>
            </a:r>
            <a:r>
              <a:rPr lang="en-US" dirty="0"/>
              <a:t> timeout={800} </a:t>
            </a:r>
            <a:r>
              <a:rPr lang="en-US" dirty="0" err="1"/>
              <a:t>classNames</a:t>
            </a:r>
            <a:r>
              <a:rPr lang="en-US" dirty="0"/>
              <a:t>={{...styles}}&gt;</a:t>
            </a:r>
          </a:p>
          <a:p>
            <a:endParaRPr lang="en-US" dirty="0"/>
          </a:p>
          <a:p>
            <a:r>
              <a:rPr lang="en-US" dirty="0">
                <a:solidFill>
                  <a:schemeClr val="bg1">
                    <a:lumMod val="50000"/>
                  </a:schemeClr>
                </a:solidFill>
              </a:rPr>
              <a:t>//demo – no animation! b/c </a:t>
            </a:r>
            <a:r>
              <a:rPr lang="en-US" dirty="0" err="1">
                <a:solidFill>
                  <a:schemeClr val="bg1">
                    <a:lumMod val="50000"/>
                  </a:schemeClr>
                </a:solidFill>
              </a:rPr>
              <a:t>CSSTransition</a:t>
            </a:r>
            <a:r>
              <a:rPr lang="en-US" dirty="0">
                <a:solidFill>
                  <a:schemeClr val="bg1">
                    <a:lumMod val="50000"/>
                  </a:schemeClr>
                </a:solidFill>
              </a:rPr>
              <a:t> element gets reused w/ different Switch content</a:t>
            </a:r>
          </a:p>
          <a:p>
            <a:r>
              <a:rPr lang="en-US" dirty="0">
                <a:solidFill>
                  <a:schemeClr val="bg1">
                    <a:lumMod val="50000"/>
                  </a:schemeClr>
                </a:solidFill>
              </a:rPr>
              <a:t>//can use </a:t>
            </a:r>
            <a:r>
              <a:rPr lang="en-US" dirty="0" err="1">
                <a:solidFill>
                  <a:schemeClr val="bg1">
                    <a:lumMod val="50000"/>
                  </a:schemeClr>
                </a:solidFill>
              </a:rPr>
              <a:t>TransitionGroup</a:t>
            </a:r>
            <a:r>
              <a:rPr lang="en-US" dirty="0">
                <a:solidFill>
                  <a:schemeClr val="bg1">
                    <a:lumMod val="50000"/>
                  </a:schemeClr>
                </a:solidFill>
              </a:rPr>
              <a:t> with one Transition child, but need to change its key</a:t>
            </a:r>
          </a:p>
          <a:p>
            <a:r>
              <a:rPr lang="en-US" dirty="0">
                <a:solidFill>
                  <a:schemeClr val="bg1">
                    <a:lumMod val="50000"/>
                  </a:schemeClr>
                </a:solidFill>
              </a:rPr>
              <a:t>//in order to force animation – i.e. we need a different key for each route</a:t>
            </a:r>
          </a:p>
          <a:p>
            <a:endParaRPr lang="en-US" dirty="0"/>
          </a:p>
        </p:txBody>
      </p:sp>
      <p:sp>
        <p:nvSpPr>
          <p:cNvPr id="3" name="Title 2">
            <a:extLst>
              <a:ext uri="{FF2B5EF4-FFF2-40B4-BE49-F238E27FC236}">
                <a16:creationId xmlns:a16="http://schemas.microsoft.com/office/drawing/2014/main" id="{3CD1C3A6-5DCE-4E63-B3B4-369BA289C054}"/>
              </a:ext>
            </a:extLst>
          </p:cNvPr>
          <p:cNvSpPr>
            <a:spLocks noGrp="1"/>
          </p:cNvSpPr>
          <p:nvPr>
            <p:ph type="title"/>
          </p:nvPr>
        </p:nvSpPr>
        <p:spPr/>
        <p:txBody>
          <a:bodyPr/>
          <a:lstStyle/>
          <a:p>
            <a:r>
              <a:rPr lang="en-US" dirty="0"/>
              <a:t>Transitioning router content demo – setup </a:t>
            </a:r>
          </a:p>
        </p:txBody>
      </p:sp>
      <p:sp>
        <p:nvSpPr>
          <p:cNvPr id="4" name="Slide Number Placeholder 3">
            <a:extLst>
              <a:ext uri="{FF2B5EF4-FFF2-40B4-BE49-F238E27FC236}">
                <a16:creationId xmlns:a16="http://schemas.microsoft.com/office/drawing/2014/main" id="{A1A34A73-DE2F-4D9F-A1C4-41786D01B558}"/>
              </a:ext>
            </a:extLst>
          </p:cNvPr>
          <p:cNvSpPr>
            <a:spLocks noGrp="1"/>
          </p:cNvSpPr>
          <p:nvPr>
            <p:ph type="sldNum" sz="quarter" idx="4"/>
          </p:nvPr>
        </p:nvSpPr>
        <p:spPr/>
        <p:txBody>
          <a:bodyPr/>
          <a:lstStyle/>
          <a:p>
            <a:fld id="{3A3ABCD3-4259-4031-A1A0-BB63FBFB7B73}" type="slidenum">
              <a:rPr lang="en-US" smtClean="0"/>
              <a:pPr/>
              <a:t>248</a:t>
            </a:fld>
            <a:endParaRPr lang="en-US" dirty="0"/>
          </a:p>
        </p:txBody>
      </p:sp>
    </p:spTree>
    <p:extLst>
      <p:ext uri="{BB962C8B-B14F-4D97-AF65-F5344CB8AC3E}">
        <p14:creationId xmlns:p14="http://schemas.microsoft.com/office/powerpoint/2010/main" val="47578144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ED744-E1A6-4496-A3E8-804AB1BB4DD3}"/>
              </a:ext>
            </a:extLst>
          </p:cNvPr>
          <p:cNvSpPr>
            <a:spLocks noGrp="1"/>
          </p:cNvSpPr>
          <p:nvPr>
            <p:ph sz="quarter" idx="13"/>
          </p:nvPr>
        </p:nvSpPr>
        <p:spPr/>
        <p:txBody>
          <a:bodyPr/>
          <a:lstStyle/>
          <a:p>
            <a:r>
              <a:rPr lang="en-US" dirty="0">
                <a:solidFill>
                  <a:schemeClr val="bg1">
                    <a:lumMod val="50000"/>
                  </a:schemeClr>
                </a:solidFill>
              </a:rPr>
              <a:t>//still in ContentContainer.js</a:t>
            </a:r>
          </a:p>
          <a:p>
            <a:r>
              <a:rPr lang="en-US" dirty="0"/>
              <a:t>import { Route, Switch, </a:t>
            </a:r>
            <a:r>
              <a:rPr lang="en-US" dirty="0" err="1"/>
              <a:t>withRouter</a:t>
            </a:r>
            <a:r>
              <a:rPr lang="en-US" dirty="0"/>
              <a:t> } from 'react-router-</a:t>
            </a:r>
            <a:r>
              <a:rPr lang="en-US" dirty="0" err="1"/>
              <a:t>dom</a:t>
            </a:r>
            <a:r>
              <a:rPr lang="en-US" dirty="0"/>
              <a:t>';</a:t>
            </a:r>
          </a:p>
          <a:p>
            <a:endParaRPr lang="en-US" dirty="0"/>
          </a:p>
          <a:p>
            <a:r>
              <a:rPr lang="en-US" dirty="0"/>
              <a:t>export default </a:t>
            </a:r>
            <a:r>
              <a:rPr lang="en-US" dirty="0" err="1"/>
              <a:t>withRouter</a:t>
            </a:r>
            <a:r>
              <a:rPr lang="en-US" dirty="0"/>
              <a:t>(</a:t>
            </a:r>
            <a:r>
              <a:rPr lang="en-US" dirty="0" err="1"/>
              <a:t>contentContainer</a:t>
            </a:r>
            <a:r>
              <a:rPr lang="en-US" dirty="0"/>
              <a:t>);</a:t>
            </a:r>
          </a:p>
          <a:p>
            <a:endParaRPr lang="en-US" dirty="0"/>
          </a:p>
          <a:p>
            <a:r>
              <a:rPr lang="en-US" dirty="0">
                <a:solidFill>
                  <a:schemeClr val="bg1">
                    <a:lumMod val="50000"/>
                  </a:schemeClr>
                </a:solidFill>
              </a:rPr>
              <a:t>//and</a:t>
            </a:r>
          </a:p>
          <a:p>
            <a:r>
              <a:rPr lang="en-US" dirty="0"/>
              <a:t>&lt;</a:t>
            </a:r>
            <a:r>
              <a:rPr lang="en-US" dirty="0" err="1"/>
              <a:t>CSSTransition</a:t>
            </a:r>
            <a:r>
              <a:rPr lang="en-US" dirty="0"/>
              <a:t> timeout={800} </a:t>
            </a:r>
            <a:r>
              <a:rPr lang="en-US" dirty="0" err="1"/>
              <a:t>classNames</a:t>
            </a:r>
            <a:r>
              <a:rPr lang="en-US" dirty="0"/>
              <a:t>={{...styles}} key={</a:t>
            </a:r>
            <a:r>
              <a:rPr lang="en-US" dirty="0" err="1"/>
              <a:t>props.location.key</a:t>
            </a:r>
            <a:r>
              <a:rPr lang="en-US" dirty="0"/>
              <a:t>}&gt;</a:t>
            </a:r>
          </a:p>
          <a:p>
            <a:endParaRPr lang="en-US" dirty="0"/>
          </a:p>
          <a:p>
            <a:r>
              <a:rPr lang="en-US" dirty="0">
                <a:solidFill>
                  <a:schemeClr val="bg1">
                    <a:lumMod val="50000"/>
                  </a:schemeClr>
                </a:solidFill>
              </a:rPr>
              <a:t>//demo – now some animation, but it's not right</a:t>
            </a:r>
          </a:p>
          <a:p>
            <a:r>
              <a:rPr lang="en-US" dirty="0">
                <a:solidFill>
                  <a:schemeClr val="bg1">
                    <a:lumMod val="50000"/>
                  </a:schemeClr>
                </a:solidFill>
              </a:rPr>
              <a:t>//new content is shown twice, stacked and one fades away</a:t>
            </a:r>
          </a:p>
          <a:p>
            <a:r>
              <a:rPr lang="en-US" dirty="0">
                <a:solidFill>
                  <a:schemeClr val="bg1">
                    <a:lumMod val="50000"/>
                  </a:schemeClr>
                </a:solidFill>
              </a:rPr>
              <a:t>//shown twice b/c both the old and new </a:t>
            </a:r>
            <a:r>
              <a:rPr lang="en-US" dirty="0" err="1">
                <a:solidFill>
                  <a:schemeClr val="bg1">
                    <a:lumMod val="50000"/>
                  </a:schemeClr>
                </a:solidFill>
              </a:rPr>
              <a:t>CSSTransition</a:t>
            </a:r>
            <a:r>
              <a:rPr lang="en-US" dirty="0">
                <a:solidFill>
                  <a:schemeClr val="bg1">
                    <a:lumMod val="50000"/>
                  </a:schemeClr>
                </a:solidFill>
              </a:rPr>
              <a:t> have a Switch that is getting</a:t>
            </a:r>
          </a:p>
          <a:p>
            <a:r>
              <a:rPr lang="en-US" dirty="0">
                <a:solidFill>
                  <a:schemeClr val="bg1">
                    <a:lumMod val="50000"/>
                  </a:schemeClr>
                </a:solidFill>
              </a:rPr>
              <a:t>//content based on the new URL, so:</a:t>
            </a:r>
          </a:p>
          <a:p>
            <a:r>
              <a:rPr lang="en-US" dirty="0"/>
              <a:t>&lt;Switch location={</a:t>
            </a:r>
            <a:r>
              <a:rPr lang="en-US" dirty="0" err="1"/>
              <a:t>props.location</a:t>
            </a:r>
            <a:r>
              <a:rPr lang="en-US" dirty="0"/>
              <a:t>}&gt;</a:t>
            </a:r>
          </a:p>
          <a:p>
            <a:r>
              <a:rPr lang="en-US" dirty="0">
                <a:solidFill>
                  <a:schemeClr val="bg1">
                    <a:lumMod val="50000"/>
                  </a:schemeClr>
                </a:solidFill>
              </a:rPr>
              <a:t>//tells it to use the URL from when it was loaded, not the new one</a:t>
            </a:r>
          </a:p>
        </p:txBody>
      </p:sp>
      <p:sp>
        <p:nvSpPr>
          <p:cNvPr id="3" name="Title 2">
            <a:extLst>
              <a:ext uri="{FF2B5EF4-FFF2-40B4-BE49-F238E27FC236}">
                <a16:creationId xmlns:a16="http://schemas.microsoft.com/office/drawing/2014/main" id="{90CFF465-6D3C-4061-923A-B919D0ECEAA7}"/>
              </a:ext>
            </a:extLst>
          </p:cNvPr>
          <p:cNvSpPr>
            <a:spLocks noGrp="1"/>
          </p:cNvSpPr>
          <p:nvPr>
            <p:ph type="title"/>
          </p:nvPr>
        </p:nvSpPr>
        <p:spPr/>
        <p:txBody>
          <a:bodyPr/>
          <a:lstStyle/>
          <a:p>
            <a:r>
              <a:rPr lang="en-US" dirty="0"/>
              <a:t>Transitioning router content – animations</a:t>
            </a:r>
          </a:p>
        </p:txBody>
      </p:sp>
      <p:sp>
        <p:nvSpPr>
          <p:cNvPr id="4" name="Slide Number Placeholder 3">
            <a:extLst>
              <a:ext uri="{FF2B5EF4-FFF2-40B4-BE49-F238E27FC236}">
                <a16:creationId xmlns:a16="http://schemas.microsoft.com/office/drawing/2014/main" id="{1E782607-9286-43B8-B29C-A07C395E015E}"/>
              </a:ext>
            </a:extLst>
          </p:cNvPr>
          <p:cNvSpPr>
            <a:spLocks noGrp="1"/>
          </p:cNvSpPr>
          <p:nvPr>
            <p:ph type="sldNum" sz="quarter" idx="4"/>
          </p:nvPr>
        </p:nvSpPr>
        <p:spPr/>
        <p:txBody>
          <a:bodyPr/>
          <a:lstStyle/>
          <a:p>
            <a:fld id="{3A3ABCD3-4259-4031-A1A0-BB63FBFB7B73}" type="slidenum">
              <a:rPr lang="en-US" smtClean="0"/>
              <a:pPr/>
              <a:t>249</a:t>
            </a:fld>
            <a:endParaRPr lang="en-US" dirty="0"/>
          </a:p>
        </p:txBody>
      </p:sp>
    </p:spTree>
    <p:extLst>
      <p:ext uri="{BB962C8B-B14F-4D97-AF65-F5344CB8AC3E}">
        <p14:creationId xmlns:p14="http://schemas.microsoft.com/office/powerpoint/2010/main" val="401746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86BBCA-7303-4E43-B01C-5501200A67A8}"/>
              </a:ext>
            </a:extLst>
          </p:cNvPr>
          <p:cNvSpPr>
            <a:spLocks noGrp="1"/>
          </p:cNvSpPr>
          <p:nvPr>
            <p:ph sz="quarter" idx="13"/>
          </p:nvPr>
        </p:nvSpPr>
        <p:spPr/>
        <p:txBody>
          <a:bodyPr/>
          <a:lstStyle/>
          <a:p>
            <a:r>
              <a:rPr lang="en-US" dirty="0">
                <a:solidFill>
                  <a:schemeClr val="bg1">
                    <a:lumMod val="50000"/>
                  </a:schemeClr>
                </a:solidFill>
              </a:rPr>
              <a:t>//add props to the component (react-demo/12c-component.js)</a:t>
            </a:r>
          </a:p>
          <a:p>
            <a:r>
              <a:rPr lang="en-US" dirty="0"/>
              <a:t>function Product(props) {</a:t>
            </a:r>
          </a:p>
          <a:p>
            <a:r>
              <a:rPr lang="en-US" dirty="0"/>
              <a:t>	return (</a:t>
            </a:r>
          </a:p>
          <a:p>
            <a:r>
              <a:rPr lang="en-US" dirty="0"/>
              <a:t>		//replace hard-coded data with {props.name}, etc.</a:t>
            </a:r>
          </a:p>
          <a:p>
            <a:r>
              <a:rPr lang="en-US" dirty="0"/>
              <a:t>	);</a:t>
            </a:r>
          </a:p>
          <a:p>
            <a:r>
              <a:rPr lang="en-US" dirty="0"/>
              <a:t>}</a:t>
            </a:r>
          </a:p>
          <a:p>
            <a:endParaRPr lang="en-US" dirty="0"/>
          </a:p>
          <a:p>
            <a:r>
              <a:rPr lang="en-US" dirty="0" err="1"/>
              <a:t>ReactDOM.render</a:t>
            </a:r>
            <a:r>
              <a:rPr lang="en-US" dirty="0"/>
              <a:t>(&lt;Product name="Widget" . . . &gt;, </a:t>
            </a:r>
            <a:r>
              <a:rPr lang="en-US" dirty="0" err="1"/>
              <a:t>document.querySelector</a:t>
            </a:r>
            <a:r>
              <a:rPr lang="en-US" dirty="0"/>
              <a:t>('#card1'));</a:t>
            </a:r>
          </a:p>
          <a:p>
            <a:endParaRPr lang="en-US" dirty="0"/>
          </a:p>
          <a:p>
            <a:r>
              <a:rPr lang="en-US" dirty="0">
                <a:solidFill>
                  <a:schemeClr val="bg1">
                    <a:lumMod val="50000"/>
                  </a:schemeClr>
                </a:solidFill>
              </a:rPr>
              <a:t>// in the HTML, change the second card into a div with an ID</a:t>
            </a:r>
          </a:p>
          <a:p>
            <a:r>
              <a:rPr lang="en-US" dirty="0">
                <a:solidFill>
                  <a:schemeClr val="bg1">
                    <a:lumMod val="50000"/>
                  </a:schemeClr>
                </a:solidFill>
              </a:rPr>
              <a:t>// (react-demo/12c-product.html)</a:t>
            </a:r>
          </a:p>
          <a:p>
            <a:endParaRPr lang="en-US" dirty="0">
              <a:solidFill>
                <a:schemeClr val="bg1">
                  <a:lumMod val="65000"/>
                </a:schemeClr>
              </a:solidFill>
            </a:endParaRPr>
          </a:p>
          <a:p>
            <a:r>
              <a:rPr lang="en-US" dirty="0">
                <a:solidFill>
                  <a:schemeClr val="bg1">
                    <a:lumMod val="50000"/>
                  </a:schemeClr>
                </a:solidFill>
              </a:rPr>
              <a:t>// in the JS, invoke </a:t>
            </a:r>
            <a:r>
              <a:rPr lang="en-US" dirty="0" err="1">
                <a:solidFill>
                  <a:schemeClr val="bg1">
                    <a:lumMod val="50000"/>
                  </a:schemeClr>
                </a:solidFill>
              </a:rPr>
              <a:t>ReactDOM.render</a:t>
            </a:r>
            <a:r>
              <a:rPr lang="en-US" dirty="0">
                <a:solidFill>
                  <a:schemeClr val="bg1">
                    <a:lumMod val="50000"/>
                  </a:schemeClr>
                </a:solidFill>
              </a:rPr>
              <a:t>() a second time to display the second card</a:t>
            </a:r>
          </a:p>
        </p:txBody>
      </p:sp>
      <p:sp>
        <p:nvSpPr>
          <p:cNvPr id="3" name="Title 2">
            <a:extLst>
              <a:ext uri="{FF2B5EF4-FFF2-40B4-BE49-F238E27FC236}">
                <a16:creationId xmlns:a16="http://schemas.microsoft.com/office/drawing/2014/main" id="{44774A99-C978-465E-B91A-0C00EDDE071E}"/>
              </a:ext>
            </a:extLst>
          </p:cNvPr>
          <p:cNvSpPr>
            <a:spLocks noGrp="1"/>
          </p:cNvSpPr>
          <p:nvPr>
            <p:ph type="title"/>
          </p:nvPr>
        </p:nvSpPr>
        <p:spPr/>
        <p:txBody>
          <a:bodyPr/>
          <a:lstStyle/>
          <a:p>
            <a:r>
              <a:rPr lang="en-US" dirty="0"/>
              <a:t>React demo – step 3</a:t>
            </a:r>
          </a:p>
        </p:txBody>
      </p:sp>
      <p:sp>
        <p:nvSpPr>
          <p:cNvPr id="4" name="Slide Number Placeholder 3">
            <a:extLst>
              <a:ext uri="{FF2B5EF4-FFF2-40B4-BE49-F238E27FC236}">
                <a16:creationId xmlns:a16="http://schemas.microsoft.com/office/drawing/2014/main" id="{DC63F368-7A45-4DE9-B8AB-473EB89BA895}"/>
              </a:ext>
            </a:extLst>
          </p:cNvPr>
          <p:cNvSpPr>
            <a:spLocks noGrp="1"/>
          </p:cNvSpPr>
          <p:nvPr>
            <p:ph type="sldNum" sz="quarter" idx="4"/>
          </p:nvPr>
        </p:nvSpPr>
        <p:spPr/>
        <p:txBody>
          <a:bodyPr/>
          <a:lstStyle/>
          <a:p>
            <a:fld id="{3A3ABCD3-4259-4031-A1A0-BB63FBFB7B73}" type="slidenum">
              <a:rPr lang="en-US" smtClean="0"/>
              <a:pPr/>
              <a:t>25</a:t>
            </a:fld>
            <a:endParaRPr lang="en-US" dirty="0"/>
          </a:p>
        </p:txBody>
      </p:sp>
    </p:spTree>
    <p:extLst>
      <p:ext uri="{BB962C8B-B14F-4D97-AF65-F5344CB8AC3E}">
        <p14:creationId xmlns:p14="http://schemas.microsoft.com/office/powerpoint/2010/main" val="320948536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4B9189-7452-497A-9D46-6CCC58416A0D}"/>
              </a:ext>
            </a:extLst>
          </p:cNvPr>
          <p:cNvSpPr>
            <a:spLocks noGrp="1"/>
          </p:cNvSpPr>
          <p:nvPr>
            <p:ph sz="quarter" idx="13"/>
          </p:nvPr>
        </p:nvSpPr>
        <p:spPr/>
        <p:txBody>
          <a:bodyPr/>
          <a:lstStyle/>
          <a:p>
            <a:r>
              <a:rPr lang="en-US" dirty="0">
                <a:solidFill>
                  <a:schemeClr val="bg1">
                    <a:lumMod val="50000"/>
                  </a:schemeClr>
                </a:solidFill>
              </a:rPr>
              <a:t>//need both the new and old content positioned absolutely (on top of each other)</a:t>
            </a:r>
          </a:p>
          <a:p>
            <a:r>
              <a:rPr lang="en-US" dirty="0">
                <a:solidFill>
                  <a:schemeClr val="bg1">
                    <a:lumMod val="50000"/>
                  </a:schemeClr>
                </a:solidFill>
              </a:rPr>
              <a:t>//so they fade one into the other. Transition group is already rendering as a &lt;div&gt;</a:t>
            </a:r>
          </a:p>
          <a:p>
            <a:r>
              <a:rPr lang="en-US" dirty="0">
                <a:solidFill>
                  <a:schemeClr val="bg1">
                    <a:lumMod val="50000"/>
                  </a:schemeClr>
                </a:solidFill>
              </a:rPr>
              <a:t>//and we already have a style built (show styles in ContentContainer.module.css) so:</a:t>
            </a:r>
          </a:p>
          <a:p>
            <a:r>
              <a:rPr lang="en-US" dirty="0"/>
              <a:t>&lt;</a:t>
            </a:r>
            <a:r>
              <a:rPr lang="en-US" dirty="0" err="1"/>
              <a:t>TransitionGroup</a:t>
            </a:r>
            <a:r>
              <a:rPr lang="en-US" dirty="0"/>
              <a:t> component="div" </a:t>
            </a:r>
            <a:r>
              <a:rPr lang="en-US" dirty="0" err="1"/>
              <a:t>className</a:t>
            </a:r>
            <a:r>
              <a:rPr lang="en-US" dirty="0"/>
              <a:t>={</a:t>
            </a:r>
            <a:r>
              <a:rPr lang="en-US" dirty="0" err="1"/>
              <a:t>styles.transitionWrapper</a:t>
            </a:r>
            <a:r>
              <a:rPr lang="en-US" dirty="0"/>
              <a:t>} /&gt;</a:t>
            </a:r>
          </a:p>
          <a:p>
            <a:endParaRPr lang="en-US" dirty="0"/>
          </a:p>
          <a:p>
            <a:endParaRPr lang="en-US" dirty="0"/>
          </a:p>
          <a:p>
            <a:r>
              <a:rPr lang="en-US" dirty="0">
                <a:solidFill>
                  <a:schemeClr val="bg1">
                    <a:lumMod val="50000"/>
                  </a:schemeClr>
                </a:solidFill>
              </a:rPr>
              <a:t>//finally, wrap the &lt;Switch&gt; in </a:t>
            </a:r>
          </a:p>
          <a:p>
            <a:r>
              <a:rPr lang="en-US" dirty="0"/>
              <a:t>&lt;div </a:t>
            </a:r>
            <a:r>
              <a:rPr lang="en-US" dirty="0" err="1"/>
              <a:t>className</a:t>
            </a:r>
            <a:r>
              <a:rPr lang="en-US" dirty="0"/>
              <a:t>={</a:t>
            </a:r>
            <a:r>
              <a:rPr lang="en-US" dirty="0" err="1"/>
              <a:t>styles.transitionSection</a:t>
            </a:r>
            <a:r>
              <a:rPr lang="en-US" dirty="0"/>
              <a:t>}&gt;</a:t>
            </a:r>
          </a:p>
          <a:p>
            <a:endParaRPr lang="en-US" dirty="0"/>
          </a:p>
          <a:p>
            <a:r>
              <a:rPr lang="en-US" dirty="0">
                <a:solidFill>
                  <a:schemeClr val="bg1">
                    <a:lumMod val="50000"/>
                  </a:schemeClr>
                </a:solidFill>
              </a:rPr>
              <a:t>//done!!</a:t>
            </a:r>
          </a:p>
          <a:p>
            <a:endParaRPr lang="en-US" dirty="0"/>
          </a:p>
        </p:txBody>
      </p:sp>
      <p:sp>
        <p:nvSpPr>
          <p:cNvPr id="3" name="Title 2">
            <a:extLst>
              <a:ext uri="{FF2B5EF4-FFF2-40B4-BE49-F238E27FC236}">
                <a16:creationId xmlns:a16="http://schemas.microsoft.com/office/drawing/2014/main" id="{3FECD77E-2EC6-444C-BA9B-FFD00F23F43E}"/>
              </a:ext>
            </a:extLst>
          </p:cNvPr>
          <p:cNvSpPr>
            <a:spLocks noGrp="1"/>
          </p:cNvSpPr>
          <p:nvPr>
            <p:ph type="title"/>
          </p:nvPr>
        </p:nvSpPr>
        <p:spPr/>
        <p:txBody>
          <a:bodyPr/>
          <a:lstStyle/>
          <a:p>
            <a:r>
              <a:rPr lang="en-US" dirty="0"/>
              <a:t>Transitioning router content – final fix</a:t>
            </a:r>
          </a:p>
        </p:txBody>
      </p:sp>
      <p:sp>
        <p:nvSpPr>
          <p:cNvPr id="4" name="Slide Number Placeholder 3">
            <a:extLst>
              <a:ext uri="{FF2B5EF4-FFF2-40B4-BE49-F238E27FC236}">
                <a16:creationId xmlns:a16="http://schemas.microsoft.com/office/drawing/2014/main" id="{34D8DD39-3782-4157-9F1C-57589249D787}"/>
              </a:ext>
            </a:extLst>
          </p:cNvPr>
          <p:cNvSpPr>
            <a:spLocks noGrp="1"/>
          </p:cNvSpPr>
          <p:nvPr>
            <p:ph type="sldNum" sz="quarter" idx="4"/>
          </p:nvPr>
        </p:nvSpPr>
        <p:spPr/>
        <p:txBody>
          <a:bodyPr/>
          <a:lstStyle/>
          <a:p>
            <a:fld id="{3A3ABCD3-4259-4031-A1A0-BB63FBFB7B73}" type="slidenum">
              <a:rPr lang="en-US" smtClean="0"/>
              <a:pPr/>
              <a:t>250</a:t>
            </a:fld>
            <a:endParaRPr lang="en-US" dirty="0"/>
          </a:p>
        </p:txBody>
      </p:sp>
    </p:spTree>
    <p:extLst>
      <p:ext uri="{BB962C8B-B14F-4D97-AF65-F5344CB8AC3E}">
        <p14:creationId xmlns:p14="http://schemas.microsoft.com/office/powerpoint/2010/main" val="3064397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14 – Introduction to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251</a:t>
            </a:fld>
            <a:endParaRPr lang="en-US" dirty="0"/>
          </a:p>
        </p:txBody>
      </p:sp>
    </p:spTree>
    <p:extLst>
      <p:ext uri="{BB962C8B-B14F-4D97-AF65-F5344CB8AC3E}">
        <p14:creationId xmlns:p14="http://schemas.microsoft.com/office/powerpoint/2010/main" val="330815870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252</a:t>
            </a:fld>
            <a:endParaRPr lang="en-US" dirty="0"/>
          </a:p>
        </p:txBody>
      </p:sp>
    </p:spTree>
    <p:extLst>
      <p:ext uri="{BB962C8B-B14F-4D97-AF65-F5344CB8AC3E}">
        <p14:creationId xmlns:p14="http://schemas.microsoft.com/office/powerpoint/2010/main" val="178553655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D9CBE8-B611-4B0C-9080-1C9B48EF52AF}"/>
              </a:ext>
            </a:extLst>
          </p:cNvPr>
          <p:cNvSpPr>
            <a:spLocks noGrp="1"/>
          </p:cNvSpPr>
          <p:nvPr>
            <p:ph sz="quarter" idx="13"/>
          </p:nvPr>
        </p:nvSpPr>
        <p:spPr/>
        <p:txBody>
          <a:bodyPr/>
          <a:lstStyle/>
          <a:p>
            <a:r>
              <a:rPr lang="en-US" dirty="0">
                <a:solidFill>
                  <a:schemeClr val="bg1">
                    <a:lumMod val="50000"/>
                  </a:schemeClr>
                </a:solidFill>
              </a:rPr>
              <a:t>//review changes made to:</a:t>
            </a:r>
          </a:p>
          <a:p>
            <a:r>
              <a:rPr lang="en-US" dirty="0">
                <a:solidFill>
                  <a:schemeClr val="bg1">
                    <a:lumMod val="50000"/>
                  </a:schemeClr>
                </a:solidFill>
              </a:rPr>
              <a:t>//	containers/Counter/Counter.js</a:t>
            </a:r>
          </a:p>
          <a:p>
            <a:r>
              <a:rPr lang="en-US" dirty="0">
                <a:solidFill>
                  <a:schemeClr val="bg1">
                    <a:lumMod val="50000"/>
                  </a:schemeClr>
                </a:solidFill>
              </a:rPr>
              <a:t>//	components/</a:t>
            </a:r>
            <a:r>
              <a:rPr lang="en-US" dirty="0" err="1">
                <a:solidFill>
                  <a:schemeClr val="bg1">
                    <a:lumMod val="50000"/>
                  </a:schemeClr>
                </a:solidFill>
              </a:rPr>
              <a:t>ToDo</a:t>
            </a:r>
            <a:r>
              <a:rPr lang="en-US" dirty="0">
                <a:solidFill>
                  <a:schemeClr val="bg1">
                    <a:lumMod val="50000"/>
                  </a:schemeClr>
                </a:solidFill>
              </a:rPr>
              <a:t>/ToDoList.js</a:t>
            </a:r>
          </a:p>
          <a:p>
            <a:r>
              <a:rPr lang="en-US" dirty="0">
                <a:solidFill>
                  <a:schemeClr val="bg1">
                    <a:lumMod val="50000"/>
                  </a:schemeClr>
                </a:solidFill>
              </a:rPr>
              <a:t>//to separate the to do list into its own (functional) component</a:t>
            </a:r>
          </a:p>
          <a:p>
            <a:endParaRPr lang="en-US" dirty="0">
              <a:solidFill>
                <a:schemeClr val="bg1">
                  <a:lumMod val="50000"/>
                </a:schemeClr>
              </a:solidFill>
            </a:endParaRPr>
          </a:p>
          <a:p>
            <a:endParaRPr lang="en-US" dirty="0"/>
          </a:p>
        </p:txBody>
      </p:sp>
      <p:sp>
        <p:nvSpPr>
          <p:cNvPr id="3" name="Title 2">
            <a:extLst>
              <a:ext uri="{FF2B5EF4-FFF2-40B4-BE49-F238E27FC236}">
                <a16:creationId xmlns:a16="http://schemas.microsoft.com/office/drawing/2014/main" id="{4C8A1DDD-840C-43E4-AE72-E12415F025FF}"/>
              </a:ext>
            </a:extLst>
          </p:cNvPr>
          <p:cNvSpPr>
            <a:spLocks noGrp="1"/>
          </p:cNvSpPr>
          <p:nvPr>
            <p:ph type="title"/>
          </p:nvPr>
        </p:nvSpPr>
        <p:spPr/>
        <p:txBody>
          <a:bodyPr/>
          <a:lstStyle/>
          <a:p>
            <a:r>
              <a:rPr lang="en-US" dirty="0"/>
              <a:t>Initial orientation</a:t>
            </a:r>
          </a:p>
        </p:txBody>
      </p:sp>
      <p:sp>
        <p:nvSpPr>
          <p:cNvPr id="4" name="Slide Number Placeholder 3">
            <a:extLst>
              <a:ext uri="{FF2B5EF4-FFF2-40B4-BE49-F238E27FC236}">
                <a16:creationId xmlns:a16="http://schemas.microsoft.com/office/drawing/2014/main" id="{CC4F8FEB-1FDB-40D7-A0A2-44F026BB54C4}"/>
              </a:ext>
            </a:extLst>
          </p:cNvPr>
          <p:cNvSpPr>
            <a:spLocks noGrp="1"/>
          </p:cNvSpPr>
          <p:nvPr>
            <p:ph type="sldNum" sz="quarter" idx="4"/>
          </p:nvPr>
        </p:nvSpPr>
        <p:spPr/>
        <p:txBody>
          <a:bodyPr/>
          <a:lstStyle/>
          <a:p>
            <a:fld id="{3A3ABCD3-4259-4031-A1A0-BB63FBFB7B73}" type="slidenum">
              <a:rPr lang="en-US" smtClean="0"/>
              <a:pPr/>
              <a:t>253</a:t>
            </a:fld>
            <a:endParaRPr lang="en-US" dirty="0"/>
          </a:p>
        </p:txBody>
      </p:sp>
    </p:spTree>
    <p:extLst>
      <p:ext uri="{BB962C8B-B14F-4D97-AF65-F5344CB8AC3E}">
        <p14:creationId xmlns:p14="http://schemas.microsoft.com/office/powerpoint/2010/main" val="262281534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4417E-7DFB-4C48-AC4A-2482DC16A271}"/>
              </a:ext>
            </a:extLst>
          </p:cNvPr>
          <p:cNvSpPr>
            <a:spLocks noGrp="1"/>
          </p:cNvSpPr>
          <p:nvPr>
            <p:ph sz="quarter" idx="13"/>
          </p:nvPr>
        </p:nvSpPr>
        <p:spPr/>
        <p:txBody>
          <a:bodyPr/>
          <a:lstStyle/>
          <a:p>
            <a:r>
              <a:rPr lang="en-US" dirty="0">
                <a:solidFill>
                  <a:schemeClr val="bg1">
                    <a:lumMod val="50000"/>
                  </a:schemeClr>
                </a:solidFill>
              </a:rPr>
              <a:t>// in components/</a:t>
            </a:r>
            <a:r>
              <a:rPr lang="en-US" dirty="0" err="1">
                <a:solidFill>
                  <a:schemeClr val="bg1">
                    <a:lumMod val="50000"/>
                  </a:schemeClr>
                </a:solidFill>
              </a:rPr>
              <a:t>ToDo</a:t>
            </a:r>
            <a:r>
              <a:rPr lang="en-US" dirty="0">
                <a:solidFill>
                  <a:schemeClr val="bg1">
                    <a:lumMod val="50000"/>
                  </a:schemeClr>
                </a:solidFill>
              </a:rPr>
              <a:t>/ToDoList.js add an import</a:t>
            </a:r>
          </a:p>
          <a:p>
            <a:r>
              <a:rPr lang="en-US" dirty="0"/>
              <a:t>import React { </a:t>
            </a:r>
            <a:r>
              <a:rPr lang="en-US" dirty="0" err="1"/>
              <a:t>useState</a:t>
            </a:r>
            <a:r>
              <a:rPr lang="en-US" dirty="0"/>
              <a:t> } from 'react';</a:t>
            </a:r>
          </a:p>
          <a:p>
            <a:endParaRPr lang="en-US" dirty="0"/>
          </a:p>
          <a:p>
            <a:r>
              <a:rPr lang="en-US" dirty="0">
                <a:solidFill>
                  <a:schemeClr val="bg1">
                    <a:lumMod val="50000"/>
                  </a:schemeClr>
                </a:solidFill>
              </a:rPr>
              <a:t>// first thing inside the functional component, add (and discuss what </a:t>
            </a:r>
            <a:r>
              <a:rPr lang="en-US" dirty="0" err="1">
                <a:solidFill>
                  <a:schemeClr val="bg1">
                    <a:lumMod val="50000"/>
                  </a:schemeClr>
                </a:solidFill>
              </a:rPr>
              <a:t>useState</a:t>
            </a:r>
            <a:r>
              <a:rPr lang="en-US" dirty="0">
                <a:solidFill>
                  <a:schemeClr val="bg1">
                    <a:lumMod val="50000"/>
                  </a:schemeClr>
                </a:solidFill>
              </a:rPr>
              <a:t> does):</a:t>
            </a:r>
          </a:p>
          <a:p>
            <a:r>
              <a:rPr lang="en-US" dirty="0"/>
              <a:t>const [state, </a:t>
            </a:r>
            <a:r>
              <a:rPr lang="en-US" dirty="0" err="1"/>
              <a:t>setState</a:t>
            </a:r>
            <a:r>
              <a:rPr lang="en-US" dirty="0"/>
              <a:t>] = </a:t>
            </a:r>
            <a:r>
              <a:rPr lang="en-US" dirty="0" err="1"/>
              <a:t>useState</a:t>
            </a:r>
            <a:r>
              <a:rPr lang="en-US" dirty="0"/>
              <a:t>({ </a:t>
            </a:r>
            <a:r>
              <a:rPr lang="en-US" dirty="0" err="1"/>
              <a:t>toDos</a:t>
            </a:r>
            <a:r>
              <a:rPr lang="en-US" dirty="0"/>
              <a:t>: </a:t>
            </a:r>
            <a:r>
              <a:rPr lang="en-US" dirty="0" err="1"/>
              <a:t>initialToDos</a:t>
            </a:r>
            <a:r>
              <a:rPr lang="en-US" dirty="0"/>
              <a:t>, </a:t>
            </a:r>
            <a:r>
              <a:rPr lang="en-US" dirty="0" err="1"/>
              <a:t>nextId</a:t>
            </a:r>
            <a:r>
              <a:rPr lang="en-US" dirty="0"/>
              <a:t>: 4 });</a:t>
            </a:r>
          </a:p>
          <a:p>
            <a:endParaRPr lang="en-US" dirty="0"/>
          </a:p>
          <a:p>
            <a:r>
              <a:rPr lang="en-US" dirty="0">
                <a:solidFill>
                  <a:schemeClr val="bg1">
                    <a:lumMod val="50000"/>
                  </a:schemeClr>
                </a:solidFill>
              </a:rPr>
              <a:t>// after the handler functions, add:</a:t>
            </a:r>
          </a:p>
          <a:p>
            <a:r>
              <a:rPr lang="en-US" dirty="0"/>
              <a:t>const </a:t>
            </a:r>
            <a:r>
              <a:rPr lang="en-US" dirty="0" err="1"/>
              <a:t>listItems</a:t>
            </a:r>
            <a:r>
              <a:rPr lang="en-US" dirty="0"/>
              <a:t> = </a:t>
            </a:r>
            <a:r>
              <a:rPr lang="en-US" dirty="0" err="1"/>
              <a:t>state.toDos.map</a:t>
            </a:r>
            <a:r>
              <a:rPr lang="en-US" dirty="0"/>
              <a:t>(item =&gt; (</a:t>
            </a:r>
          </a:p>
          <a:p>
            <a:r>
              <a:rPr lang="en-US" dirty="0"/>
              <a:t>	</a:t>
            </a:r>
            <a:r>
              <a:rPr lang="en-US" dirty="0">
                <a:solidFill>
                  <a:schemeClr val="bg1">
                    <a:lumMod val="50000"/>
                  </a:schemeClr>
                </a:solidFill>
              </a:rPr>
              <a:t>// uncomment the &lt;</a:t>
            </a:r>
            <a:r>
              <a:rPr lang="en-US" dirty="0" err="1">
                <a:solidFill>
                  <a:schemeClr val="bg1">
                    <a:lumMod val="50000"/>
                  </a:schemeClr>
                </a:solidFill>
              </a:rPr>
              <a:t>CSSTransition</a:t>
            </a:r>
            <a:r>
              <a:rPr lang="en-US" dirty="0">
                <a:solidFill>
                  <a:schemeClr val="bg1">
                    <a:lumMod val="50000"/>
                  </a:schemeClr>
                </a:solidFill>
              </a:rPr>
              <a:t>&gt; content here</a:t>
            </a:r>
          </a:p>
          <a:p>
            <a:r>
              <a:rPr lang="en-US" dirty="0"/>
              <a:t>));</a:t>
            </a:r>
          </a:p>
          <a:p>
            <a:endParaRPr lang="en-US" dirty="0"/>
          </a:p>
          <a:p>
            <a:r>
              <a:rPr lang="en-US" dirty="0">
                <a:solidFill>
                  <a:schemeClr val="bg1">
                    <a:lumMod val="50000"/>
                  </a:schemeClr>
                </a:solidFill>
              </a:rPr>
              <a:t>// inside the returned JSX, inside the &lt;</a:t>
            </a:r>
            <a:r>
              <a:rPr lang="en-US" dirty="0" err="1">
                <a:solidFill>
                  <a:schemeClr val="bg1">
                    <a:lumMod val="50000"/>
                  </a:schemeClr>
                </a:solidFill>
              </a:rPr>
              <a:t>TransitionGroup</a:t>
            </a:r>
            <a:r>
              <a:rPr lang="en-US" dirty="0">
                <a:solidFill>
                  <a:schemeClr val="bg1">
                    <a:lumMod val="50000"/>
                  </a:schemeClr>
                </a:solidFill>
              </a:rPr>
              <a:t>&gt; element, add:</a:t>
            </a:r>
          </a:p>
          <a:p>
            <a:r>
              <a:rPr lang="en-US" dirty="0"/>
              <a:t>{</a:t>
            </a:r>
            <a:r>
              <a:rPr lang="en-US" dirty="0" err="1"/>
              <a:t>listItems</a:t>
            </a:r>
            <a:r>
              <a:rPr lang="en-US" dirty="0"/>
              <a:t>}</a:t>
            </a:r>
          </a:p>
          <a:p>
            <a:r>
              <a:rPr lang="en-US" dirty="0">
                <a:solidFill>
                  <a:schemeClr val="bg1">
                    <a:lumMod val="50000"/>
                  </a:schemeClr>
                </a:solidFill>
              </a:rPr>
              <a:t>// save and view rendered list</a:t>
            </a:r>
          </a:p>
        </p:txBody>
      </p:sp>
      <p:sp>
        <p:nvSpPr>
          <p:cNvPr id="3" name="Title 2">
            <a:extLst>
              <a:ext uri="{FF2B5EF4-FFF2-40B4-BE49-F238E27FC236}">
                <a16:creationId xmlns:a16="http://schemas.microsoft.com/office/drawing/2014/main" id="{D74C8547-98D3-4B2A-ADD1-1E7C7E583233}"/>
              </a:ext>
            </a:extLst>
          </p:cNvPr>
          <p:cNvSpPr>
            <a:spLocks noGrp="1"/>
          </p:cNvSpPr>
          <p:nvPr>
            <p:ph type="title"/>
          </p:nvPr>
        </p:nvSpPr>
        <p:spPr/>
        <p:txBody>
          <a:bodyPr/>
          <a:lstStyle/>
          <a:p>
            <a:r>
              <a:rPr lang="en-US" dirty="0" err="1"/>
              <a:t>useState</a:t>
            </a:r>
            <a:r>
              <a:rPr lang="en-US" dirty="0"/>
              <a:t>() demo</a:t>
            </a:r>
          </a:p>
        </p:txBody>
      </p:sp>
      <p:sp>
        <p:nvSpPr>
          <p:cNvPr id="4" name="Slide Number Placeholder 3">
            <a:extLst>
              <a:ext uri="{FF2B5EF4-FFF2-40B4-BE49-F238E27FC236}">
                <a16:creationId xmlns:a16="http://schemas.microsoft.com/office/drawing/2014/main" id="{369A3F4D-8B32-4DD1-8748-EFA64155D06B}"/>
              </a:ext>
            </a:extLst>
          </p:cNvPr>
          <p:cNvSpPr>
            <a:spLocks noGrp="1"/>
          </p:cNvSpPr>
          <p:nvPr>
            <p:ph type="sldNum" sz="quarter" idx="4"/>
          </p:nvPr>
        </p:nvSpPr>
        <p:spPr/>
        <p:txBody>
          <a:bodyPr/>
          <a:lstStyle/>
          <a:p>
            <a:fld id="{3A3ABCD3-4259-4031-A1A0-BB63FBFB7B73}" type="slidenum">
              <a:rPr lang="en-US" smtClean="0"/>
              <a:pPr/>
              <a:t>254</a:t>
            </a:fld>
            <a:endParaRPr lang="en-US" dirty="0"/>
          </a:p>
        </p:txBody>
      </p:sp>
    </p:spTree>
    <p:extLst>
      <p:ext uri="{BB962C8B-B14F-4D97-AF65-F5344CB8AC3E}">
        <p14:creationId xmlns:p14="http://schemas.microsoft.com/office/powerpoint/2010/main" val="28651179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E423-BF53-4470-87C5-492E7B86A35D}"/>
              </a:ext>
            </a:extLst>
          </p:cNvPr>
          <p:cNvSpPr>
            <a:spLocks noGrp="1"/>
          </p:cNvSpPr>
          <p:nvPr>
            <p:ph sz="quarter" idx="13"/>
          </p:nvPr>
        </p:nvSpPr>
        <p:spPr/>
        <p:txBody>
          <a:bodyPr/>
          <a:lstStyle/>
          <a:p>
            <a:r>
              <a:rPr lang="en-US" dirty="0">
                <a:solidFill>
                  <a:schemeClr val="bg1">
                    <a:lumMod val="50000"/>
                  </a:schemeClr>
                </a:solidFill>
              </a:rPr>
              <a:t>// inside </a:t>
            </a:r>
            <a:r>
              <a:rPr lang="en-US" dirty="0" err="1">
                <a:solidFill>
                  <a:schemeClr val="bg1">
                    <a:lumMod val="50000"/>
                  </a:schemeClr>
                </a:solidFill>
              </a:rPr>
              <a:t>addItemHandler</a:t>
            </a:r>
            <a:r>
              <a:rPr lang="en-US" dirty="0">
                <a:solidFill>
                  <a:schemeClr val="bg1">
                    <a:lumMod val="50000"/>
                  </a:schemeClr>
                </a:solidFill>
              </a:rPr>
              <a:t>, where "add to do item here" comment is, add:</a:t>
            </a:r>
          </a:p>
          <a:p>
            <a:r>
              <a:rPr lang="en-US" dirty="0"/>
              <a:t>const </a:t>
            </a:r>
            <a:r>
              <a:rPr lang="en-US" dirty="0" err="1"/>
              <a:t>newToDo</a:t>
            </a:r>
            <a:r>
              <a:rPr lang="en-US" dirty="0"/>
              <a:t> = { id: </a:t>
            </a:r>
            <a:r>
              <a:rPr lang="en-US" dirty="0" err="1"/>
              <a:t>state.nextId</a:t>
            </a:r>
            <a:r>
              <a:rPr lang="en-US" dirty="0"/>
              <a:t>, text: text };</a:t>
            </a:r>
          </a:p>
          <a:p>
            <a:r>
              <a:rPr lang="en-US" dirty="0" err="1"/>
              <a:t>setState</a:t>
            </a:r>
            <a:r>
              <a:rPr lang="en-US" dirty="0"/>
              <a:t>({ </a:t>
            </a:r>
            <a:r>
              <a:rPr lang="en-US" dirty="0" err="1"/>
              <a:t>toDos</a:t>
            </a:r>
            <a:r>
              <a:rPr lang="en-US" dirty="0"/>
              <a:t>: [...</a:t>
            </a:r>
            <a:r>
              <a:rPr lang="en-US" dirty="0" err="1"/>
              <a:t>state.toDos</a:t>
            </a:r>
            <a:r>
              <a:rPr lang="en-US" dirty="0"/>
              <a:t>, </a:t>
            </a:r>
            <a:r>
              <a:rPr lang="en-US" dirty="0" err="1"/>
              <a:t>newToDo</a:t>
            </a:r>
            <a:r>
              <a:rPr lang="en-US" dirty="0"/>
              <a:t>], </a:t>
            </a:r>
            <a:r>
              <a:rPr lang="en-US" dirty="0" err="1"/>
              <a:t>nextId</a:t>
            </a:r>
            <a:r>
              <a:rPr lang="en-US" dirty="0"/>
              <a:t>: </a:t>
            </a:r>
            <a:r>
              <a:rPr lang="en-US" dirty="0" err="1"/>
              <a:t>state.nextId</a:t>
            </a:r>
            <a:r>
              <a:rPr lang="en-US" dirty="0"/>
              <a:t> + 1 });</a:t>
            </a:r>
          </a:p>
          <a:p>
            <a:endParaRPr lang="en-US" dirty="0"/>
          </a:p>
          <a:p>
            <a:r>
              <a:rPr lang="en-US" dirty="0">
                <a:solidFill>
                  <a:schemeClr val="bg1">
                    <a:lumMod val="50000"/>
                  </a:schemeClr>
                </a:solidFill>
              </a:rPr>
              <a:t>// inside </a:t>
            </a:r>
            <a:r>
              <a:rPr lang="en-US" dirty="0" err="1">
                <a:solidFill>
                  <a:schemeClr val="bg1">
                    <a:lumMod val="50000"/>
                  </a:schemeClr>
                </a:solidFill>
              </a:rPr>
              <a:t>removeItemHandler</a:t>
            </a:r>
            <a:r>
              <a:rPr lang="en-US" dirty="0">
                <a:solidFill>
                  <a:schemeClr val="bg1">
                    <a:lumMod val="50000"/>
                  </a:schemeClr>
                </a:solidFill>
              </a:rPr>
              <a:t>, add:</a:t>
            </a:r>
          </a:p>
          <a:p>
            <a:r>
              <a:rPr lang="en-US" dirty="0" err="1"/>
              <a:t>setState</a:t>
            </a:r>
            <a:r>
              <a:rPr lang="en-US" dirty="0"/>
              <a:t>({ </a:t>
            </a:r>
            <a:r>
              <a:rPr lang="en-US" dirty="0" err="1"/>
              <a:t>toDos</a:t>
            </a:r>
            <a:r>
              <a:rPr lang="en-US" dirty="0"/>
              <a:t>: </a:t>
            </a:r>
            <a:r>
              <a:rPr lang="en-US" dirty="0" err="1"/>
              <a:t>state.toDos.filter</a:t>
            </a:r>
            <a:r>
              <a:rPr lang="en-US" dirty="0"/>
              <a:t>(item =&gt; item.id !== id) });</a:t>
            </a:r>
          </a:p>
          <a:p>
            <a:endParaRPr lang="en-US" dirty="0"/>
          </a:p>
          <a:p>
            <a:r>
              <a:rPr lang="en-US" dirty="0">
                <a:solidFill>
                  <a:schemeClr val="bg1">
                    <a:lumMod val="50000"/>
                  </a:schemeClr>
                </a:solidFill>
              </a:rPr>
              <a:t>// save and demo that add and remove work</a:t>
            </a:r>
          </a:p>
          <a:p>
            <a:r>
              <a:rPr lang="en-US" dirty="0">
                <a:solidFill>
                  <a:schemeClr val="bg1">
                    <a:lumMod val="50000"/>
                  </a:schemeClr>
                </a:solidFill>
              </a:rPr>
              <a:t>// however, try to add after removing and point out the runtime error</a:t>
            </a:r>
          </a:p>
          <a:p>
            <a:endParaRPr lang="en-US" dirty="0"/>
          </a:p>
          <a:p>
            <a:r>
              <a:rPr lang="en-US" dirty="0">
                <a:solidFill>
                  <a:schemeClr val="bg1">
                    <a:lumMod val="50000"/>
                  </a:schemeClr>
                </a:solidFill>
              </a:rPr>
              <a:t>// if React Developer Tools is added to your browser, refresh the page, inspect the component and go through the same steps. Point out that state loses the </a:t>
            </a:r>
            <a:r>
              <a:rPr lang="en-US" dirty="0" err="1">
                <a:solidFill>
                  <a:schemeClr val="bg1">
                    <a:lumMod val="50000"/>
                  </a:schemeClr>
                </a:solidFill>
              </a:rPr>
              <a:t>nextId</a:t>
            </a:r>
            <a:r>
              <a:rPr lang="en-US" dirty="0">
                <a:solidFill>
                  <a:schemeClr val="bg1">
                    <a:lumMod val="50000"/>
                  </a:schemeClr>
                </a:solidFill>
              </a:rPr>
              <a:t> property when removing a to do item (b/c </a:t>
            </a:r>
            <a:r>
              <a:rPr lang="en-US" dirty="0" err="1">
                <a:solidFill>
                  <a:schemeClr val="bg1">
                    <a:lumMod val="50000"/>
                  </a:schemeClr>
                </a:solidFill>
              </a:rPr>
              <a:t>useState</a:t>
            </a:r>
            <a:r>
              <a:rPr lang="en-US" dirty="0">
                <a:solidFill>
                  <a:schemeClr val="bg1">
                    <a:lumMod val="50000"/>
                  </a:schemeClr>
                </a:solidFill>
              </a:rPr>
              <a:t>() does not merge state the way class-based state does)</a:t>
            </a:r>
          </a:p>
          <a:p>
            <a:endParaRPr lang="en-US" dirty="0"/>
          </a:p>
        </p:txBody>
      </p:sp>
      <p:sp>
        <p:nvSpPr>
          <p:cNvPr id="3" name="Title 2">
            <a:extLst>
              <a:ext uri="{FF2B5EF4-FFF2-40B4-BE49-F238E27FC236}">
                <a16:creationId xmlns:a16="http://schemas.microsoft.com/office/drawing/2014/main" id="{9CE91404-012A-4A04-84A8-82F8B9603C2C}"/>
              </a:ext>
            </a:extLst>
          </p:cNvPr>
          <p:cNvSpPr>
            <a:spLocks noGrp="1"/>
          </p:cNvSpPr>
          <p:nvPr>
            <p:ph type="title"/>
          </p:nvPr>
        </p:nvSpPr>
        <p:spPr/>
        <p:txBody>
          <a:bodyPr/>
          <a:lstStyle/>
          <a:p>
            <a:r>
              <a:rPr lang="en-US" dirty="0"/>
              <a:t>updating state demo</a:t>
            </a:r>
          </a:p>
        </p:txBody>
      </p:sp>
      <p:sp>
        <p:nvSpPr>
          <p:cNvPr id="4" name="Slide Number Placeholder 3">
            <a:extLst>
              <a:ext uri="{FF2B5EF4-FFF2-40B4-BE49-F238E27FC236}">
                <a16:creationId xmlns:a16="http://schemas.microsoft.com/office/drawing/2014/main" id="{E31D2FDE-4A53-4630-9E42-83A187BDD1C4}"/>
              </a:ext>
            </a:extLst>
          </p:cNvPr>
          <p:cNvSpPr>
            <a:spLocks noGrp="1"/>
          </p:cNvSpPr>
          <p:nvPr>
            <p:ph type="sldNum" sz="quarter" idx="4"/>
          </p:nvPr>
        </p:nvSpPr>
        <p:spPr/>
        <p:txBody>
          <a:bodyPr/>
          <a:lstStyle/>
          <a:p>
            <a:fld id="{3A3ABCD3-4259-4031-A1A0-BB63FBFB7B73}" type="slidenum">
              <a:rPr lang="en-US" smtClean="0"/>
              <a:pPr/>
              <a:t>255</a:t>
            </a:fld>
            <a:endParaRPr lang="en-US" dirty="0"/>
          </a:p>
        </p:txBody>
      </p:sp>
    </p:spTree>
    <p:extLst>
      <p:ext uri="{BB962C8B-B14F-4D97-AF65-F5344CB8AC3E}">
        <p14:creationId xmlns:p14="http://schemas.microsoft.com/office/powerpoint/2010/main" val="77177371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D942B4-1478-4DE1-A26B-142AADDCBCA4}"/>
              </a:ext>
            </a:extLst>
          </p:cNvPr>
          <p:cNvSpPr>
            <a:spLocks noGrp="1"/>
          </p:cNvSpPr>
          <p:nvPr>
            <p:ph sz="quarter" idx="13"/>
          </p:nvPr>
        </p:nvSpPr>
        <p:spPr/>
        <p:txBody>
          <a:bodyPr/>
          <a:lstStyle/>
          <a:p>
            <a:r>
              <a:rPr lang="en-US" dirty="0">
                <a:solidFill>
                  <a:schemeClr val="bg1">
                    <a:lumMod val="50000"/>
                  </a:schemeClr>
                </a:solidFill>
              </a:rPr>
              <a:t>// change the </a:t>
            </a:r>
            <a:r>
              <a:rPr lang="en-US" dirty="0" err="1">
                <a:solidFill>
                  <a:schemeClr val="bg1">
                    <a:lumMod val="50000"/>
                  </a:schemeClr>
                </a:solidFill>
              </a:rPr>
              <a:t>removeItemHandler</a:t>
            </a:r>
            <a:r>
              <a:rPr lang="en-US" dirty="0">
                <a:solidFill>
                  <a:schemeClr val="bg1">
                    <a:lumMod val="50000"/>
                  </a:schemeClr>
                </a:solidFill>
              </a:rPr>
              <a:t> code to:</a:t>
            </a:r>
          </a:p>
          <a:p>
            <a:r>
              <a:rPr lang="en-US" dirty="0" err="1"/>
              <a:t>setState</a:t>
            </a:r>
            <a:r>
              <a:rPr lang="en-US" dirty="0"/>
              <a:t>({</a:t>
            </a:r>
          </a:p>
          <a:p>
            <a:r>
              <a:rPr lang="en-US" dirty="0"/>
              <a:t>	</a:t>
            </a:r>
            <a:r>
              <a:rPr lang="en-US" dirty="0" err="1"/>
              <a:t>toDos</a:t>
            </a:r>
            <a:r>
              <a:rPr lang="en-US" dirty="0"/>
              <a:t>: </a:t>
            </a:r>
            <a:r>
              <a:rPr lang="en-US" dirty="0" err="1"/>
              <a:t>state.toDos.filter</a:t>
            </a:r>
            <a:r>
              <a:rPr lang="en-US" dirty="0"/>
              <a:t>(item =&gt; item.id !== id),</a:t>
            </a:r>
          </a:p>
          <a:p>
            <a:r>
              <a:rPr lang="en-US" dirty="0"/>
              <a:t>	</a:t>
            </a:r>
            <a:r>
              <a:rPr lang="en-US" dirty="0" err="1"/>
              <a:t>nextId</a:t>
            </a:r>
            <a:r>
              <a:rPr lang="en-US" dirty="0"/>
              <a:t>: </a:t>
            </a:r>
            <a:r>
              <a:rPr lang="en-US" dirty="0" err="1"/>
              <a:t>state.nextId</a:t>
            </a:r>
            <a:endParaRPr lang="en-US" dirty="0"/>
          </a:p>
          <a:p>
            <a:r>
              <a:rPr lang="en-US" dirty="0"/>
              <a:t>});</a:t>
            </a:r>
          </a:p>
          <a:p>
            <a:endParaRPr lang="en-US" dirty="0"/>
          </a:p>
          <a:p>
            <a:r>
              <a:rPr lang="en-US" dirty="0">
                <a:solidFill>
                  <a:schemeClr val="bg1">
                    <a:lumMod val="50000"/>
                  </a:schemeClr>
                </a:solidFill>
              </a:rPr>
              <a:t>// save and demo that the issue is now resolved</a:t>
            </a:r>
          </a:p>
          <a:p>
            <a:endParaRPr lang="en-US" dirty="0"/>
          </a:p>
        </p:txBody>
      </p:sp>
      <p:sp>
        <p:nvSpPr>
          <p:cNvPr id="3" name="Title 2">
            <a:extLst>
              <a:ext uri="{FF2B5EF4-FFF2-40B4-BE49-F238E27FC236}">
                <a16:creationId xmlns:a16="http://schemas.microsoft.com/office/drawing/2014/main" id="{4083835E-EC67-4557-AA85-0B4471BDA361}"/>
              </a:ext>
            </a:extLst>
          </p:cNvPr>
          <p:cNvSpPr>
            <a:spLocks noGrp="1"/>
          </p:cNvSpPr>
          <p:nvPr>
            <p:ph type="title"/>
          </p:nvPr>
        </p:nvSpPr>
        <p:spPr/>
        <p:txBody>
          <a:bodyPr/>
          <a:lstStyle/>
          <a:p>
            <a:r>
              <a:rPr lang="en-US" dirty="0"/>
              <a:t>fixing updating state demo</a:t>
            </a:r>
          </a:p>
        </p:txBody>
      </p:sp>
      <p:sp>
        <p:nvSpPr>
          <p:cNvPr id="4" name="Slide Number Placeholder 3">
            <a:extLst>
              <a:ext uri="{FF2B5EF4-FFF2-40B4-BE49-F238E27FC236}">
                <a16:creationId xmlns:a16="http://schemas.microsoft.com/office/drawing/2014/main" id="{669BA11A-F3E2-4808-B54A-2DF59FAAC8BD}"/>
              </a:ext>
            </a:extLst>
          </p:cNvPr>
          <p:cNvSpPr>
            <a:spLocks noGrp="1"/>
          </p:cNvSpPr>
          <p:nvPr>
            <p:ph type="sldNum" sz="quarter" idx="4"/>
          </p:nvPr>
        </p:nvSpPr>
        <p:spPr/>
        <p:txBody>
          <a:bodyPr/>
          <a:lstStyle/>
          <a:p>
            <a:fld id="{3A3ABCD3-4259-4031-A1A0-BB63FBFB7B73}" type="slidenum">
              <a:rPr lang="en-US" smtClean="0"/>
              <a:pPr/>
              <a:t>256</a:t>
            </a:fld>
            <a:endParaRPr lang="en-US" dirty="0"/>
          </a:p>
        </p:txBody>
      </p:sp>
    </p:spTree>
    <p:extLst>
      <p:ext uri="{BB962C8B-B14F-4D97-AF65-F5344CB8AC3E}">
        <p14:creationId xmlns:p14="http://schemas.microsoft.com/office/powerpoint/2010/main" val="23891271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254BBD-0F87-48B7-B1D2-9E799A2D570C}"/>
              </a:ext>
            </a:extLst>
          </p:cNvPr>
          <p:cNvSpPr>
            <a:spLocks noGrp="1"/>
          </p:cNvSpPr>
          <p:nvPr>
            <p:ph sz="quarter" idx="13"/>
          </p:nvPr>
        </p:nvSpPr>
        <p:spPr/>
        <p:txBody>
          <a:bodyPr/>
          <a:lstStyle/>
          <a:p>
            <a:r>
              <a:rPr lang="en-US" dirty="0">
                <a:solidFill>
                  <a:schemeClr val="bg1">
                    <a:lumMod val="50000"/>
                  </a:schemeClr>
                </a:solidFill>
              </a:rPr>
              <a:t>// change the </a:t>
            </a:r>
            <a:r>
              <a:rPr lang="en-US" dirty="0" err="1">
                <a:solidFill>
                  <a:schemeClr val="bg1">
                    <a:lumMod val="50000"/>
                  </a:schemeClr>
                </a:solidFill>
              </a:rPr>
              <a:t>useState</a:t>
            </a:r>
            <a:r>
              <a:rPr lang="en-US" dirty="0">
                <a:solidFill>
                  <a:schemeClr val="bg1">
                    <a:lumMod val="50000"/>
                  </a:schemeClr>
                </a:solidFill>
              </a:rPr>
              <a:t>() invocation to:</a:t>
            </a:r>
          </a:p>
          <a:p>
            <a:r>
              <a:rPr lang="en-US" dirty="0"/>
              <a:t>const [</a:t>
            </a:r>
            <a:r>
              <a:rPr lang="en-US" dirty="0" err="1"/>
              <a:t>toDos</a:t>
            </a:r>
            <a:r>
              <a:rPr lang="en-US" dirty="0"/>
              <a:t>, </a:t>
            </a:r>
            <a:r>
              <a:rPr lang="en-US" dirty="0" err="1"/>
              <a:t>setToDos</a:t>
            </a:r>
            <a:r>
              <a:rPr lang="en-US" dirty="0"/>
              <a:t>] = </a:t>
            </a:r>
            <a:r>
              <a:rPr lang="en-US" dirty="0" err="1"/>
              <a:t>useState</a:t>
            </a:r>
            <a:r>
              <a:rPr lang="en-US" dirty="0"/>
              <a:t>(</a:t>
            </a:r>
            <a:r>
              <a:rPr lang="en-US" dirty="0" err="1"/>
              <a:t>initialToDos</a:t>
            </a:r>
            <a:r>
              <a:rPr lang="en-US" dirty="0"/>
              <a:t>);</a:t>
            </a:r>
          </a:p>
          <a:p>
            <a:r>
              <a:rPr lang="en-US" dirty="0"/>
              <a:t>const [</a:t>
            </a:r>
            <a:r>
              <a:rPr lang="en-US" dirty="0" err="1"/>
              <a:t>nextId</a:t>
            </a:r>
            <a:r>
              <a:rPr lang="en-US" dirty="0"/>
              <a:t>, </a:t>
            </a:r>
            <a:r>
              <a:rPr lang="en-US" dirty="0" err="1"/>
              <a:t>setNextId</a:t>
            </a:r>
            <a:r>
              <a:rPr lang="en-US" dirty="0"/>
              <a:t>] = </a:t>
            </a:r>
            <a:r>
              <a:rPr lang="en-US" dirty="0" err="1"/>
              <a:t>useState</a:t>
            </a:r>
            <a:r>
              <a:rPr lang="en-US" dirty="0"/>
              <a:t>(4);</a:t>
            </a:r>
          </a:p>
          <a:p>
            <a:endParaRPr lang="en-US" dirty="0"/>
          </a:p>
          <a:p>
            <a:r>
              <a:rPr lang="en-US" dirty="0">
                <a:solidFill>
                  <a:schemeClr val="bg1">
                    <a:lumMod val="50000"/>
                  </a:schemeClr>
                </a:solidFill>
              </a:rPr>
              <a:t>// fixup display:</a:t>
            </a:r>
          </a:p>
          <a:p>
            <a:r>
              <a:rPr lang="en-US" dirty="0"/>
              <a:t>const </a:t>
            </a:r>
            <a:r>
              <a:rPr lang="en-US" dirty="0" err="1"/>
              <a:t>listItems</a:t>
            </a:r>
            <a:r>
              <a:rPr lang="en-US" dirty="0"/>
              <a:t> = </a:t>
            </a:r>
            <a:r>
              <a:rPr lang="en-US" dirty="0" err="1"/>
              <a:t>toDos.map</a:t>
            </a:r>
            <a:r>
              <a:rPr lang="en-US" dirty="0"/>
              <a:t>(. . .)		</a:t>
            </a:r>
            <a:r>
              <a:rPr lang="en-US" dirty="0">
                <a:solidFill>
                  <a:schemeClr val="bg1">
                    <a:lumMod val="50000"/>
                  </a:schemeClr>
                </a:solidFill>
              </a:rPr>
              <a:t>// remove "state."</a:t>
            </a:r>
          </a:p>
          <a:p>
            <a:endParaRPr lang="en-US" dirty="0"/>
          </a:p>
          <a:p>
            <a:r>
              <a:rPr lang="en-US" dirty="0">
                <a:solidFill>
                  <a:schemeClr val="bg1">
                    <a:lumMod val="50000"/>
                  </a:schemeClr>
                </a:solidFill>
              </a:rPr>
              <a:t>// fixup </a:t>
            </a:r>
            <a:r>
              <a:rPr lang="en-US" dirty="0" err="1">
                <a:solidFill>
                  <a:schemeClr val="bg1">
                    <a:lumMod val="50000"/>
                  </a:schemeClr>
                </a:solidFill>
              </a:rPr>
              <a:t>addItemHandler</a:t>
            </a:r>
            <a:r>
              <a:rPr lang="en-US" dirty="0">
                <a:solidFill>
                  <a:schemeClr val="bg1">
                    <a:lumMod val="50000"/>
                  </a:schemeClr>
                </a:solidFill>
              </a:rPr>
              <a:t> by removing "state.", and replacing </a:t>
            </a:r>
            <a:r>
              <a:rPr lang="en-US" dirty="0" err="1">
                <a:solidFill>
                  <a:schemeClr val="bg1">
                    <a:lumMod val="50000"/>
                  </a:schemeClr>
                </a:solidFill>
              </a:rPr>
              <a:t>setState</a:t>
            </a:r>
            <a:r>
              <a:rPr lang="en-US" dirty="0">
                <a:solidFill>
                  <a:schemeClr val="bg1">
                    <a:lumMod val="50000"/>
                  </a:schemeClr>
                </a:solidFill>
              </a:rPr>
              <a:t>() with:</a:t>
            </a:r>
          </a:p>
          <a:p>
            <a:r>
              <a:rPr lang="en-US" dirty="0" err="1"/>
              <a:t>setToDos</a:t>
            </a:r>
            <a:r>
              <a:rPr lang="en-US" dirty="0"/>
              <a:t>([...</a:t>
            </a:r>
            <a:r>
              <a:rPr lang="en-US" dirty="0" err="1"/>
              <a:t>toDos</a:t>
            </a:r>
            <a:r>
              <a:rPr lang="en-US" dirty="0"/>
              <a:t>, </a:t>
            </a:r>
            <a:r>
              <a:rPr lang="en-US" dirty="0" err="1"/>
              <a:t>NewToDo</a:t>
            </a:r>
            <a:r>
              <a:rPr lang="en-US" dirty="0"/>
              <a:t>]);</a:t>
            </a:r>
          </a:p>
          <a:p>
            <a:r>
              <a:rPr lang="en-US" dirty="0" err="1"/>
              <a:t>setNextId</a:t>
            </a:r>
            <a:r>
              <a:rPr lang="en-US" dirty="0"/>
              <a:t>(</a:t>
            </a:r>
            <a:r>
              <a:rPr lang="en-US" dirty="0" err="1"/>
              <a:t>nextId</a:t>
            </a:r>
            <a:r>
              <a:rPr lang="en-US" dirty="0"/>
              <a:t> + 1);</a:t>
            </a:r>
          </a:p>
          <a:p>
            <a:endParaRPr lang="en-US" dirty="0"/>
          </a:p>
          <a:p>
            <a:r>
              <a:rPr lang="en-US" dirty="0">
                <a:solidFill>
                  <a:schemeClr val="bg1">
                    <a:lumMod val="50000"/>
                  </a:schemeClr>
                </a:solidFill>
              </a:rPr>
              <a:t>//and fixup </a:t>
            </a:r>
            <a:r>
              <a:rPr lang="en-US" dirty="0" err="1">
                <a:solidFill>
                  <a:schemeClr val="bg1">
                    <a:lumMod val="50000"/>
                  </a:schemeClr>
                </a:solidFill>
              </a:rPr>
              <a:t>removeItemHandler</a:t>
            </a:r>
            <a:r>
              <a:rPr lang="en-US" dirty="0">
                <a:solidFill>
                  <a:schemeClr val="bg1">
                    <a:lumMod val="50000"/>
                  </a:schemeClr>
                </a:solidFill>
              </a:rPr>
              <a:t> by changing to:</a:t>
            </a:r>
          </a:p>
          <a:p>
            <a:r>
              <a:rPr lang="en-US" dirty="0" err="1"/>
              <a:t>setToDos</a:t>
            </a:r>
            <a:r>
              <a:rPr lang="en-US" dirty="0"/>
              <a:t>(</a:t>
            </a:r>
            <a:r>
              <a:rPr lang="en-US" dirty="0" err="1"/>
              <a:t>toDos.filter</a:t>
            </a:r>
            <a:r>
              <a:rPr lang="en-US" dirty="0"/>
              <a:t>(item =&gt; item.id !== id));</a:t>
            </a:r>
          </a:p>
          <a:p>
            <a:endParaRPr lang="en-US" dirty="0"/>
          </a:p>
          <a:p>
            <a:endParaRPr lang="en-US" dirty="0"/>
          </a:p>
        </p:txBody>
      </p:sp>
      <p:sp>
        <p:nvSpPr>
          <p:cNvPr id="3" name="Title 2">
            <a:extLst>
              <a:ext uri="{FF2B5EF4-FFF2-40B4-BE49-F238E27FC236}">
                <a16:creationId xmlns:a16="http://schemas.microsoft.com/office/drawing/2014/main" id="{95BBED78-A0A0-4B11-AFA3-8547FF75378B}"/>
              </a:ext>
            </a:extLst>
          </p:cNvPr>
          <p:cNvSpPr>
            <a:spLocks noGrp="1"/>
          </p:cNvSpPr>
          <p:nvPr>
            <p:ph type="title"/>
          </p:nvPr>
        </p:nvSpPr>
        <p:spPr/>
        <p:txBody>
          <a:bodyPr/>
          <a:lstStyle/>
          <a:p>
            <a:r>
              <a:rPr lang="en-US" dirty="0"/>
              <a:t>multiple states demo</a:t>
            </a:r>
          </a:p>
        </p:txBody>
      </p:sp>
      <p:sp>
        <p:nvSpPr>
          <p:cNvPr id="4" name="Slide Number Placeholder 3">
            <a:extLst>
              <a:ext uri="{FF2B5EF4-FFF2-40B4-BE49-F238E27FC236}">
                <a16:creationId xmlns:a16="http://schemas.microsoft.com/office/drawing/2014/main" id="{D5685C40-1A11-4880-B959-31CCF684AFD5}"/>
              </a:ext>
            </a:extLst>
          </p:cNvPr>
          <p:cNvSpPr>
            <a:spLocks noGrp="1"/>
          </p:cNvSpPr>
          <p:nvPr>
            <p:ph type="sldNum" sz="quarter" idx="4"/>
          </p:nvPr>
        </p:nvSpPr>
        <p:spPr/>
        <p:txBody>
          <a:bodyPr/>
          <a:lstStyle/>
          <a:p>
            <a:fld id="{3A3ABCD3-4259-4031-A1A0-BB63FBFB7B73}" type="slidenum">
              <a:rPr lang="en-US" smtClean="0"/>
              <a:pPr/>
              <a:t>257</a:t>
            </a:fld>
            <a:endParaRPr lang="en-US" dirty="0"/>
          </a:p>
        </p:txBody>
      </p:sp>
    </p:spTree>
    <p:extLst>
      <p:ext uri="{BB962C8B-B14F-4D97-AF65-F5344CB8AC3E}">
        <p14:creationId xmlns:p14="http://schemas.microsoft.com/office/powerpoint/2010/main" val="346291614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052057-670F-46D0-AFEE-AE058A17A94A}"/>
              </a:ext>
            </a:extLst>
          </p:cNvPr>
          <p:cNvSpPr>
            <a:spLocks noGrp="1"/>
          </p:cNvSpPr>
          <p:nvPr>
            <p:ph sz="quarter" idx="13"/>
          </p:nvPr>
        </p:nvSpPr>
        <p:spPr/>
        <p:txBody>
          <a:bodyPr/>
          <a:lstStyle/>
          <a:p>
            <a:r>
              <a:rPr lang="en-US" dirty="0">
                <a:solidFill>
                  <a:schemeClr val="bg1">
                    <a:lumMod val="50000"/>
                  </a:schemeClr>
                </a:solidFill>
              </a:rPr>
              <a:t>// when new state depends upon current state, should always use functional form</a:t>
            </a:r>
          </a:p>
          <a:p>
            <a:r>
              <a:rPr lang="en-US" dirty="0">
                <a:solidFill>
                  <a:schemeClr val="bg1">
                    <a:lumMod val="50000"/>
                  </a:schemeClr>
                </a:solidFill>
              </a:rPr>
              <a:t>// change </a:t>
            </a:r>
            <a:r>
              <a:rPr lang="en-US" dirty="0" err="1">
                <a:solidFill>
                  <a:schemeClr val="bg1">
                    <a:lumMod val="50000"/>
                  </a:schemeClr>
                </a:solidFill>
              </a:rPr>
              <a:t>addItemHandler</a:t>
            </a:r>
            <a:r>
              <a:rPr lang="en-US" dirty="0">
                <a:solidFill>
                  <a:schemeClr val="bg1">
                    <a:lumMod val="50000"/>
                  </a:schemeClr>
                </a:solidFill>
              </a:rPr>
              <a:t> to use the following form to set state:</a:t>
            </a:r>
          </a:p>
          <a:p>
            <a:r>
              <a:rPr lang="en-US" dirty="0" err="1"/>
              <a:t>setToDos</a:t>
            </a:r>
            <a:r>
              <a:rPr lang="en-US" dirty="0"/>
              <a:t>(</a:t>
            </a:r>
            <a:r>
              <a:rPr lang="en-US" dirty="0" err="1"/>
              <a:t>prevToDos</a:t>
            </a:r>
            <a:r>
              <a:rPr lang="en-US" dirty="0"/>
              <a:t> =&gt; [...</a:t>
            </a:r>
            <a:r>
              <a:rPr lang="en-US" dirty="0" err="1"/>
              <a:t>prevToDos</a:t>
            </a:r>
            <a:r>
              <a:rPr lang="en-US" dirty="0"/>
              <a:t>, </a:t>
            </a:r>
            <a:r>
              <a:rPr lang="en-US" dirty="0" err="1"/>
              <a:t>newToDo</a:t>
            </a:r>
            <a:r>
              <a:rPr lang="en-US" dirty="0"/>
              <a:t>]);</a:t>
            </a:r>
          </a:p>
          <a:p>
            <a:r>
              <a:rPr lang="en-US" dirty="0" err="1"/>
              <a:t>setNextId</a:t>
            </a:r>
            <a:r>
              <a:rPr lang="en-US" dirty="0"/>
              <a:t>(</a:t>
            </a:r>
            <a:r>
              <a:rPr lang="en-US" dirty="0" err="1"/>
              <a:t>prevId</a:t>
            </a:r>
            <a:r>
              <a:rPr lang="en-US" dirty="0"/>
              <a:t> =&gt; </a:t>
            </a:r>
            <a:r>
              <a:rPr lang="en-US" dirty="0" err="1"/>
              <a:t>prevId</a:t>
            </a:r>
            <a:r>
              <a:rPr lang="en-US" dirty="0"/>
              <a:t> + 1);</a:t>
            </a:r>
          </a:p>
          <a:p>
            <a:endParaRPr lang="en-US" dirty="0"/>
          </a:p>
          <a:p>
            <a:r>
              <a:rPr lang="en-US" dirty="0">
                <a:solidFill>
                  <a:schemeClr val="bg1">
                    <a:lumMod val="50000"/>
                  </a:schemeClr>
                </a:solidFill>
              </a:rPr>
              <a:t>// and change </a:t>
            </a:r>
            <a:r>
              <a:rPr lang="en-US" dirty="0" err="1">
                <a:solidFill>
                  <a:schemeClr val="bg1">
                    <a:lumMod val="50000"/>
                  </a:schemeClr>
                </a:solidFill>
              </a:rPr>
              <a:t>removeItemHandler</a:t>
            </a:r>
            <a:r>
              <a:rPr lang="en-US" dirty="0">
                <a:solidFill>
                  <a:schemeClr val="bg1">
                    <a:lumMod val="50000"/>
                  </a:schemeClr>
                </a:solidFill>
              </a:rPr>
              <a:t> to use the following form to set state:</a:t>
            </a:r>
          </a:p>
          <a:p>
            <a:r>
              <a:rPr lang="en-US" dirty="0" err="1"/>
              <a:t>setToDos</a:t>
            </a:r>
            <a:r>
              <a:rPr lang="en-US" dirty="0"/>
              <a:t>(</a:t>
            </a:r>
            <a:r>
              <a:rPr lang="en-US" dirty="0" err="1"/>
              <a:t>prevToDos</a:t>
            </a:r>
            <a:r>
              <a:rPr lang="en-US" dirty="0"/>
              <a:t> =&gt; </a:t>
            </a:r>
            <a:r>
              <a:rPr lang="en-US" dirty="0" err="1"/>
              <a:t>prevToDos.filter</a:t>
            </a:r>
            <a:r>
              <a:rPr lang="en-US" dirty="0"/>
              <a:t>(item =&gt; item.id !== id));</a:t>
            </a:r>
          </a:p>
          <a:p>
            <a:endParaRPr lang="en-US" dirty="0"/>
          </a:p>
        </p:txBody>
      </p:sp>
      <p:sp>
        <p:nvSpPr>
          <p:cNvPr id="3" name="Title 2">
            <a:extLst>
              <a:ext uri="{FF2B5EF4-FFF2-40B4-BE49-F238E27FC236}">
                <a16:creationId xmlns:a16="http://schemas.microsoft.com/office/drawing/2014/main" id="{6D9C957B-413C-4E1D-813D-AB7C13489702}"/>
              </a:ext>
            </a:extLst>
          </p:cNvPr>
          <p:cNvSpPr>
            <a:spLocks noGrp="1"/>
          </p:cNvSpPr>
          <p:nvPr>
            <p:ph type="title"/>
          </p:nvPr>
        </p:nvSpPr>
        <p:spPr/>
        <p:txBody>
          <a:bodyPr/>
          <a:lstStyle/>
          <a:p>
            <a:r>
              <a:rPr lang="en-US" dirty="0"/>
              <a:t>best practices for updating state demo</a:t>
            </a:r>
          </a:p>
        </p:txBody>
      </p:sp>
      <p:sp>
        <p:nvSpPr>
          <p:cNvPr id="4" name="Slide Number Placeholder 3">
            <a:extLst>
              <a:ext uri="{FF2B5EF4-FFF2-40B4-BE49-F238E27FC236}">
                <a16:creationId xmlns:a16="http://schemas.microsoft.com/office/drawing/2014/main" id="{2617D96E-500E-49D5-8A9F-DB8ED24C90EA}"/>
              </a:ext>
            </a:extLst>
          </p:cNvPr>
          <p:cNvSpPr>
            <a:spLocks noGrp="1"/>
          </p:cNvSpPr>
          <p:nvPr>
            <p:ph type="sldNum" sz="quarter" idx="4"/>
          </p:nvPr>
        </p:nvSpPr>
        <p:spPr/>
        <p:txBody>
          <a:bodyPr/>
          <a:lstStyle/>
          <a:p>
            <a:fld id="{3A3ABCD3-4259-4031-A1A0-BB63FBFB7B73}" type="slidenum">
              <a:rPr lang="en-US" smtClean="0"/>
              <a:pPr/>
              <a:t>258</a:t>
            </a:fld>
            <a:endParaRPr lang="en-US" dirty="0"/>
          </a:p>
        </p:txBody>
      </p:sp>
    </p:spTree>
    <p:extLst>
      <p:ext uri="{BB962C8B-B14F-4D97-AF65-F5344CB8AC3E}">
        <p14:creationId xmlns:p14="http://schemas.microsoft.com/office/powerpoint/2010/main" val="197801439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15 – Side Effects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259</a:t>
            </a:fld>
            <a:endParaRPr lang="en-US" dirty="0"/>
          </a:p>
        </p:txBody>
      </p:sp>
    </p:spTree>
    <p:extLst>
      <p:ext uri="{BB962C8B-B14F-4D97-AF65-F5344CB8AC3E}">
        <p14:creationId xmlns:p14="http://schemas.microsoft.com/office/powerpoint/2010/main" val="344931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86BBCA-7303-4E43-B01C-5501200A67A8}"/>
              </a:ext>
            </a:extLst>
          </p:cNvPr>
          <p:cNvSpPr>
            <a:spLocks noGrp="1"/>
          </p:cNvSpPr>
          <p:nvPr>
            <p:ph sz="quarter" idx="13"/>
          </p:nvPr>
        </p:nvSpPr>
        <p:spPr/>
        <p:txBody>
          <a:bodyPr/>
          <a:lstStyle/>
          <a:p>
            <a:r>
              <a:rPr lang="en-US" dirty="0">
                <a:solidFill>
                  <a:schemeClr val="bg1">
                    <a:lumMod val="50000"/>
                  </a:schemeClr>
                </a:solidFill>
              </a:rPr>
              <a:t>//in the HTML, use just one div with id="app" (react-demo/12d-product.html)</a:t>
            </a:r>
          </a:p>
          <a:p>
            <a:endParaRPr lang="en-US" dirty="0"/>
          </a:p>
          <a:p>
            <a:r>
              <a:rPr lang="en-US" dirty="0">
                <a:solidFill>
                  <a:schemeClr val="bg1">
                    <a:lumMod val="50000"/>
                  </a:schemeClr>
                </a:solidFill>
              </a:rPr>
              <a:t>//in the JS, put both product component usages into some JSX in a variable</a:t>
            </a:r>
          </a:p>
          <a:p>
            <a:r>
              <a:rPr lang="en-US" dirty="0">
                <a:solidFill>
                  <a:schemeClr val="bg1">
                    <a:lumMod val="50000"/>
                  </a:schemeClr>
                </a:solidFill>
              </a:rPr>
              <a:t>//and simplify to use only one </a:t>
            </a:r>
            <a:r>
              <a:rPr lang="en-US" dirty="0" err="1">
                <a:solidFill>
                  <a:schemeClr val="bg1">
                    <a:lumMod val="50000"/>
                  </a:schemeClr>
                </a:solidFill>
              </a:rPr>
              <a:t>ReactDOM.render</a:t>
            </a:r>
            <a:r>
              <a:rPr lang="en-US" dirty="0">
                <a:solidFill>
                  <a:schemeClr val="bg1">
                    <a:lumMod val="50000"/>
                  </a:schemeClr>
                </a:solidFill>
              </a:rPr>
              <a:t>() call (react-demo/12d-component.js)</a:t>
            </a:r>
          </a:p>
          <a:p>
            <a:r>
              <a:rPr lang="en-US" dirty="0"/>
              <a:t>let app = (</a:t>
            </a:r>
          </a:p>
          <a:p>
            <a:r>
              <a:rPr lang="en-US" dirty="0"/>
              <a:t>	&lt;div&gt;</a:t>
            </a:r>
          </a:p>
          <a:p>
            <a:r>
              <a:rPr lang="en-US" dirty="0"/>
              <a:t>		&lt;Product name="Widget" . . . /&gt;</a:t>
            </a:r>
          </a:p>
          <a:p>
            <a:r>
              <a:rPr lang="en-US" dirty="0"/>
              <a:t>		&lt;Product name="Gear" . . . /&gt;</a:t>
            </a:r>
          </a:p>
          <a:p>
            <a:r>
              <a:rPr lang="en-US" dirty="0"/>
              <a:t>	&lt;/div&gt;</a:t>
            </a:r>
          </a:p>
          <a:p>
            <a:r>
              <a:rPr lang="en-US" dirty="0"/>
              <a:t>);</a:t>
            </a:r>
          </a:p>
          <a:p>
            <a:r>
              <a:rPr lang="en-US" dirty="0" err="1"/>
              <a:t>ReactDOM.render</a:t>
            </a:r>
            <a:r>
              <a:rPr lang="en-US" dirty="0"/>
              <a:t>(app, </a:t>
            </a:r>
            <a:r>
              <a:rPr lang="en-US" dirty="0" err="1"/>
              <a:t>document.querySelector</a:t>
            </a:r>
            <a:r>
              <a:rPr lang="en-US" dirty="0"/>
              <a:t>('#app'));</a:t>
            </a:r>
          </a:p>
          <a:p>
            <a:endParaRPr lang="en-US" dirty="0"/>
          </a:p>
          <a:p>
            <a:r>
              <a:rPr lang="en-US" dirty="0">
                <a:solidFill>
                  <a:schemeClr val="bg1">
                    <a:lumMod val="50000"/>
                  </a:schemeClr>
                </a:solidFill>
              </a:rPr>
              <a:t>//point out that step 3 uses React as a library as you would in a multi-page app</a:t>
            </a:r>
          </a:p>
          <a:p>
            <a:r>
              <a:rPr lang="en-US" dirty="0">
                <a:solidFill>
                  <a:schemeClr val="bg1">
                    <a:lumMod val="50000"/>
                  </a:schemeClr>
                </a:solidFill>
              </a:rPr>
              <a:t>//and step 4 is the approach you would use in a single-page app</a:t>
            </a:r>
          </a:p>
          <a:p>
            <a:endParaRPr lang="en-US" dirty="0"/>
          </a:p>
        </p:txBody>
      </p:sp>
      <p:sp>
        <p:nvSpPr>
          <p:cNvPr id="3" name="Title 2">
            <a:extLst>
              <a:ext uri="{FF2B5EF4-FFF2-40B4-BE49-F238E27FC236}">
                <a16:creationId xmlns:a16="http://schemas.microsoft.com/office/drawing/2014/main" id="{44774A99-C978-465E-B91A-0C00EDDE071E}"/>
              </a:ext>
            </a:extLst>
          </p:cNvPr>
          <p:cNvSpPr>
            <a:spLocks noGrp="1"/>
          </p:cNvSpPr>
          <p:nvPr>
            <p:ph type="title"/>
          </p:nvPr>
        </p:nvSpPr>
        <p:spPr/>
        <p:txBody>
          <a:bodyPr/>
          <a:lstStyle/>
          <a:p>
            <a:r>
              <a:rPr lang="en-US" dirty="0"/>
              <a:t>React demo – step 4</a:t>
            </a:r>
          </a:p>
        </p:txBody>
      </p:sp>
      <p:sp>
        <p:nvSpPr>
          <p:cNvPr id="4" name="Slide Number Placeholder 3">
            <a:extLst>
              <a:ext uri="{FF2B5EF4-FFF2-40B4-BE49-F238E27FC236}">
                <a16:creationId xmlns:a16="http://schemas.microsoft.com/office/drawing/2014/main" id="{DC63F368-7A45-4DE9-B8AB-473EB89BA895}"/>
              </a:ext>
            </a:extLst>
          </p:cNvPr>
          <p:cNvSpPr>
            <a:spLocks noGrp="1"/>
          </p:cNvSpPr>
          <p:nvPr>
            <p:ph type="sldNum" sz="quarter" idx="4"/>
          </p:nvPr>
        </p:nvSpPr>
        <p:spPr/>
        <p:txBody>
          <a:bodyPr/>
          <a:lstStyle/>
          <a:p>
            <a:fld id="{3A3ABCD3-4259-4031-A1A0-BB63FBFB7B73}" type="slidenum">
              <a:rPr lang="en-US" smtClean="0"/>
              <a:pPr/>
              <a:t>26</a:t>
            </a:fld>
            <a:endParaRPr lang="en-US" dirty="0"/>
          </a:p>
        </p:txBody>
      </p:sp>
    </p:spTree>
    <p:extLst>
      <p:ext uri="{BB962C8B-B14F-4D97-AF65-F5344CB8AC3E}">
        <p14:creationId xmlns:p14="http://schemas.microsoft.com/office/powerpoint/2010/main" val="371946394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260</a:t>
            </a:fld>
            <a:endParaRPr lang="en-US" dirty="0"/>
          </a:p>
        </p:txBody>
      </p:sp>
    </p:spTree>
    <p:extLst>
      <p:ext uri="{BB962C8B-B14F-4D97-AF65-F5344CB8AC3E}">
        <p14:creationId xmlns:p14="http://schemas.microsoft.com/office/powerpoint/2010/main" val="411002311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E174A-2EF9-4F7E-9A0B-16AEBAF3A9FD}"/>
              </a:ext>
            </a:extLst>
          </p:cNvPr>
          <p:cNvSpPr>
            <a:spLocks noGrp="1"/>
          </p:cNvSpPr>
          <p:nvPr>
            <p:ph sz="quarter" idx="13"/>
          </p:nvPr>
        </p:nvSpPr>
        <p:spPr/>
        <p:txBody>
          <a:bodyPr/>
          <a:lstStyle/>
          <a:p>
            <a:r>
              <a:rPr lang="en-US" dirty="0">
                <a:solidFill>
                  <a:schemeClr val="bg1">
                    <a:lumMod val="50000"/>
                  </a:schemeClr>
                </a:solidFill>
              </a:rPr>
              <a:t>// review the addition of /containers/talent.js </a:t>
            </a:r>
          </a:p>
          <a:p>
            <a:r>
              <a:rPr lang="en-US" dirty="0">
                <a:solidFill>
                  <a:schemeClr val="bg1">
                    <a:lumMod val="50000"/>
                  </a:schemeClr>
                </a:solidFill>
              </a:rPr>
              <a:t>// we want to query the </a:t>
            </a:r>
            <a:r>
              <a:rPr lang="en-US" dirty="0" err="1">
                <a:solidFill>
                  <a:schemeClr val="bg1">
                    <a:lumMod val="50000"/>
                  </a:schemeClr>
                </a:solidFill>
              </a:rPr>
              <a:t>api</a:t>
            </a:r>
            <a:r>
              <a:rPr lang="en-US" dirty="0">
                <a:solidFill>
                  <a:schemeClr val="bg1">
                    <a:lumMod val="50000"/>
                  </a:schemeClr>
                </a:solidFill>
              </a:rPr>
              <a:t> for the data so add (after call to </a:t>
            </a:r>
            <a:r>
              <a:rPr lang="en-US" dirty="0" err="1">
                <a:solidFill>
                  <a:schemeClr val="bg1">
                    <a:lumMod val="50000"/>
                  </a:schemeClr>
                </a:solidFill>
              </a:rPr>
              <a:t>useState</a:t>
            </a:r>
            <a:r>
              <a:rPr lang="en-US" dirty="0">
                <a:solidFill>
                  <a:schemeClr val="bg1">
                    <a:lumMod val="50000"/>
                  </a:schemeClr>
                </a:solidFill>
              </a:rPr>
              <a:t>() )</a:t>
            </a:r>
          </a:p>
          <a:p>
            <a:r>
              <a:rPr lang="en-US" dirty="0"/>
              <a:t>fetch('https://www.kazoopromotions.com/api/talent').then(resp =&gt; {</a:t>
            </a:r>
          </a:p>
          <a:p>
            <a:r>
              <a:rPr lang="en-US" dirty="0"/>
              <a:t>	return </a:t>
            </a:r>
            <a:r>
              <a:rPr lang="en-US" dirty="0" err="1"/>
              <a:t>resp.json</a:t>
            </a:r>
            <a:r>
              <a:rPr lang="en-US" dirty="0"/>
              <a:t>();</a:t>
            </a:r>
          </a:p>
          <a:p>
            <a:r>
              <a:rPr lang="en-US" dirty="0"/>
              <a:t>}).then(data =&gt; {</a:t>
            </a:r>
          </a:p>
          <a:p>
            <a:r>
              <a:rPr lang="en-US" dirty="0"/>
              <a:t>	</a:t>
            </a:r>
            <a:r>
              <a:rPr lang="en-US" dirty="0" err="1"/>
              <a:t>setArtists</a:t>
            </a:r>
            <a:r>
              <a:rPr lang="en-US" dirty="0"/>
              <a:t>(data);</a:t>
            </a:r>
          </a:p>
          <a:p>
            <a:r>
              <a:rPr lang="en-US" dirty="0"/>
              <a:t>});</a:t>
            </a:r>
          </a:p>
          <a:p>
            <a:endParaRPr lang="en-US" dirty="0"/>
          </a:p>
          <a:p>
            <a:r>
              <a:rPr lang="en-US" dirty="0">
                <a:solidFill>
                  <a:schemeClr val="bg1">
                    <a:lumMod val="50000"/>
                  </a:schemeClr>
                </a:solidFill>
              </a:rPr>
              <a:t>// bring this page up in the browser and use the browser dev tools</a:t>
            </a:r>
          </a:p>
          <a:p>
            <a:r>
              <a:rPr lang="en-US" dirty="0">
                <a:solidFill>
                  <a:schemeClr val="bg1">
                    <a:lumMod val="50000"/>
                  </a:schemeClr>
                </a:solidFill>
              </a:rPr>
              <a:t>// to show the infinite loop of XHR requests being sent</a:t>
            </a:r>
          </a:p>
          <a:p>
            <a:endParaRPr lang="en-US" dirty="0"/>
          </a:p>
          <a:p>
            <a:r>
              <a:rPr lang="en-US" dirty="0">
                <a:solidFill>
                  <a:schemeClr val="bg1">
                    <a:lumMod val="50000"/>
                  </a:schemeClr>
                </a:solidFill>
              </a:rPr>
              <a:t>// comment out the </a:t>
            </a:r>
            <a:r>
              <a:rPr lang="en-US" dirty="0" err="1">
                <a:solidFill>
                  <a:schemeClr val="bg1">
                    <a:lumMod val="50000"/>
                  </a:schemeClr>
                </a:solidFill>
              </a:rPr>
              <a:t>setArtists</a:t>
            </a:r>
            <a:r>
              <a:rPr lang="en-US" dirty="0">
                <a:solidFill>
                  <a:schemeClr val="bg1">
                    <a:lumMod val="50000"/>
                  </a:schemeClr>
                </a:solidFill>
              </a:rPr>
              <a:t>(data) to stop the infinite loop</a:t>
            </a:r>
          </a:p>
          <a:p>
            <a:endParaRPr lang="en-US" dirty="0"/>
          </a:p>
        </p:txBody>
      </p:sp>
      <p:sp>
        <p:nvSpPr>
          <p:cNvPr id="3" name="Title 2">
            <a:extLst>
              <a:ext uri="{FF2B5EF4-FFF2-40B4-BE49-F238E27FC236}">
                <a16:creationId xmlns:a16="http://schemas.microsoft.com/office/drawing/2014/main" id="{5019C8C3-EC9F-41C5-94A5-373C51934B99}"/>
              </a:ext>
            </a:extLst>
          </p:cNvPr>
          <p:cNvSpPr>
            <a:spLocks noGrp="1"/>
          </p:cNvSpPr>
          <p:nvPr>
            <p:ph type="title"/>
          </p:nvPr>
        </p:nvSpPr>
        <p:spPr/>
        <p:txBody>
          <a:bodyPr/>
          <a:lstStyle/>
          <a:p>
            <a:r>
              <a:rPr lang="en-US" dirty="0"/>
              <a:t>HTTP requests demo</a:t>
            </a:r>
          </a:p>
        </p:txBody>
      </p:sp>
      <p:sp>
        <p:nvSpPr>
          <p:cNvPr id="4" name="Slide Number Placeholder 3">
            <a:extLst>
              <a:ext uri="{FF2B5EF4-FFF2-40B4-BE49-F238E27FC236}">
                <a16:creationId xmlns:a16="http://schemas.microsoft.com/office/drawing/2014/main" id="{E50AACF2-2098-4559-BD6C-FC0499ECBEFB}"/>
              </a:ext>
            </a:extLst>
          </p:cNvPr>
          <p:cNvSpPr>
            <a:spLocks noGrp="1"/>
          </p:cNvSpPr>
          <p:nvPr>
            <p:ph type="sldNum" sz="quarter" idx="4"/>
          </p:nvPr>
        </p:nvSpPr>
        <p:spPr/>
        <p:txBody>
          <a:bodyPr/>
          <a:lstStyle/>
          <a:p>
            <a:fld id="{3A3ABCD3-4259-4031-A1A0-BB63FBFB7B73}" type="slidenum">
              <a:rPr lang="en-US" smtClean="0"/>
              <a:pPr/>
              <a:t>261</a:t>
            </a:fld>
            <a:endParaRPr lang="en-US" dirty="0"/>
          </a:p>
        </p:txBody>
      </p:sp>
    </p:spTree>
    <p:extLst>
      <p:ext uri="{BB962C8B-B14F-4D97-AF65-F5344CB8AC3E}">
        <p14:creationId xmlns:p14="http://schemas.microsoft.com/office/powerpoint/2010/main" val="294418393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B0D966-27B5-464F-ABB0-DF3A8240B066}"/>
              </a:ext>
            </a:extLst>
          </p:cNvPr>
          <p:cNvSpPr>
            <a:spLocks noGrp="1"/>
          </p:cNvSpPr>
          <p:nvPr>
            <p:ph sz="quarter" idx="13"/>
          </p:nvPr>
        </p:nvSpPr>
        <p:spPr/>
        <p:txBody>
          <a:bodyPr/>
          <a:lstStyle/>
          <a:p>
            <a:r>
              <a:rPr lang="en-US" dirty="0">
                <a:solidFill>
                  <a:schemeClr val="bg1">
                    <a:lumMod val="50000"/>
                  </a:schemeClr>
                </a:solidFill>
              </a:rPr>
              <a:t>// continuing in containers/Talent/Talent.js</a:t>
            </a:r>
          </a:p>
          <a:p>
            <a:r>
              <a:rPr lang="en-US" dirty="0">
                <a:solidFill>
                  <a:schemeClr val="bg1">
                    <a:lumMod val="50000"/>
                  </a:schemeClr>
                </a:solidFill>
              </a:rPr>
              <a:t>// add an import for </a:t>
            </a:r>
            <a:r>
              <a:rPr lang="en-US" dirty="0" err="1">
                <a:solidFill>
                  <a:schemeClr val="bg1">
                    <a:lumMod val="50000"/>
                  </a:schemeClr>
                </a:solidFill>
              </a:rPr>
              <a:t>useEffect</a:t>
            </a:r>
            <a:r>
              <a:rPr lang="en-US" dirty="0">
                <a:solidFill>
                  <a:schemeClr val="bg1">
                    <a:lumMod val="50000"/>
                  </a:schemeClr>
                </a:solidFill>
              </a:rPr>
              <a:t> and put the fetch() and its callbacks inside:</a:t>
            </a:r>
          </a:p>
          <a:p>
            <a:r>
              <a:rPr lang="en-US" dirty="0" err="1"/>
              <a:t>useEffect</a:t>
            </a:r>
            <a:r>
              <a:rPr lang="en-US" dirty="0"/>
              <a:t>(() =&gt; {</a:t>
            </a:r>
          </a:p>
          <a:p>
            <a:r>
              <a:rPr lang="en-US" dirty="0"/>
              <a:t>	fetch('https://www.kazoopromotions. . .</a:t>
            </a:r>
          </a:p>
          <a:p>
            <a:endParaRPr lang="en-US" dirty="0"/>
          </a:p>
          <a:p>
            <a:r>
              <a:rPr lang="en-US" dirty="0"/>
              <a:t>});</a:t>
            </a:r>
          </a:p>
          <a:p>
            <a:endParaRPr lang="en-US" dirty="0"/>
          </a:p>
          <a:p>
            <a:r>
              <a:rPr lang="en-US" dirty="0">
                <a:solidFill>
                  <a:schemeClr val="bg1">
                    <a:lumMod val="50000"/>
                  </a:schemeClr>
                </a:solidFill>
              </a:rPr>
              <a:t>// uncomment the call to </a:t>
            </a:r>
            <a:r>
              <a:rPr lang="en-US" dirty="0" err="1">
                <a:solidFill>
                  <a:schemeClr val="bg1">
                    <a:lumMod val="50000"/>
                  </a:schemeClr>
                </a:solidFill>
              </a:rPr>
              <a:t>setArtists</a:t>
            </a:r>
            <a:r>
              <a:rPr lang="en-US" dirty="0">
                <a:solidFill>
                  <a:schemeClr val="bg1">
                    <a:lumMod val="50000"/>
                  </a:schemeClr>
                </a:solidFill>
              </a:rPr>
              <a:t>() and demo the infinite loop of requests</a:t>
            </a:r>
          </a:p>
          <a:p>
            <a:r>
              <a:rPr lang="en-US" dirty="0">
                <a:solidFill>
                  <a:schemeClr val="bg1">
                    <a:lumMod val="50000"/>
                  </a:schemeClr>
                </a:solidFill>
              </a:rPr>
              <a:t>// then comment out the call to </a:t>
            </a:r>
            <a:r>
              <a:rPr lang="en-US" dirty="0" err="1">
                <a:solidFill>
                  <a:schemeClr val="bg1">
                    <a:lumMod val="50000"/>
                  </a:schemeClr>
                </a:solidFill>
              </a:rPr>
              <a:t>setArtists</a:t>
            </a:r>
            <a:r>
              <a:rPr lang="en-US" dirty="0">
                <a:solidFill>
                  <a:schemeClr val="bg1">
                    <a:lumMod val="50000"/>
                  </a:schemeClr>
                </a:solidFill>
              </a:rPr>
              <a:t> to stop the loop</a:t>
            </a:r>
          </a:p>
          <a:p>
            <a:endParaRPr lang="en-US" dirty="0"/>
          </a:p>
          <a:p>
            <a:r>
              <a:rPr lang="en-US" dirty="0">
                <a:solidFill>
                  <a:schemeClr val="bg1">
                    <a:lumMod val="50000"/>
                  </a:schemeClr>
                </a:solidFill>
              </a:rPr>
              <a:t>// describe how this form of </a:t>
            </a:r>
            <a:r>
              <a:rPr lang="en-US" dirty="0" err="1">
                <a:solidFill>
                  <a:schemeClr val="bg1">
                    <a:lumMod val="50000"/>
                  </a:schemeClr>
                </a:solidFill>
              </a:rPr>
              <a:t>useEffect</a:t>
            </a:r>
            <a:r>
              <a:rPr lang="en-US" dirty="0">
                <a:solidFill>
                  <a:schemeClr val="bg1">
                    <a:lumMod val="50000"/>
                  </a:schemeClr>
                </a:solidFill>
              </a:rPr>
              <a:t> behaves like </a:t>
            </a:r>
            <a:r>
              <a:rPr lang="en-US" dirty="0" err="1">
                <a:solidFill>
                  <a:schemeClr val="bg1">
                    <a:lumMod val="50000"/>
                  </a:schemeClr>
                </a:solidFill>
              </a:rPr>
              <a:t>componentDidUpdate</a:t>
            </a:r>
            <a:endParaRPr lang="en-US" dirty="0">
              <a:solidFill>
                <a:schemeClr val="bg1">
                  <a:lumMod val="50000"/>
                </a:schemeClr>
              </a:solidFill>
            </a:endParaRPr>
          </a:p>
          <a:p>
            <a:endParaRPr lang="en-US" dirty="0"/>
          </a:p>
        </p:txBody>
      </p:sp>
      <p:sp>
        <p:nvSpPr>
          <p:cNvPr id="3" name="Title 2">
            <a:extLst>
              <a:ext uri="{FF2B5EF4-FFF2-40B4-BE49-F238E27FC236}">
                <a16:creationId xmlns:a16="http://schemas.microsoft.com/office/drawing/2014/main" id="{CFEFC355-C194-4F37-9F43-4E0B78C4B693}"/>
              </a:ext>
            </a:extLst>
          </p:cNvPr>
          <p:cNvSpPr>
            <a:spLocks noGrp="1"/>
          </p:cNvSpPr>
          <p:nvPr>
            <p:ph type="title"/>
          </p:nvPr>
        </p:nvSpPr>
        <p:spPr/>
        <p:txBody>
          <a:bodyPr/>
          <a:lstStyle/>
          <a:p>
            <a:r>
              <a:rPr lang="en-US" dirty="0" err="1"/>
              <a:t>useEffect</a:t>
            </a:r>
            <a:r>
              <a:rPr lang="en-US" dirty="0"/>
              <a:t>() demo</a:t>
            </a:r>
          </a:p>
        </p:txBody>
      </p:sp>
      <p:sp>
        <p:nvSpPr>
          <p:cNvPr id="4" name="Slide Number Placeholder 3">
            <a:extLst>
              <a:ext uri="{FF2B5EF4-FFF2-40B4-BE49-F238E27FC236}">
                <a16:creationId xmlns:a16="http://schemas.microsoft.com/office/drawing/2014/main" id="{613B1109-0DE2-4BFD-8FB2-9649EB37F238}"/>
              </a:ext>
            </a:extLst>
          </p:cNvPr>
          <p:cNvSpPr>
            <a:spLocks noGrp="1"/>
          </p:cNvSpPr>
          <p:nvPr>
            <p:ph type="sldNum" sz="quarter" idx="4"/>
          </p:nvPr>
        </p:nvSpPr>
        <p:spPr/>
        <p:txBody>
          <a:bodyPr/>
          <a:lstStyle/>
          <a:p>
            <a:fld id="{3A3ABCD3-4259-4031-A1A0-BB63FBFB7B73}" type="slidenum">
              <a:rPr lang="en-US" smtClean="0"/>
              <a:pPr/>
              <a:t>262</a:t>
            </a:fld>
            <a:endParaRPr lang="en-US" dirty="0"/>
          </a:p>
        </p:txBody>
      </p:sp>
    </p:spTree>
    <p:extLst>
      <p:ext uri="{BB962C8B-B14F-4D97-AF65-F5344CB8AC3E}">
        <p14:creationId xmlns:p14="http://schemas.microsoft.com/office/powerpoint/2010/main" val="30177660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8B0903-CAF5-4F9A-AE31-DE7DF1C5E519}"/>
              </a:ext>
            </a:extLst>
          </p:cNvPr>
          <p:cNvSpPr>
            <a:spLocks noGrp="1"/>
          </p:cNvSpPr>
          <p:nvPr>
            <p:ph sz="quarter" idx="13"/>
          </p:nvPr>
        </p:nvSpPr>
        <p:spPr/>
        <p:txBody>
          <a:bodyPr/>
          <a:lstStyle/>
          <a:p>
            <a:r>
              <a:rPr lang="en-US" dirty="0">
                <a:solidFill>
                  <a:schemeClr val="bg1">
                    <a:lumMod val="50000"/>
                  </a:schemeClr>
                </a:solidFill>
              </a:rPr>
              <a:t>// continuing in containers/Talent/Talent.js</a:t>
            </a:r>
          </a:p>
          <a:p>
            <a:r>
              <a:rPr lang="en-US" dirty="0">
                <a:solidFill>
                  <a:schemeClr val="bg1">
                    <a:lumMod val="50000"/>
                  </a:schemeClr>
                </a:solidFill>
              </a:rPr>
              <a:t>// add an empty array as a second parameter to </a:t>
            </a:r>
            <a:r>
              <a:rPr lang="en-US" dirty="0" err="1">
                <a:solidFill>
                  <a:schemeClr val="bg1">
                    <a:lumMod val="50000"/>
                  </a:schemeClr>
                </a:solidFill>
              </a:rPr>
              <a:t>useEffect</a:t>
            </a:r>
            <a:r>
              <a:rPr lang="en-US" dirty="0">
                <a:solidFill>
                  <a:schemeClr val="bg1">
                    <a:lumMod val="50000"/>
                  </a:schemeClr>
                </a:solidFill>
              </a:rPr>
              <a:t>() </a:t>
            </a:r>
          </a:p>
          <a:p>
            <a:r>
              <a:rPr lang="en-US" dirty="0">
                <a:solidFill>
                  <a:schemeClr val="bg1">
                    <a:lumMod val="50000"/>
                  </a:schemeClr>
                </a:solidFill>
              </a:rPr>
              <a:t>// and uncomment the call to </a:t>
            </a:r>
            <a:r>
              <a:rPr lang="en-US" dirty="0" err="1">
                <a:solidFill>
                  <a:schemeClr val="bg1">
                    <a:lumMod val="50000"/>
                  </a:schemeClr>
                </a:solidFill>
              </a:rPr>
              <a:t>setTalent</a:t>
            </a:r>
            <a:r>
              <a:rPr lang="en-US" dirty="0">
                <a:solidFill>
                  <a:schemeClr val="bg1">
                    <a:lumMod val="50000"/>
                  </a:schemeClr>
                </a:solidFill>
              </a:rPr>
              <a:t>()</a:t>
            </a:r>
            <a:endParaRPr lang="en-US" dirty="0"/>
          </a:p>
          <a:p>
            <a:r>
              <a:rPr lang="en-US" dirty="0" err="1"/>
              <a:t>useEffect</a:t>
            </a:r>
            <a:r>
              <a:rPr lang="en-US" dirty="0"/>
              <a:t>(() =&gt; {</a:t>
            </a:r>
          </a:p>
          <a:p>
            <a:r>
              <a:rPr lang="en-US" dirty="0"/>
              <a:t>	fetch('...').then({</a:t>
            </a:r>
          </a:p>
          <a:p>
            <a:endParaRPr lang="en-US" dirty="0"/>
          </a:p>
          <a:p>
            <a:r>
              <a:rPr lang="en-US" dirty="0"/>
              <a:t>	});</a:t>
            </a:r>
          </a:p>
          <a:p>
            <a:r>
              <a:rPr lang="en-US" dirty="0"/>
              <a:t>}, []);</a:t>
            </a:r>
          </a:p>
          <a:p>
            <a:endParaRPr lang="en-US" dirty="0"/>
          </a:p>
          <a:p>
            <a:r>
              <a:rPr lang="en-US" dirty="0">
                <a:solidFill>
                  <a:schemeClr val="bg1">
                    <a:lumMod val="50000"/>
                  </a:schemeClr>
                </a:solidFill>
              </a:rPr>
              <a:t>// demo that the AJAX call is made only once – we have data and no infinite loop!</a:t>
            </a:r>
          </a:p>
          <a:p>
            <a:r>
              <a:rPr lang="en-US" dirty="0">
                <a:solidFill>
                  <a:schemeClr val="bg1">
                    <a:lumMod val="50000"/>
                  </a:schemeClr>
                </a:solidFill>
              </a:rPr>
              <a:t>// describe why (the array is a list of dependencies – the effect will only be </a:t>
            </a:r>
          </a:p>
          <a:p>
            <a:r>
              <a:rPr lang="en-US" dirty="0">
                <a:solidFill>
                  <a:schemeClr val="bg1">
                    <a:lumMod val="50000"/>
                  </a:schemeClr>
                </a:solidFill>
              </a:rPr>
              <a:t>// re-evaluated when any of the dependencies change)</a:t>
            </a:r>
          </a:p>
          <a:p>
            <a:r>
              <a:rPr lang="en-US" dirty="0">
                <a:solidFill>
                  <a:schemeClr val="bg1">
                    <a:lumMod val="50000"/>
                  </a:schemeClr>
                </a:solidFill>
              </a:rPr>
              <a:t>// this form of </a:t>
            </a:r>
            <a:r>
              <a:rPr lang="en-US" dirty="0" err="1">
                <a:solidFill>
                  <a:schemeClr val="bg1">
                    <a:lumMod val="50000"/>
                  </a:schemeClr>
                </a:solidFill>
              </a:rPr>
              <a:t>useEffect</a:t>
            </a:r>
            <a:r>
              <a:rPr lang="en-US" dirty="0">
                <a:solidFill>
                  <a:schemeClr val="bg1">
                    <a:lumMod val="50000"/>
                  </a:schemeClr>
                </a:solidFill>
              </a:rPr>
              <a:t>() behaves like </a:t>
            </a:r>
            <a:r>
              <a:rPr lang="en-US" dirty="0" err="1">
                <a:solidFill>
                  <a:schemeClr val="bg1">
                    <a:lumMod val="50000"/>
                  </a:schemeClr>
                </a:solidFill>
              </a:rPr>
              <a:t>componentDidMount</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3D5D9266-94AE-42C3-93CD-1E7E20F46A05}"/>
              </a:ext>
            </a:extLst>
          </p:cNvPr>
          <p:cNvSpPr>
            <a:spLocks noGrp="1"/>
          </p:cNvSpPr>
          <p:nvPr>
            <p:ph type="title"/>
          </p:nvPr>
        </p:nvSpPr>
        <p:spPr/>
        <p:txBody>
          <a:bodyPr/>
          <a:lstStyle/>
          <a:p>
            <a:r>
              <a:rPr lang="en-US" dirty="0"/>
              <a:t>fixing the infinite loop</a:t>
            </a:r>
          </a:p>
        </p:txBody>
      </p:sp>
      <p:sp>
        <p:nvSpPr>
          <p:cNvPr id="4" name="Slide Number Placeholder 3">
            <a:extLst>
              <a:ext uri="{FF2B5EF4-FFF2-40B4-BE49-F238E27FC236}">
                <a16:creationId xmlns:a16="http://schemas.microsoft.com/office/drawing/2014/main" id="{3E28C426-A362-4FFA-9536-153773F74817}"/>
              </a:ext>
            </a:extLst>
          </p:cNvPr>
          <p:cNvSpPr>
            <a:spLocks noGrp="1"/>
          </p:cNvSpPr>
          <p:nvPr>
            <p:ph type="sldNum" sz="quarter" idx="4"/>
          </p:nvPr>
        </p:nvSpPr>
        <p:spPr/>
        <p:txBody>
          <a:bodyPr/>
          <a:lstStyle/>
          <a:p>
            <a:fld id="{3A3ABCD3-4259-4031-A1A0-BB63FBFB7B73}" type="slidenum">
              <a:rPr lang="en-US" smtClean="0"/>
              <a:pPr/>
              <a:t>263</a:t>
            </a:fld>
            <a:endParaRPr lang="en-US" dirty="0"/>
          </a:p>
        </p:txBody>
      </p:sp>
    </p:spTree>
    <p:extLst>
      <p:ext uri="{BB962C8B-B14F-4D97-AF65-F5344CB8AC3E}">
        <p14:creationId xmlns:p14="http://schemas.microsoft.com/office/powerpoint/2010/main" val="72740352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00FD2-0E43-446A-AA33-856E40CBD108}"/>
              </a:ext>
            </a:extLst>
          </p:cNvPr>
          <p:cNvSpPr>
            <a:spLocks noGrp="1"/>
          </p:cNvSpPr>
          <p:nvPr>
            <p:ph sz="quarter" idx="13"/>
          </p:nvPr>
        </p:nvSpPr>
        <p:spPr/>
        <p:txBody>
          <a:bodyPr/>
          <a:lstStyle/>
          <a:p>
            <a:r>
              <a:rPr lang="en-US" dirty="0">
                <a:solidFill>
                  <a:schemeClr val="bg1">
                    <a:lumMod val="50000"/>
                  </a:schemeClr>
                </a:solidFill>
              </a:rPr>
              <a:t>// still inside Talent.js, add a second call to </a:t>
            </a:r>
            <a:r>
              <a:rPr lang="en-US" dirty="0" err="1">
                <a:solidFill>
                  <a:schemeClr val="bg1">
                    <a:lumMod val="50000"/>
                  </a:schemeClr>
                </a:solidFill>
              </a:rPr>
              <a:t>useEffect</a:t>
            </a:r>
            <a:r>
              <a:rPr lang="en-US" dirty="0">
                <a:solidFill>
                  <a:schemeClr val="bg1">
                    <a:lumMod val="50000"/>
                  </a:schemeClr>
                </a:solidFill>
              </a:rPr>
              <a:t>()</a:t>
            </a:r>
          </a:p>
          <a:p>
            <a:r>
              <a:rPr lang="en-US" dirty="0" err="1"/>
              <a:t>useEffect</a:t>
            </a:r>
            <a:r>
              <a:rPr lang="en-US" dirty="0"/>
              <a:t>(() =&gt; {</a:t>
            </a:r>
          </a:p>
          <a:p>
            <a:r>
              <a:rPr lang="en-US" dirty="0"/>
              <a:t>	console.log('second effect is executing');</a:t>
            </a:r>
          </a:p>
          <a:p>
            <a:r>
              <a:rPr lang="en-US" dirty="0"/>
              <a:t>});</a:t>
            </a:r>
          </a:p>
          <a:p>
            <a:endParaRPr lang="en-US" dirty="0"/>
          </a:p>
          <a:p>
            <a:r>
              <a:rPr lang="en-US" dirty="0">
                <a:solidFill>
                  <a:schemeClr val="bg1">
                    <a:lumMod val="50000"/>
                  </a:schemeClr>
                </a:solidFill>
              </a:rPr>
              <a:t>// save, view in browser, show and explain why the message shows up twice</a:t>
            </a:r>
          </a:p>
          <a:p>
            <a:endParaRPr lang="en-US" dirty="0"/>
          </a:p>
        </p:txBody>
      </p:sp>
      <p:sp>
        <p:nvSpPr>
          <p:cNvPr id="3" name="Title 2">
            <a:extLst>
              <a:ext uri="{FF2B5EF4-FFF2-40B4-BE49-F238E27FC236}">
                <a16:creationId xmlns:a16="http://schemas.microsoft.com/office/drawing/2014/main" id="{0EE746FF-6C73-4F2E-AF25-17B93D9D4AED}"/>
              </a:ext>
            </a:extLst>
          </p:cNvPr>
          <p:cNvSpPr>
            <a:spLocks noGrp="1"/>
          </p:cNvSpPr>
          <p:nvPr>
            <p:ph type="title"/>
          </p:nvPr>
        </p:nvSpPr>
        <p:spPr/>
        <p:txBody>
          <a:bodyPr/>
          <a:lstStyle/>
          <a:p>
            <a:r>
              <a:rPr lang="en-US" dirty="0"/>
              <a:t>multiple </a:t>
            </a:r>
            <a:r>
              <a:rPr lang="en-US" dirty="0" err="1"/>
              <a:t>useEffect</a:t>
            </a:r>
            <a:r>
              <a:rPr lang="en-US" dirty="0"/>
              <a:t> demo</a:t>
            </a:r>
          </a:p>
        </p:txBody>
      </p:sp>
      <p:sp>
        <p:nvSpPr>
          <p:cNvPr id="4" name="Slide Number Placeholder 3">
            <a:extLst>
              <a:ext uri="{FF2B5EF4-FFF2-40B4-BE49-F238E27FC236}">
                <a16:creationId xmlns:a16="http://schemas.microsoft.com/office/drawing/2014/main" id="{BDD16EC2-2AEC-4D68-94BB-E2A1C51BC908}"/>
              </a:ext>
            </a:extLst>
          </p:cNvPr>
          <p:cNvSpPr>
            <a:spLocks noGrp="1"/>
          </p:cNvSpPr>
          <p:nvPr>
            <p:ph type="sldNum" sz="quarter" idx="4"/>
          </p:nvPr>
        </p:nvSpPr>
        <p:spPr/>
        <p:txBody>
          <a:bodyPr/>
          <a:lstStyle/>
          <a:p>
            <a:fld id="{3A3ABCD3-4259-4031-A1A0-BB63FBFB7B73}" type="slidenum">
              <a:rPr lang="en-US" smtClean="0"/>
              <a:pPr/>
              <a:t>264</a:t>
            </a:fld>
            <a:endParaRPr lang="en-US" dirty="0"/>
          </a:p>
        </p:txBody>
      </p:sp>
    </p:spTree>
    <p:extLst>
      <p:ext uri="{BB962C8B-B14F-4D97-AF65-F5344CB8AC3E}">
        <p14:creationId xmlns:p14="http://schemas.microsoft.com/office/powerpoint/2010/main" val="127374369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A6FE7-4416-48A9-B090-2925D84D9A39}"/>
              </a:ext>
            </a:extLst>
          </p:cNvPr>
          <p:cNvSpPr>
            <a:spLocks noGrp="1"/>
          </p:cNvSpPr>
          <p:nvPr>
            <p:ph sz="quarter" idx="13"/>
          </p:nvPr>
        </p:nvSpPr>
        <p:spPr/>
        <p:txBody>
          <a:bodyPr/>
          <a:lstStyle/>
          <a:p>
            <a:r>
              <a:rPr lang="en-US" dirty="0">
                <a:solidFill>
                  <a:schemeClr val="bg1">
                    <a:lumMod val="50000"/>
                  </a:schemeClr>
                </a:solidFill>
              </a:rPr>
              <a:t>// in components/</a:t>
            </a:r>
            <a:r>
              <a:rPr lang="en-US" dirty="0" err="1">
                <a:solidFill>
                  <a:schemeClr val="bg1">
                    <a:lumMod val="50000"/>
                  </a:schemeClr>
                </a:solidFill>
              </a:rPr>
              <a:t>ToDo</a:t>
            </a:r>
            <a:r>
              <a:rPr lang="en-US" dirty="0">
                <a:solidFill>
                  <a:schemeClr val="bg1">
                    <a:lumMod val="50000"/>
                  </a:schemeClr>
                </a:solidFill>
              </a:rPr>
              <a:t>/ToDoList.js, set up state for the filter text box, add:</a:t>
            </a:r>
          </a:p>
          <a:p>
            <a:r>
              <a:rPr lang="en-US" dirty="0"/>
              <a:t>const [filter, </a:t>
            </a:r>
            <a:r>
              <a:rPr lang="en-US" dirty="0" err="1"/>
              <a:t>setFilter</a:t>
            </a:r>
            <a:r>
              <a:rPr lang="en-US" dirty="0"/>
              <a:t>] = </a:t>
            </a:r>
            <a:r>
              <a:rPr lang="en-US" dirty="0" err="1"/>
              <a:t>useState</a:t>
            </a:r>
            <a:r>
              <a:rPr lang="en-US" dirty="0"/>
              <a:t>('');</a:t>
            </a:r>
          </a:p>
          <a:p>
            <a:endParaRPr lang="en-US" dirty="0"/>
          </a:p>
          <a:p>
            <a:r>
              <a:rPr lang="en-US" dirty="0">
                <a:solidFill>
                  <a:schemeClr val="bg1">
                    <a:lumMod val="50000"/>
                  </a:schemeClr>
                </a:solidFill>
              </a:rPr>
              <a:t>// and modify the input type="text", as follows:</a:t>
            </a:r>
          </a:p>
          <a:p>
            <a:r>
              <a:rPr lang="en-US" dirty="0"/>
              <a:t>&lt;input type="text"</a:t>
            </a:r>
          </a:p>
          <a:p>
            <a:r>
              <a:rPr lang="en-US" dirty="0"/>
              <a:t>	value={filter}</a:t>
            </a:r>
          </a:p>
          <a:p>
            <a:r>
              <a:rPr lang="en-US" dirty="0"/>
              <a:t>	</a:t>
            </a:r>
            <a:r>
              <a:rPr lang="en-US" dirty="0" err="1"/>
              <a:t>onChange</a:t>
            </a:r>
            <a:r>
              <a:rPr lang="en-US" dirty="0"/>
              <a:t>={</a:t>
            </a:r>
            <a:r>
              <a:rPr lang="en-US" dirty="0" err="1"/>
              <a:t>evt</a:t>
            </a:r>
            <a:r>
              <a:rPr lang="en-US" dirty="0"/>
              <a:t> =&gt; </a:t>
            </a:r>
            <a:r>
              <a:rPr lang="en-US" dirty="0" err="1"/>
              <a:t>setFilter</a:t>
            </a:r>
            <a:r>
              <a:rPr lang="en-US" dirty="0"/>
              <a:t>(</a:t>
            </a:r>
            <a:r>
              <a:rPr lang="en-US" dirty="0" err="1"/>
              <a:t>evt.target.value</a:t>
            </a:r>
            <a:r>
              <a:rPr lang="en-US" dirty="0"/>
              <a:t>)}</a:t>
            </a:r>
          </a:p>
          <a:p>
            <a:r>
              <a:rPr lang="en-US" dirty="0"/>
              <a:t>	/&gt;</a:t>
            </a:r>
          </a:p>
          <a:p>
            <a:endParaRPr lang="en-US" dirty="0"/>
          </a:p>
          <a:p>
            <a:r>
              <a:rPr lang="en-US" dirty="0">
                <a:solidFill>
                  <a:schemeClr val="bg1">
                    <a:lumMod val="50000"/>
                  </a:schemeClr>
                </a:solidFill>
              </a:rPr>
              <a:t>// now, consider if we wanted to re-query for data when the filter changes</a:t>
            </a:r>
          </a:p>
          <a:p>
            <a:r>
              <a:rPr lang="en-US" dirty="0">
                <a:solidFill>
                  <a:schemeClr val="bg1">
                    <a:lumMod val="50000"/>
                  </a:schemeClr>
                </a:solidFill>
              </a:rPr>
              <a:t>// typically, you would have to promote the </a:t>
            </a:r>
            <a:r>
              <a:rPr lang="en-US" dirty="0" err="1">
                <a:solidFill>
                  <a:schemeClr val="bg1">
                    <a:lumMod val="50000"/>
                  </a:schemeClr>
                </a:solidFill>
              </a:rPr>
              <a:t>onChange</a:t>
            </a:r>
            <a:r>
              <a:rPr lang="en-US" dirty="0">
                <a:solidFill>
                  <a:schemeClr val="bg1">
                    <a:lumMod val="50000"/>
                  </a:schemeClr>
                </a:solidFill>
              </a:rPr>
              <a:t> handler to an actual function</a:t>
            </a:r>
          </a:p>
          <a:p>
            <a:r>
              <a:rPr lang="en-US" dirty="0">
                <a:solidFill>
                  <a:schemeClr val="bg1">
                    <a:lumMod val="50000"/>
                  </a:schemeClr>
                </a:solidFill>
              </a:rPr>
              <a:t>// and code the side-effect there. Then code for loading data would be in both the</a:t>
            </a:r>
          </a:p>
          <a:p>
            <a:r>
              <a:rPr lang="en-US" dirty="0">
                <a:solidFill>
                  <a:schemeClr val="bg1">
                    <a:lumMod val="50000"/>
                  </a:schemeClr>
                </a:solidFill>
              </a:rPr>
              <a:t>// </a:t>
            </a:r>
            <a:r>
              <a:rPr lang="en-US" dirty="0" err="1">
                <a:solidFill>
                  <a:schemeClr val="bg1">
                    <a:lumMod val="50000"/>
                  </a:schemeClr>
                </a:solidFill>
              </a:rPr>
              <a:t>componentDidMount</a:t>
            </a:r>
            <a:r>
              <a:rPr lang="en-US" dirty="0">
                <a:solidFill>
                  <a:schemeClr val="bg1">
                    <a:lumMod val="50000"/>
                  </a:schemeClr>
                </a:solidFill>
              </a:rPr>
              <a:t> handler and the filter </a:t>
            </a:r>
            <a:r>
              <a:rPr lang="en-US" dirty="0" err="1">
                <a:solidFill>
                  <a:schemeClr val="bg1">
                    <a:lumMod val="50000"/>
                  </a:schemeClr>
                </a:solidFill>
              </a:rPr>
              <a:t>onChange</a:t>
            </a:r>
            <a:r>
              <a:rPr lang="en-US" dirty="0">
                <a:solidFill>
                  <a:schemeClr val="bg1">
                    <a:lumMod val="50000"/>
                  </a:schemeClr>
                </a:solidFill>
              </a:rPr>
              <a:t> handler.</a:t>
            </a:r>
          </a:p>
        </p:txBody>
      </p:sp>
      <p:sp>
        <p:nvSpPr>
          <p:cNvPr id="3" name="Title 2">
            <a:extLst>
              <a:ext uri="{FF2B5EF4-FFF2-40B4-BE49-F238E27FC236}">
                <a16:creationId xmlns:a16="http://schemas.microsoft.com/office/drawing/2014/main" id="{F8D858FB-06E0-4E2F-A963-FA9DA2AF5CDF}"/>
              </a:ext>
            </a:extLst>
          </p:cNvPr>
          <p:cNvSpPr>
            <a:spLocks noGrp="1"/>
          </p:cNvSpPr>
          <p:nvPr>
            <p:ph type="title"/>
          </p:nvPr>
        </p:nvSpPr>
        <p:spPr/>
        <p:txBody>
          <a:bodyPr/>
          <a:lstStyle/>
          <a:p>
            <a:r>
              <a:rPr lang="en-US" dirty="0"/>
              <a:t>effect dependencies demo - setup</a:t>
            </a:r>
          </a:p>
        </p:txBody>
      </p:sp>
      <p:sp>
        <p:nvSpPr>
          <p:cNvPr id="4" name="Slide Number Placeholder 3">
            <a:extLst>
              <a:ext uri="{FF2B5EF4-FFF2-40B4-BE49-F238E27FC236}">
                <a16:creationId xmlns:a16="http://schemas.microsoft.com/office/drawing/2014/main" id="{1DF9880E-738B-4D74-BBDC-AE262A69707A}"/>
              </a:ext>
            </a:extLst>
          </p:cNvPr>
          <p:cNvSpPr>
            <a:spLocks noGrp="1"/>
          </p:cNvSpPr>
          <p:nvPr>
            <p:ph type="sldNum" sz="quarter" idx="4"/>
          </p:nvPr>
        </p:nvSpPr>
        <p:spPr/>
        <p:txBody>
          <a:bodyPr/>
          <a:lstStyle/>
          <a:p>
            <a:fld id="{3A3ABCD3-4259-4031-A1A0-BB63FBFB7B73}" type="slidenum">
              <a:rPr lang="en-US" smtClean="0"/>
              <a:pPr/>
              <a:t>265</a:t>
            </a:fld>
            <a:endParaRPr lang="en-US" dirty="0"/>
          </a:p>
        </p:txBody>
      </p:sp>
    </p:spTree>
    <p:extLst>
      <p:ext uri="{BB962C8B-B14F-4D97-AF65-F5344CB8AC3E}">
        <p14:creationId xmlns:p14="http://schemas.microsoft.com/office/powerpoint/2010/main" val="185487172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EF751-C336-4EAB-80F8-037827C4215F}"/>
              </a:ext>
            </a:extLst>
          </p:cNvPr>
          <p:cNvSpPr>
            <a:spLocks noGrp="1"/>
          </p:cNvSpPr>
          <p:nvPr>
            <p:ph sz="quarter" idx="13"/>
          </p:nvPr>
        </p:nvSpPr>
        <p:spPr/>
        <p:txBody>
          <a:bodyPr/>
          <a:lstStyle/>
          <a:p>
            <a:r>
              <a:rPr lang="en-US" dirty="0">
                <a:solidFill>
                  <a:schemeClr val="bg1">
                    <a:lumMod val="50000"/>
                  </a:schemeClr>
                </a:solidFill>
              </a:rPr>
              <a:t>// instead, add a new value to state</a:t>
            </a:r>
          </a:p>
          <a:p>
            <a:r>
              <a:rPr lang="en-US" dirty="0"/>
              <a:t>const [</a:t>
            </a:r>
            <a:r>
              <a:rPr lang="en-US" dirty="0" err="1"/>
              <a:t>displayedToDos</a:t>
            </a:r>
            <a:r>
              <a:rPr lang="en-US" dirty="0"/>
              <a:t>, </a:t>
            </a:r>
            <a:r>
              <a:rPr lang="en-US" dirty="0" err="1"/>
              <a:t>setDisplayedToDos</a:t>
            </a:r>
            <a:r>
              <a:rPr lang="en-US" dirty="0"/>
              <a:t>] = </a:t>
            </a:r>
            <a:r>
              <a:rPr lang="en-US" dirty="0" err="1"/>
              <a:t>useState</a:t>
            </a:r>
            <a:r>
              <a:rPr lang="en-US" dirty="0"/>
              <a:t>([]);</a:t>
            </a:r>
          </a:p>
          <a:p>
            <a:endParaRPr lang="en-US" dirty="0"/>
          </a:p>
          <a:p>
            <a:r>
              <a:rPr lang="en-US" dirty="0">
                <a:solidFill>
                  <a:schemeClr val="bg1">
                    <a:lumMod val="50000"/>
                  </a:schemeClr>
                </a:solidFill>
              </a:rPr>
              <a:t>// and a new side effect (don't forget to import </a:t>
            </a:r>
            <a:r>
              <a:rPr lang="en-US" dirty="0" err="1">
                <a:solidFill>
                  <a:schemeClr val="bg1">
                    <a:lumMod val="50000"/>
                  </a:schemeClr>
                </a:solidFill>
              </a:rPr>
              <a:t>useEffect</a:t>
            </a:r>
            <a:r>
              <a:rPr lang="en-US" dirty="0">
                <a:solidFill>
                  <a:schemeClr val="bg1">
                    <a:lumMod val="50000"/>
                  </a:schemeClr>
                </a:solidFill>
              </a:rPr>
              <a:t>)</a:t>
            </a:r>
          </a:p>
          <a:p>
            <a:r>
              <a:rPr lang="en-US" dirty="0" err="1"/>
              <a:t>useEffect</a:t>
            </a:r>
            <a:r>
              <a:rPr lang="en-US" dirty="0"/>
              <a:t>(() =&gt; {</a:t>
            </a:r>
          </a:p>
          <a:p>
            <a:r>
              <a:rPr lang="en-US" dirty="0"/>
              <a:t>	</a:t>
            </a:r>
            <a:r>
              <a:rPr lang="en-US" dirty="0" err="1"/>
              <a:t>setDisplayedToDos</a:t>
            </a:r>
            <a:r>
              <a:rPr lang="en-US" dirty="0"/>
              <a:t>(</a:t>
            </a:r>
            <a:r>
              <a:rPr lang="en-US" dirty="0" err="1"/>
              <a:t>toDos.filter</a:t>
            </a:r>
            <a:r>
              <a:rPr lang="en-US" dirty="0"/>
              <a:t>(</a:t>
            </a:r>
            <a:r>
              <a:rPr lang="en-US" dirty="0" err="1"/>
              <a:t>elt</a:t>
            </a:r>
            <a:r>
              <a:rPr lang="en-US" dirty="0"/>
              <a:t> =&gt; filter === '' || </a:t>
            </a:r>
            <a:r>
              <a:rPr lang="en-US" dirty="0" err="1"/>
              <a:t>elt.text.includes</a:t>
            </a:r>
            <a:r>
              <a:rPr lang="en-US" dirty="0"/>
              <a:t>(filter)));</a:t>
            </a:r>
          </a:p>
          <a:p>
            <a:r>
              <a:rPr lang="en-US" dirty="0"/>
              <a:t>}, [</a:t>
            </a:r>
            <a:r>
              <a:rPr lang="en-US" dirty="0" err="1"/>
              <a:t>toDos</a:t>
            </a:r>
            <a:r>
              <a:rPr lang="en-US" dirty="0"/>
              <a:t>, filter]);</a:t>
            </a:r>
          </a:p>
          <a:p>
            <a:endParaRPr lang="en-US" dirty="0"/>
          </a:p>
          <a:p>
            <a:r>
              <a:rPr lang="en-US" dirty="0">
                <a:solidFill>
                  <a:schemeClr val="bg1">
                    <a:lumMod val="50000"/>
                  </a:schemeClr>
                </a:solidFill>
              </a:rPr>
              <a:t>// finally, change the </a:t>
            </a:r>
            <a:r>
              <a:rPr lang="en-US" dirty="0" err="1">
                <a:solidFill>
                  <a:schemeClr val="bg1">
                    <a:lumMod val="50000"/>
                  </a:schemeClr>
                </a:solidFill>
              </a:rPr>
              <a:t>listItems</a:t>
            </a:r>
            <a:r>
              <a:rPr lang="en-US" dirty="0">
                <a:solidFill>
                  <a:schemeClr val="bg1">
                    <a:lumMod val="50000"/>
                  </a:schemeClr>
                </a:solidFill>
              </a:rPr>
              <a:t> JSX content to be generated from </a:t>
            </a:r>
            <a:r>
              <a:rPr lang="en-US" dirty="0" err="1">
                <a:solidFill>
                  <a:schemeClr val="bg1">
                    <a:lumMod val="50000"/>
                  </a:schemeClr>
                </a:solidFill>
              </a:rPr>
              <a:t>displayedToDos</a:t>
            </a:r>
            <a:endParaRPr lang="en-US" dirty="0">
              <a:solidFill>
                <a:schemeClr val="bg1">
                  <a:lumMod val="50000"/>
                </a:schemeClr>
              </a:solidFill>
            </a:endParaRPr>
          </a:p>
          <a:p>
            <a:r>
              <a:rPr lang="en-US" dirty="0">
                <a:solidFill>
                  <a:schemeClr val="bg1">
                    <a:lumMod val="50000"/>
                  </a:schemeClr>
                </a:solidFill>
              </a:rPr>
              <a:t>// instead of </a:t>
            </a:r>
            <a:r>
              <a:rPr lang="en-US" dirty="0" err="1">
                <a:solidFill>
                  <a:schemeClr val="bg1">
                    <a:lumMod val="50000"/>
                  </a:schemeClr>
                </a:solidFill>
              </a:rPr>
              <a:t>toDos</a:t>
            </a:r>
            <a:endParaRPr lang="en-US" dirty="0">
              <a:solidFill>
                <a:schemeClr val="bg1">
                  <a:lumMod val="50000"/>
                </a:schemeClr>
              </a:solidFill>
            </a:endParaRPr>
          </a:p>
          <a:p>
            <a:endParaRPr lang="en-US" dirty="0"/>
          </a:p>
          <a:p>
            <a:r>
              <a:rPr lang="en-US" dirty="0">
                <a:solidFill>
                  <a:schemeClr val="bg1">
                    <a:lumMod val="50000"/>
                  </a:schemeClr>
                </a:solidFill>
              </a:rPr>
              <a:t>// demo the new functionality</a:t>
            </a:r>
          </a:p>
          <a:p>
            <a:endParaRPr lang="en-US" dirty="0"/>
          </a:p>
        </p:txBody>
      </p:sp>
      <p:sp>
        <p:nvSpPr>
          <p:cNvPr id="3" name="Title 2">
            <a:extLst>
              <a:ext uri="{FF2B5EF4-FFF2-40B4-BE49-F238E27FC236}">
                <a16:creationId xmlns:a16="http://schemas.microsoft.com/office/drawing/2014/main" id="{75F1948C-C7B5-45D9-929B-BCFC9FBD13F4}"/>
              </a:ext>
            </a:extLst>
          </p:cNvPr>
          <p:cNvSpPr>
            <a:spLocks noGrp="1"/>
          </p:cNvSpPr>
          <p:nvPr>
            <p:ph type="title"/>
          </p:nvPr>
        </p:nvSpPr>
        <p:spPr/>
        <p:txBody>
          <a:bodyPr/>
          <a:lstStyle/>
          <a:p>
            <a:r>
              <a:rPr lang="en-US" dirty="0"/>
              <a:t>effect dependencies demo</a:t>
            </a:r>
          </a:p>
        </p:txBody>
      </p:sp>
      <p:sp>
        <p:nvSpPr>
          <p:cNvPr id="4" name="Slide Number Placeholder 3">
            <a:extLst>
              <a:ext uri="{FF2B5EF4-FFF2-40B4-BE49-F238E27FC236}">
                <a16:creationId xmlns:a16="http://schemas.microsoft.com/office/drawing/2014/main" id="{FE23D592-5CA9-4291-9EB6-99C02CFC8401}"/>
              </a:ext>
            </a:extLst>
          </p:cNvPr>
          <p:cNvSpPr>
            <a:spLocks noGrp="1"/>
          </p:cNvSpPr>
          <p:nvPr>
            <p:ph type="sldNum" sz="quarter" idx="4"/>
          </p:nvPr>
        </p:nvSpPr>
        <p:spPr/>
        <p:txBody>
          <a:bodyPr/>
          <a:lstStyle/>
          <a:p>
            <a:fld id="{3A3ABCD3-4259-4031-A1A0-BB63FBFB7B73}" type="slidenum">
              <a:rPr lang="en-US" smtClean="0"/>
              <a:pPr/>
              <a:t>266</a:t>
            </a:fld>
            <a:endParaRPr lang="en-US" dirty="0"/>
          </a:p>
        </p:txBody>
      </p:sp>
    </p:spTree>
    <p:extLst>
      <p:ext uri="{BB962C8B-B14F-4D97-AF65-F5344CB8AC3E}">
        <p14:creationId xmlns:p14="http://schemas.microsoft.com/office/powerpoint/2010/main" val="263560770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23AD4-E131-47A6-8378-5491B38F8330}"/>
              </a:ext>
            </a:extLst>
          </p:cNvPr>
          <p:cNvSpPr>
            <a:spLocks noGrp="1"/>
          </p:cNvSpPr>
          <p:nvPr>
            <p:ph sz="quarter" idx="13"/>
          </p:nvPr>
        </p:nvSpPr>
        <p:spPr/>
        <p:txBody>
          <a:bodyPr/>
          <a:lstStyle/>
          <a:p>
            <a:r>
              <a:rPr lang="en-US" dirty="0">
                <a:solidFill>
                  <a:schemeClr val="bg1">
                    <a:lumMod val="50000"/>
                  </a:schemeClr>
                </a:solidFill>
              </a:rPr>
              <a:t>// need to debounce the filter keystrokes so it doesn't execute on every keypress</a:t>
            </a:r>
          </a:p>
          <a:p>
            <a:r>
              <a:rPr lang="en-US" dirty="0">
                <a:solidFill>
                  <a:schemeClr val="bg1">
                    <a:lumMod val="50000"/>
                  </a:schemeClr>
                </a:solidFill>
              </a:rPr>
              <a:t>// import </a:t>
            </a:r>
            <a:r>
              <a:rPr lang="en-US" dirty="0" err="1">
                <a:solidFill>
                  <a:schemeClr val="bg1">
                    <a:lumMod val="50000"/>
                  </a:schemeClr>
                </a:solidFill>
              </a:rPr>
              <a:t>useRef</a:t>
            </a:r>
            <a:r>
              <a:rPr lang="en-US" dirty="0">
                <a:solidFill>
                  <a:schemeClr val="bg1">
                    <a:lumMod val="50000"/>
                  </a:schemeClr>
                </a:solidFill>
              </a:rPr>
              <a:t> from react and then add:</a:t>
            </a:r>
          </a:p>
          <a:p>
            <a:r>
              <a:rPr lang="en-US" dirty="0"/>
              <a:t>const </a:t>
            </a:r>
            <a:r>
              <a:rPr lang="en-US" dirty="0" err="1"/>
              <a:t>inputRef</a:t>
            </a:r>
            <a:r>
              <a:rPr lang="en-US" dirty="0"/>
              <a:t> = </a:t>
            </a:r>
            <a:r>
              <a:rPr lang="en-US" dirty="0" err="1"/>
              <a:t>useRef</a:t>
            </a:r>
            <a:r>
              <a:rPr lang="en-US" dirty="0"/>
              <a:t>(null);</a:t>
            </a:r>
          </a:p>
          <a:p>
            <a:endParaRPr lang="en-US" dirty="0"/>
          </a:p>
          <a:p>
            <a:r>
              <a:rPr lang="en-US" dirty="0">
                <a:solidFill>
                  <a:schemeClr val="bg1">
                    <a:lumMod val="50000"/>
                  </a:schemeClr>
                </a:solidFill>
              </a:rPr>
              <a:t>// and on the &lt;input&gt; element in the returned JSX:</a:t>
            </a:r>
          </a:p>
          <a:p>
            <a:r>
              <a:rPr lang="en-US" dirty="0"/>
              <a:t>&lt;input ref={</a:t>
            </a:r>
            <a:r>
              <a:rPr lang="en-US" dirty="0" err="1"/>
              <a:t>inputRef</a:t>
            </a:r>
            <a:r>
              <a:rPr lang="en-US" dirty="0"/>
              <a:t>} . . . </a:t>
            </a:r>
          </a:p>
          <a:p>
            <a:endParaRPr lang="en-US" dirty="0"/>
          </a:p>
          <a:p>
            <a:endParaRPr lang="en-US" dirty="0"/>
          </a:p>
        </p:txBody>
      </p:sp>
      <p:sp>
        <p:nvSpPr>
          <p:cNvPr id="3" name="Title 2">
            <a:extLst>
              <a:ext uri="{FF2B5EF4-FFF2-40B4-BE49-F238E27FC236}">
                <a16:creationId xmlns:a16="http://schemas.microsoft.com/office/drawing/2014/main" id="{359B912D-E4B1-40A9-9490-70E30099B69C}"/>
              </a:ext>
            </a:extLst>
          </p:cNvPr>
          <p:cNvSpPr>
            <a:spLocks noGrp="1"/>
          </p:cNvSpPr>
          <p:nvPr>
            <p:ph type="title"/>
          </p:nvPr>
        </p:nvSpPr>
        <p:spPr/>
        <p:txBody>
          <a:bodyPr/>
          <a:lstStyle/>
          <a:p>
            <a:r>
              <a:rPr lang="en-US" dirty="0" err="1"/>
              <a:t>useRef</a:t>
            </a:r>
            <a:r>
              <a:rPr lang="en-US" dirty="0"/>
              <a:t>() demo - setup</a:t>
            </a:r>
          </a:p>
        </p:txBody>
      </p:sp>
      <p:sp>
        <p:nvSpPr>
          <p:cNvPr id="4" name="Slide Number Placeholder 3">
            <a:extLst>
              <a:ext uri="{FF2B5EF4-FFF2-40B4-BE49-F238E27FC236}">
                <a16:creationId xmlns:a16="http://schemas.microsoft.com/office/drawing/2014/main" id="{1FA047CD-6CAA-4FE0-804B-F7A99E9BA520}"/>
              </a:ext>
            </a:extLst>
          </p:cNvPr>
          <p:cNvSpPr>
            <a:spLocks noGrp="1"/>
          </p:cNvSpPr>
          <p:nvPr>
            <p:ph type="sldNum" sz="quarter" idx="4"/>
          </p:nvPr>
        </p:nvSpPr>
        <p:spPr/>
        <p:txBody>
          <a:bodyPr/>
          <a:lstStyle/>
          <a:p>
            <a:fld id="{3A3ABCD3-4259-4031-A1A0-BB63FBFB7B73}" type="slidenum">
              <a:rPr lang="en-US" smtClean="0"/>
              <a:pPr/>
              <a:t>267</a:t>
            </a:fld>
            <a:endParaRPr lang="en-US" dirty="0"/>
          </a:p>
        </p:txBody>
      </p:sp>
    </p:spTree>
    <p:extLst>
      <p:ext uri="{BB962C8B-B14F-4D97-AF65-F5344CB8AC3E}">
        <p14:creationId xmlns:p14="http://schemas.microsoft.com/office/powerpoint/2010/main" val="6076462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B8C2B0-00AB-4ADD-B236-5D5FE60C5A5F}"/>
              </a:ext>
            </a:extLst>
          </p:cNvPr>
          <p:cNvSpPr>
            <a:spLocks noGrp="1"/>
          </p:cNvSpPr>
          <p:nvPr>
            <p:ph sz="quarter" idx="13"/>
          </p:nvPr>
        </p:nvSpPr>
        <p:spPr/>
        <p:txBody>
          <a:bodyPr/>
          <a:lstStyle/>
          <a:p>
            <a:r>
              <a:rPr lang="en-US" dirty="0">
                <a:solidFill>
                  <a:schemeClr val="bg1">
                    <a:lumMod val="50000"/>
                  </a:schemeClr>
                </a:solidFill>
              </a:rPr>
              <a:t>// then use the ref to get the current value after a suitable delay and compare it</a:t>
            </a:r>
          </a:p>
          <a:p>
            <a:r>
              <a:rPr lang="en-US" dirty="0">
                <a:solidFill>
                  <a:schemeClr val="bg1">
                    <a:lumMod val="50000"/>
                  </a:schemeClr>
                </a:solidFill>
              </a:rPr>
              <a:t>// with the original value when the timeout was scheduled to see whether to execute</a:t>
            </a:r>
          </a:p>
          <a:p>
            <a:r>
              <a:rPr lang="en-US" dirty="0" err="1"/>
              <a:t>useEffect</a:t>
            </a:r>
            <a:r>
              <a:rPr lang="en-US" dirty="0"/>
              <a:t>(() =&gt; {</a:t>
            </a:r>
          </a:p>
          <a:p>
            <a:r>
              <a:rPr lang="en-US" dirty="0"/>
              <a:t>	</a:t>
            </a:r>
            <a:r>
              <a:rPr lang="en-US" dirty="0" err="1"/>
              <a:t>setTimeout</a:t>
            </a:r>
            <a:r>
              <a:rPr lang="en-US" dirty="0"/>
              <a:t>(() =&gt; {</a:t>
            </a:r>
          </a:p>
          <a:p>
            <a:r>
              <a:rPr lang="en-US" dirty="0"/>
              <a:t>		if (filter === </a:t>
            </a:r>
            <a:r>
              <a:rPr lang="en-US" dirty="0" err="1"/>
              <a:t>inputRef.current.value</a:t>
            </a:r>
            <a:r>
              <a:rPr lang="en-US" dirty="0"/>
              <a:t>) {</a:t>
            </a:r>
          </a:p>
          <a:p>
            <a:r>
              <a:rPr lang="en-US" dirty="0"/>
              <a:t>			</a:t>
            </a:r>
            <a:r>
              <a:rPr lang="en-US" dirty="0">
                <a:solidFill>
                  <a:schemeClr val="bg1">
                    <a:lumMod val="50000"/>
                  </a:schemeClr>
                </a:solidFill>
              </a:rPr>
              <a:t>// put original effect code here, i.e.</a:t>
            </a:r>
          </a:p>
          <a:p>
            <a:r>
              <a:rPr lang="en-US" dirty="0"/>
              <a:t>			</a:t>
            </a:r>
            <a:r>
              <a:rPr lang="en-US" dirty="0" err="1"/>
              <a:t>setDisplayedToDos</a:t>
            </a:r>
            <a:r>
              <a:rPr lang="en-US" dirty="0"/>
              <a:t>(</a:t>
            </a:r>
            <a:r>
              <a:rPr lang="en-US" dirty="0" err="1"/>
              <a:t>toDos.filter</a:t>
            </a:r>
            <a:r>
              <a:rPr lang="en-US" dirty="0"/>
              <a:t>(. . . </a:t>
            </a:r>
          </a:p>
          <a:p>
            <a:r>
              <a:rPr lang="en-US" dirty="0"/>
              <a:t>		}</a:t>
            </a:r>
          </a:p>
          <a:p>
            <a:r>
              <a:rPr lang="en-US" dirty="0"/>
              <a:t>	}, 500);</a:t>
            </a:r>
          </a:p>
          <a:p>
            <a:r>
              <a:rPr lang="en-US" dirty="0"/>
              <a:t>}, [</a:t>
            </a:r>
            <a:r>
              <a:rPr lang="en-US" dirty="0" err="1"/>
              <a:t>toDos</a:t>
            </a:r>
            <a:r>
              <a:rPr lang="en-US" dirty="0"/>
              <a:t>, filter, </a:t>
            </a:r>
            <a:r>
              <a:rPr lang="en-US" dirty="0" err="1"/>
              <a:t>inputRef</a:t>
            </a:r>
            <a:r>
              <a:rPr lang="en-US" dirty="0"/>
              <a:t>]);</a:t>
            </a:r>
          </a:p>
          <a:p>
            <a:endParaRPr lang="en-US" dirty="0"/>
          </a:p>
          <a:p>
            <a:r>
              <a:rPr lang="en-US" dirty="0">
                <a:solidFill>
                  <a:schemeClr val="bg1">
                    <a:lumMod val="50000"/>
                  </a:schemeClr>
                </a:solidFill>
              </a:rPr>
              <a:t>// be sure to include </a:t>
            </a:r>
            <a:r>
              <a:rPr lang="en-US" dirty="0" err="1">
                <a:solidFill>
                  <a:schemeClr val="bg1">
                    <a:lumMod val="50000"/>
                  </a:schemeClr>
                </a:solidFill>
              </a:rPr>
              <a:t>inputRef</a:t>
            </a:r>
            <a:r>
              <a:rPr lang="en-US" dirty="0">
                <a:solidFill>
                  <a:schemeClr val="bg1">
                    <a:lumMod val="50000"/>
                  </a:schemeClr>
                </a:solidFill>
              </a:rPr>
              <a:t> in the dependencies of the effect</a:t>
            </a:r>
          </a:p>
          <a:p>
            <a:endParaRPr lang="en-US" dirty="0"/>
          </a:p>
        </p:txBody>
      </p:sp>
      <p:sp>
        <p:nvSpPr>
          <p:cNvPr id="3" name="Title 2">
            <a:extLst>
              <a:ext uri="{FF2B5EF4-FFF2-40B4-BE49-F238E27FC236}">
                <a16:creationId xmlns:a16="http://schemas.microsoft.com/office/drawing/2014/main" id="{059CD27D-0E9E-498A-8E53-C3D9E04B9972}"/>
              </a:ext>
            </a:extLst>
          </p:cNvPr>
          <p:cNvSpPr>
            <a:spLocks noGrp="1"/>
          </p:cNvSpPr>
          <p:nvPr>
            <p:ph type="title"/>
          </p:nvPr>
        </p:nvSpPr>
        <p:spPr/>
        <p:txBody>
          <a:bodyPr/>
          <a:lstStyle/>
          <a:p>
            <a:r>
              <a:rPr lang="en-US" dirty="0" err="1"/>
              <a:t>useRef</a:t>
            </a:r>
            <a:r>
              <a:rPr lang="en-US" dirty="0"/>
              <a:t>() demo - completion</a:t>
            </a:r>
          </a:p>
        </p:txBody>
      </p:sp>
      <p:sp>
        <p:nvSpPr>
          <p:cNvPr id="4" name="Slide Number Placeholder 3">
            <a:extLst>
              <a:ext uri="{FF2B5EF4-FFF2-40B4-BE49-F238E27FC236}">
                <a16:creationId xmlns:a16="http://schemas.microsoft.com/office/drawing/2014/main" id="{763863C1-12EB-438E-8434-F94DD21089EB}"/>
              </a:ext>
            </a:extLst>
          </p:cNvPr>
          <p:cNvSpPr>
            <a:spLocks noGrp="1"/>
          </p:cNvSpPr>
          <p:nvPr>
            <p:ph type="sldNum" sz="quarter" idx="4"/>
          </p:nvPr>
        </p:nvSpPr>
        <p:spPr/>
        <p:txBody>
          <a:bodyPr/>
          <a:lstStyle/>
          <a:p>
            <a:fld id="{3A3ABCD3-4259-4031-A1A0-BB63FBFB7B73}" type="slidenum">
              <a:rPr lang="en-US" smtClean="0"/>
              <a:pPr/>
              <a:t>268</a:t>
            </a:fld>
            <a:endParaRPr lang="en-US" dirty="0"/>
          </a:p>
        </p:txBody>
      </p:sp>
    </p:spTree>
    <p:extLst>
      <p:ext uri="{BB962C8B-B14F-4D97-AF65-F5344CB8AC3E}">
        <p14:creationId xmlns:p14="http://schemas.microsoft.com/office/powerpoint/2010/main" val="418746292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19D40-B04C-4585-A24A-F1C58B04F08B}"/>
              </a:ext>
            </a:extLst>
          </p:cNvPr>
          <p:cNvSpPr>
            <a:spLocks noGrp="1"/>
          </p:cNvSpPr>
          <p:nvPr>
            <p:ph sz="quarter" idx="13"/>
          </p:nvPr>
        </p:nvSpPr>
        <p:spPr/>
        <p:txBody>
          <a:bodyPr/>
          <a:lstStyle/>
          <a:p>
            <a:r>
              <a:rPr lang="en-US" dirty="0">
                <a:solidFill>
                  <a:schemeClr val="bg1">
                    <a:lumMod val="50000"/>
                  </a:schemeClr>
                </a:solidFill>
              </a:rPr>
              <a:t>// currently, a timeout is set for each keystroke, most of which will not execute </a:t>
            </a:r>
          </a:p>
          <a:p>
            <a:r>
              <a:rPr lang="en-US" dirty="0">
                <a:solidFill>
                  <a:schemeClr val="bg1">
                    <a:lumMod val="50000"/>
                  </a:schemeClr>
                </a:solidFill>
              </a:rPr>
              <a:t>// anything useful – for performance, we should cancel any that are not going to execute</a:t>
            </a:r>
          </a:p>
          <a:p>
            <a:r>
              <a:rPr lang="en-US" dirty="0">
                <a:solidFill>
                  <a:schemeClr val="bg1">
                    <a:lumMod val="50000"/>
                  </a:schemeClr>
                </a:solidFill>
              </a:rPr>
              <a:t>// change the </a:t>
            </a:r>
            <a:r>
              <a:rPr lang="en-US" dirty="0" err="1">
                <a:solidFill>
                  <a:schemeClr val="bg1">
                    <a:lumMod val="50000"/>
                  </a:schemeClr>
                </a:solidFill>
              </a:rPr>
              <a:t>useEffect</a:t>
            </a:r>
            <a:r>
              <a:rPr lang="en-US" dirty="0">
                <a:solidFill>
                  <a:schemeClr val="bg1">
                    <a:lumMod val="50000"/>
                  </a:schemeClr>
                </a:solidFill>
              </a:rPr>
              <a:t> code, adding:</a:t>
            </a:r>
          </a:p>
          <a:p>
            <a:r>
              <a:rPr lang="en-US" dirty="0"/>
              <a:t>const </a:t>
            </a:r>
            <a:r>
              <a:rPr lang="en-US" dirty="0" err="1"/>
              <a:t>timerId</a:t>
            </a:r>
            <a:r>
              <a:rPr lang="en-US" dirty="0"/>
              <a:t> = </a:t>
            </a:r>
            <a:r>
              <a:rPr lang="en-US" dirty="0" err="1"/>
              <a:t>setTimeout</a:t>
            </a:r>
            <a:r>
              <a:rPr lang="en-US" dirty="0"/>
              <a:t>(() =&gt; {</a:t>
            </a:r>
          </a:p>
          <a:p>
            <a:r>
              <a:rPr lang="en-US" dirty="0"/>
              <a:t>	. . .</a:t>
            </a:r>
          </a:p>
          <a:p>
            <a:endParaRPr lang="en-US" dirty="0"/>
          </a:p>
          <a:p>
            <a:r>
              <a:rPr lang="en-US" dirty="0"/>
              <a:t>}, 500);</a:t>
            </a:r>
          </a:p>
          <a:p>
            <a:endParaRPr lang="en-US" dirty="0"/>
          </a:p>
          <a:p>
            <a:r>
              <a:rPr lang="en-US" dirty="0"/>
              <a:t>return () =&gt; {</a:t>
            </a:r>
          </a:p>
          <a:p>
            <a:r>
              <a:rPr lang="en-US" dirty="0"/>
              <a:t>	</a:t>
            </a:r>
            <a:r>
              <a:rPr lang="en-US" dirty="0" err="1"/>
              <a:t>clearTimeout</a:t>
            </a:r>
            <a:r>
              <a:rPr lang="en-US" dirty="0"/>
              <a:t>(</a:t>
            </a:r>
            <a:r>
              <a:rPr lang="en-US" dirty="0" err="1"/>
              <a:t>timerId</a:t>
            </a:r>
            <a:r>
              <a:rPr lang="en-US" dirty="0"/>
              <a:t>);</a:t>
            </a:r>
          </a:p>
          <a:p>
            <a:r>
              <a:rPr lang="en-US" dirty="0"/>
              <a:t>};</a:t>
            </a:r>
          </a:p>
        </p:txBody>
      </p:sp>
      <p:sp>
        <p:nvSpPr>
          <p:cNvPr id="3" name="Title 2">
            <a:extLst>
              <a:ext uri="{FF2B5EF4-FFF2-40B4-BE49-F238E27FC236}">
                <a16:creationId xmlns:a16="http://schemas.microsoft.com/office/drawing/2014/main" id="{390DD457-95E2-4AF8-BB7F-F0773D49D3FB}"/>
              </a:ext>
            </a:extLst>
          </p:cNvPr>
          <p:cNvSpPr>
            <a:spLocks noGrp="1"/>
          </p:cNvSpPr>
          <p:nvPr>
            <p:ph type="title"/>
          </p:nvPr>
        </p:nvSpPr>
        <p:spPr/>
        <p:txBody>
          <a:bodyPr/>
          <a:lstStyle/>
          <a:p>
            <a:r>
              <a:rPr lang="en-US" dirty="0"/>
              <a:t>cleaning up demo</a:t>
            </a:r>
          </a:p>
        </p:txBody>
      </p:sp>
      <p:sp>
        <p:nvSpPr>
          <p:cNvPr id="4" name="Slide Number Placeholder 3">
            <a:extLst>
              <a:ext uri="{FF2B5EF4-FFF2-40B4-BE49-F238E27FC236}">
                <a16:creationId xmlns:a16="http://schemas.microsoft.com/office/drawing/2014/main" id="{D88181AA-7987-440F-8E07-9AF66348AD23}"/>
              </a:ext>
            </a:extLst>
          </p:cNvPr>
          <p:cNvSpPr>
            <a:spLocks noGrp="1"/>
          </p:cNvSpPr>
          <p:nvPr>
            <p:ph type="sldNum" sz="quarter" idx="4"/>
          </p:nvPr>
        </p:nvSpPr>
        <p:spPr/>
        <p:txBody>
          <a:bodyPr/>
          <a:lstStyle/>
          <a:p>
            <a:fld id="{3A3ABCD3-4259-4031-A1A0-BB63FBFB7B73}" type="slidenum">
              <a:rPr lang="en-US" smtClean="0"/>
              <a:pPr/>
              <a:t>269</a:t>
            </a:fld>
            <a:endParaRPr lang="en-US" dirty="0"/>
          </a:p>
        </p:txBody>
      </p:sp>
    </p:spTree>
    <p:extLst>
      <p:ext uri="{BB962C8B-B14F-4D97-AF65-F5344CB8AC3E}">
        <p14:creationId xmlns:p14="http://schemas.microsoft.com/office/powerpoint/2010/main" val="117076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2 – React Syntax and Basics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27</a:t>
            </a:fld>
            <a:endParaRPr lang="en-US" dirty="0"/>
          </a:p>
        </p:txBody>
      </p:sp>
    </p:spTree>
    <p:extLst>
      <p:ext uri="{BB962C8B-B14F-4D97-AF65-F5344CB8AC3E}">
        <p14:creationId xmlns:p14="http://schemas.microsoft.com/office/powerpoint/2010/main" val="411241678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dirty="0"/>
          </a:p>
        </p:txBody>
      </p:sp>
      <p:sp>
        <p:nvSpPr>
          <p:cNvPr id="3" name="Title 2"/>
          <p:cNvSpPr>
            <a:spLocks noGrp="1"/>
          </p:cNvSpPr>
          <p:nvPr>
            <p:ph type="title"/>
          </p:nvPr>
        </p:nvSpPr>
        <p:spPr/>
        <p:txBody>
          <a:bodyPr/>
          <a:lstStyle/>
          <a:p>
            <a:r>
              <a:rPr lang="en-US" dirty="0"/>
              <a:t>Lesson 16 – Reducers and Context</a:t>
            </a:r>
          </a:p>
        </p:txBody>
      </p:sp>
      <p:sp>
        <p:nvSpPr>
          <p:cNvPr id="4" name="Slide Number Placeholder 3"/>
          <p:cNvSpPr>
            <a:spLocks noGrp="1"/>
          </p:cNvSpPr>
          <p:nvPr>
            <p:ph type="sldNum" sz="quarter" idx="4"/>
          </p:nvPr>
        </p:nvSpPr>
        <p:spPr/>
        <p:txBody>
          <a:bodyPr/>
          <a:lstStyle/>
          <a:p>
            <a:fld id="{3A3ABCD3-4259-4031-A1A0-BB63FBFB7B73}" type="slidenum">
              <a:rPr lang="en-US" smtClean="0"/>
              <a:pPr/>
              <a:t>270</a:t>
            </a:fld>
            <a:endParaRPr lang="en-US" dirty="0"/>
          </a:p>
        </p:txBody>
      </p:sp>
    </p:spTree>
    <p:extLst>
      <p:ext uri="{BB962C8B-B14F-4D97-AF65-F5344CB8AC3E}">
        <p14:creationId xmlns:p14="http://schemas.microsoft.com/office/powerpoint/2010/main" val="154182265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271</a:t>
            </a:fld>
            <a:endParaRPr lang="en-US" dirty="0"/>
          </a:p>
        </p:txBody>
      </p:sp>
    </p:spTree>
    <p:extLst>
      <p:ext uri="{BB962C8B-B14F-4D97-AF65-F5344CB8AC3E}">
        <p14:creationId xmlns:p14="http://schemas.microsoft.com/office/powerpoint/2010/main" val="15816835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B980D-B2F5-4528-B16A-FF35D272186E}"/>
              </a:ext>
            </a:extLst>
          </p:cNvPr>
          <p:cNvSpPr>
            <a:spLocks noGrp="1"/>
          </p:cNvSpPr>
          <p:nvPr>
            <p:ph sz="quarter" idx="13"/>
          </p:nvPr>
        </p:nvSpPr>
        <p:spPr/>
        <p:txBody>
          <a:bodyPr/>
          <a:lstStyle/>
          <a:p>
            <a:r>
              <a:rPr lang="en-US" dirty="0">
                <a:solidFill>
                  <a:schemeClr val="bg1">
                    <a:lumMod val="50000"/>
                  </a:schemeClr>
                </a:solidFill>
              </a:rPr>
              <a:t>// the </a:t>
            </a:r>
            <a:r>
              <a:rPr lang="en-US" dirty="0" err="1">
                <a:solidFill>
                  <a:schemeClr val="bg1">
                    <a:lumMod val="50000"/>
                  </a:schemeClr>
                </a:solidFill>
              </a:rPr>
              <a:t>ToDo</a:t>
            </a:r>
            <a:r>
              <a:rPr lang="en-US" dirty="0">
                <a:solidFill>
                  <a:schemeClr val="bg1">
                    <a:lumMod val="50000"/>
                  </a:schemeClr>
                </a:solidFill>
              </a:rPr>
              <a:t> component has been updated to use an API to load and save data</a:t>
            </a:r>
          </a:p>
          <a:p>
            <a:r>
              <a:rPr lang="en-US" dirty="0">
                <a:solidFill>
                  <a:schemeClr val="bg1">
                    <a:lumMod val="50000"/>
                  </a:schemeClr>
                </a:solidFill>
              </a:rPr>
              <a:t>// be sure to start the server from </a:t>
            </a:r>
            <a:r>
              <a:rPr lang="en-US" dirty="0" err="1">
                <a:solidFill>
                  <a:schemeClr val="bg1">
                    <a:lumMod val="50000"/>
                  </a:schemeClr>
                </a:solidFill>
              </a:rPr>
              <a:t>classfiles</a:t>
            </a:r>
            <a:r>
              <a:rPr lang="en-US" dirty="0">
                <a:solidFill>
                  <a:schemeClr val="bg1">
                    <a:lumMod val="50000"/>
                  </a:schemeClr>
                </a:solidFill>
              </a:rPr>
              <a:t>/server before doing this demo</a:t>
            </a:r>
          </a:p>
          <a:p>
            <a:r>
              <a:rPr lang="en-US" dirty="0">
                <a:solidFill>
                  <a:schemeClr val="bg1">
                    <a:lumMod val="50000"/>
                  </a:schemeClr>
                </a:solidFill>
              </a:rPr>
              <a:t>// review the changes to this component with the students, then add a loading indicator:</a:t>
            </a:r>
          </a:p>
          <a:p>
            <a:r>
              <a:rPr lang="en-US" dirty="0"/>
              <a:t>import </a:t>
            </a:r>
            <a:r>
              <a:rPr lang="en-US" dirty="0" err="1"/>
              <a:t>BusySpinner</a:t>
            </a:r>
            <a:r>
              <a:rPr lang="en-US" dirty="0"/>
              <a:t> from '../UI/</a:t>
            </a:r>
            <a:r>
              <a:rPr lang="en-US" dirty="0" err="1"/>
              <a:t>BusySpinner</a:t>
            </a:r>
            <a:r>
              <a:rPr lang="en-US" dirty="0"/>
              <a:t>';</a:t>
            </a:r>
          </a:p>
          <a:p>
            <a:endParaRPr lang="en-US" dirty="0"/>
          </a:p>
          <a:p>
            <a:r>
              <a:rPr lang="en-US" dirty="0">
                <a:solidFill>
                  <a:schemeClr val="bg1">
                    <a:lumMod val="50000"/>
                  </a:schemeClr>
                </a:solidFill>
              </a:rPr>
              <a:t>// add some state to the component</a:t>
            </a:r>
          </a:p>
          <a:p>
            <a:r>
              <a:rPr lang="en-US" dirty="0"/>
              <a:t>const [</a:t>
            </a:r>
            <a:r>
              <a:rPr lang="en-US" dirty="0" err="1"/>
              <a:t>isBusy</a:t>
            </a:r>
            <a:r>
              <a:rPr lang="en-US" dirty="0"/>
              <a:t>, </a:t>
            </a:r>
            <a:r>
              <a:rPr lang="en-US" dirty="0" err="1"/>
              <a:t>setIsBusy</a:t>
            </a:r>
            <a:r>
              <a:rPr lang="en-US" dirty="0"/>
              <a:t>] = </a:t>
            </a:r>
            <a:r>
              <a:rPr lang="en-US" dirty="0" err="1"/>
              <a:t>useState</a:t>
            </a:r>
            <a:r>
              <a:rPr lang="en-US" dirty="0"/>
              <a:t>(false);</a:t>
            </a:r>
          </a:p>
          <a:p>
            <a:endParaRPr lang="en-US" dirty="0"/>
          </a:p>
          <a:p>
            <a:r>
              <a:rPr lang="en-US" dirty="0">
                <a:solidFill>
                  <a:schemeClr val="bg1">
                    <a:lumMod val="50000"/>
                  </a:schemeClr>
                </a:solidFill>
              </a:rPr>
              <a:t>// add (in the JSX) in the &lt;div&gt; with the "Add Item" button:</a:t>
            </a:r>
          </a:p>
          <a:p>
            <a:r>
              <a:rPr lang="en-US" dirty="0"/>
              <a:t>{</a:t>
            </a:r>
            <a:r>
              <a:rPr lang="en-US" dirty="0" err="1"/>
              <a:t>isBusy</a:t>
            </a:r>
            <a:r>
              <a:rPr lang="en-US" dirty="0"/>
              <a:t> &amp;&amp; &lt;</a:t>
            </a:r>
            <a:r>
              <a:rPr lang="en-US" dirty="0" err="1"/>
              <a:t>BusySpinner</a:t>
            </a:r>
            <a:r>
              <a:rPr lang="en-US" dirty="0"/>
              <a:t>&gt;&lt;/</a:t>
            </a:r>
            <a:r>
              <a:rPr lang="en-US" dirty="0" err="1"/>
              <a:t>BusySpinner</a:t>
            </a:r>
            <a:r>
              <a:rPr lang="en-US" dirty="0"/>
              <a:t>&gt;}</a:t>
            </a:r>
          </a:p>
          <a:p>
            <a:endParaRPr lang="en-US" dirty="0"/>
          </a:p>
        </p:txBody>
      </p:sp>
      <p:sp>
        <p:nvSpPr>
          <p:cNvPr id="3" name="Title 2">
            <a:extLst>
              <a:ext uri="{FF2B5EF4-FFF2-40B4-BE49-F238E27FC236}">
                <a16:creationId xmlns:a16="http://schemas.microsoft.com/office/drawing/2014/main" id="{63CA8DD3-99EB-4037-BD08-9F1595A90799}"/>
              </a:ext>
            </a:extLst>
          </p:cNvPr>
          <p:cNvSpPr>
            <a:spLocks noGrp="1"/>
          </p:cNvSpPr>
          <p:nvPr>
            <p:ph type="title"/>
          </p:nvPr>
        </p:nvSpPr>
        <p:spPr/>
        <p:txBody>
          <a:bodyPr/>
          <a:lstStyle/>
          <a:p>
            <a:r>
              <a:rPr lang="en-US" dirty="0"/>
              <a:t>show loading indicator demo – part 1</a:t>
            </a:r>
          </a:p>
        </p:txBody>
      </p:sp>
      <p:sp>
        <p:nvSpPr>
          <p:cNvPr id="4" name="Slide Number Placeholder 3">
            <a:extLst>
              <a:ext uri="{FF2B5EF4-FFF2-40B4-BE49-F238E27FC236}">
                <a16:creationId xmlns:a16="http://schemas.microsoft.com/office/drawing/2014/main" id="{BD81B31C-5B43-4638-B091-DB36F8937304}"/>
              </a:ext>
            </a:extLst>
          </p:cNvPr>
          <p:cNvSpPr>
            <a:spLocks noGrp="1"/>
          </p:cNvSpPr>
          <p:nvPr>
            <p:ph type="sldNum" sz="quarter" idx="4"/>
          </p:nvPr>
        </p:nvSpPr>
        <p:spPr/>
        <p:txBody>
          <a:bodyPr/>
          <a:lstStyle/>
          <a:p>
            <a:fld id="{3A3ABCD3-4259-4031-A1A0-BB63FBFB7B73}" type="slidenum">
              <a:rPr lang="en-US" smtClean="0"/>
              <a:pPr/>
              <a:t>272</a:t>
            </a:fld>
            <a:endParaRPr lang="en-US" dirty="0"/>
          </a:p>
        </p:txBody>
      </p:sp>
    </p:spTree>
    <p:extLst>
      <p:ext uri="{BB962C8B-B14F-4D97-AF65-F5344CB8AC3E}">
        <p14:creationId xmlns:p14="http://schemas.microsoft.com/office/powerpoint/2010/main" val="352377232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91CF65-9A66-448E-B3F2-6A627A9EB5B4}"/>
              </a:ext>
            </a:extLst>
          </p:cNvPr>
          <p:cNvSpPr>
            <a:spLocks noGrp="1"/>
          </p:cNvSpPr>
          <p:nvPr>
            <p:ph sz="quarter" idx="13"/>
          </p:nvPr>
        </p:nvSpPr>
        <p:spPr/>
        <p:txBody>
          <a:bodyPr/>
          <a:lstStyle/>
          <a:p>
            <a:r>
              <a:rPr lang="en-US" dirty="0">
                <a:solidFill>
                  <a:schemeClr val="bg1">
                    <a:lumMod val="50000"/>
                  </a:schemeClr>
                </a:solidFill>
              </a:rPr>
              <a:t>// in the effect that loads the to do items upon first render, add before the fetch():</a:t>
            </a:r>
          </a:p>
          <a:p>
            <a:r>
              <a:rPr lang="en-US" dirty="0" err="1"/>
              <a:t>setIsBusy</a:t>
            </a:r>
            <a:r>
              <a:rPr lang="en-US" dirty="0"/>
              <a:t>(true);</a:t>
            </a:r>
          </a:p>
          <a:p>
            <a:endParaRPr lang="en-US" dirty="0"/>
          </a:p>
          <a:p>
            <a:r>
              <a:rPr lang="en-US" dirty="0">
                <a:solidFill>
                  <a:schemeClr val="bg1">
                    <a:lumMod val="50000"/>
                  </a:schemeClr>
                </a:solidFill>
              </a:rPr>
              <a:t>// and in the second then() callback, before setting the to do data:</a:t>
            </a:r>
          </a:p>
          <a:p>
            <a:r>
              <a:rPr lang="en-US" dirty="0" err="1"/>
              <a:t>setIsBusy</a:t>
            </a:r>
            <a:r>
              <a:rPr lang="en-US" dirty="0"/>
              <a:t>(false);</a:t>
            </a:r>
          </a:p>
          <a:p>
            <a:endParaRPr lang="en-US" dirty="0"/>
          </a:p>
          <a:p>
            <a:r>
              <a:rPr lang="en-US" dirty="0">
                <a:solidFill>
                  <a:schemeClr val="bg1">
                    <a:lumMod val="50000"/>
                  </a:schemeClr>
                </a:solidFill>
              </a:rPr>
              <a:t>// save and demo the functionality (it may load too quickly to see the spinner)</a:t>
            </a:r>
          </a:p>
          <a:p>
            <a:endParaRPr lang="en-US" dirty="0"/>
          </a:p>
          <a:p>
            <a:r>
              <a:rPr lang="en-US" dirty="0">
                <a:solidFill>
                  <a:schemeClr val="bg1">
                    <a:lumMod val="50000"/>
                  </a:schemeClr>
                </a:solidFill>
              </a:rPr>
              <a:t>// break the </a:t>
            </a:r>
            <a:r>
              <a:rPr lang="en-US" dirty="0" err="1">
                <a:solidFill>
                  <a:schemeClr val="bg1">
                    <a:lumMod val="50000"/>
                  </a:schemeClr>
                </a:solidFill>
              </a:rPr>
              <a:t>url</a:t>
            </a:r>
            <a:r>
              <a:rPr lang="en-US" dirty="0">
                <a:solidFill>
                  <a:schemeClr val="bg1">
                    <a:lumMod val="50000"/>
                  </a:schemeClr>
                </a:solidFill>
              </a:rPr>
              <a:t> (e.g. remove the "s" from "localhost") and demo that the</a:t>
            </a:r>
          </a:p>
          <a:p>
            <a:r>
              <a:rPr lang="en-US" dirty="0">
                <a:solidFill>
                  <a:schemeClr val="bg1">
                    <a:lumMod val="50000"/>
                  </a:schemeClr>
                </a:solidFill>
              </a:rPr>
              <a:t>// spinner does not disappear when an error occurs – and no error message is displayed</a:t>
            </a:r>
          </a:p>
          <a:p>
            <a:endParaRPr lang="en-US" dirty="0"/>
          </a:p>
          <a:p>
            <a:endParaRPr lang="en-US" dirty="0"/>
          </a:p>
        </p:txBody>
      </p:sp>
      <p:sp>
        <p:nvSpPr>
          <p:cNvPr id="3" name="Title 2">
            <a:extLst>
              <a:ext uri="{FF2B5EF4-FFF2-40B4-BE49-F238E27FC236}">
                <a16:creationId xmlns:a16="http://schemas.microsoft.com/office/drawing/2014/main" id="{B7E7CD8F-C347-4EA7-94B5-3D58B8A7AF87}"/>
              </a:ext>
            </a:extLst>
          </p:cNvPr>
          <p:cNvSpPr>
            <a:spLocks noGrp="1"/>
          </p:cNvSpPr>
          <p:nvPr>
            <p:ph type="title"/>
          </p:nvPr>
        </p:nvSpPr>
        <p:spPr/>
        <p:txBody>
          <a:bodyPr/>
          <a:lstStyle/>
          <a:p>
            <a:r>
              <a:rPr lang="en-US" dirty="0"/>
              <a:t>loading indicator part 2</a:t>
            </a:r>
          </a:p>
        </p:txBody>
      </p:sp>
      <p:sp>
        <p:nvSpPr>
          <p:cNvPr id="4" name="Slide Number Placeholder 3">
            <a:extLst>
              <a:ext uri="{FF2B5EF4-FFF2-40B4-BE49-F238E27FC236}">
                <a16:creationId xmlns:a16="http://schemas.microsoft.com/office/drawing/2014/main" id="{3727371F-2C34-4717-8B52-19458D3CC620}"/>
              </a:ext>
            </a:extLst>
          </p:cNvPr>
          <p:cNvSpPr>
            <a:spLocks noGrp="1"/>
          </p:cNvSpPr>
          <p:nvPr>
            <p:ph type="sldNum" sz="quarter" idx="4"/>
          </p:nvPr>
        </p:nvSpPr>
        <p:spPr/>
        <p:txBody>
          <a:bodyPr/>
          <a:lstStyle/>
          <a:p>
            <a:fld id="{3A3ABCD3-4259-4031-A1A0-BB63FBFB7B73}" type="slidenum">
              <a:rPr lang="en-US" smtClean="0"/>
              <a:pPr/>
              <a:t>273</a:t>
            </a:fld>
            <a:endParaRPr lang="en-US" dirty="0"/>
          </a:p>
        </p:txBody>
      </p:sp>
    </p:spTree>
    <p:extLst>
      <p:ext uri="{BB962C8B-B14F-4D97-AF65-F5344CB8AC3E}">
        <p14:creationId xmlns:p14="http://schemas.microsoft.com/office/powerpoint/2010/main" val="2293272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545640-BE30-4B0B-8022-80D05F17A3EA}"/>
              </a:ext>
            </a:extLst>
          </p:cNvPr>
          <p:cNvSpPr>
            <a:spLocks noGrp="1"/>
          </p:cNvSpPr>
          <p:nvPr>
            <p:ph sz="quarter" idx="13"/>
          </p:nvPr>
        </p:nvSpPr>
        <p:spPr/>
        <p:txBody>
          <a:bodyPr/>
          <a:lstStyle/>
          <a:p>
            <a:r>
              <a:rPr lang="en-US" dirty="0">
                <a:solidFill>
                  <a:schemeClr val="bg1">
                    <a:lumMod val="50000"/>
                  </a:schemeClr>
                </a:solidFill>
              </a:rPr>
              <a:t>// add:</a:t>
            </a:r>
          </a:p>
          <a:p>
            <a:r>
              <a:rPr lang="en-US" dirty="0"/>
              <a:t>import { toast } from 'react-</a:t>
            </a:r>
            <a:r>
              <a:rPr lang="en-US" dirty="0" err="1"/>
              <a:t>toastify</a:t>
            </a:r>
            <a:r>
              <a:rPr lang="en-US" dirty="0"/>
              <a:t>';</a:t>
            </a:r>
          </a:p>
          <a:p>
            <a:endParaRPr lang="en-US" dirty="0"/>
          </a:p>
          <a:p>
            <a:r>
              <a:rPr lang="en-US" dirty="0">
                <a:solidFill>
                  <a:schemeClr val="bg1">
                    <a:lumMod val="50000"/>
                  </a:schemeClr>
                </a:solidFill>
              </a:rPr>
              <a:t>// add a catch() for the effect that loads the to do items:</a:t>
            </a:r>
          </a:p>
          <a:p>
            <a:r>
              <a:rPr lang="en-US" dirty="0"/>
              <a:t>.catch(err =&gt; {</a:t>
            </a:r>
          </a:p>
          <a:p>
            <a:r>
              <a:rPr lang="en-US" dirty="0"/>
              <a:t>	</a:t>
            </a:r>
            <a:r>
              <a:rPr lang="en-US" dirty="0" err="1"/>
              <a:t>toast.error</a:t>
            </a:r>
            <a:r>
              <a:rPr lang="en-US" dirty="0"/>
              <a:t>('Error loading To Do items.');</a:t>
            </a:r>
          </a:p>
          <a:p>
            <a:r>
              <a:rPr lang="en-US" dirty="0"/>
              <a:t>	</a:t>
            </a:r>
            <a:r>
              <a:rPr lang="en-US" dirty="0" err="1"/>
              <a:t>setIsBusy</a:t>
            </a:r>
            <a:r>
              <a:rPr lang="en-US" dirty="0"/>
              <a:t>(false);</a:t>
            </a:r>
          </a:p>
          <a:p>
            <a:r>
              <a:rPr lang="en-US" dirty="0"/>
              <a:t>});</a:t>
            </a:r>
          </a:p>
          <a:p>
            <a:endParaRPr lang="en-US" dirty="0"/>
          </a:p>
          <a:p>
            <a:r>
              <a:rPr lang="en-US" dirty="0">
                <a:solidFill>
                  <a:schemeClr val="bg1">
                    <a:lumMod val="50000"/>
                  </a:schemeClr>
                </a:solidFill>
              </a:rPr>
              <a:t>// save and demo the new functionality (you may have to wait for the fetch() to timeout)</a:t>
            </a:r>
          </a:p>
          <a:p>
            <a:r>
              <a:rPr lang="en-US" dirty="0">
                <a:solidFill>
                  <a:schemeClr val="bg1">
                    <a:lumMod val="50000"/>
                  </a:schemeClr>
                </a:solidFill>
              </a:rPr>
              <a:t>// restore the URL and demo the (now working) functionality</a:t>
            </a:r>
          </a:p>
          <a:p>
            <a:r>
              <a:rPr lang="en-US" dirty="0">
                <a:solidFill>
                  <a:schemeClr val="bg1">
                    <a:lumMod val="50000"/>
                  </a:schemeClr>
                </a:solidFill>
              </a:rPr>
              <a:t>// NOTE: you may want to move the </a:t>
            </a:r>
            <a:r>
              <a:rPr lang="en-US" dirty="0" err="1">
                <a:solidFill>
                  <a:schemeClr val="bg1">
                    <a:lumMod val="50000"/>
                  </a:schemeClr>
                </a:solidFill>
              </a:rPr>
              <a:t>setIsBusy</a:t>
            </a:r>
            <a:r>
              <a:rPr lang="en-US" dirty="0">
                <a:solidFill>
                  <a:schemeClr val="bg1">
                    <a:lumMod val="50000"/>
                  </a:schemeClr>
                </a:solidFill>
              </a:rPr>
              <a:t>(false) into a .finally(() =&gt; {}) handler</a:t>
            </a:r>
          </a:p>
          <a:p>
            <a:endParaRPr lang="en-US" dirty="0"/>
          </a:p>
        </p:txBody>
      </p:sp>
      <p:sp>
        <p:nvSpPr>
          <p:cNvPr id="3" name="Title 2">
            <a:extLst>
              <a:ext uri="{FF2B5EF4-FFF2-40B4-BE49-F238E27FC236}">
                <a16:creationId xmlns:a16="http://schemas.microsoft.com/office/drawing/2014/main" id="{627D2B32-5835-4664-8A44-E66005DA6BBA}"/>
              </a:ext>
            </a:extLst>
          </p:cNvPr>
          <p:cNvSpPr>
            <a:spLocks noGrp="1"/>
          </p:cNvSpPr>
          <p:nvPr>
            <p:ph type="title"/>
          </p:nvPr>
        </p:nvSpPr>
        <p:spPr/>
        <p:txBody>
          <a:bodyPr/>
          <a:lstStyle/>
          <a:p>
            <a:r>
              <a:rPr lang="en-US" dirty="0"/>
              <a:t>handling the error demo</a:t>
            </a:r>
          </a:p>
        </p:txBody>
      </p:sp>
      <p:sp>
        <p:nvSpPr>
          <p:cNvPr id="4" name="Slide Number Placeholder 3">
            <a:extLst>
              <a:ext uri="{FF2B5EF4-FFF2-40B4-BE49-F238E27FC236}">
                <a16:creationId xmlns:a16="http://schemas.microsoft.com/office/drawing/2014/main" id="{30044872-0557-4E5F-B51F-69D090EB2460}"/>
              </a:ext>
            </a:extLst>
          </p:cNvPr>
          <p:cNvSpPr>
            <a:spLocks noGrp="1"/>
          </p:cNvSpPr>
          <p:nvPr>
            <p:ph type="sldNum" sz="quarter" idx="4"/>
          </p:nvPr>
        </p:nvSpPr>
        <p:spPr/>
        <p:txBody>
          <a:bodyPr/>
          <a:lstStyle/>
          <a:p>
            <a:fld id="{3A3ABCD3-4259-4031-A1A0-BB63FBFB7B73}" type="slidenum">
              <a:rPr lang="en-US" smtClean="0"/>
              <a:pPr/>
              <a:t>274</a:t>
            </a:fld>
            <a:endParaRPr lang="en-US" dirty="0"/>
          </a:p>
        </p:txBody>
      </p:sp>
    </p:spTree>
    <p:extLst>
      <p:ext uri="{BB962C8B-B14F-4D97-AF65-F5344CB8AC3E}">
        <p14:creationId xmlns:p14="http://schemas.microsoft.com/office/powerpoint/2010/main" val="419628238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2CDD31-4E43-4BB1-BE5C-74CBA4B04F51}"/>
              </a:ext>
            </a:extLst>
          </p:cNvPr>
          <p:cNvSpPr>
            <a:spLocks noGrp="1"/>
          </p:cNvSpPr>
          <p:nvPr>
            <p:ph sz="quarter" idx="13"/>
          </p:nvPr>
        </p:nvSpPr>
        <p:spPr/>
        <p:txBody>
          <a:bodyPr/>
          <a:lstStyle/>
          <a:p>
            <a:r>
              <a:rPr lang="en-US" dirty="0">
                <a:solidFill>
                  <a:schemeClr val="bg1">
                    <a:lumMod val="50000"/>
                  </a:schemeClr>
                </a:solidFill>
              </a:rPr>
              <a:t>// create a reducer function outside the component function:</a:t>
            </a:r>
          </a:p>
          <a:p>
            <a:r>
              <a:rPr lang="en-US" dirty="0"/>
              <a:t>const </a:t>
            </a:r>
            <a:r>
              <a:rPr lang="en-US" dirty="0" err="1"/>
              <a:t>toDoReducer</a:t>
            </a:r>
            <a:r>
              <a:rPr lang="en-US" dirty="0"/>
              <a:t> = (state, action) =&gt; {</a:t>
            </a:r>
          </a:p>
          <a:p>
            <a:r>
              <a:rPr lang="en-US" dirty="0"/>
              <a:t>	let </a:t>
            </a:r>
            <a:r>
              <a:rPr lang="en-US" dirty="0" err="1"/>
              <a:t>newItems</a:t>
            </a:r>
            <a:r>
              <a:rPr lang="en-US" dirty="0"/>
              <a:t>, </a:t>
            </a:r>
            <a:r>
              <a:rPr lang="en-US" dirty="0" err="1"/>
              <a:t>newDisplayed</a:t>
            </a:r>
            <a:r>
              <a:rPr lang="en-US" dirty="0"/>
              <a:t>;</a:t>
            </a:r>
          </a:p>
          <a:p>
            <a:r>
              <a:rPr lang="en-US" dirty="0"/>
              <a:t>	const </a:t>
            </a:r>
            <a:r>
              <a:rPr lang="en-US" dirty="0" err="1"/>
              <a:t>applyFilter</a:t>
            </a:r>
            <a:r>
              <a:rPr lang="en-US" dirty="0"/>
              <a:t> = (items, filter) =&gt; </a:t>
            </a:r>
          </a:p>
          <a:p>
            <a:r>
              <a:rPr lang="en-US" dirty="0"/>
              <a:t>		</a:t>
            </a:r>
            <a:r>
              <a:rPr lang="en-US" dirty="0" err="1"/>
              <a:t>items.filter</a:t>
            </a:r>
            <a:r>
              <a:rPr lang="en-US" dirty="0"/>
              <a:t>(</a:t>
            </a:r>
            <a:r>
              <a:rPr lang="en-US" dirty="0" err="1"/>
              <a:t>elt</a:t>
            </a:r>
            <a:r>
              <a:rPr lang="en-US" dirty="0"/>
              <a:t> =&gt; filter === '' || </a:t>
            </a:r>
            <a:r>
              <a:rPr lang="en-US" dirty="0" err="1"/>
              <a:t>elt.text.includes</a:t>
            </a:r>
            <a:r>
              <a:rPr lang="en-US" dirty="0"/>
              <a:t>(filter));</a:t>
            </a:r>
          </a:p>
          <a:p>
            <a:r>
              <a:rPr lang="en-US" dirty="0"/>
              <a:t>	switch (</a:t>
            </a:r>
            <a:r>
              <a:rPr lang="en-US" dirty="0" err="1"/>
              <a:t>action.type</a:t>
            </a:r>
            <a:r>
              <a:rPr lang="en-US" dirty="0"/>
              <a:t>) {</a:t>
            </a:r>
          </a:p>
          <a:p>
            <a:r>
              <a:rPr lang="en-US" dirty="0"/>
              <a:t>		case 'SET_ITEMS':</a:t>
            </a:r>
          </a:p>
          <a:p>
            <a:r>
              <a:rPr lang="en-US" dirty="0"/>
              <a:t>		case 'SET_FILTER':				// SET_FILTER and APPLY_FILTER are separate</a:t>
            </a:r>
          </a:p>
          <a:p>
            <a:r>
              <a:rPr lang="en-US" dirty="0"/>
              <a:t>		case 'APPLY_FILTER':			// to keep the debounce behavior when typing a filter</a:t>
            </a:r>
          </a:p>
          <a:p>
            <a:r>
              <a:rPr lang="en-US" dirty="0"/>
              <a:t>		case 'ADD':</a:t>
            </a:r>
          </a:p>
          <a:p>
            <a:r>
              <a:rPr lang="en-US" dirty="0"/>
              <a:t>		case 'DELETE':</a:t>
            </a:r>
          </a:p>
          <a:p>
            <a:r>
              <a:rPr lang="en-US" dirty="0"/>
              <a:t>		default:</a:t>
            </a:r>
          </a:p>
          <a:p>
            <a:r>
              <a:rPr lang="en-US" dirty="0"/>
              <a:t>			return state;</a:t>
            </a:r>
          </a:p>
          <a:p>
            <a:r>
              <a:rPr lang="en-US" dirty="0"/>
              <a:t>	}};</a:t>
            </a:r>
          </a:p>
          <a:p>
            <a:endParaRPr lang="en-US" dirty="0"/>
          </a:p>
        </p:txBody>
      </p:sp>
      <p:sp>
        <p:nvSpPr>
          <p:cNvPr id="3" name="Title 2">
            <a:extLst>
              <a:ext uri="{FF2B5EF4-FFF2-40B4-BE49-F238E27FC236}">
                <a16:creationId xmlns:a16="http://schemas.microsoft.com/office/drawing/2014/main" id="{6300CA6F-0163-46A2-900F-7F6F26E1AAB1}"/>
              </a:ext>
            </a:extLst>
          </p:cNvPr>
          <p:cNvSpPr>
            <a:spLocks noGrp="1"/>
          </p:cNvSpPr>
          <p:nvPr>
            <p:ph type="title"/>
          </p:nvPr>
        </p:nvSpPr>
        <p:spPr/>
        <p:txBody>
          <a:bodyPr/>
          <a:lstStyle/>
          <a:p>
            <a:r>
              <a:rPr lang="en-US" dirty="0" err="1"/>
              <a:t>useReducer</a:t>
            </a:r>
            <a:r>
              <a:rPr lang="en-US" dirty="0"/>
              <a:t>() demo – part 1</a:t>
            </a:r>
          </a:p>
        </p:txBody>
      </p:sp>
      <p:sp>
        <p:nvSpPr>
          <p:cNvPr id="4" name="Slide Number Placeholder 3">
            <a:extLst>
              <a:ext uri="{FF2B5EF4-FFF2-40B4-BE49-F238E27FC236}">
                <a16:creationId xmlns:a16="http://schemas.microsoft.com/office/drawing/2014/main" id="{7F5764C2-6E60-4626-B136-66FD2B63350E}"/>
              </a:ext>
            </a:extLst>
          </p:cNvPr>
          <p:cNvSpPr>
            <a:spLocks noGrp="1"/>
          </p:cNvSpPr>
          <p:nvPr>
            <p:ph type="sldNum" sz="quarter" idx="4"/>
          </p:nvPr>
        </p:nvSpPr>
        <p:spPr/>
        <p:txBody>
          <a:bodyPr/>
          <a:lstStyle/>
          <a:p>
            <a:fld id="{3A3ABCD3-4259-4031-A1A0-BB63FBFB7B73}" type="slidenum">
              <a:rPr lang="en-US" smtClean="0"/>
              <a:pPr/>
              <a:t>275</a:t>
            </a:fld>
            <a:endParaRPr lang="en-US" dirty="0"/>
          </a:p>
        </p:txBody>
      </p:sp>
    </p:spTree>
    <p:extLst>
      <p:ext uri="{BB962C8B-B14F-4D97-AF65-F5344CB8AC3E}">
        <p14:creationId xmlns:p14="http://schemas.microsoft.com/office/powerpoint/2010/main" val="21351746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A4F0AB-1FB0-4799-BFE0-A25851A0C1E0}"/>
              </a:ext>
            </a:extLst>
          </p:cNvPr>
          <p:cNvSpPr>
            <a:spLocks noGrp="1"/>
          </p:cNvSpPr>
          <p:nvPr>
            <p:ph sz="quarter" idx="13"/>
          </p:nvPr>
        </p:nvSpPr>
        <p:spPr/>
        <p:txBody>
          <a:bodyPr/>
          <a:lstStyle/>
          <a:p>
            <a:r>
              <a:rPr lang="en-US" dirty="0">
                <a:solidFill>
                  <a:schemeClr val="bg1">
                    <a:lumMod val="50000"/>
                  </a:schemeClr>
                </a:solidFill>
              </a:rPr>
              <a:t>// the 'SET_ITEMS' case:</a:t>
            </a:r>
          </a:p>
          <a:p>
            <a:r>
              <a:rPr lang="en-US" dirty="0" err="1"/>
              <a:t>newItems</a:t>
            </a:r>
            <a:r>
              <a:rPr lang="en-US" dirty="0"/>
              <a:t> = </a:t>
            </a:r>
            <a:r>
              <a:rPr lang="en-US" dirty="0" err="1"/>
              <a:t>action.payload</a:t>
            </a:r>
            <a:r>
              <a:rPr lang="en-US" dirty="0"/>
              <a:t>;</a:t>
            </a:r>
          </a:p>
          <a:p>
            <a:r>
              <a:rPr lang="en-US" dirty="0" err="1"/>
              <a:t>newDisplayed</a:t>
            </a:r>
            <a:r>
              <a:rPr lang="en-US" dirty="0"/>
              <a:t> = </a:t>
            </a:r>
            <a:r>
              <a:rPr lang="en-US" dirty="0" err="1"/>
              <a:t>applyFilter</a:t>
            </a:r>
            <a:r>
              <a:rPr lang="en-US" dirty="0"/>
              <a:t>(</a:t>
            </a:r>
            <a:r>
              <a:rPr lang="en-US" dirty="0" err="1"/>
              <a:t>newItems</a:t>
            </a:r>
            <a:r>
              <a:rPr lang="en-US" dirty="0"/>
              <a:t>, </a:t>
            </a:r>
            <a:r>
              <a:rPr lang="en-US" dirty="0" err="1"/>
              <a:t>state.filter</a:t>
            </a:r>
            <a:r>
              <a:rPr lang="en-US" dirty="0"/>
              <a:t>);</a:t>
            </a:r>
          </a:p>
          <a:p>
            <a:r>
              <a:rPr lang="en-US" dirty="0"/>
              <a:t>return { ...state, </a:t>
            </a:r>
            <a:r>
              <a:rPr lang="en-US" dirty="0" err="1"/>
              <a:t>toDos</a:t>
            </a:r>
            <a:r>
              <a:rPr lang="en-US" dirty="0"/>
              <a:t>: </a:t>
            </a:r>
            <a:r>
              <a:rPr lang="en-US" dirty="0" err="1"/>
              <a:t>newItems</a:t>
            </a:r>
            <a:r>
              <a:rPr lang="en-US" dirty="0"/>
              <a:t>, </a:t>
            </a:r>
            <a:r>
              <a:rPr lang="en-US" dirty="0" err="1"/>
              <a:t>displayedToDos</a:t>
            </a:r>
            <a:r>
              <a:rPr lang="en-US" dirty="0"/>
              <a:t>: </a:t>
            </a:r>
            <a:r>
              <a:rPr lang="en-US" dirty="0" err="1"/>
              <a:t>newDisplayed</a:t>
            </a:r>
            <a:r>
              <a:rPr lang="en-US" dirty="0"/>
              <a:t> };</a:t>
            </a:r>
          </a:p>
          <a:p>
            <a:endParaRPr lang="en-US" dirty="0"/>
          </a:p>
          <a:p>
            <a:r>
              <a:rPr lang="en-US" dirty="0">
                <a:solidFill>
                  <a:schemeClr val="bg1">
                    <a:lumMod val="50000"/>
                  </a:schemeClr>
                </a:solidFill>
              </a:rPr>
              <a:t>// the 'SET_FILTER' case:</a:t>
            </a:r>
          </a:p>
          <a:p>
            <a:r>
              <a:rPr lang="en-US" dirty="0"/>
              <a:t>return { ...state, filter: </a:t>
            </a:r>
            <a:r>
              <a:rPr lang="en-US" dirty="0" err="1"/>
              <a:t>action.payload</a:t>
            </a:r>
            <a:r>
              <a:rPr lang="en-US" dirty="0"/>
              <a:t> };</a:t>
            </a:r>
          </a:p>
          <a:p>
            <a:endParaRPr lang="en-US" dirty="0"/>
          </a:p>
          <a:p>
            <a:r>
              <a:rPr lang="en-US" dirty="0">
                <a:solidFill>
                  <a:schemeClr val="bg1">
                    <a:lumMod val="50000"/>
                  </a:schemeClr>
                </a:solidFill>
              </a:rPr>
              <a:t>// the 'APPLY_FILTER' case:</a:t>
            </a:r>
          </a:p>
          <a:p>
            <a:r>
              <a:rPr lang="en-US" dirty="0" err="1"/>
              <a:t>newDisplayed</a:t>
            </a:r>
            <a:r>
              <a:rPr lang="en-US" dirty="0"/>
              <a:t> = </a:t>
            </a:r>
            <a:r>
              <a:rPr lang="en-US" dirty="0" err="1"/>
              <a:t>applyFilter</a:t>
            </a:r>
            <a:r>
              <a:rPr lang="en-US" dirty="0"/>
              <a:t>(</a:t>
            </a:r>
            <a:r>
              <a:rPr lang="en-US" dirty="0" err="1"/>
              <a:t>state.toDos</a:t>
            </a:r>
            <a:r>
              <a:rPr lang="en-US" dirty="0"/>
              <a:t>, </a:t>
            </a:r>
            <a:r>
              <a:rPr lang="en-US" dirty="0" err="1"/>
              <a:t>state.filter</a:t>
            </a:r>
            <a:r>
              <a:rPr lang="en-US" dirty="0"/>
              <a:t>);</a:t>
            </a:r>
          </a:p>
          <a:p>
            <a:r>
              <a:rPr lang="en-US" dirty="0"/>
              <a:t>return { ...state, </a:t>
            </a:r>
            <a:r>
              <a:rPr lang="en-US" dirty="0" err="1"/>
              <a:t>displayedToDos</a:t>
            </a:r>
            <a:r>
              <a:rPr lang="en-US" dirty="0"/>
              <a:t>: </a:t>
            </a:r>
            <a:r>
              <a:rPr lang="en-US" dirty="0" err="1"/>
              <a:t>newDisplayed</a:t>
            </a:r>
            <a:r>
              <a:rPr lang="en-US" dirty="0"/>
              <a:t> };</a:t>
            </a:r>
          </a:p>
          <a:p>
            <a:endParaRPr lang="en-US" dirty="0"/>
          </a:p>
        </p:txBody>
      </p:sp>
      <p:sp>
        <p:nvSpPr>
          <p:cNvPr id="3" name="Title 2">
            <a:extLst>
              <a:ext uri="{FF2B5EF4-FFF2-40B4-BE49-F238E27FC236}">
                <a16:creationId xmlns:a16="http://schemas.microsoft.com/office/drawing/2014/main" id="{B98C1544-6DCE-4429-8A1C-060390CD5F92}"/>
              </a:ext>
            </a:extLst>
          </p:cNvPr>
          <p:cNvSpPr>
            <a:spLocks noGrp="1"/>
          </p:cNvSpPr>
          <p:nvPr>
            <p:ph type="title"/>
          </p:nvPr>
        </p:nvSpPr>
        <p:spPr/>
        <p:txBody>
          <a:bodyPr/>
          <a:lstStyle/>
          <a:p>
            <a:r>
              <a:rPr lang="en-US" dirty="0" err="1"/>
              <a:t>useReducer</a:t>
            </a:r>
            <a:r>
              <a:rPr lang="en-US" dirty="0"/>
              <a:t> demo – part 2</a:t>
            </a:r>
          </a:p>
        </p:txBody>
      </p:sp>
      <p:sp>
        <p:nvSpPr>
          <p:cNvPr id="4" name="Slide Number Placeholder 3">
            <a:extLst>
              <a:ext uri="{FF2B5EF4-FFF2-40B4-BE49-F238E27FC236}">
                <a16:creationId xmlns:a16="http://schemas.microsoft.com/office/drawing/2014/main" id="{D187EA75-8A43-4CC7-A2C7-51307E75E790}"/>
              </a:ext>
            </a:extLst>
          </p:cNvPr>
          <p:cNvSpPr>
            <a:spLocks noGrp="1"/>
          </p:cNvSpPr>
          <p:nvPr>
            <p:ph type="sldNum" sz="quarter" idx="4"/>
          </p:nvPr>
        </p:nvSpPr>
        <p:spPr/>
        <p:txBody>
          <a:bodyPr/>
          <a:lstStyle/>
          <a:p>
            <a:fld id="{3A3ABCD3-4259-4031-A1A0-BB63FBFB7B73}" type="slidenum">
              <a:rPr lang="en-US" smtClean="0"/>
              <a:pPr/>
              <a:t>276</a:t>
            </a:fld>
            <a:endParaRPr lang="en-US" dirty="0"/>
          </a:p>
        </p:txBody>
      </p:sp>
    </p:spTree>
    <p:extLst>
      <p:ext uri="{BB962C8B-B14F-4D97-AF65-F5344CB8AC3E}">
        <p14:creationId xmlns:p14="http://schemas.microsoft.com/office/powerpoint/2010/main" val="765296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D577AD-8CFB-4583-8BEE-2EF5ABD7D7F6}"/>
              </a:ext>
            </a:extLst>
          </p:cNvPr>
          <p:cNvSpPr>
            <a:spLocks noGrp="1"/>
          </p:cNvSpPr>
          <p:nvPr>
            <p:ph sz="quarter" idx="13"/>
          </p:nvPr>
        </p:nvSpPr>
        <p:spPr/>
        <p:txBody>
          <a:bodyPr/>
          <a:lstStyle/>
          <a:p>
            <a:r>
              <a:rPr lang="en-US" dirty="0">
                <a:solidFill>
                  <a:schemeClr val="bg1">
                    <a:lumMod val="50000"/>
                  </a:schemeClr>
                </a:solidFill>
              </a:rPr>
              <a:t>// the 'ADD' case:</a:t>
            </a:r>
          </a:p>
          <a:p>
            <a:r>
              <a:rPr lang="en-US" dirty="0" err="1"/>
              <a:t>newItems</a:t>
            </a:r>
            <a:r>
              <a:rPr lang="en-US" dirty="0"/>
              <a:t> = [...</a:t>
            </a:r>
            <a:r>
              <a:rPr lang="en-US" dirty="0" err="1"/>
              <a:t>state.toDos</a:t>
            </a:r>
            <a:r>
              <a:rPr lang="en-US" dirty="0"/>
              <a:t>, </a:t>
            </a:r>
            <a:r>
              <a:rPr lang="en-US" dirty="0" err="1"/>
              <a:t>action.payload</a:t>
            </a:r>
            <a:r>
              <a:rPr lang="en-US" dirty="0"/>
              <a:t>];</a:t>
            </a:r>
          </a:p>
          <a:p>
            <a:r>
              <a:rPr lang="en-US" dirty="0" err="1"/>
              <a:t>newDisplayed</a:t>
            </a:r>
            <a:r>
              <a:rPr lang="en-US" dirty="0"/>
              <a:t> = </a:t>
            </a:r>
            <a:r>
              <a:rPr lang="en-US" dirty="0" err="1"/>
              <a:t>applyFilter</a:t>
            </a:r>
            <a:r>
              <a:rPr lang="en-US" dirty="0"/>
              <a:t>(</a:t>
            </a:r>
            <a:r>
              <a:rPr lang="en-US" dirty="0" err="1"/>
              <a:t>newItems</a:t>
            </a:r>
            <a:r>
              <a:rPr lang="en-US" dirty="0"/>
              <a:t>, </a:t>
            </a:r>
            <a:r>
              <a:rPr lang="en-US" dirty="0" err="1"/>
              <a:t>state.filter</a:t>
            </a:r>
            <a:r>
              <a:rPr lang="en-US" dirty="0"/>
              <a:t>);</a:t>
            </a:r>
          </a:p>
          <a:p>
            <a:r>
              <a:rPr lang="en-US" dirty="0"/>
              <a:t>return { ...state, </a:t>
            </a:r>
            <a:r>
              <a:rPr lang="en-US" dirty="0" err="1"/>
              <a:t>toDos</a:t>
            </a:r>
            <a:r>
              <a:rPr lang="en-US" dirty="0"/>
              <a:t>: </a:t>
            </a:r>
            <a:r>
              <a:rPr lang="en-US" dirty="0" err="1"/>
              <a:t>newItems</a:t>
            </a:r>
            <a:r>
              <a:rPr lang="en-US" dirty="0"/>
              <a:t>, </a:t>
            </a:r>
            <a:r>
              <a:rPr lang="en-US" dirty="0" err="1"/>
              <a:t>displayedToDos</a:t>
            </a:r>
            <a:r>
              <a:rPr lang="en-US" dirty="0"/>
              <a:t>: </a:t>
            </a:r>
            <a:r>
              <a:rPr lang="en-US" dirty="0" err="1"/>
              <a:t>newDisplayed</a:t>
            </a:r>
            <a:r>
              <a:rPr lang="en-US" dirty="0"/>
              <a:t> };</a:t>
            </a:r>
          </a:p>
          <a:p>
            <a:endParaRPr lang="en-US" dirty="0"/>
          </a:p>
          <a:p>
            <a:r>
              <a:rPr lang="en-US" dirty="0">
                <a:solidFill>
                  <a:schemeClr val="bg1">
                    <a:lumMod val="50000"/>
                  </a:schemeClr>
                </a:solidFill>
              </a:rPr>
              <a:t>// the 'DELETE' case:</a:t>
            </a:r>
          </a:p>
          <a:p>
            <a:r>
              <a:rPr lang="en-US" dirty="0" err="1"/>
              <a:t>newItems</a:t>
            </a:r>
            <a:r>
              <a:rPr lang="en-US" dirty="0"/>
              <a:t> = </a:t>
            </a:r>
            <a:r>
              <a:rPr lang="en-US" dirty="0" err="1"/>
              <a:t>state.toDos.filter</a:t>
            </a:r>
            <a:r>
              <a:rPr lang="en-US" dirty="0"/>
              <a:t>(</a:t>
            </a:r>
            <a:r>
              <a:rPr lang="en-US" dirty="0" err="1"/>
              <a:t>elt</a:t>
            </a:r>
            <a:r>
              <a:rPr lang="en-US" dirty="0"/>
              <a:t> =&gt; elt.id !== </a:t>
            </a:r>
            <a:r>
              <a:rPr lang="en-US" dirty="0" err="1"/>
              <a:t>action.payload</a:t>
            </a:r>
            <a:r>
              <a:rPr lang="en-US" dirty="0"/>
              <a:t>);</a:t>
            </a:r>
          </a:p>
          <a:p>
            <a:r>
              <a:rPr lang="en-US" dirty="0" err="1"/>
              <a:t>newDisplayed</a:t>
            </a:r>
            <a:r>
              <a:rPr lang="en-US" dirty="0"/>
              <a:t> = </a:t>
            </a:r>
            <a:r>
              <a:rPr lang="en-US" dirty="0" err="1"/>
              <a:t>applyfilter</a:t>
            </a:r>
            <a:r>
              <a:rPr lang="en-US" dirty="0"/>
              <a:t>(</a:t>
            </a:r>
            <a:r>
              <a:rPr lang="en-US" dirty="0" err="1"/>
              <a:t>newItems</a:t>
            </a:r>
            <a:r>
              <a:rPr lang="en-US" dirty="0"/>
              <a:t>, </a:t>
            </a:r>
            <a:r>
              <a:rPr lang="en-US" dirty="0" err="1"/>
              <a:t>state.filter</a:t>
            </a:r>
            <a:r>
              <a:rPr lang="en-US" dirty="0"/>
              <a:t>);</a:t>
            </a:r>
          </a:p>
          <a:p>
            <a:r>
              <a:rPr lang="en-US" dirty="0"/>
              <a:t>return { ...state, </a:t>
            </a:r>
            <a:r>
              <a:rPr lang="en-US" dirty="0" err="1"/>
              <a:t>toDos</a:t>
            </a:r>
            <a:r>
              <a:rPr lang="en-US" dirty="0"/>
              <a:t>: </a:t>
            </a:r>
            <a:r>
              <a:rPr lang="en-US" dirty="0" err="1"/>
              <a:t>newItems</a:t>
            </a:r>
            <a:r>
              <a:rPr lang="en-US" dirty="0"/>
              <a:t>, </a:t>
            </a:r>
            <a:r>
              <a:rPr lang="en-US" dirty="0" err="1"/>
              <a:t>displayedToDos</a:t>
            </a:r>
            <a:r>
              <a:rPr lang="en-US" dirty="0"/>
              <a:t>: </a:t>
            </a:r>
            <a:r>
              <a:rPr lang="en-US" dirty="0" err="1"/>
              <a:t>newDisplayed</a:t>
            </a:r>
            <a:r>
              <a:rPr lang="en-US" dirty="0"/>
              <a:t> };</a:t>
            </a:r>
          </a:p>
          <a:p>
            <a:endParaRPr lang="en-US" dirty="0"/>
          </a:p>
          <a:p>
            <a:r>
              <a:rPr lang="en-US" dirty="0">
                <a:solidFill>
                  <a:schemeClr val="bg1">
                    <a:lumMod val="50000"/>
                  </a:schemeClr>
                </a:solidFill>
              </a:rPr>
              <a:t>// remove the </a:t>
            </a:r>
            <a:r>
              <a:rPr lang="en-US" dirty="0" err="1">
                <a:solidFill>
                  <a:schemeClr val="bg1">
                    <a:lumMod val="50000"/>
                  </a:schemeClr>
                </a:solidFill>
              </a:rPr>
              <a:t>useState</a:t>
            </a:r>
            <a:r>
              <a:rPr lang="en-US" dirty="0">
                <a:solidFill>
                  <a:schemeClr val="bg1">
                    <a:lumMod val="50000"/>
                  </a:schemeClr>
                </a:solidFill>
              </a:rPr>
              <a:t>() for </a:t>
            </a:r>
            <a:r>
              <a:rPr lang="en-US" dirty="0" err="1">
                <a:solidFill>
                  <a:schemeClr val="bg1">
                    <a:lumMod val="50000"/>
                  </a:schemeClr>
                </a:solidFill>
              </a:rPr>
              <a:t>toDos</a:t>
            </a:r>
            <a:r>
              <a:rPr lang="en-US" dirty="0">
                <a:solidFill>
                  <a:schemeClr val="bg1">
                    <a:lumMod val="50000"/>
                  </a:schemeClr>
                </a:solidFill>
              </a:rPr>
              <a:t>, filter and </a:t>
            </a:r>
            <a:r>
              <a:rPr lang="en-US" dirty="0" err="1">
                <a:solidFill>
                  <a:schemeClr val="bg1">
                    <a:lumMod val="50000"/>
                  </a:schemeClr>
                </a:solidFill>
              </a:rPr>
              <a:t>displayedToDos</a:t>
            </a:r>
            <a:r>
              <a:rPr lang="en-US" dirty="0">
                <a:solidFill>
                  <a:schemeClr val="bg1">
                    <a:lumMod val="50000"/>
                  </a:schemeClr>
                </a:solidFill>
              </a:rPr>
              <a:t>, and add:</a:t>
            </a:r>
          </a:p>
          <a:p>
            <a:r>
              <a:rPr lang="en-US" dirty="0"/>
              <a:t>const [state, dispatch] = </a:t>
            </a:r>
            <a:r>
              <a:rPr lang="en-US" dirty="0" err="1"/>
              <a:t>useReducer</a:t>
            </a:r>
            <a:r>
              <a:rPr lang="en-US" dirty="0"/>
              <a:t>(</a:t>
            </a:r>
            <a:r>
              <a:rPr lang="en-US" dirty="0" err="1"/>
              <a:t>toDoReducer</a:t>
            </a:r>
            <a:r>
              <a:rPr lang="en-US" dirty="0"/>
              <a:t>, { </a:t>
            </a:r>
            <a:r>
              <a:rPr lang="en-US" dirty="0" err="1"/>
              <a:t>toDos</a:t>
            </a:r>
            <a:r>
              <a:rPr lang="en-US" dirty="0"/>
              <a:t>: [], </a:t>
            </a:r>
          </a:p>
          <a:p>
            <a:r>
              <a:rPr lang="en-US" dirty="0"/>
              <a:t>	</a:t>
            </a:r>
            <a:r>
              <a:rPr lang="en-US" dirty="0" err="1"/>
              <a:t>displayedToDos</a:t>
            </a:r>
            <a:r>
              <a:rPr lang="en-US" dirty="0"/>
              <a:t>: [], filter: ''});</a:t>
            </a:r>
          </a:p>
          <a:p>
            <a:endParaRPr lang="en-US" dirty="0"/>
          </a:p>
        </p:txBody>
      </p:sp>
      <p:sp>
        <p:nvSpPr>
          <p:cNvPr id="3" name="Title 2">
            <a:extLst>
              <a:ext uri="{FF2B5EF4-FFF2-40B4-BE49-F238E27FC236}">
                <a16:creationId xmlns:a16="http://schemas.microsoft.com/office/drawing/2014/main" id="{501C3756-3C44-45F3-AB4D-E6B133E8C620}"/>
              </a:ext>
            </a:extLst>
          </p:cNvPr>
          <p:cNvSpPr>
            <a:spLocks noGrp="1"/>
          </p:cNvSpPr>
          <p:nvPr>
            <p:ph type="title"/>
          </p:nvPr>
        </p:nvSpPr>
        <p:spPr/>
        <p:txBody>
          <a:bodyPr/>
          <a:lstStyle/>
          <a:p>
            <a:r>
              <a:rPr lang="en-US" dirty="0" err="1"/>
              <a:t>useReducer</a:t>
            </a:r>
            <a:r>
              <a:rPr lang="en-US" dirty="0"/>
              <a:t>() demo – part 3</a:t>
            </a:r>
          </a:p>
        </p:txBody>
      </p:sp>
      <p:sp>
        <p:nvSpPr>
          <p:cNvPr id="4" name="Slide Number Placeholder 3">
            <a:extLst>
              <a:ext uri="{FF2B5EF4-FFF2-40B4-BE49-F238E27FC236}">
                <a16:creationId xmlns:a16="http://schemas.microsoft.com/office/drawing/2014/main" id="{D32AE4AE-76C8-4FB1-AFBC-AE853ACF8ECF}"/>
              </a:ext>
            </a:extLst>
          </p:cNvPr>
          <p:cNvSpPr>
            <a:spLocks noGrp="1"/>
          </p:cNvSpPr>
          <p:nvPr>
            <p:ph type="sldNum" sz="quarter" idx="4"/>
          </p:nvPr>
        </p:nvSpPr>
        <p:spPr/>
        <p:txBody>
          <a:bodyPr/>
          <a:lstStyle/>
          <a:p>
            <a:fld id="{3A3ABCD3-4259-4031-A1A0-BB63FBFB7B73}" type="slidenum">
              <a:rPr lang="en-US" smtClean="0"/>
              <a:pPr/>
              <a:t>277</a:t>
            </a:fld>
            <a:endParaRPr lang="en-US" dirty="0"/>
          </a:p>
        </p:txBody>
      </p:sp>
    </p:spTree>
    <p:extLst>
      <p:ext uri="{BB962C8B-B14F-4D97-AF65-F5344CB8AC3E}">
        <p14:creationId xmlns:p14="http://schemas.microsoft.com/office/powerpoint/2010/main" val="273773069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8CE294-8F55-491E-B3B7-753FC5A39396}"/>
              </a:ext>
            </a:extLst>
          </p:cNvPr>
          <p:cNvSpPr>
            <a:spLocks noGrp="1"/>
          </p:cNvSpPr>
          <p:nvPr>
            <p:ph sz="quarter" idx="13"/>
          </p:nvPr>
        </p:nvSpPr>
        <p:spPr/>
        <p:txBody>
          <a:bodyPr/>
          <a:lstStyle/>
          <a:p>
            <a:r>
              <a:rPr lang="en-US" dirty="0">
                <a:solidFill>
                  <a:schemeClr val="bg1">
                    <a:lumMod val="50000"/>
                  </a:schemeClr>
                </a:solidFill>
              </a:rPr>
              <a:t>// in the effect that loads the </a:t>
            </a:r>
            <a:r>
              <a:rPr lang="en-US" dirty="0" err="1">
                <a:solidFill>
                  <a:schemeClr val="bg1">
                    <a:lumMod val="50000"/>
                  </a:schemeClr>
                </a:solidFill>
              </a:rPr>
              <a:t>toDo</a:t>
            </a:r>
            <a:r>
              <a:rPr lang="en-US" dirty="0">
                <a:solidFill>
                  <a:schemeClr val="bg1">
                    <a:lumMod val="50000"/>
                  </a:schemeClr>
                </a:solidFill>
              </a:rPr>
              <a:t> items, replace </a:t>
            </a:r>
            <a:r>
              <a:rPr lang="en-US" dirty="0" err="1">
                <a:solidFill>
                  <a:schemeClr val="bg1">
                    <a:lumMod val="50000"/>
                  </a:schemeClr>
                </a:solidFill>
              </a:rPr>
              <a:t>setToDos</a:t>
            </a:r>
            <a:r>
              <a:rPr lang="en-US" dirty="0">
                <a:solidFill>
                  <a:schemeClr val="bg1">
                    <a:lumMod val="50000"/>
                  </a:schemeClr>
                </a:solidFill>
              </a:rPr>
              <a:t>() with:</a:t>
            </a:r>
          </a:p>
          <a:p>
            <a:r>
              <a:rPr lang="en-US" dirty="0"/>
              <a:t>dispatch({ type: 'SET_ITEMS', payload: data });</a:t>
            </a:r>
          </a:p>
          <a:p>
            <a:endParaRPr lang="en-US" dirty="0"/>
          </a:p>
          <a:p>
            <a:r>
              <a:rPr lang="en-US" dirty="0">
                <a:solidFill>
                  <a:schemeClr val="bg1">
                    <a:lumMod val="50000"/>
                  </a:schemeClr>
                </a:solidFill>
              </a:rPr>
              <a:t>// in the effect that implements the debounce functionality, change to:</a:t>
            </a:r>
          </a:p>
          <a:p>
            <a:r>
              <a:rPr lang="en-US" dirty="0"/>
              <a:t>if (</a:t>
            </a:r>
            <a:r>
              <a:rPr lang="en-US" b="1" dirty="0" err="1"/>
              <a:t>state.</a:t>
            </a:r>
            <a:r>
              <a:rPr lang="en-US" dirty="0" err="1"/>
              <a:t>filter</a:t>
            </a:r>
            <a:r>
              <a:rPr lang="en-US" dirty="0"/>
              <a:t> === . . . ) {</a:t>
            </a:r>
          </a:p>
          <a:p>
            <a:r>
              <a:rPr lang="en-US" dirty="0"/>
              <a:t>	dispatch({ type: 'APPLY_FILTER' });</a:t>
            </a:r>
          </a:p>
          <a:p>
            <a:r>
              <a:rPr lang="en-US" dirty="0"/>
              <a:t>}</a:t>
            </a:r>
          </a:p>
          <a:p>
            <a:r>
              <a:rPr lang="en-US" dirty="0">
                <a:solidFill>
                  <a:schemeClr val="bg1">
                    <a:lumMod val="50000"/>
                  </a:schemeClr>
                </a:solidFill>
              </a:rPr>
              <a:t>// and change the dependencies to include state</a:t>
            </a:r>
          </a:p>
          <a:p>
            <a:endParaRPr lang="en-US" dirty="0"/>
          </a:p>
          <a:p>
            <a:endParaRPr lang="en-US" dirty="0"/>
          </a:p>
        </p:txBody>
      </p:sp>
      <p:sp>
        <p:nvSpPr>
          <p:cNvPr id="3" name="Title 2">
            <a:extLst>
              <a:ext uri="{FF2B5EF4-FFF2-40B4-BE49-F238E27FC236}">
                <a16:creationId xmlns:a16="http://schemas.microsoft.com/office/drawing/2014/main" id="{484EA10F-7640-41B8-98A6-D734095ADC0A}"/>
              </a:ext>
            </a:extLst>
          </p:cNvPr>
          <p:cNvSpPr>
            <a:spLocks noGrp="1"/>
          </p:cNvSpPr>
          <p:nvPr>
            <p:ph type="title"/>
          </p:nvPr>
        </p:nvSpPr>
        <p:spPr/>
        <p:txBody>
          <a:bodyPr/>
          <a:lstStyle/>
          <a:p>
            <a:r>
              <a:rPr lang="en-US" dirty="0" err="1"/>
              <a:t>useReducer</a:t>
            </a:r>
            <a:r>
              <a:rPr lang="en-US" dirty="0"/>
              <a:t> demo – part 4</a:t>
            </a:r>
          </a:p>
        </p:txBody>
      </p:sp>
      <p:sp>
        <p:nvSpPr>
          <p:cNvPr id="4" name="Slide Number Placeholder 3">
            <a:extLst>
              <a:ext uri="{FF2B5EF4-FFF2-40B4-BE49-F238E27FC236}">
                <a16:creationId xmlns:a16="http://schemas.microsoft.com/office/drawing/2014/main" id="{4DB3F43B-3C57-47CA-96E9-C32B5D439E75}"/>
              </a:ext>
            </a:extLst>
          </p:cNvPr>
          <p:cNvSpPr>
            <a:spLocks noGrp="1"/>
          </p:cNvSpPr>
          <p:nvPr>
            <p:ph type="sldNum" sz="quarter" idx="4"/>
          </p:nvPr>
        </p:nvSpPr>
        <p:spPr/>
        <p:txBody>
          <a:bodyPr/>
          <a:lstStyle/>
          <a:p>
            <a:fld id="{3A3ABCD3-4259-4031-A1A0-BB63FBFB7B73}" type="slidenum">
              <a:rPr lang="en-US" smtClean="0"/>
              <a:pPr/>
              <a:t>278</a:t>
            </a:fld>
            <a:endParaRPr lang="en-US" dirty="0"/>
          </a:p>
        </p:txBody>
      </p:sp>
    </p:spTree>
    <p:extLst>
      <p:ext uri="{BB962C8B-B14F-4D97-AF65-F5344CB8AC3E}">
        <p14:creationId xmlns:p14="http://schemas.microsoft.com/office/powerpoint/2010/main" val="348743260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9C3DE9-2E0C-4036-8353-D29D3AEA972F}"/>
              </a:ext>
            </a:extLst>
          </p:cNvPr>
          <p:cNvSpPr>
            <a:spLocks noGrp="1"/>
          </p:cNvSpPr>
          <p:nvPr>
            <p:ph sz="quarter" idx="13"/>
          </p:nvPr>
        </p:nvSpPr>
        <p:spPr/>
        <p:txBody>
          <a:bodyPr/>
          <a:lstStyle/>
          <a:p>
            <a:r>
              <a:rPr lang="en-US" dirty="0">
                <a:solidFill>
                  <a:schemeClr val="bg1">
                    <a:lumMod val="50000"/>
                  </a:schemeClr>
                </a:solidFill>
              </a:rPr>
              <a:t>// in the </a:t>
            </a:r>
            <a:r>
              <a:rPr lang="en-US" dirty="0" err="1">
                <a:solidFill>
                  <a:schemeClr val="bg1">
                    <a:lumMod val="50000"/>
                  </a:schemeClr>
                </a:solidFill>
              </a:rPr>
              <a:t>addItemHandler</a:t>
            </a:r>
            <a:r>
              <a:rPr lang="en-US" dirty="0">
                <a:solidFill>
                  <a:schemeClr val="bg1">
                    <a:lumMod val="50000"/>
                  </a:schemeClr>
                </a:solidFill>
              </a:rPr>
              <a:t>, replace the </a:t>
            </a:r>
            <a:r>
              <a:rPr lang="en-US" dirty="0" err="1">
                <a:solidFill>
                  <a:schemeClr val="bg1">
                    <a:lumMod val="50000"/>
                  </a:schemeClr>
                </a:solidFill>
              </a:rPr>
              <a:t>setToDos</a:t>
            </a:r>
            <a:r>
              <a:rPr lang="en-US" dirty="0">
                <a:solidFill>
                  <a:schemeClr val="bg1">
                    <a:lumMod val="50000"/>
                  </a:schemeClr>
                </a:solidFill>
              </a:rPr>
              <a:t>() with:</a:t>
            </a:r>
          </a:p>
          <a:p>
            <a:r>
              <a:rPr lang="en-US" dirty="0"/>
              <a:t>dispatch({ type: 'ADD', payload: </a:t>
            </a:r>
            <a:r>
              <a:rPr lang="en-US" dirty="0" err="1"/>
              <a:t>data.item</a:t>
            </a:r>
            <a:r>
              <a:rPr lang="en-US" dirty="0"/>
              <a:t> });</a:t>
            </a:r>
          </a:p>
          <a:p>
            <a:endParaRPr lang="en-US" dirty="0"/>
          </a:p>
          <a:p>
            <a:r>
              <a:rPr lang="en-US" dirty="0">
                <a:solidFill>
                  <a:schemeClr val="bg1">
                    <a:lumMod val="50000"/>
                  </a:schemeClr>
                </a:solidFill>
              </a:rPr>
              <a:t>//in the </a:t>
            </a:r>
            <a:r>
              <a:rPr lang="en-US" dirty="0" err="1">
                <a:solidFill>
                  <a:schemeClr val="bg1">
                    <a:lumMod val="50000"/>
                  </a:schemeClr>
                </a:solidFill>
              </a:rPr>
              <a:t>removeItemHandler</a:t>
            </a:r>
            <a:r>
              <a:rPr lang="en-US" dirty="0">
                <a:solidFill>
                  <a:schemeClr val="bg1">
                    <a:lumMod val="50000"/>
                  </a:schemeClr>
                </a:solidFill>
              </a:rPr>
              <a:t>, replace </a:t>
            </a:r>
            <a:r>
              <a:rPr lang="en-US" dirty="0" err="1">
                <a:solidFill>
                  <a:schemeClr val="bg1">
                    <a:lumMod val="50000"/>
                  </a:schemeClr>
                </a:solidFill>
              </a:rPr>
              <a:t>setToDos</a:t>
            </a:r>
            <a:r>
              <a:rPr lang="en-US" dirty="0">
                <a:solidFill>
                  <a:schemeClr val="bg1">
                    <a:lumMod val="50000"/>
                  </a:schemeClr>
                </a:solidFill>
              </a:rPr>
              <a:t>() with:</a:t>
            </a:r>
          </a:p>
          <a:p>
            <a:r>
              <a:rPr lang="en-US" dirty="0"/>
              <a:t>dispatch({ type: 'DELETE', payload: id });</a:t>
            </a:r>
          </a:p>
          <a:p>
            <a:endParaRPr lang="en-US" dirty="0"/>
          </a:p>
          <a:p>
            <a:r>
              <a:rPr lang="en-US" dirty="0">
                <a:solidFill>
                  <a:schemeClr val="bg1">
                    <a:lumMod val="50000"/>
                  </a:schemeClr>
                </a:solidFill>
              </a:rPr>
              <a:t>//modify the creation of the </a:t>
            </a:r>
            <a:r>
              <a:rPr lang="en-US" dirty="0" err="1">
                <a:solidFill>
                  <a:schemeClr val="bg1">
                    <a:lumMod val="50000"/>
                  </a:schemeClr>
                </a:solidFill>
              </a:rPr>
              <a:t>listItems</a:t>
            </a:r>
            <a:r>
              <a:rPr lang="en-US" dirty="0">
                <a:solidFill>
                  <a:schemeClr val="bg1">
                    <a:lumMod val="50000"/>
                  </a:schemeClr>
                </a:solidFill>
              </a:rPr>
              <a:t> JSX:</a:t>
            </a:r>
          </a:p>
          <a:p>
            <a:r>
              <a:rPr lang="en-US" dirty="0"/>
              <a:t>const </a:t>
            </a:r>
            <a:r>
              <a:rPr lang="en-US" dirty="0" err="1"/>
              <a:t>listItems</a:t>
            </a:r>
            <a:r>
              <a:rPr lang="en-US" dirty="0"/>
              <a:t> = </a:t>
            </a:r>
            <a:r>
              <a:rPr lang="en-US" dirty="0" err="1"/>
              <a:t>state.displayedToDos.map</a:t>
            </a:r>
            <a:r>
              <a:rPr lang="en-US" dirty="0"/>
              <a:t>( . . . </a:t>
            </a:r>
          </a:p>
          <a:p>
            <a:endParaRPr lang="en-US" dirty="0"/>
          </a:p>
          <a:p>
            <a:r>
              <a:rPr lang="en-US" dirty="0">
                <a:solidFill>
                  <a:schemeClr val="bg1">
                    <a:lumMod val="50000"/>
                  </a:schemeClr>
                </a:solidFill>
              </a:rPr>
              <a:t>// and in the returned JSX the &lt;input&gt; should have:</a:t>
            </a:r>
          </a:p>
          <a:p>
            <a:r>
              <a:rPr lang="en-US" dirty="0"/>
              <a:t>value = {</a:t>
            </a:r>
            <a:r>
              <a:rPr lang="en-US" dirty="0" err="1"/>
              <a:t>state.filter</a:t>
            </a:r>
            <a:r>
              <a:rPr lang="en-US" dirty="0"/>
              <a:t>}</a:t>
            </a:r>
          </a:p>
          <a:p>
            <a:r>
              <a:rPr lang="en-US" dirty="0" err="1"/>
              <a:t>onChange</a:t>
            </a:r>
            <a:r>
              <a:rPr lang="en-US" dirty="0"/>
              <a:t> = {</a:t>
            </a:r>
            <a:r>
              <a:rPr lang="en-US" dirty="0" err="1"/>
              <a:t>evt</a:t>
            </a:r>
            <a:r>
              <a:rPr lang="en-US" dirty="0"/>
              <a:t> =&gt; dispatch({ type: 'SET_FILTER', payload: </a:t>
            </a:r>
            <a:r>
              <a:rPr lang="en-US" dirty="0" err="1"/>
              <a:t>evt.target.value</a:t>
            </a:r>
            <a:r>
              <a:rPr lang="en-US" dirty="0"/>
              <a:t> })}</a:t>
            </a:r>
          </a:p>
          <a:p>
            <a:endParaRPr lang="en-US" dirty="0"/>
          </a:p>
        </p:txBody>
      </p:sp>
      <p:sp>
        <p:nvSpPr>
          <p:cNvPr id="3" name="Title 2">
            <a:extLst>
              <a:ext uri="{FF2B5EF4-FFF2-40B4-BE49-F238E27FC236}">
                <a16:creationId xmlns:a16="http://schemas.microsoft.com/office/drawing/2014/main" id="{E900F330-A841-48EC-961D-407874F6F470}"/>
              </a:ext>
            </a:extLst>
          </p:cNvPr>
          <p:cNvSpPr>
            <a:spLocks noGrp="1"/>
          </p:cNvSpPr>
          <p:nvPr>
            <p:ph type="title"/>
          </p:nvPr>
        </p:nvSpPr>
        <p:spPr/>
        <p:txBody>
          <a:bodyPr/>
          <a:lstStyle/>
          <a:p>
            <a:r>
              <a:rPr lang="en-US" dirty="0" err="1"/>
              <a:t>useReducer</a:t>
            </a:r>
            <a:r>
              <a:rPr lang="en-US" dirty="0"/>
              <a:t> demo – part 5</a:t>
            </a:r>
          </a:p>
        </p:txBody>
      </p:sp>
      <p:sp>
        <p:nvSpPr>
          <p:cNvPr id="4" name="Slide Number Placeholder 3">
            <a:extLst>
              <a:ext uri="{FF2B5EF4-FFF2-40B4-BE49-F238E27FC236}">
                <a16:creationId xmlns:a16="http://schemas.microsoft.com/office/drawing/2014/main" id="{634D8188-744E-4A7D-9DB4-F6C7AF8A5000}"/>
              </a:ext>
            </a:extLst>
          </p:cNvPr>
          <p:cNvSpPr>
            <a:spLocks noGrp="1"/>
          </p:cNvSpPr>
          <p:nvPr>
            <p:ph type="sldNum" sz="quarter" idx="4"/>
          </p:nvPr>
        </p:nvSpPr>
        <p:spPr/>
        <p:txBody>
          <a:bodyPr/>
          <a:lstStyle/>
          <a:p>
            <a:fld id="{3A3ABCD3-4259-4031-A1A0-BB63FBFB7B73}" type="slidenum">
              <a:rPr lang="en-US" smtClean="0"/>
              <a:pPr/>
              <a:t>279</a:t>
            </a:fld>
            <a:endParaRPr lang="en-US" dirty="0"/>
          </a:p>
        </p:txBody>
      </p:sp>
    </p:spTree>
    <p:extLst>
      <p:ext uri="{BB962C8B-B14F-4D97-AF65-F5344CB8AC3E}">
        <p14:creationId xmlns:p14="http://schemas.microsoft.com/office/powerpoint/2010/main" val="2092806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Performing each demo provides excellent opportunity to discuss why each step is being taken and what the various options are at each step.</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28</a:t>
            </a:fld>
            <a:endParaRPr lang="en-US" dirty="0"/>
          </a:p>
        </p:txBody>
      </p:sp>
    </p:spTree>
    <p:extLst>
      <p:ext uri="{BB962C8B-B14F-4D97-AF65-F5344CB8AC3E}">
        <p14:creationId xmlns:p14="http://schemas.microsoft.com/office/powerpoint/2010/main" val="390509014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EBBF8-B62C-4B98-8563-1CE6D05FA286}"/>
              </a:ext>
            </a:extLst>
          </p:cNvPr>
          <p:cNvSpPr>
            <a:spLocks noGrp="1"/>
          </p:cNvSpPr>
          <p:nvPr>
            <p:ph sz="quarter" idx="13"/>
          </p:nvPr>
        </p:nvSpPr>
        <p:spPr/>
        <p:txBody>
          <a:bodyPr/>
          <a:lstStyle/>
          <a:p>
            <a:r>
              <a:rPr lang="en-US" dirty="0">
                <a:solidFill>
                  <a:schemeClr val="bg1">
                    <a:lumMod val="50000"/>
                  </a:schemeClr>
                </a:solidFill>
              </a:rPr>
              <a:t>// create a new reducer function</a:t>
            </a:r>
          </a:p>
          <a:p>
            <a:r>
              <a:rPr lang="en-US" dirty="0"/>
              <a:t>const </a:t>
            </a:r>
            <a:r>
              <a:rPr lang="en-US" dirty="0" err="1"/>
              <a:t>httpReducer</a:t>
            </a:r>
            <a:r>
              <a:rPr lang="en-US" dirty="0"/>
              <a:t> = (</a:t>
            </a:r>
            <a:r>
              <a:rPr lang="en-US" dirty="0" err="1"/>
              <a:t>httpState</a:t>
            </a:r>
            <a:r>
              <a:rPr lang="en-US" dirty="0"/>
              <a:t>, action) =&gt; {</a:t>
            </a:r>
          </a:p>
          <a:p>
            <a:r>
              <a:rPr lang="en-US" dirty="0"/>
              <a:t>	switch (</a:t>
            </a:r>
            <a:r>
              <a:rPr lang="en-US" dirty="0" err="1"/>
              <a:t>action.type</a:t>
            </a:r>
            <a:r>
              <a:rPr lang="en-US" dirty="0"/>
              <a:t>) {</a:t>
            </a:r>
          </a:p>
          <a:p>
            <a:r>
              <a:rPr lang="en-US" dirty="0"/>
              <a:t>		case 'SENT':</a:t>
            </a:r>
          </a:p>
          <a:p>
            <a:r>
              <a:rPr lang="en-US" dirty="0"/>
              <a:t>			return { loading: true, error: null };</a:t>
            </a:r>
          </a:p>
          <a:p>
            <a:r>
              <a:rPr lang="en-US" dirty="0"/>
              <a:t>		case 'RESPONSE':</a:t>
            </a:r>
          </a:p>
          <a:p>
            <a:r>
              <a:rPr lang="en-US" dirty="0"/>
              <a:t>			return { ...</a:t>
            </a:r>
            <a:r>
              <a:rPr lang="en-US" dirty="0" err="1"/>
              <a:t>httpState</a:t>
            </a:r>
            <a:r>
              <a:rPr lang="en-US" dirty="0"/>
              <a:t>, loading: false };</a:t>
            </a:r>
          </a:p>
          <a:p>
            <a:r>
              <a:rPr lang="en-US" dirty="0"/>
              <a:t>		case 'ERROR':</a:t>
            </a:r>
          </a:p>
          <a:p>
            <a:r>
              <a:rPr lang="en-US" dirty="0"/>
              <a:t>			return { loading: false, error: </a:t>
            </a:r>
            <a:r>
              <a:rPr lang="en-US" dirty="0" err="1"/>
              <a:t>action.payload</a:t>
            </a:r>
            <a:r>
              <a:rPr lang="en-US" dirty="0"/>
              <a:t> };</a:t>
            </a:r>
          </a:p>
          <a:p>
            <a:r>
              <a:rPr lang="en-US" dirty="0"/>
              <a:t>		default:</a:t>
            </a:r>
          </a:p>
          <a:p>
            <a:r>
              <a:rPr lang="en-US" dirty="0"/>
              <a:t>			return </a:t>
            </a:r>
            <a:r>
              <a:rPr lang="en-US" dirty="0" err="1"/>
              <a:t>httpState</a:t>
            </a:r>
            <a:r>
              <a:rPr lang="en-US" dirty="0"/>
              <a: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5EE678C2-FAA7-41CE-AC20-D7ECBA11CDEA}"/>
              </a:ext>
            </a:extLst>
          </p:cNvPr>
          <p:cNvSpPr>
            <a:spLocks noGrp="1"/>
          </p:cNvSpPr>
          <p:nvPr>
            <p:ph type="title"/>
          </p:nvPr>
        </p:nvSpPr>
        <p:spPr/>
        <p:txBody>
          <a:bodyPr/>
          <a:lstStyle/>
          <a:p>
            <a:r>
              <a:rPr lang="en-US" dirty="0"/>
              <a:t>reducer for http state demo</a:t>
            </a:r>
          </a:p>
        </p:txBody>
      </p:sp>
      <p:sp>
        <p:nvSpPr>
          <p:cNvPr id="4" name="Slide Number Placeholder 3">
            <a:extLst>
              <a:ext uri="{FF2B5EF4-FFF2-40B4-BE49-F238E27FC236}">
                <a16:creationId xmlns:a16="http://schemas.microsoft.com/office/drawing/2014/main" id="{3904D05E-D466-412D-863D-3615770EDEEA}"/>
              </a:ext>
            </a:extLst>
          </p:cNvPr>
          <p:cNvSpPr>
            <a:spLocks noGrp="1"/>
          </p:cNvSpPr>
          <p:nvPr>
            <p:ph type="sldNum" sz="quarter" idx="4"/>
          </p:nvPr>
        </p:nvSpPr>
        <p:spPr/>
        <p:txBody>
          <a:bodyPr/>
          <a:lstStyle/>
          <a:p>
            <a:fld id="{3A3ABCD3-4259-4031-A1A0-BB63FBFB7B73}" type="slidenum">
              <a:rPr lang="en-US" smtClean="0"/>
              <a:pPr/>
              <a:t>280</a:t>
            </a:fld>
            <a:endParaRPr lang="en-US" dirty="0"/>
          </a:p>
        </p:txBody>
      </p:sp>
    </p:spTree>
    <p:extLst>
      <p:ext uri="{BB962C8B-B14F-4D97-AF65-F5344CB8AC3E}">
        <p14:creationId xmlns:p14="http://schemas.microsoft.com/office/powerpoint/2010/main" val="42216904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933AC-8E6F-4CD3-BA96-6D4CD5B84F1C}"/>
              </a:ext>
            </a:extLst>
          </p:cNvPr>
          <p:cNvSpPr>
            <a:spLocks noGrp="1"/>
          </p:cNvSpPr>
          <p:nvPr>
            <p:ph sz="quarter" idx="13"/>
          </p:nvPr>
        </p:nvSpPr>
        <p:spPr/>
        <p:txBody>
          <a:bodyPr/>
          <a:lstStyle/>
          <a:p>
            <a:r>
              <a:rPr lang="en-US" dirty="0">
                <a:solidFill>
                  <a:schemeClr val="bg1">
                    <a:lumMod val="50000"/>
                  </a:schemeClr>
                </a:solidFill>
              </a:rPr>
              <a:t>// get rid of the </a:t>
            </a:r>
            <a:r>
              <a:rPr lang="en-US" dirty="0" err="1">
                <a:solidFill>
                  <a:schemeClr val="bg1">
                    <a:lumMod val="50000"/>
                  </a:schemeClr>
                </a:solidFill>
              </a:rPr>
              <a:t>useState</a:t>
            </a:r>
            <a:r>
              <a:rPr lang="en-US" dirty="0">
                <a:solidFill>
                  <a:schemeClr val="bg1">
                    <a:lumMod val="50000"/>
                  </a:schemeClr>
                </a:solidFill>
              </a:rPr>
              <a:t>() for </a:t>
            </a:r>
            <a:r>
              <a:rPr lang="en-US" dirty="0" err="1">
                <a:solidFill>
                  <a:schemeClr val="bg1">
                    <a:lumMod val="50000"/>
                  </a:schemeClr>
                </a:solidFill>
              </a:rPr>
              <a:t>isBusy</a:t>
            </a:r>
            <a:r>
              <a:rPr lang="en-US" dirty="0">
                <a:solidFill>
                  <a:schemeClr val="bg1">
                    <a:lumMod val="50000"/>
                  </a:schemeClr>
                </a:solidFill>
              </a:rPr>
              <a:t> and instead use the reducer:</a:t>
            </a:r>
          </a:p>
          <a:p>
            <a:r>
              <a:rPr lang="en-US" dirty="0"/>
              <a:t>const [ </a:t>
            </a:r>
            <a:r>
              <a:rPr lang="en-US" dirty="0" err="1"/>
              <a:t>httpState</a:t>
            </a:r>
            <a:r>
              <a:rPr lang="en-US" dirty="0"/>
              <a:t>, </a:t>
            </a:r>
            <a:r>
              <a:rPr lang="en-US" dirty="0" err="1"/>
              <a:t>dispatchHttp</a:t>
            </a:r>
            <a:r>
              <a:rPr lang="en-US" dirty="0"/>
              <a:t> ] = </a:t>
            </a:r>
            <a:r>
              <a:rPr lang="en-US" dirty="0" err="1"/>
              <a:t>useReducer</a:t>
            </a:r>
            <a:r>
              <a:rPr lang="en-US" dirty="0"/>
              <a:t>(</a:t>
            </a:r>
            <a:r>
              <a:rPr lang="en-US" dirty="0" err="1"/>
              <a:t>httpReducer</a:t>
            </a:r>
            <a:r>
              <a:rPr lang="en-US" dirty="0"/>
              <a:t>, {loading: false, error: null});</a:t>
            </a:r>
          </a:p>
          <a:p>
            <a:endParaRPr lang="en-US" dirty="0"/>
          </a:p>
          <a:p>
            <a:r>
              <a:rPr lang="en-US" dirty="0">
                <a:solidFill>
                  <a:schemeClr val="bg1">
                    <a:lumMod val="50000"/>
                  </a:schemeClr>
                </a:solidFill>
              </a:rPr>
              <a:t>// fixup the errors for </a:t>
            </a:r>
            <a:r>
              <a:rPr lang="en-US" dirty="0" err="1">
                <a:solidFill>
                  <a:schemeClr val="bg1">
                    <a:lumMod val="50000"/>
                  </a:schemeClr>
                </a:solidFill>
              </a:rPr>
              <a:t>setIsBusy</a:t>
            </a:r>
            <a:r>
              <a:rPr lang="en-US" dirty="0">
                <a:solidFill>
                  <a:schemeClr val="bg1">
                    <a:lumMod val="50000"/>
                  </a:schemeClr>
                </a:solidFill>
              </a:rPr>
              <a:t> with calls to </a:t>
            </a:r>
            <a:r>
              <a:rPr lang="en-US" dirty="0" err="1">
                <a:solidFill>
                  <a:schemeClr val="bg1">
                    <a:lumMod val="50000"/>
                  </a:schemeClr>
                </a:solidFill>
              </a:rPr>
              <a:t>dispatchHttp</a:t>
            </a:r>
            <a:r>
              <a:rPr lang="en-US" dirty="0">
                <a:solidFill>
                  <a:schemeClr val="bg1">
                    <a:lumMod val="50000"/>
                  </a:schemeClr>
                </a:solidFill>
              </a:rPr>
              <a:t>()</a:t>
            </a:r>
          </a:p>
          <a:p>
            <a:r>
              <a:rPr lang="en-US" dirty="0" err="1"/>
              <a:t>setIsBusy</a:t>
            </a:r>
            <a:r>
              <a:rPr lang="en-US" dirty="0"/>
              <a:t>(true) becomes </a:t>
            </a:r>
            <a:r>
              <a:rPr lang="en-US" dirty="0" err="1"/>
              <a:t>dispatchHttp</a:t>
            </a:r>
            <a:r>
              <a:rPr lang="en-US" dirty="0"/>
              <a:t>({type: 'SENT' })</a:t>
            </a:r>
          </a:p>
          <a:p>
            <a:r>
              <a:rPr lang="en-US" dirty="0" err="1"/>
              <a:t>setIsBusy</a:t>
            </a:r>
            <a:r>
              <a:rPr lang="en-US" dirty="0"/>
              <a:t>(false) depends upon where it is found:</a:t>
            </a:r>
          </a:p>
          <a:p>
            <a:r>
              <a:rPr lang="en-US" dirty="0"/>
              <a:t>		in .then() it becomes </a:t>
            </a:r>
            <a:r>
              <a:rPr lang="en-US" dirty="0" err="1"/>
              <a:t>dispatchHttp</a:t>
            </a:r>
            <a:r>
              <a:rPr lang="en-US" dirty="0"/>
              <a:t>({type: 'RESPONSE'});</a:t>
            </a:r>
          </a:p>
          <a:p>
            <a:r>
              <a:rPr lang="en-US" dirty="0"/>
              <a:t>		in .catch() it becomes </a:t>
            </a:r>
            <a:r>
              <a:rPr lang="en-US" dirty="0" err="1"/>
              <a:t>dispatchHttp</a:t>
            </a:r>
            <a:r>
              <a:rPr lang="en-US" dirty="0"/>
              <a:t>({ type: 'ERROR', payload: 'Error loading' });</a:t>
            </a:r>
          </a:p>
          <a:p>
            <a:endParaRPr lang="en-US" dirty="0"/>
          </a:p>
          <a:p>
            <a:r>
              <a:rPr lang="en-US" dirty="0">
                <a:solidFill>
                  <a:schemeClr val="bg1">
                    <a:lumMod val="50000"/>
                  </a:schemeClr>
                </a:solidFill>
              </a:rPr>
              <a:t>// in the JSX:</a:t>
            </a:r>
          </a:p>
          <a:p>
            <a:r>
              <a:rPr lang="en-US" dirty="0" err="1"/>
              <a:t>isBusy</a:t>
            </a:r>
            <a:r>
              <a:rPr lang="en-US" dirty="0"/>
              <a:t> becomes </a:t>
            </a:r>
            <a:r>
              <a:rPr lang="en-US" dirty="0" err="1"/>
              <a:t>httpState.loading</a:t>
            </a:r>
            <a:endParaRPr lang="en-US" dirty="0"/>
          </a:p>
          <a:p>
            <a:endParaRPr lang="en-US" dirty="0"/>
          </a:p>
          <a:p>
            <a:r>
              <a:rPr lang="en-US" dirty="0">
                <a:solidFill>
                  <a:schemeClr val="bg1">
                    <a:lumMod val="50000"/>
                  </a:schemeClr>
                </a:solidFill>
              </a:rPr>
              <a:t>// remove the toast error and below the to do item list add:</a:t>
            </a:r>
          </a:p>
          <a:p>
            <a:r>
              <a:rPr lang="en-US" dirty="0"/>
              <a:t>{</a:t>
            </a:r>
            <a:r>
              <a:rPr lang="en-US" dirty="0" err="1"/>
              <a:t>httpState.error</a:t>
            </a:r>
            <a:r>
              <a:rPr lang="en-US" dirty="0"/>
              <a:t> &amp;&amp; &lt;p </a:t>
            </a:r>
            <a:r>
              <a:rPr lang="en-US" dirty="0" err="1"/>
              <a:t>className</a:t>
            </a:r>
            <a:r>
              <a:rPr lang="en-US" dirty="0"/>
              <a:t>="danger"&gt;{</a:t>
            </a:r>
            <a:r>
              <a:rPr lang="en-US" dirty="0" err="1"/>
              <a:t>httpState.error</a:t>
            </a:r>
            <a:r>
              <a:rPr lang="en-US" dirty="0"/>
              <a:t>}&lt;/p&gt;}</a:t>
            </a:r>
          </a:p>
          <a:p>
            <a:endParaRPr lang="en-US" dirty="0"/>
          </a:p>
        </p:txBody>
      </p:sp>
      <p:sp>
        <p:nvSpPr>
          <p:cNvPr id="3" name="Title 2">
            <a:extLst>
              <a:ext uri="{FF2B5EF4-FFF2-40B4-BE49-F238E27FC236}">
                <a16:creationId xmlns:a16="http://schemas.microsoft.com/office/drawing/2014/main" id="{3F897586-D417-456E-BEA6-FB7AF3A18E4A}"/>
              </a:ext>
            </a:extLst>
          </p:cNvPr>
          <p:cNvSpPr>
            <a:spLocks noGrp="1"/>
          </p:cNvSpPr>
          <p:nvPr>
            <p:ph type="title"/>
          </p:nvPr>
        </p:nvSpPr>
        <p:spPr/>
        <p:txBody>
          <a:bodyPr/>
          <a:lstStyle/>
          <a:p>
            <a:r>
              <a:rPr lang="en-US" dirty="0"/>
              <a:t>using reducer for http state demo</a:t>
            </a:r>
          </a:p>
        </p:txBody>
      </p:sp>
      <p:sp>
        <p:nvSpPr>
          <p:cNvPr id="4" name="Slide Number Placeholder 3">
            <a:extLst>
              <a:ext uri="{FF2B5EF4-FFF2-40B4-BE49-F238E27FC236}">
                <a16:creationId xmlns:a16="http://schemas.microsoft.com/office/drawing/2014/main" id="{D3A2D6AB-25B9-4258-A9A3-25A329DAC89D}"/>
              </a:ext>
            </a:extLst>
          </p:cNvPr>
          <p:cNvSpPr>
            <a:spLocks noGrp="1"/>
          </p:cNvSpPr>
          <p:nvPr>
            <p:ph type="sldNum" sz="quarter" idx="4"/>
          </p:nvPr>
        </p:nvSpPr>
        <p:spPr/>
        <p:txBody>
          <a:bodyPr/>
          <a:lstStyle/>
          <a:p>
            <a:fld id="{3A3ABCD3-4259-4031-A1A0-BB63FBFB7B73}" type="slidenum">
              <a:rPr lang="en-US" smtClean="0"/>
              <a:pPr/>
              <a:t>281</a:t>
            </a:fld>
            <a:endParaRPr lang="en-US" dirty="0"/>
          </a:p>
        </p:txBody>
      </p:sp>
    </p:spTree>
    <p:extLst>
      <p:ext uri="{BB962C8B-B14F-4D97-AF65-F5344CB8AC3E}">
        <p14:creationId xmlns:p14="http://schemas.microsoft.com/office/powerpoint/2010/main" val="290080497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F1706-3C06-4FF0-8FB6-636C412ED859}"/>
              </a:ext>
            </a:extLst>
          </p:cNvPr>
          <p:cNvSpPr>
            <a:spLocks noGrp="1"/>
          </p:cNvSpPr>
          <p:nvPr>
            <p:ph sz="quarter" idx="13"/>
          </p:nvPr>
        </p:nvSpPr>
        <p:spPr/>
        <p:txBody>
          <a:bodyPr/>
          <a:lstStyle/>
          <a:p>
            <a:r>
              <a:rPr lang="en-US" dirty="0">
                <a:solidFill>
                  <a:schemeClr val="bg1">
                    <a:lumMod val="50000"/>
                  </a:schemeClr>
                </a:solidFill>
              </a:rPr>
              <a:t>// the user must agree to the site terms of use before they can see any other content</a:t>
            </a:r>
          </a:p>
          <a:p>
            <a:r>
              <a:rPr lang="en-US" dirty="0">
                <a:solidFill>
                  <a:schemeClr val="bg1">
                    <a:lumMod val="50000"/>
                  </a:schemeClr>
                </a:solidFill>
              </a:rPr>
              <a:t>// the root App component has been refactored into a functional component,</a:t>
            </a:r>
          </a:p>
          <a:p>
            <a:r>
              <a:rPr lang="en-US" dirty="0">
                <a:solidFill>
                  <a:schemeClr val="bg1">
                    <a:lumMod val="50000"/>
                  </a:schemeClr>
                </a:solidFill>
              </a:rPr>
              <a:t>// so </a:t>
            </a:r>
            <a:r>
              <a:rPr lang="en-US" dirty="0" err="1">
                <a:solidFill>
                  <a:schemeClr val="bg1">
                    <a:lumMod val="50000"/>
                  </a:schemeClr>
                </a:solidFill>
              </a:rPr>
              <a:t>useContext</a:t>
            </a:r>
            <a:r>
              <a:rPr lang="en-US" dirty="0">
                <a:solidFill>
                  <a:schemeClr val="bg1">
                    <a:lumMod val="50000"/>
                  </a:schemeClr>
                </a:solidFill>
              </a:rPr>
              <a:t> is necessary to let it work with the Context API</a:t>
            </a:r>
          </a:p>
          <a:p>
            <a:r>
              <a:rPr lang="en-US" dirty="0">
                <a:solidFill>
                  <a:schemeClr val="bg1">
                    <a:lumMod val="50000"/>
                  </a:schemeClr>
                </a:solidFill>
              </a:rPr>
              <a:t>// inside the Context folder, create a new file called termsContext.js and enter:</a:t>
            </a:r>
          </a:p>
          <a:p>
            <a:r>
              <a:rPr lang="en-US" dirty="0"/>
              <a:t>import React, { </a:t>
            </a:r>
            <a:r>
              <a:rPr lang="en-US" dirty="0" err="1"/>
              <a:t>useState</a:t>
            </a:r>
            <a:r>
              <a:rPr lang="en-US" dirty="0"/>
              <a:t> } from 'react';</a:t>
            </a:r>
          </a:p>
          <a:p>
            <a:endParaRPr lang="en-US" dirty="0"/>
          </a:p>
          <a:p>
            <a:r>
              <a:rPr lang="en-US" dirty="0"/>
              <a:t>export const </a:t>
            </a:r>
            <a:r>
              <a:rPr lang="en-US" dirty="0" err="1"/>
              <a:t>TermsContext</a:t>
            </a:r>
            <a:r>
              <a:rPr lang="en-US" dirty="0"/>
              <a:t> = </a:t>
            </a:r>
            <a:r>
              <a:rPr lang="en-US" dirty="0" err="1"/>
              <a:t>React.createContext</a:t>
            </a:r>
            <a:r>
              <a:rPr lang="en-US" dirty="0"/>
              <a:t>({</a:t>
            </a:r>
          </a:p>
          <a:p>
            <a:r>
              <a:rPr lang="en-US" dirty="0"/>
              <a:t>	accepted: false,</a:t>
            </a:r>
          </a:p>
          <a:p>
            <a:r>
              <a:rPr lang="en-US" dirty="0"/>
              <a:t>	accept: () =&gt; {}</a:t>
            </a:r>
          </a:p>
          <a:p>
            <a:r>
              <a:rPr lang="en-US" dirty="0"/>
              <a:t>});</a:t>
            </a:r>
          </a:p>
          <a:p>
            <a:endParaRPr lang="en-US" dirty="0"/>
          </a:p>
          <a:p>
            <a:endParaRPr lang="en-US" dirty="0"/>
          </a:p>
          <a:p>
            <a:endParaRPr lang="en-US" dirty="0"/>
          </a:p>
        </p:txBody>
      </p:sp>
      <p:sp>
        <p:nvSpPr>
          <p:cNvPr id="3" name="Title 2">
            <a:extLst>
              <a:ext uri="{FF2B5EF4-FFF2-40B4-BE49-F238E27FC236}">
                <a16:creationId xmlns:a16="http://schemas.microsoft.com/office/drawing/2014/main" id="{85428CD2-6748-4028-B6A6-DAAF929CD85F}"/>
              </a:ext>
            </a:extLst>
          </p:cNvPr>
          <p:cNvSpPr>
            <a:spLocks noGrp="1"/>
          </p:cNvSpPr>
          <p:nvPr>
            <p:ph type="title"/>
          </p:nvPr>
        </p:nvSpPr>
        <p:spPr/>
        <p:txBody>
          <a:bodyPr/>
          <a:lstStyle/>
          <a:p>
            <a:r>
              <a:rPr lang="en-US" dirty="0" err="1"/>
              <a:t>useContext</a:t>
            </a:r>
            <a:r>
              <a:rPr lang="en-US" dirty="0"/>
              <a:t> demo – part 1</a:t>
            </a:r>
          </a:p>
        </p:txBody>
      </p:sp>
      <p:sp>
        <p:nvSpPr>
          <p:cNvPr id="4" name="Slide Number Placeholder 3">
            <a:extLst>
              <a:ext uri="{FF2B5EF4-FFF2-40B4-BE49-F238E27FC236}">
                <a16:creationId xmlns:a16="http://schemas.microsoft.com/office/drawing/2014/main" id="{CBBEFAF0-80E6-4D23-A433-48503E2A9E75}"/>
              </a:ext>
            </a:extLst>
          </p:cNvPr>
          <p:cNvSpPr>
            <a:spLocks noGrp="1"/>
          </p:cNvSpPr>
          <p:nvPr>
            <p:ph type="sldNum" sz="quarter" idx="4"/>
          </p:nvPr>
        </p:nvSpPr>
        <p:spPr/>
        <p:txBody>
          <a:bodyPr/>
          <a:lstStyle/>
          <a:p>
            <a:fld id="{3A3ABCD3-4259-4031-A1A0-BB63FBFB7B73}" type="slidenum">
              <a:rPr lang="en-US" smtClean="0"/>
              <a:pPr/>
              <a:t>282</a:t>
            </a:fld>
            <a:endParaRPr lang="en-US" dirty="0"/>
          </a:p>
        </p:txBody>
      </p:sp>
    </p:spTree>
    <p:extLst>
      <p:ext uri="{BB962C8B-B14F-4D97-AF65-F5344CB8AC3E}">
        <p14:creationId xmlns:p14="http://schemas.microsoft.com/office/powerpoint/2010/main" val="425328688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B1A0D-43C1-405B-9B32-44FFED0B7C13}"/>
              </a:ext>
            </a:extLst>
          </p:cNvPr>
          <p:cNvSpPr>
            <a:spLocks noGrp="1"/>
          </p:cNvSpPr>
          <p:nvPr>
            <p:ph sz="quarter" idx="13"/>
          </p:nvPr>
        </p:nvSpPr>
        <p:spPr/>
        <p:txBody>
          <a:bodyPr/>
          <a:lstStyle/>
          <a:p>
            <a:r>
              <a:rPr lang="en-US" dirty="0">
                <a:solidFill>
                  <a:schemeClr val="bg1">
                    <a:lumMod val="50000"/>
                  </a:schemeClr>
                </a:solidFill>
              </a:rPr>
              <a:t>// continue in the context file</a:t>
            </a:r>
          </a:p>
          <a:p>
            <a:r>
              <a:rPr lang="en-US" dirty="0"/>
              <a:t>const </a:t>
            </a:r>
            <a:r>
              <a:rPr lang="en-US" dirty="0" err="1"/>
              <a:t>TermsContextProvider</a:t>
            </a:r>
            <a:r>
              <a:rPr lang="en-US" dirty="0"/>
              <a:t> = props =&gt; {</a:t>
            </a:r>
          </a:p>
          <a:p>
            <a:r>
              <a:rPr lang="en-US" dirty="0"/>
              <a:t>	const [accepted, </a:t>
            </a:r>
            <a:r>
              <a:rPr lang="en-US" dirty="0" err="1"/>
              <a:t>setAccepted</a:t>
            </a:r>
            <a:r>
              <a:rPr lang="en-US" dirty="0"/>
              <a:t>] = </a:t>
            </a:r>
            <a:r>
              <a:rPr lang="en-US" dirty="0" err="1"/>
              <a:t>useState</a:t>
            </a:r>
            <a:r>
              <a:rPr lang="en-US" dirty="0"/>
              <a:t>(false);</a:t>
            </a:r>
          </a:p>
          <a:p>
            <a:r>
              <a:rPr lang="en-US" dirty="0"/>
              <a:t>	const </a:t>
            </a:r>
            <a:r>
              <a:rPr lang="en-US" dirty="0" err="1"/>
              <a:t>acceptHandler</a:t>
            </a:r>
            <a:r>
              <a:rPr lang="en-US" dirty="0"/>
              <a:t> = () =&gt; { </a:t>
            </a:r>
          </a:p>
          <a:p>
            <a:r>
              <a:rPr lang="en-US" dirty="0"/>
              <a:t>		</a:t>
            </a:r>
            <a:r>
              <a:rPr lang="en-US" dirty="0" err="1"/>
              <a:t>setAccepted</a:t>
            </a:r>
            <a:r>
              <a:rPr lang="en-US" dirty="0"/>
              <a:t>(true); </a:t>
            </a:r>
          </a:p>
          <a:p>
            <a:r>
              <a:rPr lang="en-US" dirty="0"/>
              <a:t>	};</a:t>
            </a:r>
          </a:p>
          <a:p>
            <a:endParaRPr lang="en-US" dirty="0"/>
          </a:p>
          <a:p>
            <a:r>
              <a:rPr lang="en-US" dirty="0"/>
              <a:t>	return (</a:t>
            </a:r>
          </a:p>
          <a:p>
            <a:r>
              <a:rPr lang="en-US" dirty="0"/>
              <a:t>		&lt;</a:t>
            </a:r>
            <a:r>
              <a:rPr lang="en-US" dirty="0" err="1"/>
              <a:t>TermsContext.Provider</a:t>
            </a:r>
            <a:r>
              <a:rPr lang="en-US" dirty="0"/>
              <a:t> value={{ accept: </a:t>
            </a:r>
            <a:r>
              <a:rPr lang="en-US" dirty="0" err="1"/>
              <a:t>acceptHandler</a:t>
            </a:r>
            <a:r>
              <a:rPr lang="en-US" dirty="0"/>
              <a:t>, accepted: accepted }}&gt;</a:t>
            </a:r>
          </a:p>
          <a:p>
            <a:r>
              <a:rPr lang="en-US" dirty="0"/>
              <a:t>			{</a:t>
            </a:r>
            <a:r>
              <a:rPr lang="en-US" dirty="0" err="1"/>
              <a:t>props.children</a:t>
            </a:r>
            <a:r>
              <a:rPr lang="en-US" dirty="0"/>
              <a:t>}</a:t>
            </a:r>
          </a:p>
          <a:p>
            <a:r>
              <a:rPr lang="en-US" dirty="0"/>
              <a:t>		&lt;/</a:t>
            </a:r>
            <a:r>
              <a:rPr lang="en-US" dirty="0" err="1"/>
              <a:t>TermsContext.Provider</a:t>
            </a:r>
            <a:r>
              <a:rPr lang="en-US" dirty="0"/>
              <a:t>&gt;</a:t>
            </a:r>
          </a:p>
          <a:p>
            <a:r>
              <a:rPr lang="en-US" dirty="0"/>
              <a:t>	);</a:t>
            </a:r>
          </a:p>
          <a:p>
            <a:r>
              <a:rPr lang="en-US" dirty="0"/>
              <a:t>};</a:t>
            </a:r>
          </a:p>
          <a:p>
            <a:r>
              <a:rPr lang="en-US" dirty="0"/>
              <a:t>export default </a:t>
            </a:r>
            <a:r>
              <a:rPr lang="en-US" dirty="0" err="1"/>
              <a:t>TermsContextProvider</a:t>
            </a:r>
            <a:r>
              <a:rPr lang="en-US" dirty="0"/>
              <a:t>;</a:t>
            </a:r>
          </a:p>
          <a:p>
            <a:endParaRPr lang="en-US" dirty="0"/>
          </a:p>
        </p:txBody>
      </p:sp>
      <p:sp>
        <p:nvSpPr>
          <p:cNvPr id="3" name="Title 2">
            <a:extLst>
              <a:ext uri="{FF2B5EF4-FFF2-40B4-BE49-F238E27FC236}">
                <a16:creationId xmlns:a16="http://schemas.microsoft.com/office/drawing/2014/main" id="{687821CA-D158-477C-9B59-C6A2789838B0}"/>
              </a:ext>
            </a:extLst>
          </p:cNvPr>
          <p:cNvSpPr>
            <a:spLocks noGrp="1"/>
          </p:cNvSpPr>
          <p:nvPr>
            <p:ph type="title"/>
          </p:nvPr>
        </p:nvSpPr>
        <p:spPr/>
        <p:txBody>
          <a:bodyPr/>
          <a:lstStyle/>
          <a:p>
            <a:r>
              <a:rPr lang="en-US" dirty="0" err="1"/>
              <a:t>useContext</a:t>
            </a:r>
            <a:r>
              <a:rPr lang="en-US" dirty="0"/>
              <a:t> demo – part 2</a:t>
            </a:r>
          </a:p>
        </p:txBody>
      </p:sp>
      <p:sp>
        <p:nvSpPr>
          <p:cNvPr id="4" name="Slide Number Placeholder 3">
            <a:extLst>
              <a:ext uri="{FF2B5EF4-FFF2-40B4-BE49-F238E27FC236}">
                <a16:creationId xmlns:a16="http://schemas.microsoft.com/office/drawing/2014/main" id="{4E013C98-BB41-42B2-9BFC-13DE041343BC}"/>
              </a:ext>
            </a:extLst>
          </p:cNvPr>
          <p:cNvSpPr>
            <a:spLocks noGrp="1"/>
          </p:cNvSpPr>
          <p:nvPr>
            <p:ph type="sldNum" sz="quarter" idx="4"/>
          </p:nvPr>
        </p:nvSpPr>
        <p:spPr/>
        <p:txBody>
          <a:bodyPr/>
          <a:lstStyle/>
          <a:p>
            <a:fld id="{3A3ABCD3-4259-4031-A1A0-BB63FBFB7B73}" type="slidenum">
              <a:rPr lang="en-US" smtClean="0"/>
              <a:pPr/>
              <a:t>283</a:t>
            </a:fld>
            <a:endParaRPr lang="en-US" dirty="0"/>
          </a:p>
        </p:txBody>
      </p:sp>
    </p:spTree>
    <p:extLst>
      <p:ext uri="{BB962C8B-B14F-4D97-AF65-F5344CB8AC3E}">
        <p14:creationId xmlns:p14="http://schemas.microsoft.com/office/powerpoint/2010/main" val="62750543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1EEA8-02AB-4EDA-8140-E42092A7E487}"/>
              </a:ext>
            </a:extLst>
          </p:cNvPr>
          <p:cNvSpPr>
            <a:spLocks noGrp="1"/>
          </p:cNvSpPr>
          <p:nvPr>
            <p:ph sz="quarter" idx="13"/>
          </p:nvPr>
        </p:nvSpPr>
        <p:spPr/>
        <p:txBody>
          <a:bodyPr/>
          <a:lstStyle/>
          <a:p>
            <a:r>
              <a:rPr lang="en-US" dirty="0">
                <a:solidFill>
                  <a:schemeClr val="bg1">
                    <a:lumMod val="50000"/>
                  </a:schemeClr>
                </a:solidFill>
              </a:rPr>
              <a:t>// inside index.js add:</a:t>
            </a:r>
          </a:p>
          <a:p>
            <a:r>
              <a:rPr lang="en-US" dirty="0"/>
              <a:t>import </a:t>
            </a:r>
            <a:r>
              <a:rPr lang="en-US" dirty="0" err="1"/>
              <a:t>TermsContextProvider</a:t>
            </a:r>
            <a:r>
              <a:rPr lang="en-US" dirty="0"/>
              <a:t> from './context/</a:t>
            </a:r>
            <a:r>
              <a:rPr lang="en-US" dirty="0" err="1"/>
              <a:t>termsContext</a:t>
            </a:r>
            <a:r>
              <a:rPr lang="en-US" dirty="0"/>
              <a:t>';</a:t>
            </a:r>
          </a:p>
          <a:p>
            <a:endParaRPr lang="en-US" dirty="0"/>
          </a:p>
          <a:p>
            <a:r>
              <a:rPr lang="en-US" dirty="0">
                <a:solidFill>
                  <a:schemeClr val="bg1">
                    <a:lumMod val="50000"/>
                  </a:schemeClr>
                </a:solidFill>
              </a:rPr>
              <a:t>// and change the returned JSX:</a:t>
            </a:r>
          </a:p>
          <a:p>
            <a:r>
              <a:rPr lang="en-US" dirty="0" err="1"/>
              <a:t>ReactDOM.render</a:t>
            </a:r>
            <a:r>
              <a:rPr lang="en-US" dirty="0"/>
              <a:t>(</a:t>
            </a:r>
          </a:p>
          <a:p>
            <a:r>
              <a:rPr lang="en-US" dirty="0"/>
              <a:t>	&lt;</a:t>
            </a:r>
            <a:r>
              <a:rPr lang="en-US" dirty="0" err="1"/>
              <a:t>TermsContextProvider</a:t>
            </a:r>
            <a:r>
              <a:rPr lang="en-US" dirty="0"/>
              <a:t>&gt;</a:t>
            </a:r>
          </a:p>
          <a:p>
            <a:r>
              <a:rPr lang="en-US" dirty="0"/>
              <a:t>		&lt;Provider store={store}&gt;&lt;App /&gt;&lt;/Provider&gt;</a:t>
            </a:r>
          </a:p>
          <a:p>
            <a:r>
              <a:rPr lang="en-US" dirty="0"/>
              <a:t>	&lt;/</a:t>
            </a:r>
            <a:r>
              <a:rPr lang="en-US" dirty="0" err="1"/>
              <a:t>TermsContextProvider</a:t>
            </a:r>
            <a:r>
              <a:rPr lang="en-US" dirty="0"/>
              <a:t>&gt;, </a:t>
            </a:r>
            <a:r>
              <a:rPr lang="en-US" dirty="0" err="1"/>
              <a:t>document.getElementById</a:t>
            </a:r>
            <a:r>
              <a:rPr lang="en-US" dirty="0"/>
              <a:t>('root')</a:t>
            </a:r>
          </a:p>
          <a:p>
            <a:r>
              <a:rPr lang="en-US" dirty="0"/>
              <a:t>);</a:t>
            </a:r>
          </a:p>
          <a:p>
            <a:endParaRPr lang="en-US" dirty="0"/>
          </a:p>
          <a:p>
            <a:endParaRPr lang="en-US" dirty="0"/>
          </a:p>
        </p:txBody>
      </p:sp>
      <p:sp>
        <p:nvSpPr>
          <p:cNvPr id="3" name="Title 2">
            <a:extLst>
              <a:ext uri="{FF2B5EF4-FFF2-40B4-BE49-F238E27FC236}">
                <a16:creationId xmlns:a16="http://schemas.microsoft.com/office/drawing/2014/main" id="{A2B06C11-770B-4C94-9321-19001B317786}"/>
              </a:ext>
            </a:extLst>
          </p:cNvPr>
          <p:cNvSpPr>
            <a:spLocks noGrp="1"/>
          </p:cNvSpPr>
          <p:nvPr>
            <p:ph type="title"/>
          </p:nvPr>
        </p:nvSpPr>
        <p:spPr/>
        <p:txBody>
          <a:bodyPr/>
          <a:lstStyle/>
          <a:p>
            <a:r>
              <a:rPr lang="en-US" dirty="0" err="1"/>
              <a:t>useContext</a:t>
            </a:r>
            <a:r>
              <a:rPr lang="en-US" dirty="0"/>
              <a:t> demo – part 3</a:t>
            </a:r>
          </a:p>
        </p:txBody>
      </p:sp>
      <p:sp>
        <p:nvSpPr>
          <p:cNvPr id="4" name="Slide Number Placeholder 3">
            <a:extLst>
              <a:ext uri="{FF2B5EF4-FFF2-40B4-BE49-F238E27FC236}">
                <a16:creationId xmlns:a16="http://schemas.microsoft.com/office/drawing/2014/main" id="{CBAD1DA9-E668-4A93-976B-DF5BC9E5E1B6}"/>
              </a:ext>
            </a:extLst>
          </p:cNvPr>
          <p:cNvSpPr>
            <a:spLocks noGrp="1"/>
          </p:cNvSpPr>
          <p:nvPr>
            <p:ph type="sldNum" sz="quarter" idx="4"/>
          </p:nvPr>
        </p:nvSpPr>
        <p:spPr/>
        <p:txBody>
          <a:bodyPr/>
          <a:lstStyle/>
          <a:p>
            <a:fld id="{3A3ABCD3-4259-4031-A1A0-BB63FBFB7B73}" type="slidenum">
              <a:rPr lang="en-US" smtClean="0"/>
              <a:pPr/>
              <a:t>284</a:t>
            </a:fld>
            <a:endParaRPr lang="en-US" dirty="0"/>
          </a:p>
        </p:txBody>
      </p:sp>
    </p:spTree>
    <p:extLst>
      <p:ext uri="{BB962C8B-B14F-4D97-AF65-F5344CB8AC3E}">
        <p14:creationId xmlns:p14="http://schemas.microsoft.com/office/powerpoint/2010/main" val="296716902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0E3F68-4FBA-42BD-B15D-56A29202184C}"/>
              </a:ext>
            </a:extLst>
          </p:cNvPr>
          <p:cNvSpPr>
            <a:spLocks noGrp="1"/>
          </p:cNvSpPr>
          <p:nvPr>
            <p:ph sz="quarter" idx="13"/>
          </p:nvPr>
        </p:nvSpPr>
        <p:spPr/>
        <p:txBody>
          <a:bodyPr/>
          <a:lstStyle/>
          <a:p>
            <a:r>
              <a:rPr lang="en-US" dirty="0">
                <a:solidFill>
                  <a:schemeClr val="bg1">
                    <a:lumMod val="50000"/>
                  </a:schemeClr>
                </a:solidFill>
              </a:rPr>
              <a:t>// inside app.js:</a:t>
            </a:r>
          </a:p>
          <a:p>
            <a:r>
              <a:rPr lang="en-US" dirty="0"/>
              <a:t>import React, { </a:t>
            </a:r>
            <a:r>
              <a:rPr lang="en-US" dirty="0" err="1"/>
              <a:t>useContext</a:t>
            </a:r>
            <a:r>
              <a:rPr lang="en-US" dirty="0"/>
              <a:t> } from 'react';</a:t>
            </a:r>
          </a:p>
          <a:p>
            <a:r>
              <a:rPr lang="en-US" dirty="0"/>
              <a:t>import { </a:t>
            </a:r>
            <a:r>
              <a:rPr lang="en-US" dirty="0" err="1"/>
              <a:t>TermsContext</a:t>
            </a:r>
            <a:r>
              <a:rPr lang="en-US" dirty="0"/>
              <a:t> } from '../context/</a:t>
            </a:r>
            <a:r>
              <a:rPr lang="en-US" dirty="0" err="1"/>
              <a:t>termsContext</a:t>
            </a:r>
            <a:r>
              <a:rPr lang="en-US" dirty="0"/>
              <a:t>';</a:t>
            </a:r>
          </a:p>
          <a:p>
            <a:r>
              <a:rPr lang="en-US" dirty="0"/>
              <a:t>import </a:t>
            </a:r>
            <a:r>
              <a:rPr lang="en-US" dirty="0" err="1"/>
              <a:t>SiteTerms</a:t>
            </a:r>
            <a:r>
              <a:rPr lang="en-US" dirty="0"/>
              <a:t> from '../components/UI/</a:t>
            </a:r>
            <a:r>
              <a:rPr lang="en-US" dirty="0" err="1"/>
              <a:t>SiteTerms</a:t>
            </a:r>
            <a:r>
              <a:rPr lang="en-US" dirty="0"/>
              <a:t>';</a:t>
            </a:r>
          </a:p>
          <a:p>
            <a:endParaRPr lang="en-US" dirty="0"/>
          </a:p>
          <a:p>
            <a:r>
              <a:rPr lang="en-US" dirty="0">
                <a:solidFill>
                  <a:schemeClr val="bg1">
                    <a:lumMod val="50000"/>
                  </a:schemeClr>
                </a:solidFill>
              </a:rPr>
              <a:t>// inside the component function:</a:t>
            </a:r>
          </a:p>
          <a:p>
            <a:r>
              <a:rPr lang="en-US" dirty="0"/>
              <a:t>const </a:t>
            </a:r>
            <a:r>
              <a:rPr lang="en-US" dirty="0" err="1"/>
              <a:t>termsContext</a:t>
            </a:r>
            <a:r>
              <a:rPr lang="en-US" dirty="0"/>
              <a:t> = </a:t>
            </a:r>
            <a:r>
              <a:rPr lang="en-US" dirty="0" err="1"/>
              <a:t>useContext</a:t>
            </a:r>
            <a:r>
              <a:rPr lang="en-US" dirty="0"/>
              <a:t>(</a:t>
            </a:r>
            <a:r>
              <a:rPr lang="en-US" dirty="0" err="1"/>
              <a:t>TermsContext</a:t>
            </a:r>
            <a:r>
              <a:rPr lang="en-US" dirty="0"/>
              <a:t>);</a:t>
            </a:r>
          </a:p>
          <a:p>
            <a:endParaRPr lang="en-US" dirty="0"/>
          </a:p>
          <a:p>
            <a:r>
              <a:rPr lang="en-US" dirty="0"/>
              <a:t>let content = &lt;</a:t>
            </a:r>
            <a:r>
              <a:rPr lang="en-US" dirty="0" err="1"/>
              <a:t>SiteTerms</a:t>
            </a:r>
            <a:r>
              <a:rPr lang="en-US" dirty="0"/>
              <a:t>&gt;&lt;/</a:t>
            </a:r>
            <a:r>
              <a:rPr lang="en-US" dirty="0" err="1"/>
              <a:t>SiteTerms</a:t>
            </a:r>
            <a:r>
              <a:rPr lang="en-US" dirty="0"/>
              <a:t>&gt;;</a:t>
            </a:r>
          </a:p>
          <a:p>
            <a:r>
              <a:rPr lang="en-US" dirty="0"/>
              <a:t>if (</a:t>
            </a:r>
            <a:r>
              <a:rPr lang="en-US" dirty="0" err="1"/>
              <a:t>termsContext.accepted</a:t>
            </a:r>
            <a:r>
              <a:rPr lang="en-US" dirty="0"/>
              <a:t>) {</a:t>
            </a:r>
          </a:p>
          <a:p>
            <a:r>
              <a:rPr lang="en-US" dirty="0"/>
              <a:t>	content = </a:t>
            </a:r>
            <a:r>
              <a:rPr lang="en-US" dirty="0">
                <a:solidFill>
                  <a:schemeClr val="bg1">
                    <a:lumMod val="50000"/>
                  </a:schemeClr>
                </a:solidFill>
              </a:rPr>
              <a:t>&lt;&lt;paste currently-returned content here&gt;&gt;</a:t>
            </a:r>
          </a:p>
          <a:p>
            <a:r>
              <a:rPr lang="en-US" dirty="0"/>
              <a:t>}</a:t>
            </a:r>
          </a:p>
          <a:p>
            <a:r>
              <a:rPr lang="en-US" dirty="0"/>
              <a:t>return content;</a:t>
            </a:r>
          </a:p>
        </p:txBody>
      </p:sp>
      <p:sp>
        <p:nvSpPr>
          <p:cNvPr id="3" name="Title 2">
            <a:extLst>
              <a:ext uri="{FF2B5EF4-FFF2-40B4-BE49-F238E27FC236}">
                <a16:creationId xmlns:a16="http://schemas.microsoft.com/office/drawing/2014/main" id="{1A18DC0C-F72F-431B-B245-540D6DE2FD06}"/>
              </a:ext>
            </a:extLst>
          </p:cNvPr>
          <p:cNvSpPr>
            <a:spLocks noGrp="1"/>
          </p:cNvSpPr>
          <p:nvPr>
            <p:ph type="title"/>
          </p:nvPr>
        </p:nvSpPr>
        <p:spPr/>
        <p:txBody>
          <a:bodyPr/>
          <a:lstStyle/>
          <a:p>
            <a:r>
              <a:rPr lang="en-US" dirty="0" err="1"/>
              <a:t>useContext</a:t>
            </a:r>
            <a:r>
              <a:rPr lang="en-US" dirty="0"/>
              <a:t> demo – part 4</a:t>
            </a:r>
          </a:p>
        </p:txBody>
      </p:sp>
      <p:sp>
        <p:nvSpPr>
          <p:cNvPr id="4" name="Slide Number Placeholder 3">
            <a:extLst>
              <a:ext uri="{FF2B5EF4-FFF2-40B4-BE49-F238E27FC236}">
                <a16:creationId xmlns:a16="http://schemas.microsoft.com/office/drawing/2014/main" id="{4FEDDFE5-D76B-4AEC-8E03-DA3913BBDBF1}"/>
              </a:ext>
            </a:extLst>
          </p:cNvPr>
          <p:cNvSpPr>
            <a:spLocks noGrp="1"/>
          </p:cNvSpPr>
          <p:nvPr>
            <p:ph type="sldNum" sz="quarter" idx="4"/>
          </p:nvPr>
        </p:nvSpPr>
        <p:spPr/>
        <p:txBody>
          <a:bodyPr/>
          <a:lstStyle/>
          <a:p>
            <a:fld id="{3A3ABCD3-4259-4031-A1A0-BB63FBFB7B73}" type="slidenum">
              <a:rPr lang="en-US" smtClean="0"/>
              <a:pPr/>
              <a:t>285</a:t>
            </a:fld>
            <a:endParaRPr lang="en-US" dirty="0"/>
          </a:p>
        </p:txBody>
      </p:sp>
    </p:spTree>
    <p:extLst>
      <p:ext uri="{BB962C8B-B14F-4D97-AF65-F5344CB8AC3E}">
        <p14:creationId xmlns:p14="http://schemas.microsoft.com/office/powerpoint/2010/main" val="290893135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0521B-858A-4003-8EA3-DD0052843389}"/>
              </a:ext>
            </a:extLst>
          </p:cNvPr>
          <p:cNvSpPr>
            <a:spLocks noGrp="1"/>
          </p:cNvSpPr>
          <p:nvPr>
            <p:ph sz="quarter" idx="13"/>
          </p:nvPr>
        </p:nvSpPr>
        <p:spPr/>
        <p:txBody>
          <a:bodyPr/>
          <a:lstStyle/>
          <a:p>
            <a:r>
              <a:rPr lang="en-US" dirty="0">
                <a:solidFill>
                  <a:schemeClr val="bg1">
                    <a:lumMod val="50000"/>
                  </a:schemeClr>
                </a:solidFill>
              </a:rPr>
              <a:t>// inside SiteTerms.js:</a:t>
            </a:r>
          </a:p>
          <a:p>
            <a:r>
              <a:rPr lang="en-US" dirty="0"/>
              <a:t>import React, { </a:t>
            </a:r>
            <a:r>
              <a:rPr lang="en-US" dirty="0" err="1"/>
              <a:t>useContext</a:t>
            </a:r>
            <a:r>
              <a:rPr lang="en-US" dirty="0"/>
              <a:t> } from 'react';</a:t>
            </a:r>
          </a:p>
          <a:p>
            <a:r>
              <a:rPr lang="en-US" dirty="0"/>
              <a:t>import { </a:t>
            </a:r>
            <a:r>
              <a:rPr lang="en-US" dirty="0" err="1"/>
              <a:t>TermsContext</a:t>
            </a:r>
            <a:r>
              <a:rPr lang="en-US" dirty="0"/>
              <a:t> } from '../../context/</a:t>
            </a:r>
            <a:r>
              <a:rPr lang="en-US" dirty="0" err="1"/>
              <a:t>termsContext</a:t>
            </a:r>
            <a:r>
              <a:rPr lang="en-US" dirty="0"/>
              <a:t>';</a:t>
            </a:r>
          </a:p>
          <a:p>
            <a:endParaRPr lang="en-US" dirty="0"/>
          </a:p>
          <a:p>
            <a:r>
              <a:rPr lang="en-US" dirty="0">
                <a:solidFill>
                  <a:schemeClr val="bg1">
                    <a:lumMod val="50000"/>
                  </a:schemeClr>
                </a:solidFill>
              </a:rPr>
              <a:t>// inside the class</a:t>
            </a:r>
          </a:p>
          <a:p>
            <a:r>
              <a:rPr lang="en-US" dirty="0"/>
              <a:t>const </a:t>
            </a:r>
            <a:r>
              <a:rPr lang="en-US" dirty="0" err="1"/>
              <a:t>termsContext</a:t>
            </a:r>
            <a:r>
              <a:rPr lang="en-US" dirty="0"/>
              <a:t> = </a:t>
            </a:r>
            <a:r>
              <a:rPr lang="en-US" dirty="0" err="1"/>
              <a:t>useContext</a:t>
            </a:r>
            <a:r>
              <a:rPr lang="en-US" dirty="0"/>
              <a:t>(</a:t>
            </a:r>
            <a:r>
              <a:rPr lang="en-US" dirty="0" err="1"/>
              <a:t>TermsContext</a:t>
            </a:r>
            <a:r>
              <a:rPr lang="en-US" dirty="0"/>
              <a:t>);</a:t>
            </a:r>
          </a:p>
          <a:p>
            <a:endParaRPr lang="en-US" dirty="0"/>
          </a:p>
          <a:p>
            <a:r>
              <a:rPr lang="en-US" dirty="0"/>
              <a:t>const </a:t>
            </a:r>
            <a:r>
              <a:rPr lang="en-US" dirty="0" err="1"/>
              <a:t>acceptHandler</a:t>
            </a:r>
            <a:r>
              <a:rPr lang="en-US" dirty="0"/>
              <a:t> = () =&gt; {</a:t>
            </a:r>
          </a:p>
          <a:p>
            <a:r>
              <a:rPr lang="en-US" dirty="0"/>
              <a:t>	</a:t>
            </a:r>
            <a:r>
              <a:rPr lang="en-US" dirty="0" err="1"/>
              <a:t>termsContext.accept</a:t>
            </a:r>
            <a:r>
              <a:rPr lang="en-US" dirty="0"/>
              <a:t>();</a:t>
            </a:r>
          </a:p>
          <a:p>
            <a:r>
              <a:rPr lang="en-US" dirty="0"/>
              <a:t>};</a:t>
            </a:r>
          </a:p>
          <a:p>
            <a:endParaRPr lang="en-US" dirty="0"/>
          </a:p>
          <a:p>
            <a:r>
              <a:rPr lang="en-US" dirty="0">
                <a:solidFill>
                  <a:schemeClr val="bg1">
                    <a:lumMod val="50000"/>
                  </a:schemeClr>
                </a:solidFill>
              </a:rPr>
              <a:t>// save and demo the functionality – every time you refresh the page, </a:t>
            </a:r>
          </a:p>
          <a:p>
            <a:r>
              <a:rPr lang="en-US" dirty="0">
                <a:solidFill>
                  <a:schemeClr val="bg1">
                    <a:lumMod val="50000"/>
                  </a:schemeClr>
                </a:solidFill>
              </a:rPr>
              <a:t>// you will have to agree to the site terms</a:t>
            </a:r>
          </a:p>
          <a:p>
            <a:endParaRPr lang="en-US" dirty="0"/>
          </a:p>
        </p:txBody>
      </p:sp>
      <p:sp>
        <p:nvSpPr>
          <p:cNvPr id="3" name="Title 2">
            <a:extLst>
              <a:ext uri="{FF2B5EF4-FFF2-40B4-BE49-F238E27FC236}">
                <a16:creationId xmlns:a16="http://schemas.microsoft.com/office/drawing/2014/main" id="{834C4460-BE48-4699-9379-8EA141DD847E}"/>
              </a:ext>
            </a:extLst>
          </p:cNvPr>
          <p:cNvSpPr>
            <a:spLocks noGrp="1"/>
          </p:cNvSpPr>
          <p:nvPr>
            <p:ph type="title"/>
          </p:nvPr>
        </p:nvSpPr>
        <p:spPr/>
        <p:txBody>
          <a:bodyPr/>
          <a:lstStyle/>
          <a:p>
            <a:r>
              <a:rPr lang="en-US" dirty="0" err="1"/>
              <a:t>useContext</a:t>
            </a:r>
            <a:r>
              <a:rPr lang="en-US" dirty="0"/>
              <a:t> demo – part 5</a:t>
            </a:r>
          </a:p>
        </p:txBody>
      </p:sp>
      <p:sp>
        <p:nvSpPr>
          <p:cNvPr id="4" name="Slide Number Placeholder 3">
            <a:extLst>
              <a:ext uri="{FF2B5EF4-FFF2-40B4-BE49-F238E27FC236}">
                <a16:creationId xmlns:a16="http://schemas.microsoft.com/office/drawing/2014/main" id="{F59D1DFE-9E5B-4BC4-9EA6-A5934923F329}"/>
              </a:ext>
            </a:extLst>
          </p:cNvPr>
          <p:cNvSpPr>
            <a:spLocks noGrp="1"/>
          </p:cNvSpPr>
          <p:nvPr>
            <p:ph type="sldNum" sz="quarter" idx="4"/>
          </p:nvPr>
        </p:nvSpPr>
        <p:spPr/>
        <p:txBody>
          <a:bodyPr/>
          <a:lstStyle/>
          <a:p>
            <a:fld id="{3A3ABCD3-4259-4031-A1A0-BB63FBFB7B73}" type="slidenum">
              <a:rPr lang="en-US" smtClean="0"/>
              <a:pPr/>
              <a:t>286</a:t>
            </a:fld>
            <a:endParaRPr lang="en-US" dirty="0"/>
          </a:p>
        </p:txBody>
      </p:sp>
    </p:spTree>
    <p:extLst>
      <p:ext uri="{BB962C8B-B14F-4D97-AF65-F5344CB8AC3E}">
        <p14:creationId xmlns:p14="http://schemas.microsoft.com/office/powerpoint/2010/main" val="19090702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dirty="0"/>
          </a:p>
        </p:txBody>
      </p:sp>
      <p:sp>
        <p:nvSpPr>
          <p:cNvPr id="3" name="Title 2"/>
          <p:cNvSpPr>
            <a:spLocks noGrp="1"/>
          </p:cNvSpPr>
          <p:nvPr>
            <p:ph type="title"/>
          </p:nvPr>
        </p:nvSpPr>
        <p:spPr/>
        <p:txBody>
          <a:bodyPr/>
          <a:lstStyle/>
          <a:p>
            <a:r>
              <a:rPr lang="en-US" dirty="0"/>
              <a:t>Lesson 17 – Custom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287</a:t>
            </a:fld>
            <a:endParaRPr lang="en-US" dirty="0"/>
          </a:p>
        </p:txBody>
      </p:sp>
    </p:spTree>
    <p:extLst>
      <p:ext uri="{BB962C8B-B14F-4D97-AF65-F5344CB8AC3E}">
        <p14:creationId xmlns:p14="http://schemas.microsoft.com/office/powerpoint/2010/main" val="104783993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288</a:t>
            </a:fld>
            <a:endParaRPr lang="en-US" dirty="0"/>
          </a:p>
        </p:txBody>
      </p:sp>
    </p:spTree>
    <p:extLst>
      <p:ext uri="{BB962C8B-B14F-4D97-AF65-F5344CB8AC3E}">
        <p14:creationId xmlns:p14="http://schemas.microsoft.com/office/powerpoint/2010/main" val="228994511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8D0DA-AB92-4056-AE0C-53929682E6E5}"/>
              </a:ext>
            </a:extLst>
          </p:cNvPr>
          <p:cNvSpPr>
            <a:spLocks noGrp="1"/>
          </p:cNvSpPr>
          <p:nvPr>
            <p:ph sz="quarter" idx="13"/>
          </p:nvPr>
        </p:nvSpPr>
        <p:spPr/>
        <p:txBody>
          <a:bodyPr/>
          <a:lstStyle/>
          <a:p>
            <a:r>
              <a:rPr lang="en-US" dirty="0">
                <a:solidFill>
                  <a:schemeClr val="bg1">
                    <a:lumMod val="50000"/>
                  </a:schemeClr>
                </a:solidFill>
              </a:rPr>
              <a:t>// create a new directory </a:t>
            </a:r>
            <a:r>
              <a:rPr lang="en-US" dirty="0" err="1">
                <a:solidFill>
                  <a:schemeClr val="bg1">
                    <a:lumMod val="50000"/>
                  </a:schemeClr>
                </a:solidFill>
              </a:rPr>
              <a:t>src</a:t>
            </a:r>
            <a:r>
              <a:rPr lang="en-US" dirty="0">
                <a:solidFill>
                  <a:schemeClr val="bg1">
                    <a:lumMod val="50000"/>
                  </a:schemeClr>
                </a:solidFill>
              </a:rPr>
              <a:t>/hooks and in it create a file toggle.js and add:</a:t>
            </a:r>
          </a:p>
          <a:p>
            <a:r>
              <a:rPr lang="en-US" dirty="0"/>
              <a:t>import { </a:t>
            </a:r>
            <a:r>
              <a:rPr lang="en-US" dirty="0" err="1"/>
              <a:t>useReducer</a:t>
            </a:r>
            <a:r>
              <a:rPr lang="en-US" dirty="0"/>
              <a:t> } from 'react';</a:t>
            </a:r>
          </a:p>
          <a:p>
            <a:endParaRPr lang="en-US" dirty="0"/>
          </a:p>
          <a:p>
            <a:r>
              <a:rPr lang="en-US" dirty="0"/>
              <a:t>const </a:t>
            </a:r>
            <a:r>
              <a:rPr lang="en-US" dirty="0" err="1"/>
              <a:t>useToggle</a:t>
            </a:r>
            <a:r>
              <a:rPr lang="en-US" dirty="0"/>
              <a:t> = (initial = false) =&gt; {</a:t>
            </a:r>
          </a:p>
          <a:p>
            <a:r>
              <a:rPr lang="en-US" dirty="0"/>
              <a:t>	return </a:t>
            </a:r>
            <a:r>
              <a:rPr lang="en-US" dirty="0" err="1"/>
              <a:t>useReducer</a:t>
            </a:r>
            <a:r>
              <a:rPr lang="en-US" dirty="0"/>
              <a:t>((state) =&gt; !state, initial);</a:t>
            </a:r>
          </a:p>
          <a:p>
            <a:r>
              <a:rPr lang="en-US" dirty="0"/>
              <a:t>};</a:t>
            </a:r>
          </a:p>
          <a:p>
            <a:endParaRPr lang="en-US" dirty="0"/>
          </a:p>
          <a:p>
            <a:r>
              <a:rPr lang="en-US" dirty="0"/>
              <a:t>export default </a:t>
            </a:r>
            <a:r>
              <a:rPr lang="en-US" dirty="0" err="1"/>
              <a:t>useToggle</a:t>
            </a:r>
            <a:r>
              <a:rPr lang="en-US" dirty="0"/>
              <a:t>;</a:t>
            </a:r>
          </a:p>
          <a:p>
            <a:endParaRPr lang="en-US" dirty="0"/>
          </a:p>
        </p:txBody>
      </p:sp>
      <p:sp>
        <p:nvSpPr>
          <p:cNvPr id="3" name="Title 2">
            <a:extLst>
              <a:ext uri="{FF2B5EF4-FFF2-40B4-BE49-F238E27FC236}">
                <a16:creationId xmlns:a16="http://schemas.microsoft.com/office/drawing/2014/main" id="{61D54BDD-1BA1-416C-80AC-E57826FF4245}"/>
              </a:ext>
            </a:extLst>
          </p:cNvPr>
          <p:cNvSpPr>
            <a:spLocks noGrp="1"/>
          </p:cNvSpPr>
          <p:nvPr>
            <p:ph type="title"/>
          </p:nvPr>
        </p:nvSpPr>
        <p:spPr/>
        <p:txBody>
          <a:bodyPr/>
          <a:lstStyle/>
          <a:p>
            <a:r>
              <a:rPr lang="en-US" dirty="0"/>
              <a:t>first hook demo</a:t>
            </a:r>
          </a:p>
        </p:txBody>
      </p:sp>
      <p:sp>
        <p:nvSpPr>
          <p:cNvPr id="4" name="Slide Number Placeholder 3">
            <a:extLst>
              <a:ext uri="{FF2B5EF4-FFF2-40B4-BE49-F238E27FC236}">
                <a16:creationId xmlns:a16="http://schemas.microsoft.com/office/drawing/2014/main" id="{194910D9-C9CC-4CDD-96B0-88CD493AB913}"/>
              </a:ext>
            </a:extLst>
          </p:cNvPr>
          <p:cNvSpPr>
            <a:spLocks noGrp="1"/>
          </p:cNvSpPr>
          <p:nvPr>
            <p:ph type="sldNum" sz="quarter" idx="4"/>
          </p:nvPr>
        </p:nvSpPr>
        <p:spPr/>
        <p:txBody>
          <a:bodyPr/>
          <a:lstStyle/>
          <a:p>
            <a:fld id="{3A3ABCD3-4259-4031-A1A0-BB63FBFB7B73}" type="slidenum">
              <a:rPr lang="en-US" smtClean="0"/>
              <a:pPr/>
              <a:t>289</a:t>
            </a:fld>
            <a:endParaRPr lang="en-US" dirty="0"/>
          </a:p>
        </p:txBody>
      </p:sp>
    </p:spTree>
    <p:extLst>
      <p:ext uri="{BB962C8B-B14F-4D97-AF65-F5344CB8AC3E}">
        <p14:creationId xmlns:p14="http://schemas.microsoft.com/office/powerpoint/2010/main" val="3066360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8881C2-E466-4BC8-B5C8-26D593FF39B8}"/>
              </a:ext>
            </a:extLst>
          </p:cNvPr>
          <p:cNvSpPr>
            <a:spLocks noGrp="1"/>
          </p:cNvSpPr>
          <p:nvPr>
            <p:ph sz="quarter" idx="13"/>
          </p:nvPr>
        </p:nvSpPr>
        <p:spPr/>
        <p:txBody>
          <a:bodyPr/>
          <a:lstStyle/>
          <a:p>
            <a:r>
              <a:rPr lang="en-US" dirty="0">
                <a:solidFill>
                  <a:schemeClr val="bg1">
                    <a:lumMod val="50000"/>
                  </a:schemeClr>
                </a:solidFill>
              </a:rPr>
              <a:t>//execute at a command prompt</a:t>
            </a:r>
          </a:p>
          <a:p>
            <a:r>
              <a:rPr lang="en-US" dirty="0"/>
              <a:t>npm install –g create-react-app@3.4.1</a:t>
            </a:r>
          </a:p>
          <a:p>
            <a:endParaRPr lang="en-US" dirty="0"/>
          </a:p>
        </p:txBody>
      </p:sp>
      <p:sp>
        <p:nvSpPr>
          <p:cNvPr id="3" name="Title 2">
            <a:extLst>
              <a:ext uri="{FF2B5EF4-FFF2-40B4-BE49-F238E27FC236}">
                <a16:creationId xmlns:a16="http://schemas.microsoft.com/office/drawing/2014/main" id="{F339D0FD-65D2-4729-B421-A97F08C08DC3}"/>
              </a:ext>
            </a:extLst>
          </p:cNvPr>
          <p:cNvSpPr>
            <a:spLocks noGrp="1"/>
          </p:cNvSpPr>
          <p:nvPr>
            <p:ph type="title"/>
          </p:nvPr>
        </p:nvSpPr>
        <p:spPr/>
        <p:txBody>
          <a:bodyPr/>
          <a:lstStyle/>
          <a:p>
            <a:r>
              <a:rPr lang="en-US" dirty="0"/>
              <a:t>Install create-react-app demo</a:t>
            </a:r>
          </a:p>
        </p:txBody>
      </p:sp>
      <p:sp>
        <p:nvSpPr>
          <p:cNvPr id="4" name="Slide Number Placeholder 3">
            <a:extLst>
              <a:ext uri="{FF2B5EF4-FFF2-40B4-BE49-F238E27FC236}">
                <a16:creationId xmlns:a16="http://schemas.microsoft.com/office/drawing/2014/main" id="{7BB919E4-C30C-4D9E-8691-997806B9275C}"/>
              </a:ext>
            </a:extLst>
          </p:cNvPr>
          <p:cNvSpPr>
            <a:spLocks noGrp="1"/>
          </p:cNvSpPr>
          <p:nvPr>
            <p:ph type="sldNum" sz="quarter" idx="4"/>
          </p:nvPr>
        </p:nvSpPr>
        <p:spPr/>
        <p:txBody>
          <a:bodyPr/>
          <a:lstStyle/>
          <a:p>
            <a:fld id="{3A3ABCD3-4259-4031-A1A0-BB63FBFB7B73}" type="slidenum">
              <a:rPr lang="en-US" smtClean="0"/>
              <a:pPr/>
              <a:t>29</a:t>
            </a:fld>
            <a:endParaRPr lang="en-US" dirty="0"/>
          </a:p>
        </p:txBody>
      </p:sp>
    </p:spTree>
    <p:extLst>
      <p:ext uri="{BB962C8B-B14F-4D97-AF65-F5344CB8AC3E}">
        <p14:creationId xmlns:p14="http://schemas.microsoft.com/office/powerpoint/2010/main" val="3400575111"/>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523147-AAB8-48E7-AA8A-390987777648}"/>
              </a:ext>
            </a:extLst>
          </p:cNvPr>
          <p:cNvSpPr>
            <a:spLocks noGrp="1"/>
          </p:cNvSpPr>
          <p:nvPr>
            <p:ph sz="quarter" idx="13"/>
          </p:nvPr>
        </p:nvSpPr>
        <p:spPr/>
        <p:txBody>
          <a:bodyPr/>
          <a:lstStyle/>
          <a:p>
            <a:r>
              <a:rPr lang="en-US" dirty="0">
                <a:solidFill>
                  <a:schemeClr val="bg1">
                    <a:lumMod val="50000"/>
                  </a:schemeClr>
                </a:solidFill>
              </a:rPr>
              <a:t>// inside containers/home.js import the new hook</a:t>
            </a:r>
          </a:p>
          <a:p>
            <a:r>
              <a:rPr lang="en-US" dirty="0"/>
              <a:t>import </a:t>
            </a:r>
            <a:r>
              <a:rPr lang="en-US" dirty="0" err="1"/>
              <a:t>useToggle</a:t>
            </a:r>
            <a:r>
              <a:rPr lang="en-US" dirty="0"/>
              <a:t> from '../hooks/toggle';</a:t>
            </a:r>
          </a:p>
          <a:p>
            <a:endParaRPr lang="en-US" dirty="0"/>
          </a:p>
          <a:p>
            <a:r>
              <a:rPr lang="en-US" dirty="0">
                <a:solidFill>
                  <a:schemeClr val="bg1">
                    <a:lumMod val="50000"/>
                  </a:schemeClr>
                </a:solidFill>
              </a:rPr>
              <a:t>// change the component into a functional component, remove the state and </a:t>
            </a:r>
            <a:r>
              <a:rPr lang="en-US" dirty="0" err="1">
                <a:solidFill>
                  <a:schemeClr val="bg1">
                    <a:lumMod val="50000"/>
                  </a:schemeClr>
                </a:solidFill>
              </a:rPr>
              <a:t>toggleDisplay</a:t>
            </a:r>
            <a:r>
              <a:rPr lang="en-US" dirty="0">
                <a:solidFill>
                  <a:schemeClr val="bg1">
                    <a:lumMod val="50000"/>
                  </a:schemeClr>
                </a:solidFill>
              </a:rPr>
              <a:t>()</a:t>
            </a:r>
          </a:p>
          <a:p>
            <a:r>
              <a:rPr lang="en-US" dirty="0"/>
              <a:t>const Home = props =&gt; {</a:t>
            </a:r>
          </a:p>
          <a:p>
            <a:r>
              <a:rPr lang="en-US" dirty="0"/>
              <a:t>	const [display, </a:t>
            </a:r>
            <a:r>
              <a:rPr lang="en-US" dirty="0" err="1"/>
              <a:t>toggleDisplay</a:t>
            </a:r>
            <a:r>
              <a:rPr lang="en-US" dirty="0"/>
              <a:t>] = </a:t>
            </a:r>
            <a:r>
              <a:rPr lang="en-US" dirty="0" err="1"/>
              <a:t>useToggle</a:t>
            </a:r>
            <a:r>
              <a:rPr lang="en-US" dirty="0"/>
              <a:t>();</a:t>
            </a:r>
          </a:p>
          <a:p>
            <a:r>
              <a:rPr lang="en-US" dirty="0"/>
              <a:t>	</a:t>
            </a:r>
            <a:r>
              <a:rPr lang="en-US" dirty="0">
                <a:solidFill>
                  <a:schemeClr val="bg1">
                    <a:lumMod val="50000"/>
                  </a:schemeClr>
                </a:solidFill>
              </a:rPr>
              <a:t>// remove the render() method but leave the JSX content of the method</a:t>
            </a:r>
          </a:p>
          <a:p>
            <a:r>
              <a:rPr lang="en-US" dirty="0">
                <a:solidFill>
                  <a:schemeClr val="bg1">
                    <a:lumMod val="50000"/>
                  </a:schemeClr>
                </a:solidFill>
              </a:rPr>
              <a:t>	// modify the JSX content – instead of </a:t>
            </a:r>
            <a:r>
              <a:rPr lang="en-US" dirty="0" err="1">
                <a:solidFill>
                  <a:schemeClr val="bg1">
                    <a:lumMod val="50000"/>
                  </a:schemeClr>
                </a:solidFill>
              </a:rPr>
              <a:t>this.state.display</a:t>
            </a:r>
            <a:r>
              <a:rPr lang="en-US" dirty="0">
                <a:solidFill>
                  <a:schemeClr val="bg1">
                    <a:lumMod val="50000"/>
                  </a:schemeClr>
                </a:solidFill>
              </a:rPr>
              <a:t> just use display</a:t>
            </a:r>
          </a:p>
          <a:p>
            <a:r>
              <a:rPr lang="en-US" dirty="0">
                <a:solidFill>
                  <a:schemeClr val="bg1">
                    <a:lumMod val="50000"/>
                  </a:schemeClr>
                </a:solidFill>
              </a:rPr>
              <a:t>	// instead of </a:t>
            </a:r>
            <a:r>
              <a:rPr lang="en-US" dirty="0" err="1">
                <a:solidFill>
                  <a:schemeClr val="bg1">
                    <a:lumMod val="50000"/>
                  </a:schemeClr>
                </a:solidFill>
              </a:rPr>
              <a:t>this.toggleDisplay</a:t>
            </a:r>
            <a:r>
              <a:rPr lang="en-US" dirty="0">
                <a:solidFill>
                  <a:schemeClr val="bg1">
                    <a:lumMod val="50000"/>
                  </a:schemeClr>
                </a:solidFill>
              </a:rPr>
              <a:t> just use </a:t>
            </a:r>
            <a:r>
              <a:rPr lang="en-US" dirty="0" err="1">
                <a:solidFill>
                  <a:schemeClr val="bg1">
                    <a:lumMod val="50000"/>
                  </a:schemeClr>
                </a:solidFill>
              </a:rPr>
              <a:t>toggleDisplay</a:t>
            </a:r>
            <a:endParaRPr lang="en-US" dirty="0">
              <a:solidFill>
                <a:schemeClr val="bg1">
                  <a:lumMod val="50000"/>
                </a:schemeClr>
              </a:solidFill>
            </a:endParaRPr>
          </a:p>
          <a:p>
            <a:endParaRPr lang="en-US" dirty="0"/>
          </a:p>
          <a:p>
            <a:r>
              <a:rPr lang="en-US" dirty="0"/>
              <a:t>};</a:t>
            </a:r>
          </a:p>
        </p:txBody>
      </p:sp>
      <p:sp>
        <p:nvSpPr>
          <p:cNvPr id="3" name="Title 2">
            <a:extLst>
              <a:ext uri="{FF2B5EF4-FFF2-40B4-BE49-F238E27FC236}">
                <a16:creationId xmlns:a16="http://schemas.microsoft.com/office/drawing/2014/main" id="{6C3B52E7-AF75-4590-8981-AF6BBFAB36F7}"/>
              </a:ext>
            </a:extLst>
          </p:cNvPr>
          <p:cNvSpPr>
            <a:spLocks noGrp="1"/>
          </p:cNvSpPr>
          <p:nvPr>
            <p:ph type="title"/>
          </p:nvPr>
        </p:nvSpPr>
        <p:spPr/>
        <p:txBody>
          <a:bodyPr/>
          <a:lstStyle/>
          <a:p>
            <a:r>
              <a:rPr lang="en-US" dirty="0"/>
              <a:t>using first hook demo</a:t>
            </a:r>
          </a:p>
        </p:txBody>
      </p:sp>
      <p:sp>
        <p:nvSpPr>
          <p:cNvPr id="4" name="Slide Number Placeholder 3">
            <a:extLst>
              <a:ext uri="{FF2B5EF4-FFF2-40B4-BE49-F238E27FC236}">
                <a16:creationId xmlns:a16="http://schemas.microsoft.com/office/drawing/2014/main" id="{5E2E6539-537C-4527-92E1-6CA685298EFD}"/>
              </a:ext>
            </a:extLst>
          </p:cNvPr>
          <p:cNvSpPr>
            <a:spLocks noGrp="1"/>
          </p:cNvSpPr>
          <p:nvPr>
            <p:ph type="sldNum" sz="quarter" idx="4"/>
          </p:nvPr>
        </p:nvSpPr>
        <p:spPr/>
        <p:txBody>
          <a:bodyPr/>
          <a:lstStyle/>
          <a:p>
            <a:fld id="{3A3ABCD3-4259-4031-A1A0-BB63FBFB7B73}" type="slidenum">
              <a:rPr lang="en-US" smtClean="0"/>
              <a:pPr/>
              <a:t>290</a:t>
            </a:fld>
            <a:endParaRPr lang="en-US" dirty="0"/>
          </a:p>
        </p:txBody>
      </p:sp>
    </p:spTree>
    <p:extLst>
      <p:ext uri="{BB962C8B-B14F-4D97-AF65-F5344CB8AC3E}">
        <p14:creationId xmlns:p14="http://schemas.microsoft.com/office/powerpoint/2010/main" val="202934262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D6EFAD-49F6-4343-A905-9DAC170E0F6C}"/>
              </a:ext>
            </a:extLst>
          </p:cNvPr>
          <p:cNvSpPr>
            <a:spLocks noGrp="1"/>
          </p:cNvSpPr>
          <p:nvPr>
            <p:ph sz="quarter" idx="13"/>
          </p:nvPr>
        </p:nvSpPr>
        <p:spPr/>
        <p:txBody>
          <a:bodyPr/>
          <a:lstStyle/>
          <a:p>
            <a:r>
              <a:rPr lang="en-US" dirty="0">
                <a:solidFill>
                  <a:schemeClr val="bg1">
                    <a:lumMod val="50000"/>
                  </a:schemeClr>
                </a:solidFill>
              </a:rPr>
              <a:t>// create a new file hooks/localStorage.js and add:</a:t>
            </a:r>
          </a:p>
          <a:p>
            <a:r>
              <a:rPr lang="en-US" dirty="0"/>
              <a:t>import { </a:t>
            </a:r>
            <a:r>
              <a:rPr lang="en-US" dirty="0" err="1"/>
              <a:t>useState</a:t>
            </a:r>
            <a:r>
              <a:rPr lang="en-US" dirty="0"/>
              <a:t>, </a:t>
            </a:r>
            <a:r>
              <a:rPr lang="en-US" dirty="0" err="1"/>
              <a:t>useEffect</a:t>
            </a:r>
            <a:r>
              <a:rPr lang="en-US" dirty="0"/>
              <a:t> } from 'react';</a:t>
            </a:r>
          </a:p>
          <a:p>
            <a:endParaRPr lang="en-US" dirty="0"/>
          </a:p>
          <a:p>
            <a:r>
              <a:rPr lang="en-US" dirty="0"/>
              <a:t>const </a:t>
            </a:r>
            <a:r>
              <a:rPr lang="en-US" dirty="0" err="1"/>
              <a:t>useLocalStorage</a:t>
            </a:r>
            <a:r>
              <a:rPr lang="en-US" dirty="0"/>
              <a:t> = (key, def) =&gt; {</a:t>
            </a:r>
          </a:p>
          <a:p>
            <a:r>
              <a:rPr lang="en-US" dirty="0"/>
              <a:t>	</a:t>
            </a:r>
            <a:r>
              <a:rPr lang="en-US" dirty="0">
                <a:solidFill>
                  <a:schemeClr val="bg1">
                    <a:lumMod val="50000"/>
                  </a:schemeClr>
                </a:solidFill>
              </a:rPr>
              <a:t>// content on next slide</a:t>
            </a:r>
          </a:p>
          <a:p>
            <a:r>
              <a:rPr lang="en-US" dirty="0"/>
              <a:t>};</a:t>
            </a:r>
          </a:p>
          <a:p>
            <a:endParaRPr lang="en-US" dirty="0"/>
          </a:p>
          <a:p>
            <a:r>
              <a:rPr lang="en-US" dirty="0"/>
              <a:t>export default </a:t>
            </a:r>
            <a:r>
              <a:rPr lang="en-US" dirty="0" err="1"/>
              <a:t>useLocalStorage</a:t>
            </a:r>
            <a:r>
              <a:rPr lang="en-US" dirty="0"/>
              <a:t>;</a:t>
            </a:r>
          </a:p>
        </p:txBody>
      </p:sp>
      <p:sp>
        <p:nvSpPr>
          <p:cNvPr id="3" name="Title 2">
            <a:extLst>
              <a:ext uri="{FF2B5EF4-FFF2-40B4-BE49-F238E27FC236}">
                <a16:creationId xmlns:a16="http://schemas.microsoft.com/office/drawing/2014/main" id="{92D5FC2E-1943-478D-A6F5-3F9C7A80139C}"/>
              </a:ext>
            </a:extLst>
          </p:cNvPr>
          <p:cNvSpPr>
            <a:spLocks noGrp="1"/>
          </p:cNvSpPr>
          <p:nvPr>
            <p:ph type="title"/>
          </p:nvPr>
        </p:nvSpPr>
        <p:spPr/>
        <p:txBody>
          <a:bodyPr/>
          <a:lstStyle/>
          <a:p>
            <a:r>
              <a:rPr lang="en-US" dirty="0" err="1"/>
              <a:t>localStorage</a:t>
            </a:r>
            <a:r>
              <a:rPr lang="en-US" dirty="0"/>
              <a:t> hook demo – part 1</a:t>
            </a:r>
          </a:p>
        </p:txBody>
      </p:sp>
      <p:sp>
        <p:nvSpPr>
          <p:cNvPr id="4" name="Slide Number Placeholder 3">
            <a:extLst>
              <a:ext uri="{FF2B5EF4-FFF2-40B4-BE49-F238E27FC236}">
                <a16:creationId xmlns:a16="http://schemas.microsoft.com/office/drawing/2014/main" id="{959EDFA3-0356-443D-BCF2-4B188A0A6DFC}"/>
              </a:ext>
            </a:extLst>
          </p:cNvPr>
          <p:cNvSpPr>
            <a:spLocks noGrp="1"/>
          </p:cNvSpPr>
          <p:nvPr>
            <p:ph type="sldNum" sz="quarter" idx="4"/>
          </p:nvPr>
        </p:nvSpPr>
        <p:spPr/>
        <p:txBody>
          <a:bodyPr/>
          <a:lstStyle/>
          <a:p>
            <a:fld id="{3A3ABCD3-4259-4031-A1A0-BB63FBFB7B73}" type="slidenum">
              <a:rPr lang="en-US" smtClean="0"/>
              <a:pPr/>
              <a:t>291</a:t>
            </a:fld>
            <a:endParaRPr lang="en-US" dirty="0"/>
          </a:p>
        </p:txBody>
      </p:sp>
    </p:spTree>
    <p:extLst>
      <p:ext uri="{BB962C8B-B14F-4D97-AF65-F5344CB8AC3E}">
        <p14:creationId xmlns:p14="http://schemas.microsoft.com/office/powerpoint/2010/main" val="142036732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C40FF-12F2-4DFA-AAEE-0C4E3B232087}"/>
              </a:ext>
            </a:extLst>
          </p:cNvPr>
          <p:cNvSpPr>
            <a:spLocks noGrp="1"/>
          </p:cNvSpPr>
          <p:nvPr>
            <p:ph sz="quarter" idx="13"/>
          </p:nvPr>
        </p:nvSpPr>
        <p:spPr/>
        <p:txBody>
          <a:bodyPr/>
          <a:lstStyle/>
          <a:p>
            <a:r>
              <a:rPr lang="en-US" dirty="0"/>
              <a:t>const [state, </a:t>
            </a:r>
            <a:r>
              <a:rPr lang="en-US" dirty="0" err="1"/>
              <a:t>setState</a:t>
            </a:r>
            <a:r>
              <a:rPr lang="en-US" dirty="0"/>
              <a:t>] = </a:t>
            </a:r>
            <a:r>
              <a:rPr lang="en-US" dirty="0" err="1"/>
              <a:t>useState</a:t>
            </a:r>
            <a:r>
              <a:rPr lang="en-US" dirty="0"/>
              <a:t>(() =&gt; {</a:t>
            </a:r>
          </a:p>
          <a:p>
            <a:r>
              <a:rPr lang="en-US" dirty="0"/>
              <a:t>	let value;</a:t>
            </a:r>
          </a:p>
          <a:p>
            <a:r>
              <a:rPr lang="en-US" dirty="0"/>
              <a:t>	try {</a:t>
            </a:r>
          </a:p>
          <a:p>
            <a:r>
              <a:rPr lang="en-US" dirty="0"/>
              <a:t>		value = </a:t>
            </a:r>
            <a:r>
              <a:rPr lang="en-US" dirty="0" err="1"/>
              <a:t>JSON.parse</a:t>
            </a:r>
            <a:r>
              <a:rPr lang="en-US" dirty="0"/>
              <a:t>(</a:t>
            </a:r>
            <a:r>
              <a:rPr lang="en-US" dirty="0" err="1"/>
              <a:t>window.localStorage.getItem</a:t>
            </a:r>
            <a:r>
              <a:rPr lang="en-US" dirty="0"/>
              <a:t>(key) || String(def));</a:t>
            </a:r>
          </a:p>
          <a:p>
            <a:r>
              <a:rPr lang="en-US" dirty="0"/>
              <a:t>	} catch (e) {</a:t>
            </a:r>
          </a:p>
          <a:p>
            <a:r>
              <a:rPr lang="en-US" dirty="0"/>
              <a:t>		value = def;</a:t>
            </a:r>
          </a:p>
          <a:p>
            <a:r>
              <a:rPr lang="en-US" dirty="0"/>
              <a:t>	}</a:t>
            </a:r>
          </a:p>
          <a:p>
            <a:r>
              <a:rPr lang="en-US" dirty="0"/>
              <a:t>	return value;</a:t>
            </a:r>
          </a:p>
          <a:p>
            <a:r>
              <a:rPr lang="en-US" dirty="0"/>
              <a:t>});</a:t>
            </a:r>
          </a:p>
          <a:p>
            <a:r>
              <a:rPr lang="en-US" dirty="0" err="1"/>
              <a:t>useEffect</a:t>
            </a:r>
            <a:r>
              <a:rPr lang="en-US" dirty="0"/>
              <a:t>(() =&gt; {</a:t>
            </a:r>
          </a:p>
          <a:p>
            <a:r>
              <a:rPr lang="en-US" dirty="0"/>
              <a:t>	</a:t>
            </a:r>
            <a:r>
              <a:rPr lang="en-US" dirty="0" err="1"/>
              <a:t>window.localStorage.setItem</a:t>
            </a:r>
            <a:r>
              <a:rPr lang="en-US" dirty="0"/>
              <a:t>(key, state);</a:t>
            </a:r>
          </a:p>
          <a:p>
            <a:r>
              <a:rPr lang="en-US" dirty="0"/>
              <a:t>}, [state]);</a:t>
            </a:r>
          </a:p>
          <a:p>
            <a:endParaRPr lang="en-US" dirty="0"/>
          </a:p>
          <a:p>
            <a:r>
              <a:rPr lang="en-US" dirty="0"/>
              <a:t>return [state, </a:t>
            </a:r>
            <a:r>
              <a:rPr lang="en-US" dirty="0" err="1"/>
              <a:t>setState</a:t>
            </a:r>
            <a:r>
              <a:rPr lang="en-US" dirty="0"/>
              <a:t>];</a:t>
            </a:r>
          </a:p>
        </p:txBody>
      </p:sp>
      <p:sp>
        <p:nvSpPr>
          <p:cNvPr id="3" name="Title 2">
            <a:extLst>
              <a:ext uri="{FF2B5EF4-FFF2-40B4-BE49-F238E27FC236}">
                <a16:creationId xmlns:a16="http://schemas.microsoft.com/office/drawing/2014/main" id="{EE9FD6F1-1F85-46A7-BA88-095315FAA8EC}"/>
              </a:ext>
            </a:extLst>
          </p:cNvPr>
          <p:cNvSpPr>
            <a:spLocks noGrp="1"/>
          </p:cNvSpPr>
          <p:nvPr>
            <p:ph type="title"/>
          </p:nvPr>
        </p:nvSpPr>
        <p:spPr/>
        <p:txBody>
          <a:bodyPr/>
          <a:lstStyle/>
          <a:p>
            <a:r>
              <a:rPr lang="en-US" dirty="0" err="1"/>
              <a:t>localStorage</a:t>
            </a:r>
            <a:r>
              <a:rPr lang="en-US" dirty="0"/>
              <a:t> hook demo – part 2</a:t>
            </a:r>
          </a:p>
        </p:txBody>
      </p:sp>
      <p:sp>
        <p:nvSpPr>
          <p:cNvPr id="4" name="Slide Number Placeholder 3">
            <a:extLst>
              <a:ext uri="{FF2B5EF4-FFF2-40B4-BE49-F238E27FC236}">
                <a16:creationId xmlns:a16="http://schemas.microsoft.com/office/drawing/2014/main" id="{48797EAD-DEDC-488F-88B4-10A71748FF96}"/>
              </a:ext>
            </a:extLst>
          </p:cNvPr>
          <p:cNvSpPr>
            <a:spLocks noGrp="1"/>
          </p:cNvSpPr>
          <p:nvPr>
            <p:ph type="sldNum" sz="quarter" idx="4"/>
          </p:nvPr>
        </p:nvSpPr>
        <p:spPr/>
        <p:txBody>
          <a:bodyPr/>
          <a:lstStyle/>
          <a:p>
            <a:fld id="{3A3ABCD3-4259-4031-A1A0-BB63FBFB7B73}" type="slidenum">
              <a:rPr lang="en-US" smtClean="0"/>
              <a:pPr/>
              <a:t>292</a:t>
            </a:fld>
            <a:endParaRPr lang="en-US" dirty="0"/>
          </a:p>
        </p:txBody>
      </p:sp>
    </p:spTree>
    <p:extLst>
      <p:ext uri="{BB962C8B-B14F-4D97-AF65-F5344CB8AC3E}">
        <p14:creationId xmlns:p14="http://schemas.microsoft.com/office/powerpoint/2010/main" val="284730745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0F9DFB-9C5D-4A57-AD3C-37150BAC979B}"/>
              </a:ext>
            </a:extLst>
          </p:cNvPr>
          <p:cNvSpPr>
            <a:spLocks noGrp="1"/>
          </p:cNvSpPr>
          <p:nvPr>
            <p:ph sz="quarter" idx="13"/>
          </p:nvPr>
        </p:nvSpPr>
        <p:spPr/>
        <p:txBody>
          <a:bodyPr/>
          <a:lstStyle/>
          <a:p>
            <a:r>
              <a:rPr lang="en-US" dirty="0">
                <a:solidFill>
                  <a:schemeClr val="bg1">
                    <a:lumMod val="50000"/>
                  </a:schemeClr>
                </a:solidFill>
              </a:rPr>
              <a:t>// in containers/Counter/Counter.js, convert it into a functional component,</a:t>
            </a:r>
          </a:p>
          <a:p>
            <a:r>
              <a:rPr lang="en-US" dirty="0">
                <a:solidFill>
                  <a:schemeClr val="bg1">
                    <a:lumMod val="50000"/>
                  </a:schemeClr>
                </a:solidFill>
              </a:rPr>
              <a:t>// strip out all </a:t>
            </a:r>
            <a:r>
              <a:rPr lang="en-US" dirty="0" err="1">
                <a:solidFill>
                  <a:schemeClr val="bg1">
                    <a:lumMod val="50000"/>
                  </a:schemeClr>
                </a:solidFill>
              </a:rPr>
              <a:t>mapStateToProps</a:t>
            </a:r>
            <a:r>
              <a:rPr lang="en-US" dirty="0">
                <a:solidFill>
                  <a:schemeClr val="bg1">
                    <a:lumMod val="50000"/>
                  </a:schemeClr>
                </a:solidFill>
              </a:rPr>
              <a:t> and </a:t>
            </a:r>
            <a:r>
              <a:rPr lang="en-US" dirty="0" err="1">
                <a:solidFill>
                  <a:schemeClr val="bg1">
                    <a:lumMod val="50000"/>
                  </a:schemeClr>
                </a:solidFill>
              </a:rPr>
              <a:t>mapDispatchToProps</a:t>
            </a:r>
            <a:r>
              <a:rPr lang="en-US" dirty="0">
                <a:solidFill>
                  <a:schemeClr val="bg1">
                    <a:lumMod val="50000"/>
                  </a:schemeClr>
                </a:solidFill>
              </a:rPr>
              <a:t> and add:</a:t>
            </a:r>
          </a:p>
          <a:p>
            <a:r>
              <a:rPr lang="en-US" dirty="0"/>
              <a:t>import </a:t>
            </a:r>
            <a:r>
              <a:rPr lang="en-US" dirty="0" err="1"/>
              <a:t>useLocalStorage</a:t>
            </a:r>
            <a:r>
              <a:rPr lang="en-US" dirty="0"/>
              <a:t> from '../../hooks/</a:t>
            </a:r>
            <a:r>
              <a:rPr lang="en-US" dirty="0" err="1"/>
              <a:t>localStorage</a:t>
            </a:r>
            <a:r>
              <a:rPr lang="en-US" dirty="0"/>
              <a:t>';</a:t>
            </a:r>
          </a:p>
          <a:p>
            <a:endParaRPr lang="en-US" dirty="0"/>
          </a:p>
          <a:p>
            <a:r>
              <a:rPr lang="en-US" dirty="0">
                <a:solidFill>
                  <a:schemeClr val="bg1">
                    <a:lumMod val="50000"/>
                  </a:schemeClr>
                </a:solidFill>
              </a:rPr>
              <a:t>// in the component:</a:t>
            </a:r>
          </a:p>
          <a:p>
            <a:r>
              <a:rPr lang="en-US" dirty="0"/>
              <a:t>const [counter, </a:t>
            </a:r>
            <a:r>
              <a:rPr lang="en-US" dirty="0" err="1"/>
              <a:t>setCounter</a:t>
            </a:r>
            <a:r>
              <a:rPr lang="en-US" dirty="0"/>
              <a:t>] = </a:t>
            </a:r>
            <a:r>
              <a:rPr lang="en-US" dirty="0" err="1"/>
              <a:t>useLocalStorage</a:t>
            </a:r>
            <a:r>
              <a:rPr lang="en-US" dirty="0"/>
              <a:t>('kazoo-counter', 0);</a:t>
            </a:r>
          </a:p>
          <a:p>
            <a:endParaRPr lang="en-US" dirty="0"/>
          </a:p>
          <a:p>
            <a:r>
              <a:rPr lang="en-US" dirty="0">
                <a:solidFill>
                  <a:schemeClr val="bg1">
                    <a:lumMod val="50000"/>
                  </a:schemeClr>
                </a:solidFill>
              </a:rPr>
              <a:t>//modify the clicked={} attributes of each &lt;</a:t>
            </a:r>
            <a:r>
              <a:rPr lang="en-US" dirty="0" err="1">
                <a:solidFill>
                  <a:schemeClr val="bg1">
                    <a:lumMod val="50000"/>
                  </a:schemeClr>
                </a:solidFill>
              </a:rPr>
              <a:t>CounterControl</a:t>
            </a:r>
            <a:r>
              <a:rPr lang="en-US" dirty="0">
                <a:solidFill>
                  <a:schemeClr val="bg1">
                    <a:lumMod val="50000"/>
                  </a:schemeClr>
                </a:solidFill>
              </a:rPr>
              <a:t>&gt; as follows:</a:t>
            </a:r>
          </a:p>
          <a:p>
            <a:r>
              <a:rPr lang="en-US" dirty="0"/>
              <a:t>() =&gt; </a:t>
            </a:r>
            <a:r>
              <a:rPr lang="en-US" dirty="0" err="1"/>
              <a:t>setCounter</a:t>
            </a:r>
            <a:r>
              <a:rPr lang="en-US" dirty="0"/>
              <a:t>(counter + 1)</a:t>
            </a:r>
          </a:p>
          <a:p>
            <a:r>
              <a:rPr lang="en-US" dirty="0"/>
              <a:t>() =&gt; </a:t>
            </a:r>
            <a:r>
              <a:rPr lang="en-US" dirty="0" err="1"/>
              <a:t>setCounter</a:t>
            </a:r>
            <a:r>
              <a:rPr lang="en-US" dirty="0"/>
              <a:t>(counter – 1)</a:t>
            </a:r>
          </a:p>
          <a:p>
            <a:r>
              <a:rPr lang="en-US" dirty="0"/>
              <a:t>() =&gt; </a:t>
            </a:r>
            <a:r>
              <a:rPr lang="en-US" dirty="0" err="1"/>
              <a:t>setCounter</a:t>
            </a:r>
            <a:r>
              <a:rPr lang="en-US" dirty="0"/>
              <a:t>(counter + 5)</a:t>
            </a:r>
          </a:p>
          <a:p>
            <a:r>
              <a:rPr lang="en-US" dirty="0"/>
              <a:t>() =&gt; </a:t>
            </a:r>
            <a:r>
              <a:rPr lang="en-US" dirty="0" err="1"/>
              <a:t>setTimeout</a:t>
            </a:r>
            <a:r>
              <a:rPr lang="en-US" dirty="0"/>
              <a:t>(() =&gt; </a:t>
            </a:r>
            <a:r>
              <a:rPr lang="en-US" dirty="0" err="1"/>
              <a:t>setCounter</a:t>
            </a:r>
            <a:r>
              <a:rPr lang="en-US" dirty="0"/>
              <a:t>(counter + 7), 2000)</a:t>
            </a:r>
          </a:p>
          <a:p>
            <a:r>
              <a:rPr lang="en-US" dirty="0"/>
              <a:t>() =&gt; </a:t>
            </a:r>
            <a:r>
              <a:rPr lang="en-US" dirty="0" err="1"/>
              <a:t>setCounter</a:t>
            </a:r>
            <a:r>
              <a:rPr lang="en-US" dirty="0"/>
              <a:t>(counter – 5)</a:t>
            </a:r>
          </a:p>
          <a:p>
            <a:endParaRPr lang="en-US" dirty="0"/>
          </a:p>
        </p:txBody>
      </p:sp>
      <p:sp>
        <p:nvSpPr>
          <p:cNvPr id="3" name="Title 2">
            <a:extLst>
              <a:ext uri="{FF2B5EF4-FFF2-40B4-BE49-F238E27FC236}">
                <a16:creationId xmlns:a16="http://schemas.microsoft.com/office/drawing/2014/main" id="{ACF14527-D5AC-4299-B877-DF830382FC70}"/>
              </a:ext>
            </a:extLst>
          </p:cNvPr>
          <p:cNvSpPr>
            <a:spLocks noGrp="1"/>
          </p:cNvSpPr>
          <p:nvPr>
            <p:ph type="title"/>
          </p:nvPr>
        </p:nvSpPr>
        <p:spPr/>
        <p:txBody>
          <a:bodyPr/>
          <a:lstStyle/>
          <a:p>
            <a:r>
              <a:rPr lang="en-US" dirty="0"/>
              <a:t>using </a:t>
            </a:r>
            <a:r>
              <a:rPr lang="en-US" dirty="0" err="1"/>
              <a:t>localStorage</a:t>
            </a:r>
            <a:r>
              <a:rPr lang="en-US" dirty="0"/>
              <a:t> hook demo</a:t>
            </a:r>
          </a:p>
        </p:txBody>
      </p:sp>
      <p:sp>
        <p:nvSpPr>
          <p:cNvPr id="4" name="Slide Number Placeholder 3">
            <a:extLst>
              <a:ext uri="{FF2B5EF4-FFF2-40B4-BE49-F238E27FC236}">
                <a16:creationId xmlns:a16="http://schemas.microsoft.com/office/drawing/2014/main" id="{B383EA9D-AB93-4374-8DDF-9122B59D0792}"/>
              </a:ext>
            </a:extLst>
          </p:cNvPr>
          <p:cNvSpPr>
            <a:spLocks noGrp="1"/>
          </p:cNvSpPr>
          <p:nvPr>
            <p:ph type="sldNum" sz="quarter" idx="4"/>
          </p:nvPr>
        </p:nvSpPr>
        <p:spPr/>
        <p:txBody>
          <a:bodyPr/>
          <a:lstStyle/>
          <a:p>
            <a:fld id="{3A3ABCD3-4259-4031-A1A0-BB63FBFB7B73}" type="slidenum">
              <a:rPr lang="en-US" smtClean="0"/>
              <a:pPr/>
              <a:t>293</a:t>
            </a:fld>
            <a:endParaRPr lang="en-US" dirty="0"/>
          </a:p>
        </p:txBody>
      </p:sp>
    </p:spTree>
    <p:extLst>
      <p:ext uri="{BB962C8B-B14F-4D97-AF65-F5344CB8AC3E}">
        <p14:creationId xmlns:p14="http://schemas.microsoft.com/office/powerpoint/2010/main" val="219114991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F23E97-FE74-4359-9B9F-025E60BA1EA6}"/>
              </a:ext>
            </a:extLst>
          </p:cNvPr>
          <p:cNvSpPr>
            <a:spLocks noGrp="1"/>
          </p:cNvSpPr>
          <p:nvPr>
            <p:ph sz="quarter" idx="13"/>
          </p:nvPr>
        </p:nvSpPr>
        <p:spPr/>
        <p:txBody>
          <a:bodyPr/>
          <a:lstStyle/>
          <a:p>
            <a:r>
              <a:rPr lang="en-US" dirty="0">
                <a:solidFill>
                  <a:schemeClr val="bg1">
                    <a:lumMod val="50000"/>
                  </a:schemeClr>
                </a:solidFill>
              </a:rPr>
              <a:t>// test out the counter component. it should work (mostly)</a:t>
            </a:r>
          </a:p>
          <a:p>
            <a:r>
              <a:rPr lang="en-US" dirty="0">
                <a:solidFill>
                  <a:schemeClr val="bg1">
                    <a:lumMod val="50000"/>
                  </a:schemeClr>
                </a:solidFill>
              </a:rPr>
              <a:t>// try clicking the Delay Add 7 button and then quickly the Subtract 5 button</a:t>
            </a:r>
          </a:p>
          <a:p>
            <a:r>
              <a:rPr lang="en-US" dirty="0">
                <a:solidFill>
                  <a:schemeClr val="bg1">
                    <a:lumMod val="50000"/>
                  </a:schemeClr>
                </a:solidFill>
              </a:rPr>
              <a:t>// 5 gets subtracted, but then after 2 seconds, 7 is added to the original number,</a:t>
            </a:r>
          </a:p>
          <a:p>
            <a:r>
              <a:rPr lang="en-US" dirty="0">
                <a:solidFill>
                  <a:schemeClr val="bg1">
                    <a:lumMod val="50000"/>
                  </a:schemeClr>
                </a:solidFill>
              </a:rPr>
              <a:t>// not the number – 5</a:t>
            </a:r>
          </a:p>
          <a:p>
            <a:r>
              <a:rPr lang="en-US" dirty="0">
                <a:solidFill>
                  <a:schemeClr val="bg1">
                    <a:lumMod val="50000"/>
                  </a:schemeClr>
                </a:solidFill>
              </a:rPr>
              <a:t>// modify the clicked code for the Delay Add 7 button to:</a:t>
            </a:r>
          </a:p>
          <a:p>
            <a:r>
              <a:rPr lang="en-US" dirty="0"/>
              <a:t>() =&gt; </a:t>
            </a:r>
            <a:r>
              <a:rPr lang="en-US" dirty="0" err="1"/>
              <a:t>setTimeout</a:t>
            </a:r>
            <a:r>
              <a:rPr lang="en-US" dirty="0"/>
              <a:t>(() =&gt; </a:t>
            </a:r>
            <a:r>
              <a:rPr lang="en-US" dirty="0" err="1"/>
              <a:t>setCounter</a:t>
            </a:r>
            <a:r>
              <a:rPr lang="en-US" dirty="0"/>
              <a:t>(c =&gt; c + 7), 2000)</a:t>
            </a:r>
          </a:p>
          <a:p>
            <a:endParaRPr lang="en-US" dirty="0"/>
          </a:p>
          <a:p>
            <a:r>
              <a:rPr lang="en-US" dirty="0">
                <a:solidFill>
                  <a:schemeClr val="bg1">
                    <a:lumMod val="50000"/>
                  </a:schemeClr>
                </a:solidFill>
              </a:rPr>
              <a:t>// now, it should work properly</a:t>
            </a:r>
          </a:p>
          <a:p>
            <a:endParaRPr lang="en-US" dirty="0"/>
          </a:p>
        </p:txBody>
      </p:sp>
      <p:sp>
        <p:nvSpPr>
          <p:cNvPr id="3" name="Title 2">
            <a:extLst>
              <a:ext uri="{FF2B5EF4-FFF2-40B4-BE49-F238E27FC236}">
                <a16:creationId xmlns:a16="http://schemas.microsoft.com/office/drawing/2014/main" id="{C78C693E-C94C-4C7C-8B4B-F76E4C7E7588}"/>
              </a:ext>
            </a:extLst>
          </p:cNvPr>
          <p:cNvSpPr>
            <a:spLocks noGrp="1"/>
          </p:cNvSpPr>
          <p:nvPr>
            <p:ph type="title"/>
          </p:nvPr>
        </p:nvSpPr>
        <p:spPr/>
        <p:txBody>
          <a:bodyPr/>
          <a:lstStyle/>
          <a:p>
            <a:r>
              <a:rPr lang="en-US" dirty="0"/>
              <a:t>problem with usage of </a:t>
            </a:r>
            <a:r>
              <a:rPr lang="en-US" dirty="0" err="1"/>
              <a:t>localStorage</a:t>
            </a:r>
            <a:r>
              <a:rPr lang="en-US" dirty="0"/>
              <a:t> hook demo</a:t>
            </a:r>
          </a:p>
        </p:txBody>
      </p:sp>
      <p:sp>
        <p:nvSpPr>
          <p:cNvPr id="4" name="Slide Number Placeholder 3">
            <a:extLst>
              <a:ext uri="{FF2B5EF4-FFF2-40B4-BE49-F238E27FC236}">
                <a16:creationId xmlns:a16="http://schemas.microsoft.com/office/drawing/2014/main" id="{043BEC9D-9AA7-454E-A1CF-68A0E786152A}"/>
              </a:ext>
            </a:extLst>
          </p:cNvPr>
          <p:cNvSpPr>
            <a:spLocks noGrp="1"/>
          </p:cNvSpPr>
          <p:nvPr>
            <p:ph type="sldNum" sz="quarter" idx="4"/>
          </p:nvPr>
        </p:nvSpPr>
        <p:spPr/>
        <p:txBody>
          <a:bodyPr/>
          <a:lstStyle/>
          <a:p>
            <a:fld id="{3A3ABCD3-4259-4031-A1A0-BB63FBFB7B73}" type="slidenum">
              <a:rPr lang="en-US" smtClean="0"/>
              <a:pPr/>
              <a:t>294</a:t>
            </a:fld>
            <a:endParaRPr lang="en-US" dirty="0"/>
          </a:p>
        </p:txBody>
      </p:sp>
    </p:spTree>
    <p:extLst>
      <p:ext uri="{BB962C8B-B14F-4D97-AF65-F5344CB8AC3E}">
        <p14:creationId xmlns:p14="http://schemas.microsoft.com/office/powerpoint/2010/main" val="84656888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3A9C4B-815B-4CEA-9E28-0C2E0E82088A}"/>
              </a:ext>
            </a:extLst>
          </p:cNvPr>
          <p:cNvSpPr>
            <a:spLocks noGrp="1"/>
          </p:cNvSpPr>
          <p:nvPr>
            <p:ph sz="quarter" idx="13"/>
          </p:nvPr>
        </p:nvSpPr>
        <p:spPr/>
        <p:txBody>
          <a:bodyPr/>
          <a:lstStyle/>
          <a:p>
            <a:r>
              <a:rPr lang="en-US" dirty="0">
                <a:solidFill>
                  <a:schemeClr val="bg1">
                    <a:lumMod val="50000"/>
                  </a:schemeClr>
                </a:solidFill>
              </a:rPr>
              <a:t>// review the whyDidYouUpdate.js hook</a:t>
            </a:r>
          </a:p>
          <a:p>
            <a:r>
              <a:rPr lang="en-US" dirty="0">
                <a:solidFill>
                  <a:schemeClr val="bg1">
                    <a:lumMod val="50000"/>
                  </a:schemeClr>
                </a:solidFill>
              </a:rPr>
              <a:t>// in containers/Counter/Counter.js (or any other functional component) add:</a:t>
            </a:r>
          </a:p>
          <a:p>
            <a:r>
              <a:rPr lang="en-US" dirty="0"/>
              <a:t>import </a:t>
            </a:r>
            <a:r>
              <a:rPr lang="en-US" dirty="0" err="1"/>
              <a:t>useWhyDidYouUpdate</a:t>
            </a:r>
            <a:r>
              <a:rPr lang="en-US" dirty="0"/>
              <a:t> from '../../hooks/</a:t>
            </a:r>
            <a:r>
              <a:rPr lang="en-US" dirty="0" err="1"/>
              <a:t>whyDidYouUpdate</a:t>
            </a:r>
            <a:r>
              <a:rPr lang="en-US" dirty="0"/>
              <a:t>';</a:t>
            </a:r>
          </a:p>
          <a:p>
            <a:endParaRPr lang="en-US" dirty="0"/>
          </a:p>
          <a:p>
            <a:r>
              <a:rPr lang="en-US" dirty="0">
                <a:solidFill>
                  <a:schemeClr val="bg1">
                    <a:lumMod val="50000"/>
                  </a:schemeClr>
                </a:solidFill>
              </a:rPr>
              <a:t>// inside the functional component add:</a:t>
            </a:r>
          </a:p>
          <a:p>
            <a:r>
              <a:rPr lang="en-US" dirty="0" err="1"/>
              <a:t>useWhyDidYouUpdate</a:t>
            </a:r>
            <a:r>
              <a:rPr lang="en-US" dirty="0"/>
              <a:t>('Counter', props);</a:t>
            </a:r>
          </a:p>
          <a:p>
            <a:endParaRPr lang="en-US" dirty="0"/>
          </a:p>
          <a:p>
            <a:r>
              <a:rPr lang="en-US" dirty="0">
                <a:solidFill>
                  <a:schemeClr val="bg1">
                    <a:lumMod val="50000"/>
                  </a:schemeClr>
                </a:solidFill>
              </a:rPr>
              <a:t>// click a few menu items, leaving the counter and coming back to demo the output</a:t>
            </a:r>
          </a:p>
          <a:p>
            <a:endParaRPr lang="en-US" dirty="0"/>
          </a:p>
        </p:txBody>
      </p:sp>
      <p:sp>
        <p:nvSpPr>
          <p:cNvPr id="3" name="Title 2">
            <a:extLst>
              <a:ext uri="{FF2B5EF4-FFF2-40B4-BE49-F238E27FC236}">
                <a16:creationId xmlns:a16="http://schemas.microsoft.com/office/drawing/2014/main" id="{A3F0C035-8EA7-4598-A7B4-ACBAC48682A2}"/>
              </a:ext>
            </a:extLst>
          </p:cNvPr>
          <p:cNvSpPr>
            <a:spLocks noGrp="1"/>
          </p:cNvSpPr>
          <p:nvPr>
            <p:ph type="title"/>
          </p:nvPr>
        </p:nvSpPr>
        <p:spPr/>
        <p:txBody>
          <a:bodyPr/>
          <a:lstStyle/>
          <a:p>
            <a:r>
              <a:rPr lang="en-US" dirty="0" err="1"/>
              <a:t>whyDidYouUpdate</a:t>
            </a:r>
            <a:r>
              <a:rPr lang="en-US" dirty="0"/>
              <a:t> demo</a:t>
            </a:r>
          </a:p>
        </p:txBody>
      </p:sp>
      <p:sp>
        <p:nvSpPr>
          <p:cNvPr id="4" name="Slide Number Placeholder 3">
            <a:extLst>
              <a:ext uri="{FF2B5EF4-FFF2-40B4-BE49-F238E27FC236}">
                <a16:creationId xmlns:a16="http://schemas.microsoft.com/office/drawing/2014/main" id="{EAE4BC82-80E2-408C-8677-11A00817E61E}"/>
              </a:ext>
            </a:extLst>
          </p:cNvPr>
          <p:cNvSpPr>
            <a:spLocks noGrp="1"/>
          </p:cNvSpPr>
          <p:nvPr>
            <p:ph type="sldNum" sz="quarter" idx="4"/>
          </p:nvPr>
        </p:nvSpPr>
        <p:spPr/>
        <p:txBody>
          <a:bodyPr/>
          <a:lstStyle/>
          <a:p>
            <a:fld id="{3A3ABCD3-4259-4031-A1A0-BB63FBFB7B73}" type="slidenum">
              <a:rPr lang="en-US" smtClean="0"/>
              <a:pPr/>
              <a:t>295</a:t>
            </a:fld>
            <a:endParaRPr lang="en-US" dirty="0"/>
          </a:p>
        </p:txBody>
      </p:sp>
    </p:spTree>
    <p:extLst>
      <p:ext uri="{BB962C8B-B14F-4D97-AF65-F5344CB8AC3E}">
        <p14:creationId xmlns:p14="http://schemas.microsoft.com/office/powerpoint/2010/main" val="90227914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636C8C-38CA-4EAF-B84D-A7AC60D69862}"/>
              </a:ext>
            </a:extLst>
          </p:cNvPr>
          <p:cNvSpPr>
            <a:spLocks noGrp="1"/>
          </p:cNvSpPr>
          <p:nvPr>
            <p:ph sz="quarter" idx="13"/>
          </p:nvPr>
        </p:nvSpPr>
        <p:spPr/>
        <p:txBody>
          <a:bodyPr/>
          <a:lstStyle/>
          <a:p>
            <a:r>
              <a:rPr lang="en-US" dirty="0">
                <a:solidFill>
                  <a:schemeClr val="bg1">
                    <a:lumMod val="50000"/>
                  </a:schemeClr>
                </a:solidFill>
              </a:rPr>
              <a:t>// create a new file hooks/array.js and add</a:t>
            </a:r>
          </a:p>
          <a:p>
            <a:r>
              <a:rPr lang="en-US" dirty="0"/>
              <a:t>import { </a:t>
            </a:r>
            <a:r>
              <a:rPr lang="en-US" dirty="0" err="1"/>
              <a:t>useCallback</a:t>
            </a:r>
            <a:r>
              <a:rPr lang="en-US" dirty="0"/>
              <a:t>, </a:t>
            </a:r>
            <a:r>
              <a:rPr lang="en-US" dirty="0" err="1"/>
              <a:t>useState</a:t>
            </a:r>
            <a:r>
              <a:rPr lang="en-US" dirty="0"/>
              <a:t> } from 'react';</a:t>
            </a:r>
          </a:p>
          <a:p>
            <a:endParaRPr lang="en-US" dirty="0"/>
          </a:p>
          <a:p>
            <a:r>
              <a:rPr lang="en-US" dirty="0"/>
              <a:t>const </a:t>
            </a:r>
            <a:r>
              <a:rPr lang="en-US" dirty="0" err="1"/>
              <a:t>useArray</a:t>
            </a:r>
            <a:r>
              <a:rPr lang="en-US" dirty="0"/>
              <a:t> = </a:t>
            </a:r>
            <a:r>
              <a:rPr lang="en-US" dirty="0" err="1"/>
              <a:t>initialValues</a:t>
            </a:r>
            <a:r>
              <a:rPr lang="en-US" dirty="0"/>
              <a:t> =&gt; {</a:t>
            </a:r>
          </a:p>
          <a:p>
            <a:r>
              <a:rPr lang="en-US" dirty="0"/>
              <a:t>	const [value, </a:t>
            </a:r>
            <a:r>
              <a:rPr lang="en-US" dirty="0" err="1"/>
              <a:t>setValue</a:t>
            </a:r>
            <a:r>
              <a:rPr lang="en-US" dirty="0"/>
              <a:t>] = </a:t>
            </a:r>
            <a:r>
              <a:rPr lang="en-US" dirty="0" err="1"/>
              <a:t>useState</a:t>
            </a:r>
            <a:r>
              <a:rPr lang="en-US" dirty="0"/>
              <a:t>(</a:t>
            </a:r>
            <a:r>
              <a:rPr lang="en-US" dirty="0" err="1"/>
              <a:t>initialValues</a:t>
            </a:r>
            <a:r>
              <a:rPr lang="en-US" dirty="0"/>
              <a:t>);</a:t>
            </a:r>
          </a:p>
          <a:p>
            <a:endParaRPr lang="en-US" dirty="0"/>
          </a:p>
          <a:p>
            <a:r>
              <a:rPr lang="en-US" dirty="0"/>
              <a:t>	return {</a:t>
            </a:r>
          </a:p>
          <a:p>
            <a:r>
              <a:rPr lang="en-US" dirty="0"/>
              <a:t>		</a:t>
            </a:r>
            <a:r>
              <a:rPr lang="en-US" dirty="0">
                <a:solidFill>
                  <a:schemeClr val="bg1">
                    <a:lumMod val="50000"/>
                  </a:schemeClr>
                </a:solidFill>
              </a:rPr>
              <a:t>// content on next slide</a:t>
            </a:r>
          </a:p>
          <a:p>
            <a:r>
              <a:rPr lang="en-US" dirty="0"/>
              <a:t>	}</a:t>
            </a:r>
          </a:p>
          <a:p>
            <a:r>
              <a:rPr lang="en-US" dirty="0"/>
              <a:t>};</a:t>
            </a:r>
          </a:p>
          <a:p>
            <a:endParaRPr lang="en-US" dirty="0"/>
          </a:p>
          <a:p>
            <a:r>
              <a:rPr lang="en-US" dirty="0"/>
              <a:t>export default </a:t>
            </a:r>
            <a:r>
              <a:rPr lang="en-US" dirty="0" err="1"/>
              <a:t>useArray</a:t>
            </a:r>
            <a:r>
              <a:rPr lang="en-US" dirty="0"/>
              <a:t>;</a:t>
            </a:r>
          </a:p>
          <a:p>
            <a:endParaRPr lang="en-US" dirty="0"/>
          </a:p>
          <a:p>
            <a:endParaRPr lang="en-US" dirty="0"/>
          </a:p>
        </p:txBody>
      </p:sp>
      <p:sp>
        <p:nvSpPr>
          <p:cNvPr id="3" name="Title 2">
            <a:extLst>
              <a:ext uri="{FF2B5EF4-FFF2-40B4-BE49-F238E27FC236}">
                <a16:creationId xmlns:a16="http://schemas.microsoft.com/office/drawing/2014/main" id="{E8319CBA-A7BF-4F60-8E4F-C6FBD033A988}"/>
              </a:ext>
            </a:extLst>
          </p:cNvPr>
          <p:cNvSpPr>
            <a:spLocks noGrp="1"/>
          </p:cNvSpPr>
          <p:nvPr>
            <p:ph type="title"/>
          </p:nvPr>
        </p:nvSpPr>
        <p:spPr/>
        <p:txBody>
          <a:bodyPr/>
          <a:lstStyle/>
          <a:p>
            <a:r>
              <a:rPr lang="en-US" dirty="0" err="1"/>
              <a:t>useArray</a:t>
            </a:r>
            <a:r>
              <a:rPr lang="en-US" dirty="0"/>
              <a:t> convenience hook example – part 1</a:t>
            </a:r>
          </a:p>
        </p:txBody>
      </p:sp>
      <p:sp>
        <p:nvSpPr>
          <p:cNvPr id="4" name="Slide Number Placeholder 3">
            <a:extLst>
              <a:ext uri="{FF2B5EF4-FFF2-40B4-BE49-F238E27FC236}">
                <a16:creationId xmlns:a16="http://schemas.microsoft.com/office/drawing/2014/main" id="{D30979BB-6F0E-4C73-98D6-3A76F7B6152A}"/>
              </a:ext>
            </a:extLst>
          </p:cNvPr>
          <p:cNvSpPr>
            <a:spLocks noGrp="1"/>
          </p:cNvSpPr>
          <p:nvPr>
            <p:ph type="sldNum" sz="quarter" idx="4"/>
          </p:nvPr>
        </p:nvSpPr>
        <p:spPr/>
        <p:txBody>
          <a:bodyPr/>
          <a:lstStyle/>
          <a:p>
            <a:fld id="{3A3ABCD3-4259-4031-A1A0-BB63FBFB7B73}" type="slidenum">
              <a:rPr lang="en-US" smtClean="0"/>
              <a:pPr/>
              <a:t>296</a:t>
            </a:fld>
            <a:endParaRPr lang="en-US" dirty="0"/>
          </a:p>
        </p:txBody>
      </p:sp>
    </p:spTree>
    <p:extLst>
      <p:ext uri="{BB962C8B-B14F-4D97-AF65-F5344CB8AC3E}">
        <p14:creationId xmlns:p14="http://schemas.microsoft.com/office/powerpoint/2010/main" val="106251341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C268E9-BD75-4618-AA62-6681E26EDE95}"/>
              </a:ext>
            </a:extLst>
          </p:cNvPr>
          <p:cNvSpPr>
            <a:spLocks noGrp="1"/>
          </p:cNvSpPr>
          <p:nvPr>
            <p:ph sz="quarter" idx="13"/>
          </p:nvPr>
        </p:nvSpPr>
        <p:spPr/>
        <p:txBody>
          <a:bodyPr/>
          <a:lstStyle/>
          <a:p>
            <a:r>
              <a:rPr lang="en-US" dirty="0"/>
              <a:t>return {</a:t>
            </a:r>
          </a:p>
          <a:p>
            <a:r>
              <a:rPr lang="en-US" dirty="0"/>
              <a:t>	value,</a:t>
            </a:r>
          </a:p>
          <a:p>
            <a:r>
              <a:rPr lang="en-US" dirty="0"/>
              <a:t>	</a:t>
            </a:r>
            <a:r>
              <a:rPr lang="en-US" dirty="0" err="1"/>
              <a:t>setValue</a:t>
            </a:r>
            <a:r>
              <a:rPr lang="en-US" dirty="0"/>
              <a:t>,</a:t>
            </a:r>
          </a:p>
          <a:p>
            <a:r>
              <a:rPr lang="en-US" dirty="0"/>
              <a:t>	add: </a:t>
            </a:r>
            <a:r>
              <a:rPr lang="en-US" dirty="0" err="1"/>
              <a:t>useCallback</a:t>
            </a:r>
            <a:r>
              <a:rPr lang="en-US" dirty="0"/>
              <a:t>(item =&gt; </a:t>
            </a:r>
            <a:r>
              <a:rPr lang="en-US" dirty="0" err="1"/>
              <a:t>setValue</a:t>
            </a:r>
            <a:r>
              <a:rPr lang="en-US" dirty="0"/>
              <a:t>(</a:t>
            </a:r>
            <a:r>
              <a:rPr lang="en-US" dirty="0" err="1"/>
              <a:t>arr</a:t>
            </a:r>
            <a:r>
              <a:rPr lang="en-US" dirty="0"/>
              <a:t> =&gt; [...</a:t>
            </a:r>
            <a:r>
              <a:rPr lang="en-US" dirty="0" err="1"/>
              <a:t>arr</a:t>
            </a:r>
            <a:r>
              <a:rPr lang="en-US" dirty="0"/>
              <a:t>, item])),</a:t>
            </a:r>
          </a:p>
          <a:p>
            <a:r>
              <a:rPr lang="en-US" dirty="0"/>
              <a:t>	clear: </a:t>
            </a:r>
            <a:r>
              <a:rPr lang="en-US" dirty="0" err="1"/>
              <a:t>useCallback</a:t>
            </a:r>
            <a:r>
              <a:rPr lang="en-US" dirty="0"/>
              <a:t>(() =&gt; </a:t>
            </a:r>
            <a:r>
              <a:rPr lang="en-US" dirty="0" err="1"/>
              <a:t>setValue</a:t>
            </a:r>
            <a:r>
              <a:rPr lang="en-US" dirty="0"/>
              <a:t>(() =&gt; [])),</a:t>
            </a:r>
          </a:p>
          <a:p>
            <a:r>
              <a:rPr lang="en-US" dirty="0"/>
              <a:t>	</a:t>
            </a:r>
            <a:r>
              <a:rPr lang="en-US" dirty="0" err="1"/>
              <a:t>removeById</a:t>
            </a:r>
            <a:r>
              <a:rPr lang="en-US" dirty="0"/>
              <a:t>: </a:t>
            </a:r>
            <a:r>
              <a:rPr lang="en-US" dirty="0" err="1"/>
              <a:t>useCallback</a:t>
            </a:r>
            <a:r>
              <a:rPr lang="en-US" dirty="0"/>
              <a:t>(id =&gt; </a:t>
            </a:r>
            <a:r>
              <a:rPr lang="en-US" dirty="0" err="1"/>
              <a:t>setValue</a:t>
            </a:r>
            <a:r>
              <a:rPr lang="en-US" dirty="0"/>
              <a:t>(</a:t>
            </a:r>
            <a:r>
              <a:rPr lang="en-US" dirty="0" err="1"/>
              <a:t>arr</a:t>
            </a:r>
            <a:r>
              <a:rPr lang="en-US" dirty="0"/>
              <a:t> =&gt; </a:t>
            </a:r>
            <a:r>
              <a:rPr lang="en-US" dirty="0" err="1"/>
              <a:t>arr.filter</a:t>
            </a:r>
            <a:r>
              <a:rPr lang="en-US" dirty="0"/>
              <a:t>(v =&gt; v &amp;&amp; v.id !== id))),</a:t>
            </a:r>
          </a:p>
          <a:p>
            <a:r>
              <a:rPr lang="en-US" dirty="0"/>
              <a:t>	</a:t>
            </a:r>
            <a:r>
              <a:rPr lang="en-US" dirty="0" err="1"/>
              <a:t>removeByIndex</a:t>
            </a:r>
            <a:r>
              <a:rPr lang="en-US" dirty="0"/>
              <a:t>: </a:t>
            </a:r>
            <a:r>
              <a:rPr lang="en-US" dirty="0" err="1"/>
              <a:t>useCallback</a:t>
            </a:r>
            <a:r>
              <a:rPr lang="en-US" dirty="0"/>
              <a:t>(</a:t>
            </a:r>
            <a:r>
              <a:rPr lang="en-US" dirty="0" err="1"/>
              <a:t>idx</a:t>
            </a:r>
            <a:r>
              <a:rPr lang="en-US" dirty="0"/>
              <a:t> =&gt; </a:t>
            </a:r>
            <a:r>
              <a:rPr lang="en-US" dirty="0" err="1"/>
              <a:t>setValue</a:t>
            </a:r>
            <a:r>
              <a:rPr lang="en-US" dirty="0"/>
              <a:t>(</a:t>
            </a:r>
            <a:r>
              <a:rPr lang="en-US" dirty="0" err="1"/>
              <a:t>arr</a:t>
            </a:r>
            <a:r>
              <a:rPr lang="en-US" dirty="0"/>
              <a:t> =&gt; {</a:t>
            </a:r>
          </a:p>
          <a:p>
            <a:r>
              <a:rPr lang="en-US" dirty="0"/>
              <a:t>		</a:t>
            </a:r>
            <a:r>
              <a:rPr lang="en-US" dirty="0" err="1"/>
              <a:t>arr.splice</a:t>
            </a:r>
            <a:r>
              <a:rPr lang="en-US" dirty="0"/>
              <a:t>(</a:t>
            </a:r>
            <a:r>
              <a:rPr lang="en-US" dirty="0" err="1"/>
              <a:t>idx</a:t>
            </a:r>
            <a:r>
              <a:rPr lang="en-US" dirty="0"/>
              <a:t>, 1);</a:t>
            </a:r>
          </a:p>
          <a:p>
            <a:r>
              <a:rPr lang="en-US" dirty="0"/>
              <a:t>		return [...</a:t>
            </a:r>
            <a:r>
              <a:rPr lang="en-US" dirty="0" err="1"/>
              <a:t>arr</a:t>
            </a:r>
            <a:r>
              <a:rPr lang="en-US" dirty="0"/>
              <a:t>];</a:t>
            </a:r>
          </a:p>
          <a:p>
            <a:r>
              <a:rPr lang="en-US" dirty="0"/>
              <a:t>	}))</a:t>
            </a:r>
          </a:p>
          <a:p>
            <a:r>
              <a:rPr lang="en-US" dirty="0"/>
              <a:t>}</a:t>
            </a:r>
          </a:p>
        </p:txBody>
      </p:sp>
      <p:sp>
        <p:nvSpPr>
          <p:cNvPr id="3" name="Title 2">
            <a:extLst>
              <a:ext uri="{FF2B5EF4-FFF2-40B4-BE49-F238E27FC236}">
                <a16:creationId xmlns:a16="http://schemas.microsoft.com/office/drawing/2014/main" id="{C8B672B5-04E4-442D-9E2F-2845E902A915}"/>
              </a:ext>
            </a:extLst>
          </p:cNvPr>
          <p:cNvSpPr>
            <a:spLocks noGrp="1"/>
          </p:cNvSpPr>
          <p:nvPr>
            <p:ph type="title"/>
          </p:nvPr>
        </p:nvSpPr>
        <p:spPr/>
        <p:txBody>
          <a:bodyPr/>
          <a:lstStyle/>
          <a:p>
            <a:r>
              <a:rPr lang="en-US" dirty="0" err="1"/>
              <a:t>useArray</a:t>
            </a:r>
            <a:r>
              <a:rPr lang="en-US" dirty="0"/>
              <a:t> convenience hook example – part 2</a:t>
            </a:r>
          </a:p>
        </p:txBody>
      </p:sp>
      <p:sp>
        <p:nvSpPr>
          <p:cNvPr id="4" name="Slide Number Placeholder 3">
            <a:extLst>
              <a:ext uri="{FF2B5EF4-FFF2-40B4-BE49-F238E27FC236}">
                <a16:creationId xmlns:a16="http://schemas.microsoft.com/office/drawing/2014/main" id="{5F14DA17-4024-4369-85EF-824A22F15321}"/>
              </a:ext>
            </a:extLst>
          </p:cNvPr>
          <p:cNvSpPr>
            <a:spLocks noGrp="1"/>
          </p:cNvSpPr>
          <p:nvPr>
            <p:ph type="sldNum" sz="quarter" idx="4"/>
          </p:nvPr>
        </p:nvSpPr>
        <p:spPr/>
        <p:txBody>
          <a:bodyPr/>
          <a:lstStyle/>
          <a:p>
            <a:fld id="{3A3ABCD3-4259-4031-A1A0-BB63FBFB7B73}" type="slidenum">
              <a:rPr lang="en-US" smtClean="0"/>
              <a:pPr/>
              <a:t>297</a:t>
            </a:fld>
            <a:endParaRPr lang="en-US" dirty="0"/>
          </a:p>
        </p:txBody>
      </p:sp>
    </p:spTree>
    <p:extLst>
      <p:ext uri="{BB962C8B-B14F-4D97-AF65-F5344CB8AC3E}">
        <p14:creationId xmlns:p14="http://schemas.microsoft.com/office/powerpoint/2010/main" val="391261990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6B1756-320D-428B-AD01-F2F0DA4E477E}"/>
              </a:ext>
            </a:extLst>
          </p:cNvPr>
          <p:cNvSpPr>
            <a:spLocks noGrp="1"/>
          </p:cNvSpPr>
          <p:nvPr>
            <p:ph sz="quarter" idx="13"/>
          </p:nvPr>
        </p:nvSpPr>
        <p:spPr/>
        <p:txBody>
          <a:bodyPr/>
          <a:lstStyle/>
          <a:p>
            <a:r>
              <a:rPr lang="en-US" dirty="0">
                <a:solidFill>
                  <a:schemeClr val="bg1">
                    <a:lumMod val="50000"/>
                  </a:schemeClr>
                </a:solidFill>
              </a:rPr>
              <a:t>// create a new components/ShoppingList.js and enter:</a:t>
            </a:r>
          </a:p>
          <a:p>
            <a:r>
              <a:rPr lang="en-US" dirty="0"/>
              <a:t>import React from 'react';</a:t>
            </a:r>
          </a:p>
          <a:p>
            <a:r>
              <a:rPr lang="en-US" dirty="0"/>
              <a:t>import </a:t>
            </a:r>
            <a:r>
              <a:rPr lang="en-US" dirty="0" err="1"/>
              <a:t>useArray</a:t>
            </a:r>
            <a:r>
              <a:rPr lang="en-US" dirty="0"/>
              <a:t> from '../hooks/array';</a:t>
            </a:r>
          </a:p>
          <a:p>
            <a:endParaRPr lang="en-US" dirty="0"/>
          </a:p>
          <a:p>
            <a:r>
              <a:rPr lang="en-US" dirty="0"/>
              <a:t>const </a:t>
            </a:r>
            <a:r>
              <a:rPr lang="en-US" dirty="0" err="1"/>
              <a:t>ShoppingList</a:t>
            </a:r>
            <a:r>
              <a:rPr lang="en-US" dirty="0"/>
              <a:t> = props =&gt; {</a:t>
            </a:r>
          </a:p>
          <a:p>
            <a:r>
              <a:rPr lang="en-US" dirty="0"/>
              <a:t>	const list = </a:t>
            </a:r>
            <a:r>
              <a:rPr lang="en-US" dirty="0" err="1"/>
              <a:t>useArray</a:t>
            </a:r>
            <a:r>
              <a:rPr lang="en-US" dirty="0"/>
              <a:t>(['Eggs', 'Milk', 'Bread']);</a:t>
            </a:r>
          </a:p>
          <a:p>
            <a:endParaRPr lang="en-US" dirty="0"/>
          </a:p>
          <a:p>
            <a:r>
              <a:rPr lang="en-US" dirty="0"/>
              <a:t>	return (</a:t>
            </a:r>
          </a:p>
          <a:p>
            <a:r>
              <a:rPr lang="en-US" dirty="0"/>
              <a:t>		</a:t>
            </a:r>
            <a:r>
              <a:rPr lang="en-US" dirty="0">
                <a:solidFill>
                  <a:schemeClr val="bg1">
                    <a:lumMod val="50000"/>
                  </a:schemeClr>
                </a:solidFill>
              </a:rPr>
              <a:t>// content on next slide</a:t>
            </a:r>
          </a:p>
          <a:p>
            <a:r>
              <a:rPr lang="en-US" dirty="0"/>
              <a:t>	);</a:t>
            </a:r>
          </a:p>
          <a:p>
            <a:r>
              <a:rPr lang="en-US" dirty="0"/>
              <a:t>};</a:t>
            </a:r>
          </a:p>
          <a:p>
            <a:endParaRPr lang="en-US" dirty="0"/>
          </a:p>
          <a:p>
            <a:r>
              <a:rPr lang="en-US" dirty="0"/>
              <a:t>export default </a:t>
            </a:r>
            <a:r>
              <a:rPr lang="en-US" dirty="0" err="1"/>
              <a:t>ShoppingList</a:t>
            </a:r>
            <a:r>
              <a:rPr lang="en-US" dirty="0"/>
              <a:t>;</a:t>
            </a:r>
          </a:p>
          <a:p>
            <a:endParaRPr lang="en-US" dirty="0"/>
          </a:p>
        </p:txBody>
      </p:sp>
      <p:sp>
        <p:nvSpPr>
          <p:cNvPr id="3" name="Title 2">
            <a:extLst>
              <a:ext uri="{FF2B5EF4-FFF2-40B4-BE49-F238E27FC236}">
                <a16:creationId xmlns:a16="http://schemas.microsoft.com/office/drawing/2014/main" id="{DDA5BD07-0CC3-4941-AB71-358025A65B68}"/>
              </a:ext>
            </a:extLst>
          </p:cNvPr>
          <p:cNvSpPr>
            <a:spLocks noGrp="1"/>
          </p:cNvSpPr>
          <p:nvPr>
            <p:ph type="title"/>
          </p:nvPr>
        </p:nvSpPr>
        <p:spPr/>
        <p:txBody>
          <a:bodyPr/>
          <a:lstStyle/>
          <a:p>
            <a:r>
              <a:rPr lang="en-US" dirty="0" err="1"/>
              <a:t>useArray</a:t>
            </a:r>
            <a:r>
              <a:rPr lang="en-US" dirty="0"/>
              <a:t> convenience hook example – part 3</a:t>
            </a:r>
          </a:p>
        </p:txBody>
      </p:sp>
      <p:sp>
        <p:nvSpPr>
          <p:cNvPr id="4" name="Slide Number Placeholder 3">
            <a:extLst>
              <a:ext uri="{FF2B5EF4-FFF2-40B4-BE49-F238E27FC236}">
                <a16:creationId xmlns:a16="http://schemas.microsoft.com/office/drawing/2014/main" id="{A217165D-2FEC-4F10-9FC0-2196333A5265}"/>
              </a:ext>
            </a:extLst>
          </p:cNvPr>
          <p:cNvSpPr>
            <a:spLocks noGrp="1"/>
          </p:cNvSpPr>
          <p:nvPr>
            <p:ph type="sldNum" sz="quarter" idx="4"/>
          </p:nvPr>
        </p:nvSpPr>
        <p:spPr/>
        <p:txBody>
          <a:bodyPr/>
          <a:lstStyle/>
          <a:p>
            <a:fld id="{3A3ABCD3-4259-4031-A1A0-BB63FBFB7B73}" type="slidenum">
              <a:rPr lang="en-US" smtClean="0"/>
              <a:pPr/>
              <a:t>298</a:t>
            </a:fld>
            <a:endParaRPr lang="en-US" dirty="0"/>
          </a:p>
        </p:txBody>
      </p:sp>
    </p:spTree>
    <p:extLst>
      <p:ext uri="{BB962C8B-B14F-4D97-AF65-F5344CB8AC3E}">
        <p14:creationId xmlns:p14="http://schemas.microsoft.com/office/powerpoint/2010/main" val="5246019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3BBA1-545C-469A-9265-26ADF06E8B39}"/>
              </a:ext>
            </a:extLst>
          </p:cNvPr>
          <p:cNvSpPr>
            <a:spLocks noGrp="1"/>
          </p:cNvSpPr>
          <p:nvPr>
            <p:ph sz="quarter" idx="13"/>
          </p:nvPr>
        </p:nvSpPr>
        <p:spPr/>
        <p:txBody>
          <a:bodyPr/>
          <a:lstStyle/>
          <a:p>
            <a:r>
              <a:rPr lang="en-US" dirty="0"/>
              <a:t>&lt;div&gt;</a:t>
            </a:r>
          </a:p>
          <a:p>
            <a:r>
              <a:rPr lang="en-US" dirty="0"/>
              <a:t>	&lt;h1&gt;Shopping List&lt;/h1&gt;</a:t>
            </a:r>
          </a:p>
          <a:p>
            <a:r>
              <a:rPr lang="en-US" dirty="0"/>
              <a:t>	&lt;button </a:t>
            </a:r>
            <a:r>
              <a:rPr lang="en-US" dirty="0" err="1"/>
              <a:t>onClick</a:t>
            </a:r>
            <a:r>
              <a:rPr lang="en-US" dirty="0"/>
              <a:t>={() =&gt; </a:t>
            </a:r>
            <a:r>
              <a:rPr lang="en-US" dirty="0" err="1"/>
              <a:t>list.add</a:t>
            </a:r>
            <a:r>
              <a:rPr lang="en-US" dirty="0"/>
              <a:t>('something')}&gt;Add&lt;/button&gt;</a:t>
            </a:r>
          </a:p>
          <a:p>
            <a:r>
              <a:rPr lang="en-US" dirty="0"/>
              <a:t>	&lt;ul&gt;</a:t>
            </a:r>
          </a:p>
          <a:p>
            <a:r>
              <a:rPr lang="en-US" dirty="0"/>
              <a:t>		{</a:t>
            </a:r>
            <a:r>
              <a:rPr lang="en-US" dirty="0" err="1"/>
              <a:t>list.value.map</a:t>
            </a:r>
            <a:r>
              <a:rPr lang="en-US" dirty="0"/>
              <a:t>((item, </a:t>
            </a:r>
            <a:r>
              <a:rPr lang="en-US" dirty="0" err="1"/>
              <a:t>i</a:t>
            </a:r>
            <a:r>
              <a:rPr lang="en-US" dirty="0"/>
              <a:t>) =&gt; (</a:t>
            </a:r>
          </a:p>
          <a:p>
            <a:r>
              <a:rPr lang="en-US" dirty="0"/>
              <a:t>			&lt;li key={</a:t>
            </a:r>
            <a:r>
              <a:rPr lang="en-US" dirty="0" err="1"/>
              <a:t>i</a:t>
            </a:r>
            <a:r>
              <a:rPr lang="en-US" dirty="0"/>
              <a:t>}&gt;</a:t>
            </a:r>
          </a:p>
          <a:p>
            <a:r>
              <a:rPr lang="en-US" dirty="0"/>
              <a:t>				&lt;button </a:t>
            </a:r>
            <a:r>
              <a:rPr lang="en-US" dirty="0" err="1"/>
              <a:t>onClick</a:t>
            </a:r>
            <a:r>
              <a:rPr lang="en-US" dirty="0"/>
              <a:t>={() =&gt; </a:t>
            </a:r>
            <a:r>
              <a:rPr lang="en-US" dirty="0" err="1"/>
              <a:t>list.removeByIndex</a:t>
            </a:r>
            <a:r>
              <a:rPr lang="en-US" dirty="0"/>
              <a:t>(</a:t>
            </a:r>
            <a:r>
              <a:rPr lang="en-US" dirty="0" err="1"/>
              <a:t>i</a:t>
            </a:r>
            <a:r>
              <a:rPr lang="en-US" dirty="0"/>
              <a:t>)}&gt;Delete&lt;/button&gt;</a:t>
            </a:r>
          </a:p>
          <a:p>
            <a:r>
              <a:rPr lang="en-US" dirty="0"/>
              <a:t>				&amp;</a:t>
            </a:r>
            <a:r>
              <a:rPr lang="en-US" dirty="0" err="1"/>
              <a:t>nbsp</a:t>
            </a:r>
            <a:r>
              <a:rPr lang="en-US" dirty="0"/>
              <a:t>;{item}</a:t>
            </a:r>
          </a:p>
          <a:p>
            <a:r>
              <a:rPr lang="en-US" dirty="0"/>
              <a:t>			&lt;/li&gt;</a:t>
            </a:r>
          </a:p>
          <a:p>
            <a:r>
              <a:rPr lang="en-US" dirty="0"/>
              <a:t>		))}</a:t>
            </a:r>
          </a:p>
          <a:p>
            <a:r>
              <a:rPr lang="en-US" dirty="0"/>
              <a:t>	&lt;/ul&gt;</a:t>
            </a:r>
          </a:p>
          <a:p>
            <a:r>
              <a:rPr lang="en-US" dirty="0"/>
              <a:t>	&lt;button </a:t>
            </a:r>
            <a:r>
              <a:rPr lang="en-US" dirty="0" err="1"/>
              <a:t>onClick</a:t>
            </a:r>
            <a:r>
              <a:rPr lang="en-US" dirty="0"/>
              <a:t>={</a:t>
            </a:r>
            <a:r>
              <a:rPr lang="en-US" dirty="0" err="1"/>
              <a:t>list.clear</a:t>
            </a:r>
            <a:r>
              <a:rPr lang="en-US" dirty="0"/>
              <a:t>}&gt;Clear&lt;/button&gt;</a:t>
            </a:r>
          </a:p>
          <a:p>
            <a:r>
              <a:rPr lang="en-US" dirty="0"/>
              <a:t>&lt;/div&gt;</a:t>
            </a:r>
          </a:p>
        </p:txBody>
      </p:sp>
      <p:sp>
        <p:nvSpPr>
          <p:cNvPr id="3" name="Title 2">
            <a:extLst>
              <a:ext uri="{FF2B5EF4-FFF2-40B4-BE49-F238E27FC236}">
                <a16:creationId xmlns:a16="http://schemas.microsoft.com/office/drawing/2014/main" id="{540A2860-DF77-4378-BA5A-FB9F2A20A4FC}"/>
              </a:ext>
            </a:extLst>
          </p:cNvPr>
          <p:cNvSpPr>
            <a:spLocks noGrp="1"/>
          </p:cNvSpPr>
          <p:nvPr>
            <p:ph type="title"/>
          </p:nvPr>
        </p:nvSpPr>
        <p:spPr/>
        <p:txBody>
          <a:bodyPr/>
          <a:lstStyle/>
          <a:p>
            <a:r>
              <a:rPr lang="en-US" dirty="0" err="1"/>
              <a:t>useArray</a:t>
            </a:r>
            <a:r>
              <a:rPr lang="en-US" dirty="0"/>
              <a:t> convenience hook demo – part 4</a:t>
            </a:r>
          </a:p>
        </p:txBody>
      </p:sp>
      <p:sp>
        <p:nvSpPr>
          <p:cNvPr id="4" name="Slide Number Placeholder 3">
            <a:extLst>
              <a:ext uri="{FF2B5EF4-FFF2-40B4-BE49-F238E27FC236}">
                <a16:creationId xmlns:a16="http://schemas.microsoft.com/office/drawing/2014/main" id="{46BF59D3-D178-4F79-9A2A-D57C602AF7CE}"/>
              </a:ext>
            </a:extLst>
          </p:cNvPr>
          <p:cNvSpPr>
            <a:spLocks noGrp="1"/>
          </p:cNvSpPr>
          <p:nvPr>
            <p:ph type="sldNum" sz="quarter" idx="4"/>
          </p:nvPr>
        </p:nvSpPr>
        <p:spPr/>
        <p:txBody>
          <a:bodyPr/>
          <a:lstStyle/>
          <a:p>
            <a:fld id="{3A3ABCD3-4259-4031-A1A0-BB63FBFB7B73}" type="slidenum">
              <a:rPr lang="en-US" smtClean="0"/>
              <a:pPr/>
              <a:t>299</a:t>
            </a:fld>
            <a:endParaRPr lang="en-US" dirty="0"/>
          </a:p>
        </p:txBody>
      </p:sp>
    </p:spTree>
    <p:extLst>
      <p:ext uri="{BB962C8B-B14F-4D97-AF65-F5344CB8AC3E}">
        <p14:creationId xmlns:p14="http://schemas.microsoft.com/office/powerpoint/2010/main" val="352621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This course has classfiles associated with it.</a:t>
            </a:r>
          </a:p>
          <a:p>
            <a:r>
              <a:rPr lang="en-US" dirty="0"/>
              <a:t>The 'demos' directory contains a directory for each lesson with sample application files relevant to that lesson.</a:t>
            </a:r>
          </a:p>
          <a:p>
            <a:r>
              <a:rPr lang="en-US" dirty="0"/>
              <a:t>The 'exercises' directory contains a directory for each lesson with starting files for a self-paced exercise students should complete at the end of each lesson. Each exercise directory contains an 'instructions.txt' file with step-by-step instructions for the exercise.</a:t>
            </a:r>
          </a:p>
          <a:p>
            <a:r>
              <a:rPr lang="en-US" dirty="0"/>
              <a:t>The 'finished' directory contains the completed exercises.</a:t>
            </a:r>
          </a:p>
          <a:p>
            <a:r>
              <a:rPr lang="en-US" dirty="0"/>
              <a:t>The '</a:t>
            </a:r>
            <a:r>
              <a:rPr lang="en-US" dirty="0" err="1"/>
              <a:t>node_modules</a:t>
            </a:r>
            <a:r>
              <a:rPr lang="en-US" dirty="0"/>
              <a:t>' directory contains the dependencies for all of the applications.</a:t>
            </a:r>
          </a:p>
        </p:txBody>
      </p:sp>
      <p:sp>
        <p:nvSpPr>
          <p:cNvPr id="3" name="Title 2"/>
          <p:cNvSpPr>
            <a:spLocks noGrp="1"/>
          </p:cNvSpPr>
          <p:nvPr>
            <p:ph type="title"/>
          </p:nvPr>
        </p:nvSpPr>
        <p:spPr/>
        <p:txBody>
          <a:bodyPr/>
          <a:lstStyle/>
          <a:p>
            <a:r>
              <a:rPr lang="en-US" dirty="0"/>
              <a:t>Classfiles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3</a:t>
            </a:fld>
            <a:endParaRPr lang="en-US" dirty="0"/>
          </a:p>
        </p:txBody>
      </p:sp>
    </p:spTree>
    <p:extLst>
      <p:ext uri="{BB962C8B-B14F-4D97-AF65-F5344CB8AC3E}">
        <p14:creationId xmlns:p14="http://schemas.microsoft.com/office/powerpoint/2010/main" val="169672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FEB90A-6032-4CF7-8BBE-B475CE403AA7}"/>
              </a:ext>
            </a:extLst>
          </p:cNvPr>
          <p:cNvSpPr>
            <a:spLocks noGrp="1"/>
          </p:cNvSpPr>
          <p:nvPr>
            <p:ph sz="quarter" idx="13"/>
          </p:nvPr>
        </p:nvSpPr>
        <p:spPr/>
        <p:txBody>
          <a:bodyPr/>
          <a:lstStyle/>
          <a:p>
            <a:r>
              <a:rPr lang="en-US" dirty="0">
                <a:solidFill>
                  <a:schemeClr val="bg1">
                    <a:lumMod val="50000"/>
                  </a:schemeClr>
                </a:solidFill>
              </a:rPr>
              <a:t>//in the demos/lesson02 directory execute:</a:t>
            </a:r>
          </a:p>
          <a:p>
            <a:r>
              <a:rPr lang="en-US" dirty="0"/>
              <a:t>create-react-app demos</a:t>
            </a:r>
          </a:p>
          <a:p>
            <a:endParaRPr lang="en-US" dirty="0"/>
          </a:p>
          <a:p>
            <a:r>
              <a:rPr lang="en-US" dirty="0">
                <a:solidFill>
                  <a:schemeClr val="bg1">
                    <a:lumMod val="50000"/>
                  </a:schemeClr>
                </a:solidFill>
              </a:rPr>
              <a:t>//change the command prompt down into the newly generated application directory</a:t>
            </a:r>
          </a:p>
          <a:p>
            <a:r>
              <a:rPr lang="en-US" dirty="0">
                <a:solidFill>
                  <a:schemeClr val="bg1">
                    <a:lumMod val="50000"/>
                  </a:schemeClr>
                </a:solidFill>
              </a:rPr>
              <a:t>//and run it with:</a:t>
            </a:r>
          </a:p>
          <a:p>
            <a:r>
              <a:rPr lang="en-US" dirty="0" err="1"/>
              <a:t>npm</a:t>
            </a:r>
            <a:r>
              <a:rPr lang="en-US" dirty="0"/>
              <a:t> start</a:t>
            </a:r>
          </a:p>
          <a:p>
            <a:endParaRPr lang="en-US" dirty="0"/>
          </a:p>
          <a:p>
            <a:endParaRPr lang="en-US" dirty="0"/>
          </a:p>
        </p:txBody>
      </p:sp>
      <p:sp>
        <p:nvSpPr>
          <p:cNvPr id="3" name="Title 2">
            <a:extLst>
              <a:ext uri="{FF2B5EF4-FFF2-40B4-BE49-F238E27FC236}">
                <a16:creationId xmlns:a16="http://schemas.microsoft.com/office/drawing/2014/main" id="{392D4A87-EDCA-46BB-82F9-7E3AEBFC1744}"/>
              </a:ext>
            </a:extLst>
          </p:cNvPr>
          <p:cNvSpPr>
            <a:spLocks noGrp="1"/>
          </p:cNvSpPr>
          <p:nvPr>
            <p:ph type="title"/>
          </p:nvPr>
        </p:nvSpPr>
        <p:spPr/>
        <p:txBody>
          <a:bodyPr/>
          <a:lstStyle/>
          <a:p>
            <a:r>
              <a:rPr lang="en-US" dirty="0"/>
              <a:t>Create application demo</a:t>
            </a:r>
          </a:p>
        </p:txBody>
      </p:sp>
      <p:sp>
        <p:nvSpPr>
          <p:cNvPr id="4" name="Slide Number Placeholder 3">
            <a:extLst>
              <a:ext uri="{FF2B5EF4-FFF2-40B4-BE49-F238E27FC236}">
                <a16:creationId xmlns:a16="http://schemas.microsoft.com/office/drawing/2014/main" id="{1311FE98-7DE2-48EB-BEF2-E0A137803F59}"/>
              </a:ext>
            </a:extLst>
          </p:cNvPr>
          <p:cNvSpPr>
            <a:spLocks noGrp="1"/>
          </p:cNvSpPr>
          <p:nvPr>
            <p:ph type="sldNum" sz="quarter" idx="4"/>
          </p:nvPr>
        </p:nvSpPr>
        <p:spPr/>
        <p:txBody>
          <a:bodyPr/>
          <a:lstStyle/>
          <a:p>
            <a:fld id="{3A3ABCD3-4259-4031-A1A0-BB63FBFB7B73}" type="slidenum">
              <a:rPr lang="en-US" smtClean="0"/>
              <a:pPr/>
              <a:t>30</a:t>
            </a:fld>
            <a:endParaRPr lang="en-US" dirty="0"/>
          </a:p>
        </p:txBody>
      </p:sp>
    </p:spTree>
    <p:extLst>
      <p:ext uri="{BB962C8B-B14F-4D97-AF65-F5344CB8AC3E}">
        <p14:creationId xmlns:p14="http://schemas.microsoft.com/office/powerpoint/2010/main" val="218462561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238D9-E019-4F21-A319-F58E13FFD924}"/>
              </a:ext>
            </a:extLst>
          </p:cNvPr>
          <p:cNvSpPr>
            <a:spLocks noGrp="1"/>
          </p:cNvSpPr>
          <p:nvPr>
            <p:ph sz="quarter" idx="13"/>
          </p:nvPr>
        </p:nvSpPr>
        <p:spPr/>
        <p:txBody>
          <a:bodyPr/>
          <a:lstStyle/>
          <a:p>
            <a:r>
              <a:rPr lang="en-US" dirty="0">
                <a:solidFill>
                  <a:schemeClr val="bg1">
                    <a:lumMod val="50000"/>
                  </a:schemeClr>
                </a:solidFill>
              </a:rPr>
              <a:t>// open containers/Home.js and import and add the new component:</a:t>
            </a:r>
          </a:p>
          <a:p>
            <a:r>
              <a:rPr lang="en-US" dirty="0"/>
              <a:t>import </a:t>
            </a:r>
            <a:r>
              <a:rPr lang="en-US" dirty="0" err="1"/>
              <a:t>ShoppingList</a:t>
            </a:r>
            <a:r>
              <a:rPr lang="en-US" dirty="0"/>
              <a:t> from '../components/</a:t>
            </a:r>
            <a:r>
              <a:rPr lang="en-US" dirty="0" err="1"/>
              <a:t>ShoppingList</a:t>
            </a:r>
            <a:r>
              <a:rPr lang="en-US" dirty="0"/>
              <a:t>';</a:t>
            </a:r>
          </a:p>
          <a:p>
            <a:endParaRPr lang="en-US" dirty="0"/>
          </a:p>
          <a:p>
            <a:r>
              <a:rPr lang="en-US" dirty="0">
                <a:solidFill>
                  <a:schemeClr val="bg1">
                    <a:lumMod val="50000"/>
                  </a:schemeClr>
                </a:solidFill>
              </a:rPr>
              <a:t>// and in the returned JSX:</a:t>
            </a:r>
          </a:p>
          <a:p>
            <a:r>
              <a:rPr lang="en-US" dirty="0"/>
              <a:t>return (</a:t>
            </a:r>
          </a:p>
          <a:p>
            <a:r>
              <a:rPr lang="en-US" dirty="0"/>
              <a:t>	&lt;div&gt;</a:t>
            </a:r>
          </a:p>
          <a:p>
            <a:r>
              <a:rPr lang="en-US" dirty="0"/>
              <a:t>		// other content</a:t>
            </a:r>
          </a:p>
          <a:p>
            <a:r>
              <a:rPr lang="en-US" dirty="0"/>
              <a:t>		&lt;</a:t>
            </a:r>
            <a:r>
              <a:rPr lang="en-US" dirty="0" err="1"/>
              <a:t>ShoppingList</a:t>
            </a:r>
            <a:r>
              <a:rPr lang="en-US" dirty="0"/>
              <a:t>&gt;&lt;/</a:t>
            </a:r>
            <a:r>
              <a:rPr lang="en-US" dirty="0" err="1"/>
              <a:t>ShoppingList</a:t>
            </a:r>
            <a:r>
              <a:rPr lang="en-US" dirty="0"/>
              <a:t>&gt;</a:t>
            </a:r>
          </a:p>
          <a:p>
            <a:r>
              <a:rPr lang="en-US" dirty="0"/>
              <a:t>	&lt;/div&gt;</a:t>
            </a:r>
          </a:p>
          <a:p>
            <a:r>
              <a:rPr lang="en-US" dirty="0"/>
              <a:t>)</a:t>
            </a:r>
          </a:p>
        </p:txBody>
      </p:sp>
      <p:sp>
        <p:nvSpPr>
          <p:cNvPr id="3" name="Title 2">
            <a:extLst>
              <a:ext uri="{FF2B5EF4-FFF2-40B4-BE49-F238E27FC236}">
                <a16:creationId xmlns:a16="http://schemas.microsoft.com/office/drawing/2014/main" id="{0A69FF02-C165-4FA4-A984-98DB1BAF39EF}"/>
              </a:ext>
            </a:extLst>
          </p:cNvPr>
          <p:cNvSpPr>
            <a:spLocks noGrp="1"/>
          </p:cNvSpPr>
          <p:nvPr>
            <p:ph type="title"/>
          </p:nvPr>
        </p:nvSpPr>
        <p:spPr/>
        <p:txBody>
          <a:bodyPr/>
          <a:lstStyle/>
          <a:p>
            <a:r>
              <a:rPr lang="en-US" dirty="0" err="1"/>
              <a:t>useArray</a:t>
            </a:r>
            <a:r>
              <a:rPr lang="en-US" dirty="0"/>
              <a:t> convenience hook demo – part 5</a:t>
            </a:r>
          </a:p>
        </p:txBody>
      </p:sp>
      <p:sp>
        <p:nvSpPr>
          <p:cNvPr id="4" name="Slide Number Placeholder 3">
            <a:extLst>
              <a:ext uri="{FF2B5EF4-FFF2-40B4-BE49-F238E27FC236}">
                <a16:creationId xmlns:a16="http://schemas.microsoft.com/office/drawing/2014/main" id="{DA60610D-C546-4878-A9F5-C28B29B10684}"/>
              </a:ext>
            </a:extLst>
          </p:cNvPr>
          <p:cNvSpPr>
            <a:spLocks noGrp="1"/>
          </p:cNvSpPr>
          <p:nvPr>
            <p:ph type="sldNum" sz="quarter" idx="4"/>
          </p:nvPr>
        </p:nvSpPr>
        <p:spPr/>
        <p:txBody>
          <a:bodyPr/>
          <a:lstStyle/>
          <a:p>
            <a:fld id="{3A3ABCD3-4259-4031-A1A0-BB63FBFB7B73}" type="slidenum">
              <a:rPr lang="en-US" smtClean="0"/>
              <a:pPr/>
              <a:t>300</a:t>
            </a:fld>
            <a:endParaRPr lang="en-US" dirty="0"/>
          </a:p>
        </p:txBody>
      </p:sp>
    </p:spTree>
    <p:extLst>
      <p:ext uri="{BB962C8B-B14F-4D97-AF65-F5344CB8AC3E}">
        <p14:creationId xmlns:p14="http://schemas.microsoft.com/office/powerpoint/2010/main" val="79786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B9FE0-5C9E-40C1-A88A-C3CD72664F99}"/>
              </a:ext>
            </a:extLst>
          </p:cNvPr>
          <p:cNvSpPr>
            <a:spLocks noGrp="1"/>
          </p:cNvSpPr>
          <p:nvPr>
            <p:ph sz="quarter" idx="13"/>
          </p:nvPr>
        </p:nvSpPr>
        <p:spPr/>
        <p:txBody>
          <a:bodyPr/>
          <a:lstStyle/>
          <a:p>
            <a:r>
              <a:rPr lang="en-US" dirty="0"/>
              <a:t>// show and describe </a:t>
            </a:r>
            <a:r>
              <a:rPr lang="en-US" dirty="0" err="1"/>
              <a:t>package.json</a:t>
            </a:r>
            <a:endParaRPr lang="en-US" dirty="0"/>
          </a:p>
          <a:p>
            <a:endParaRPr lang="en-US" dirty="0"/>
          </a:p>
          <a:p>
            <a:r>
              <a:rPr lang="en-US" dirty="0"/>
              <a:t>// show and describe </a:t>
            </a:r>
            <a:r>
              <a:rPr lang="en-US" dirty="0" err="1"/>
              <a:t>node_modules</a:t>
            </a:r>
            <a:endParaRPr lang="en-US" dirty="0"/>
          </a:p>
          <a:p>
            <a:endParaRPr lang="en-US" dirty="0"/>
          </a:p>
          <a:p>
            <a:r>
              <a:rPr lang="en-US" dirty="0"/>
              <a:t>// show and describe public directory</a:t>
            </a:r>
          </a:p>
          <a:p>
            <a:endParaRPr lang="en-US" dirty="0"/>
          </a:p>
          <a:p>
            <a:r>
              <a:rPr lang="en-US" dirty="0"/>
              <a:t>// show and describe index.html (point out script tags and &lt;div id="root"&gt; )</a:t>
            </a:r>
          </a:p>
          <a:p>
            <a:endParaRPr lang="en-US" dirty="0"/>
          </a:p>
          <a:p>
            <a:r>
              <a:rPr lang="en-US" dirty="0"/>
              <a:t>// show </a:t>
            </a:r>
            <a:r>
              <a:rPr lang="en-US" dirty="0" err="1"/>
              <a:t>manifest.json</a:t>
            </a:r>
            <a:r>
              <a:rPr lang="en-US" dirty="0"/>
              <a:t> and describe its role in PWAs</a:t>
            </a:r>
          </a:p>
          <a:p>
            <a:endParaRPr lang="en-US" dirty="0"/>
          </a:p>
          <a:p>
            <a:endParaRPr lang="en-US" dirty="0"/>
          </a:p>
        </p:txBody>
      </p:sp>
      <p:sp>
        <p:nvSpPr>
          <p:cNvPr id="3" name="Title 2">
            <a:extLst>
              <a:ext uri="{FF2B5EF4-FFF2-40B4-BE49-F238E27FC236}">
                <a16:creationId xmlns:a16="http://schemas.microsoft.com/office/drawing/2014/main" id="{FFD21985-42C9-4A9E-B858-383FE197DF77}"/>
              </a:ext>
            </a:extLst>
          </p:cNvPr>
          <p:cNvSpPr>
            <a:spLocks noGrp="1"/>
          </p:cNvSpPr>
          <p:nvPr>
            <p:ph type="title"/>
          </p:nvPr>
        </p:nvSpPr>
        <p:spPr/>
        <p:txBody>
          <a:bodyPr/>
          <a:lstStyle/>
          <a:p>
            <a:r>
              <a:rPr lang="en-US" dirty="0"/>
              <a:t>Tour of application</a:t>
            </a:r>
          </a:p>
        </p:txBody>
      </p:sp>
      <p:sp>
        <p:nvSpPr>
          <p:cNvPr id="4" name="Slide Number Placeholder 3">
            <a:extLst>
              <a:ext uri="{FF2B5EF4-FFF2-40B4-BE49-F238E27FC236}">
                <a16:creationId xmlns:a16="http://schemas.microsoft.com/office/drawing/2014/main" id="{48E24746-5DF5-4A40-9B15-73A2D21C4D0B}"/>
              </a:ext>
            </a:extLst>
          </p:cNvPr>
          <p:cNvSpPr>
            <a:spLocks noGrp="1"/>
          </p:cNvSpPr>
          <p:nvPr>
            <p:ph type="sldNum" sz="quarter" idx="4"/>
          </p:nvPr>
        </p:nvSpPr>
        <p:spPr/>
        <p:txBody>
          <a:bodyPr/>
          <a:lstStyle/>
          <a:p>
            <a:fld id="{3A3ABCD3-4259-4031-A1A0-BB63FBFB7B73}" type="slidenum">
              <a:rPr lang="en-US" smtClean="0"/>
              <a:pPr/>
              <a:t>31</a:t>
            </a:fld>
            <a:endParaRPr lang="en-US" dirty="0"/>
          </a:p>
        </p:txBody>
      </p:sp>
    </p:spTree>
    <p:extLst>
      <p:ext uri="{BB962C8B-B14F-4D97-AF65-F5344CB8AC3E}">
        <p14:creationId xmlns:p14="http://schemas.microsoft.com/office/powerpoint/2010/main" val="1609215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6AE52-4C4A-494E-B2BB-272AD6E3DAD2}"/>
              </a:ext>
            </a:extLst>
          </p:cNvPr>
          <p:cNvSpPr>
            <a:spLocks noGrp="1"/>
          </p:cNvSpPr>
          <p:nvPr>
            <p:ph sz="quarter" idx="13"/>
          </p:nvPr>
        </p:nvSpPr>
        <p:spPr>
          <a:xfrm>
            <a:off x="154760" y="791852"/>
            <a:ext cx="11770146" cy="5137215"/>
          </a:xfrm>
        </p:spPr>
        <p:txBody>
          <a:bodyPr/>
          <a:lstStyle/>
          <a:p>
            <a:r>
              <a:rPr lang="en-US" dirty="0">
                <a:solidFill>
                  <a:schemeClr val="bg1">
                    <a:lumMod val="50000"/>
                  </a:schemeClr>
                </a:solidFill>
              </a:rPr>
              <a:t>// show and describe the </a:t>
            </a:r>
            <a:r>
              <a:rPr lang="en-US" dirty="0" err="1">
                <a:solidFill>
                  <a:schemeClr val="bg1">
                    <a:lumMod val="50000"/>
                  </a:schemeClr>
                </a:solidFill>
              </a:rPr>
              <a:t>src</a:t>
            </a:r>
            <a:r>
              <a:rPr lang="en-US" dirty="0">
                <a:solidFill>
                  <a:schemeClr val="bg1">
                    <a:lumMod val="50000"/>
                  </a:schemeClr>
                </a:solidFill>
              </a:rPr>
              <a:t> directory</a:t>
            </a:r>
          </a:p>
          <a:p>
            <a:r>
              <a:rPr lang="en-US" dirty="0">
                <a:solidFill>
                  <a:schemeClr val="bg1">
                    <a:lumMod val="50000"/>
                  </a:schemeClr>
                </a:solidFill>
              </a:rPr>
              <a:t>// point out index.js where it renders the application on the root element</a:t>
            </a:r>
          </a:p>
          <a:p>
            <a:r>
              <a:rPr lang="en-US" dirty="0">
                <a:solidFill>
                  <a:schemeClr val="bg1">
                    <a:lumMod val="50000"/>
                  </a:schemeClr>
                </a:solidFill>
              </a:rPr>
              <a:t>//	note the import of app.js</a:t>
            </a:r>
          </a:p>
          <a:p>
            <a:endParaRPr lang="en-US" dirty="0"/>
          </a:p>
          <a:p>
            <a:r>
              <a:rPr lang="en-US" dirty="0">
                <a:solidFill>
                  <a:schemeClr val="bg1">
                    <a:lumMod val="50000"/>
                  </a:schemeClr>
                </a:solidFill>
              </a:rPr>
              <a:t>// show and describe app.js</a:t>
            </a:r>
          </a:p>
          <a:p>
            <a:r>
              <a:rPr lang="en-US" dirty="0">
                <a:solidFill>
                  <a:schemeClr val="bg1">
                    <a:lumMod val="50000"/>
                  </a:schemeClr>
                </a:solidFill>
              </a:rPr>
              <a:t>//	modify the JSX content, replacing the default with a simple hello world message</a:t>
            </a:r>
          </a:p>
          <a:p>
            <a:r>
              <a:rPr lang="en-US" dirty="0">
                <a:solidFill>
                  <a:schemeClr val="bg1">
                    <a:lumMod val="50000"/>
                  </a:schemeClr>
                </a:solidFill>
              </a:rPr>
              <a:t>//	(can then remove the logo file and its import in app.js)</a:t>
            </a:r>
          </a:p>
          <a:p>
            <a:r>
              <a:rPr lang="en-US" dirty="0"/>
              <a:t>return ( &lt;div </a:t>
            </a:r>
            <a:r>
              <a:rPr lang="en-US" dirty="0" err="1"/>
              <a:t>className</a:t>
            </a:r>
            <a:r>
              <a:rPr lang="en-US" dirty="0"/>
              <a:t>="App"&gt;</a:t>
            </a:r>
          </a:p>
          <a:p>
            <a:r>
              <a:rPr lang="en-US" dirty="0"/>
              <a:t>		&lt;h1&gt;Hello World!&lt;/h1&gt;</a:t>
            </a:r>
          </a:p>
          <a:p>
            <a:r>
              <a:rPr lang="en-US" dirty="0"/>
              <a:t>	&lt;/div&gt; );</a:t>
            </a:r>
          </a:p>
          <a:p>
            <a:endParaRPr lang="en-US" dirty="0"/>
          </a:p>
          <a:p>
            <a:r>
              <a:rPr lang="en-US" dirty="0">
                <a:solidFill>
                  <a:schemeClr val="bg1">
                    <a:lumMod val="65000"/>
                  </a:schemeClr>
                </a:solidFill>
              </a:rPr>
              <a:t>/</a:t>
            </a:r>
            <a:r>
              <a:rPr lang="en-US" dirty="0">
                <a:solidFill>
                  <a:schemeClr val="bg1">
                    <a:lumMod val="50000"/>
                  </a:schemeClr>
                </a:solidFill>
              </a:rPr>
              <a:t>/ show and describe app.css – note that these are global styles, not scoped to app.js</a:t>
            </a:r>
          </a:p>
          <a:p>
            <a:r>
              <a:rPr lang="en-US" dirty="0">
                <a:solidFill>
                  <a:schemeClr val="bg1">
                    <a:lumMod val="50000"/>
                  </a:schemeClr>
                </a:solidFill>
              </a:rPr>
              <a:t>//	(can clean up unused styles, if desired)</a:t>
            </a:r>
          </a:p>
          <a:p>
            <a:r>
              <a:rPr lang="en-US" dirty="0">
                <a:solidFill>
                  <a:schemeClr val="bg1">
                    <a:lumMod val="50000"/>
                  </a:schemeClr>
                </a:solidFill>
              </a:rPr>
              <a:t>// show and describe index.css – also global styles</a:t>
            </a:r>
          </a:p>
        </p:txBody>
      </p:sp>
      <p:sp>
        <p:nvSpPr>
          <p:cNvPr id="3" name="Title 2">
            <a:extLst>
              <a:ext uri="{FF2B5EF4-FFF2-40B4-BE49-F238E27FC236}">
                <a16:creationId xmlns:a16="http://schemas.microsoft.com/office/drawing/2014/main" id="{5EECB256-5F53-4B5C-B5BE-CE8BB953D42E}"/>
              </a:ext>
            </a:extLst>
          </p:cNvPr>
          <p:cNvSpPr>
            <a:spLocks noGrp="1"/>
          </p:cNvSpPr>
          <p:nvPr>
            <p:ph type="title"/>
          </p:nvPr>
        </p:nvSpPr>
        <p:spPr/>
        <p:txBody>
          <a:bodyPr/>
          <a:lstStyle/>
          <a:p>
            <a:r>
              <a:rPr lang="en-US" dirty="0"/>
              <a:t>Application tour continued</a:t>
            </a:r>
          </a:p>
        </p:txBody>
      </p:sp>
      <p:sp>
        <p:nvSpPr>
          <p:cNvPr id="4" name="Slide Number Placeholder 3">
            <a:extLst>
              <a:ext uri="{FF2B5EF4-FFF2-40B4-BE49-F238E27FC236}">
                <a16:creationId xmlns:a16="http://schemas.microsoft.com/office/drawing/2014/main" id="{D2CA1EF5-52AB-4900-8556-C5FE1E8F3A24}"/>
              </a:ext>
            </a:extLst>
          </p:cNvPr>
          <p:cNvSpPr>
            <a:spLocks noGrp="1"/>
          </p:cNvSpPr>
          <p:nvPr>
            <p:ph type="sldNum" sz="quarter" idx="4"/>
          </p:nvPr>
        </p:nvSpPr>
        <p:spPr/>
        <p:txBody>
          <a:bodyPr/>
          <a:lstStyle/>
          <a:p>
            <a:fld id="{3A3ABCD3-4259-4031-A1A0-BB63FBFB7B73}" type="slidenum">
              <a:rPr lang="en-US" smtClean="0"/>
              <a:pPr/>
              <a:t>32</a:t>
            </a:fld>
            <a:endParaRPr lang="en-US" dirty="0"/>
          </a:p>
        </p:txBody>
      </p:sp>
    </p:spTree>
    <p:extLst>
      <p:ext uri="{BB962C8B-B14F-4D97-AF65-F5344CB8AC3E}">
        <p14:creationId xmlns:p14="http://schemas.microsoft.com/office/powerpoint/2010/main" val="2457367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0A619-F9A0-4FE2-B290-7A7EAC047C8F}"/>
              </a:ext>
            </a:extLst>
          </p:cNvPr>
          <p:cNvSpPr>
            <a:spLocks noGrp="1"/>
          </p:cNvSpPr>
          <p:nvPr>
            <p:ph sz="quarter" idx="13"/>
          </p:nvPr>
        </p:nvSpPr>
        <p:spPr/>
        <p:txBody>
          <a:bodyPr/>
          <a:lstStyle/>
          <a:p>
            <a:r>
              <a:rPr lang="en-US" dirty="0">
                <a:solidFill>
                  <a:schemeClr val="bg1">
                    <a:lumMod val="50000"/>
                  </a:schemeClr>
                </a:solidFill>
              </a:rPr>
              <a:t>//in index.js change </a:t>
            </a:r>
            <a:r>
              <a:rPr lang="en-US" dirty="0" err="1">
                <a:solidFill>
                  <a:schemeClr val="bg1">
                    <a:lumMod val="50000"/>
                  </a:schemeClr>
                </a:solidFill>
              </a:rPr>
              <a:t>ReactDOM.render</a:t>
            </a:r>
            <a:r>
              <a:rPr lang="en-US" dirty="0">
                <a:solidFill>
                  <a:schemeClr val="bg1">
                    <a:lumMod val="50000"/>
                  </a:schemeClr>
                </a:solidFill>
              </a:rPr>
              <a:t>() to render a simple HTML tag instead of the component</a:t>
            </a:r>
          </a:p>
          <a:p>
            <a:r>
              <a:rPr lang="en-US" dirty="0" err="1"/>
              <a:t>ReactDOM.render</a:t>
            </a:r>
            <a:r>
              <a:rPr lang="en-US" dirty="0"/>
              <a:t>(&lt;h1&gt;Test&lt;/h1&gt;, </a:t>
            </a:r>
            <a:r>
              <a:rPr lang="en-US" dirty="0" err="1"/>
              <a:t>document.getElementById</a:t>
            </a:r>
            <a:r>
              <a:rPr lang="en-US" dirty="0"/>
              <a:t>('root');</a:t>
            </a:r>
          </a:p>
          <a:p>
            <a:endParaRPr lang="en-US" dirty="0"/>
          </a:p>
          <a:p>
            <a:r>
              <a:rPr lang="en-US" dirty="0">
                <a:solidFill>
                  <a:schemeClr val="bg1">
                    <a:lumMod val="50000"/>
                  </a:schemeClr>
                </a:solidFill>
              </a:rPr>
              <a:t>// mention </a:t>
            </a:r>
            <a:r>
              <a:rPr lang="en-US" dirty="0" err="1">
                <a:solidFill>
                  <a:schemeClr val="bg1">
                    <a:lumMod val="50000"/>
                  </a:schemeClr>
                </a:solidFill>
              </a:rPr>
              <a:t>ReactDOM</a:t>
            </a:r>
            <a:r>
              <a:rPr lang="en-US" dirty="0">
                <a:solidFill>
                  <a:schemeClr val="bg1">
                    <a:lumMod val="50000"/>
                  </a:schemeClr>
                </a:solidFill>
              </a:rPr>
              <a:t> can render anything, but HTML content wouldn't be reactive</a:t>
            </a:r>
          </a:p>
          <a:p>
            <a:r>
              <a:rPr lang="en-US" dirty="0">
                <a:solidFill>
                  <a:schemeClr val="bg1">
                    <a:lumMod val="50000"/>
                  </a:schemeClr>
                </a:solidFill>
              </a:rPr>
              <a:t>// reset the code to render the app component</a:t>
            </a:r>
          </a:p>
          <a:p>
            <a:endParaRPr lang="en-US" dirty="0">
              <a:solidFill>
                <a:schemeClr val="bg1">
                  <a:lumMod val="65000"/>
                </a:schemeClr>
              </a:solidFill>
            </a:endParaRPr>
          </a:p>
          <a:p>
            <a:r>
              <a:rPr lang="en-US" dirty="0">
                <a:solidFill>
                  <a:schemeClr val="bg1">
                    <a:lumMod val="50000"/>
                  </a:schemeClr>
                </a:solidFill>
              </a:rPr>
              <a:t>// examine app.js and describe class syntax for components</a:t>
            </a:r>
          </a:p>
          <a:p>
            <a:endParaRPr lang="en-US" dirty="0"/>
          </a:p>
        </p:txBody>
      </p:sp>
      <p:sp>
        <p:nvSpPr>
          <p:cNvPr id="3" name="Title 2">
            <a:extLst>
              <a:ext uri="{FF2B5EF4-FFF2-40B4-BE49-F238E27FC236}">
                <a16:creationId xmlns:a16="http://schemas.microsoft.com/office/drawing/2014/main" id="{A0A4F0EE-273B-4C09-AC42-5A803F9AC757}"/>
              </a:ext>
            </a:extLst>
          </p:cNvPr>
          <p:cNvSpPr>
            <a:spLocks noGrp="1"/>
          </p:cNvSpPr>
          <p:nvPr>
            <p:ph type="title"/>
          </p:nvPr>
        </p:nvSpPr>
        <p:spPr/>
        <p:txBody>
          <a:bodyPr/>
          <a:lstStyle/>
          <a:p>
            <a:r>
              <a:rPr lang="en-US" dirty="0"/>
              <a:t>Component demo</a:t>
            </a:r>
          </a:p>
        </p:txBody>
      </p:sp>
      <p:sp>
        <p:nvSpPr>
          <p:cNvPr id="4" name="Slide Number Placeholder 3">
            <a:extLst>
              <a:ext uri="{FF2B5EF4-FFF2-40B4-BE49-F238E27FC236}">
                <a16:creationId xmlns:a16="http://schemas.microsoft.com/office/drawing/2014/main" id="{0903EDA7-74C3-4C84-ADBD-2B255F269DAE}"/>
              </a:ext>
            </a:extLst>
          </p:cNvPr>
          <p:cNvSpPr>
            <a:spLocks noGrp="1"/>
          </p:cNvSpPr>
          <p:nvPr>
            <p:ph type="sldNum" sz="quarter" idx="4"/>
          </p:nvPr>
        </p:nvSpPr>
        <p:spPr/>
        <p:txBody>
          <a:bodyPr/>
          <a:lstStyle/>
          <a:p>
            <a:fld id="{3A3ABCD3-4259-4031-A1A0-BB63FBFB7B73}" type="slidenum">
              <a:rPr lang="en-US" smtClean="0"/>
              <a:pPr/>
              <a:t>33</a:t>
            </a:fld>
            <a:endParaRPr lang="en-US" dirty="0"/>
          </a:p>
        </p:txBody>
      </p:sp>
    </p:spTree>
    <p:extLst>
      <p:ext uri="{BB962C8B-B14F-4D97-AF65-F5344CB8AC3E}">
        <p14:creationId xmlns:p14="http://schemas.microsoft.com/office/powerpoint/2010/main" val="130437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027E52-6E44-4441-8195-1037886402E1}"/>
              </a:ext>
            </a:extLst>
          </p:cNvPr>
          <p:cNvSpPr>
            <a:spLocks noGrp="1"/>
          </p:cNvSpPr>
          <p:nvPr>
            <p:ph sz="quarter" idx="13"/>
          </p:nvPr>
        </p:nvSpPr>
        <p:spPr/>
        <p:txBody>
          <a:bodyPr/>
          <a:lstStyle/>
          <a:p>
            <a:r>
              <a:rPr lang="en-US" dirty="0">
                <a:solidFill>
                  <a:schemeClr val="bg1">
                    <a:lumMod val="50000"/>
                  </a:schemeClr>
                </a:solidFill>
              </a:rPr>
              <a:t>// in app.js comment out the JSX and replace with </a:t>
            </a:r>
            <a:r>
              <a:rPr lang="en-US" dirty="0" err="1">
                <a:solidFill>
                  <a:schemeClr val="bg1">
                    <a:lumMod val="50000"/>
                  </a:schemeClr>
                </a:solidFill>
              </a:rPr>
              <a:t>React.createElement</a:t>
            </a:r>
            <a:r>
              <a:rPr lang="en-US" dirty="0">
                <a:solidFill>
                  <a:schemeClr val="bg1">
                    <a:lumMod val="50000"/>
                  </a:schemeClr>
                </a:solidFill>
              </a:rPr>
              <a:t>():</a:t>
            </a:r>
          </a:p>
          <a:p>
            <a:r>
              <a:rPr lang="en-US" dirty="0"/>
              <a:t>return </a:t>
            </a:r>
            <a:r>
              <a:rPr lang="en-US" dirty="0" err="1"/>
              <a:t>React.createElement</a:t>
            </a:r>
            <a:r>
              <a:rPr lang="en-US" dirty="0"/>
              <a:t>('div', {</a:t>
            </a:r>
            <a:r>
              <a:rPr lang="en-US" dirty="0" err="1"/>
              <a:t>className</a:t>
            </a:r>
            <a:r>
              <a:rPr lang="en-US" dirty="0"/>
              <a:t>: 'App'}, '&lt;h1&gt;Hello World&lt;/h1&gt;');</a:t>
            </a:r>
          </a:p>
          <a:p>
            <a:r>
              <a:rPr lang="en-US" dirty="0">
                <a:solidFill>
                  <a:schemeClr val="bg1">
                    <a:lumMod val="50000"/>
                  </a:schemeClr>
                </a:solidFill>
              </a:rPr>
              <a:t>//oops! This doesn't work. </a:t>
            </a:r>
          </a:p>
          <a:p>
            <a:r>
              <a:rPr lang="en-US" dirty="0">
                <a:solidFill>
                  <a:schemeClr val="bg1">
                    <a:lumMod val="50000"/>
                  </a:schemeClr>
                </a:solidFill>
              </a:rPr>
              <a:t>//NOTE: the following will work, but it still uses JSX:</a:t>
            </a:r>
          </a:p>
          <a:p>
            <a:r>
              <a:rPr lang="en-US" dirty="0"/>
              <a:t>return </a:t>
            </a:r>
            <a:r>
              <a:rPr lang="en-US" dirty="0" err="1"/>
              <a:t>React.createElement</a:t>
            </a:r>
            <a:r>
              <a:rPr lang="en-US" dirty="0"/>
              <a:t>('div', {</a:t>
            </a:r>
            <a:r>
              <a:rPr lang="en-US" dirty="0" err="1"/>
              <a:t>className</a:t>
            </a:r>
            <a:r>
              <a:rPr lang="en-US" dirty="0"/>
              <a:t>: 'App'}, &lt;h1&gt;Hello World&lt;/h1&gt;);</a:t>
            </a:r>
          </a:p>
          <a:p>
            <a:endParaRPr lang="en-US" dirty="0"/>
          </a:p>
          <a:p>
            <a:r>
              <a:rPr lang="en-US" dirty="0">
                <a:solidFill>
                  <a:schemeClr val="bg1">
                    <a:lumMod val="50000"/>
                  </a:schemeClr>
                </a:solidFill>
              </a:rPr>
              <a:t>//Try:</a:t>
            </a:r>
          </a:p>
          <a:p>
            <a:r>
              <a:rPr lang="en-US" dirty="0"/>
              <a:t>return </a:t>
            </a:r>
            <a:r>
              <a:rPr lang="en-US" dirty="0" err="1"/>
              <a:t>React.createElement</a:t>
            </a:r>
            <a:r>
              <a:rPr lang="en-US" dirty="0"/>
              <a:t>('div', {</a:t>
            </a:r>
            <a:r>
              <a:rPr lang="en-US" dirty="0" err="1"/>
              <a:t>className</a:t>
            </a:r>
            <a:r>
              <a:rPr lang="en-US" dirty="0"/>
              <a:t>: 'App'}, </a:t>
            </a:r>
          </a:p>
          <a:p>
            <a:r>
              <a:rPr lang="en-US" dirty="0"/>
              <a:t>	</a:t>
            </a:r>
            <a:r>
              <a:rPr lang="en-US" dirty="0" err="1"/>
              <a:t>React.createElement</a:t>
            </a:r>
            <a:r>
              <a:rPr lang="en-US" dirty="0"/>
              <a:t>('h1', null, 'Hello World'));</a:t>
            </a:r>
          </a:p>
          <a:p>
            <a:endParaRPr lang="en-US" dirty="0"/>
          </a:p>
          <a:p>
            <a:r>
              <a:rPr lang="en-US" dirty="0">
                <a:solidFill>
                  <a:schemeClr val="bg1">
                    <a:lumMod val="50000"/>
                  </a:schemeClr>
                </a:solidFill>
              </a:rPr>
              <a:t>//refresh in browser, much better!</a:t>
            </a:r>
          </a:p>
          <a:p>
            <a:r>
              <a:rPr lang="en-US" dirty="0">
                <a:solidFill>
                  <a:schemeClr val="bg1">
                    <a:lumMod val="50000"/>
                  </a:schemeClr>
                </a:solidFill>
              </a:rPr>
              <a:t>//return to using JSX</a:t>
            </a:r>
          </a:p>
        </p:txBody>
      </p:sp>
      <p:sp>
        <p:nvSpPr>
          <p:cNvPr id="3" name="Title 2">
            <a:extLst>
              <a:ext uri="{FF2B5EF4-FFF2-40B4-BE49-F238E27FC236}">
                <a16:creationId xmlns:a16="http://schemas.microsoft.com/office/drawing/2014/main" id="{9508DA6B-599B-4B5D-89DA-CAC6BE0B0B14}"/>
              </a:ext>
            </a:extLst>
          </p:cNvPr>
          <p:cNvSpPr>
            <a:spLocks noGrp="1"/>
          </p:cNvSpPr>
          <p:nvPr>
            <p:ph type="title"/>
          </p:nvPr>
        </p:nvSpPr>
        <p:spPr/>
        <p:txBody>
          <a:bodyPr/>
          <a:lstStyle/>
          <a:p>
            <a:r>
              <a:rPr lang="en-US" dirty="0"/>
              <a:t>React element demo</a:t>
            </a:r>
          </a:p>
        </p:txBody>
      </p:sp>
      <p:sp>
        <p:nvSpPr>
          <p:cNvPr id="4" name="Slide Number Placeholder 3">
            <a:extLst>
              <a:ext uri="{FF2B5EF4-FFF2-40B4-BE49-F238E27FC236}">
                <a16:creationId xmlns:a16="http://schemas.microsoft.com/office/drawing/2014/main" id="{633978D7-F5B7-4F14-BBCC-E76B1CABFEE8}"/>
              </a:ext>
            </a:extLst>
          </p:cNvPr>
          <p:cNvSpPr>
            <a:spLocks noGrp="1"/>
          </p:cNvSpPr>
          <p:nvPr>
            <p:ph type="sldNum" sz="quarter" idx="4"/>
          </p:nvPr>
        </p:nvSpPr>
        <p:spPr/>
        <p:txBody>
          <a:bodyPr/>
          <a:lstStyle/>
          <a:p>
            <a:fld id="{3A3ABCD3-4259-4031-A1A0-BB63FBFB7B73}" type="slidenum">
              <a:rPr lang="en-US" smtClean="0"/>
              <a:pPr/>
              <a:t>34</a:t>
            </a:fld>
            <a:endParaRPr lang="en-US" dirty="0"/>
          </a:p>
        </p:txBody>
      </p:sp>
    </p:spTree>
    <p:extLst>
      <p:ext uri="{BB962C8B-B14F-4D97-AF65-F5344CB8AC3E}">
        <p14:creationId xmlns:p14="http://schemas.microsoft.com/office/powerpoint/2010/main" val="1285427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E93E42-E45D-4D96-B723-B2E19028A462}"/>
              </a:ext>
            </a:extLst>
          </p:cNvPr>
          <p:cNvSpPr>
            <a:spLocks noGrp="1"/>
          </p:cNvSpPr>
          <p:nvPr>
            <p:ph sz="quarter" idx="13"/>
          </p:nvPr>
        </p:nvSpPr>
        <p:spPr/>
        <p:txBody>
          <a:bodyPr/>
          <a:lstStyle/>
          <a:p>
            <a:r>
              <a:rPr lang="en-US" dirty="0">
                <a:solidFill>
                  <a:schemeClr val="bg1">
                    <a:lumMod val="50000"/>
                  </a:schemeClr>
                </a:solidFill>
              </a:rPr>
              <a:t>//still in App.js add a second root element and demo the error</a:t>
            </a:r>
          </a:p>
          <a:p>
            <a:r>
              <a:rPr lang="en-US" dirty="0"/>
              <a:t>return (</a:t>
            </a:r>
          </a:p>
          <a:p>
            <a:r>
              <a:rPr lang="en-US" dirty="0"/>
              <a:t>	&lt;div </a:t>
            </a:r>
            <a:r>
              <a:rPr lang="en-US" dirty="0" err="1"/>
              <a:t>className</a:t>
            </a:r>
            <a:r>
              <a:rPr lang="en-US" dirty="0"/>
              <a:t>="App"&gt; . . . &lt;/div&gt;</a:t>
            </a:r>
          </a:p>
          <a:p>
            <a:r>
              <a:rPr lang="en-US" dirty="0"/>
              <a:t>	&lt;p&gt;Some other content&lt;/p&gt;</a:t>
            </a:r>
          </a:p>
          <a:p>
            <a:r>
              <a:rPr lang="en-US" dirty="0"/>
              <a:t>)</a:t>
            </a:r>
          </a:p>
          <a:p>
            <a:endParaRPr lang="en-US" dirty="0"/>
          </a:p>
          <a:p>
            <a:r>
              <a:rPr lang="en-US" dirty="0">
                <a:solidFill>
                  <a:schemeClr val="bg1">
                    <a:lumMod val="50000"/>
                  </a:schemeClr>
                </a:solidFill>
              </a:rPr>
              <a:t>//modify to array syntax and demo success</a:t>
            </a:r>
          </a:p>
          <a:p>
            <a:r>
              <a:rPr lang="en-US" dirty="0"/>
              <a:t>return ([</a:t>
            </a:r>
          </a:p>
          <a:p>
            <a:r>
              <a:rPr lang="en-US" dirty="0"/>
              <a:t>	&lt;div </a:t>
            </a:r>
            <a:r>
              <a:rPr lang="en-US" dirty="0" err="1"/>
              <a:t>className</a:t>
            </a:r>
            <a:r>
              <a:rPr lang="en-US" dirty="0"/>
              <a:t>="App"&gt; . . . &lt;/div&gt;,</a:t>
            </a:r>
          </a:p>
          <a:p>
            <a:r>
              <a:rPr lang="en-US" dirty="0"/>
              <a:t>	&lt;p&gt;Some other content&lt;/p&gt;</a:t>
            </a:r>
          </a:p>
          <a:p>
            <a:r>
              <a:rPr lang="en-US" dirty="0"/>
              <a:t>])</a:t>
            </a:r>
          </a:p>
          <a:p>
            <a:endParaRPr lang="en-US" dirty="0"/>
          </a:p>
        </p:txBody>
      </p:sp>
      <p:sp>
        <p:nvSpPr>
          <p:cNvPr id="3" name="Title 2">
            <a:extLst>
              <a:ext uri="{FF2B5EF4-FFF2-40B4-BE49-F238E27FC236}">
                <a16:creationId xmlns:a16="http://schemas.microsoft.com/office/drawing/2014/main" id="{49BD2DBE-0F8C-4E4D-AFA9-FFB34382B0BF}"/>
              </a:ext>
            </a:extLst>
          </p:cNvPr>
          <p:cNvSpPr>
            <a:spLocks noGrp="1"/>
          </p:cNvSpPr>
          <p:nvPr>
            <p:ph type="title"/>
          </p:nvPr>
        </p:nvSpPr>
        <p:spPr/>
        <p:txBody>
          <a:bodyPr/>
          <a:lstStyle/>
          <a:p>
            <a:r>
              <a:rPr lang="en-US" dirty="0"/>
              <a:t>Multiple root elements demo</a:t>
            </a:r>
          </a:p>
        </p:txBody>
      </p:sp>
      <p:sp>
        <p:nvSpPr>
          <p:cNvPr id="4" name="Slide Number Placeholder 3">
            <a:extLst>
              <a:ext uri="{FF2B5EF4-FFF2-40B4-BE49-F238E27FC236}">
                <a16:creationId xmlns:a16="http://schemas.microsoft.com/office/drawing/2014/main" id="{8411567E-6685-40F8-B2F8-AE4E0A4D532F}"/>
              </a:ext>
            </a:extLst>
          </p:cNvPr>
          <p:cNvSpPr>
            <a:spLocks noGrp="1"/>
          </p:cNvSpPr>
          <p:nvPr>
            <p:ph type="sldNum" sz="quarter" idx="4"/>
          </p:nvPr>
        </p:nvSpPr>
        <p:spPr/>
        <p:txBody>
          <a:bodyPr/>
          <a:lstStyle/>
          <a:p>
            <a:fld id="{3A3ABCD3-4259-4031-A1A0-BB63FBFB7B73}" type="slidenum">
              <a:rPr lang="en-US" smtClean="0"/>
              <a:pPr/>
              <a:t>35</a:t>
            </a:fld>
            <a:endParaRPr lang="en-US" dirty="0"/>
          </a:p>
        </p:txBody>
      </p:sp>
    </p:spTree>
    <p:extLst>
      <p:ext uri="{BB962C8B-B14F-4D97-AF65-F5344CB8AC3E}">
        <p14:creationId xmlns:p14="http://schemas.microsoft.com/office/powerpoint/2010/main" val="2038901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E93E42-E45D-4D96-B723-B2E19028A462}"/>
              </a:ext>
            </a:extLst>
          </p:cNvPr>
          <p:cNvSpPr>
            <a:spLocks noGrp="1"/>
          </p:cNvSpPr>
          <p:nvPr>
            <p:ph sz="quarter" idx="13"/>
          </p:nvPr>
        </p:nvSpPr>
        <p:spPr>
          <a:xfrm>
            <a:off x="154760" y="791852"/>
            <a:ext cx="11770146" cy="5137215"/>
          </a:xfrm>
        </p:spPr>
        <p:txBody>
          <a:bodyPr/>
          <a:lstStyle/>
          <a:p>
            <a:r>
              <a:rPr lang="en-US" dirty="0">
                <a:solidFill>
                  <a:schemeClr val="bg1">
                    <a:lumMod val="50000"/>
                  </a:schemeClr>
                </a:solidFill>
              </a:rPr>
              <a:t>//modify to &lt;</a:t>
            </a:r>
            <a:r>
              <a:rPr lang="en-US" dirty="0" err="1">
                <a:solidFill>
                  <a:schemeClr val="bg1">
                    <a:lumMod val="50000"/>
                  </a:schemeClr>
                </a:solidFill>
              </a:rPr>
              <a:t>React.Fragment</a:t>
            </a:r>
            <a:r>
              <a:rPr lang="en-US" dirty="0">
                <a:solidFill>
                  <a:schemeClr val="bg1">
                    <a:lumMod val="50000"/>
                  </a:schemeClr>
                </a:solidFill>
              </a:rPr>
              <a:t>&gt; syntax and demo</a:t>
            </a:r>
          </a:p>
          <a:p>
            <a:r>
              <a:rPr lang="en-US" dirty="0"/>
              <a:t>return (</a:t>
            </a:r>
          </a:p>
          <a:p>
            <a:r>
              <a:rPr lang="en-US" dirty="0"/>
              <a:t>	&lt;</a:t>
            </a:r>
            <a:r>
              <a:rPr lang="en-US" dirty="0" err="1"/>
              <a:t>React.Fragment</a:t>
            </a:r>
            <a:r>
              <a:rPr lang="en-US" dirty="0"/>
              <a:t>&gt;</a:t>
            </a:r>
          </a:p>
          <a:p>
            <a:r>
              <a:rPr lang="en-US" dirty="0"/>
              <a:t>		&lt;div </a:t>
            </a:r>
            <a:r>
              <a:rPr lang="en-US" dirty="0" err="1"/>
              <a:t>className</a:t>
            </a:r>
            <a:r>
              <a:rPr lang="en-US" dirty="0"/>
              <a:t>="App"&gt; . . . &lt;/div&gt;</a:t>
            </a:r>
          </a:p>
          <a:p>
            <a:r>
              <a:rPr lang="en-US" dirty="0"/>
              <a:t>		&lt;p&gt;Some other content&lt;/p&gt;</a:t>
            </a:r>
          </a:p>
          <a:p>
            <a:r>
              <a:rPr lang="en-US" dirty="0"/>
              <a:t>	&lt;/</a:t>
            </a:r>
            <a:r>
              <a:rPr lang="en-US" dirty="0" err="1"/>
              <a:t>React.Fragment</a:t>
            </a:r>
            <a:r>
              <a:rPr lang="en-US" dirty="0"/>
              <a:t>&gt;</a:t>
            </a:r>
          </a:p>
          <a:p>
            <a:r>
              <a:rPr lang="en-US" dirty="0"/>
              <a:t>)</a:t>
            </a:r>
          </a:p>
          <a:p>
            <a:endParaRPr lang="en-US" dirty="0"/>
          </a:p>
          <a:p>
            <a:r>
              <a:rPr lang="en-US" dirty="0">
                <a:solidFill>
                  <a:schemeClr val="bg1">
                    <a:lumMod val="50000"/>
                  </a:schemeClr>
                </a:solidFill>
              </a:rPr>
              <a:t>//modify to empty element syntax and demo</a:t>
            </a:r>
          </a:p>
          <a:p>
            <a:r>
              <a:rPr lang="en-US" dirty="0"/>
              <a:t>return (</a:t>
            </a:r>
          </a:p>
          <a:p>
            <a:r>
              <a:rPr lang="en-US" dirty="0"/>
              <a:t>	&lt;&gt;</a:t>
            </a:r>
          </a:p>
          <a:p>
            <a:r>
              <a:rPr lang="en-US" dirty="0"/>
              <a:t>		&lt;div </a:t>
            </a:r>
            <a:r>
              <a:rPr lang="en-US" dirty="0" err="1"/>
              <a:t>className</a:t>
            </a:r>
            <a:r>
              <a:rPr lang="en-US" dirty="0"/>
              <a:t>="App"&gt; . . . &lt;/div&gt;</a:t>
            </a:r>
          </a:p>
          <a:p>
            <a:r>
              <a:rPr lang="en-US" dirty="0"/>
              <a:t>		&lt;p&gt;Some other content&lt;/p&gt;</a:t>
            </a:r>
          </a:p>
          <a:p>
            <a:r>
              <a:rPr lang="en-US" dirty="0"/>
              <a:t>	&lt;/&gt;</a:t>
            </a:r>
          </a:p>
          <a:p>
            <a:r>
              <a:rPr lang="en-US" dirty="0"/>
              <a:t>)</a:t>
            </a:r>
          </a:p>
          <a:p>
            <a:endParaRPr lang="en-US" dirty="0"/>
          </a:p>
        </p:txBody>
      </p:sp>
      <p:sp>
        <p:nvSpPr>
          <p:cNvPr id="3" name="Title 2">
            <a:extLst>
              <a:ext uri="{FF2B5EF4-FFF2-40B4-BE49-F238E27FC236}">
                <a16:creationId xmlns:a16="http://schemas.microsoft.com/office/drawing/2014/main" id="{49BD2DBE-0F8C-4E4D-AFA9-FFB34382B0BF}"/>
              </a:ext>
            </a:extLst>
          </p:cNvPr>
          <p:cNvSpPr>
            <a:spLocks noGrp="1"/>
          </p:cNvSpPr>
          <p:nvPr>
            <p:ph type="title"/>
          </p:nvPr>
        </p:nvSpPr>
        <p:spPr/>
        <p:txBody>
          <a:bodyPr/>
          <a:lstStyle/>
          <a:p>
            <a:r>
              <a:rPr lang="en-US" dirty="0"/>
              <a:t>Multiple root elements demo</a:t>
            </a:r>
          </a:p>
        </p:txBody>
      </p:sp>
      <p:sp>
        <p:nvSpPr>
          <p:cNvPr id="4" name="Slide Number Placeholder 3">
            <a:extLst>
              <a:ext uri="{FF2B5EF4-FFF2-40B4-BE49-F238E27FC236}">
                <a16:creationId xmlns:a16="http://schemas.microsoft.com/office/drawing/2014/main" id="{8411567E-6685-40F8-B2F8-AE4E0A4D532F}"/>
              </a:ext>
            </a:extLst>
          </p:cNvPr>
          <p:cNvSpPr>
            <a:spLocks noGrp="1"/>
          </p:cNvSpPr>
          <p:nvPr>
            <p:ph type="sldNum" sz="quarter" idx="4"/>
          </p:nvPr>
        </p:nvSpPr>
        <p:spPr/>
        <p:txBody>
          <a:bodyPr/>
          <a:lstStyle/>
          <a:p>
            <a:fld id="{3A3ABCD3-4259-4031-A1A0-BB63FBFB7B73}" type="slidenum">
              <a:rPr lang="en-US" smtClean="0"/>
              <a:pPr/>
              <a:t>36</a:t>
            </a:fld>
            <a:endParaRPr lang="en-US" dirty="0"/>
          </a:p>
        </p:txBody>
      </p:sp>
    </p:spTree>
    <p:extLst>
      <p:ext uri="{BB962C8B-B14F-4D97-AF65-F5344CB8AC3E}">
        <p14:creationId xmlns:p14="http://schemas.microsoft.com/office/powerpoint/2010/main" val="1242461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26E1D8-ADFE-4A09-ACAC-C629F1144DC9}"/>
              </a:ext>
            </a:extLst>
          </p:cNvPr>
          <p:cNvSpPr>
            <a:spLocks noGrp="1"/>
          </p:cNvSpPr>
          <p:nvPr>
            <p:ph sz="quarter" idx="13"/>
          </p:nvPr>
        </p:nvSpPr>
        <p:spPr>
          <a:xfrm>
            <a:off x="154760" y="730078"/>
            <a:ext cx="11770146" cy="5580714"/>
          </a:xfrm>
        </p:spPr>
        <p:txBody>
          <a:bodyPr/>
          <a:lstStyle/>
          <a:p>
            <a:r>
              <a:rPr lang="en-US" dirty="0">
                <a:solidFill>
                  <a:schemeClr val="bg1">
                    <a:lumMod val="50000"/>
                  </a:schemeClr>
                </a:solidFill>
              </a:rPr>
              <a:t>//create a new file </a:t>
            </a:r>
            <a:r>
              <a:rPr lang="en-US" dirty="0" err="1">
                <a:solidFill>
                  <a:schemeClr val="bg1">
                    <a:lumMod val="50000"/>
                  </a:schemeClr>
                </a:solidFill>
              </a:rPr>
              <a:t>src</a:t>
            </a:r>
            <a:r>
              <a:rPr lang="en-US" dirty="0">
                <a:solidFill>
                  <a:schemeClr val="bg1">
                    <a:lumMod val="50000"/>
                  </a:schemeClr>
                </a:solidFill>
              </a:rPr>
              <a:t>/Product.js</a:t>
            </a:r>
          </a:p>
          <a:p>
            <a:r>
              <a:rPr lang="en-US" dirty="0"/>
              <a:t>import React from 'react';</a:t>
            </a:r>
          </a:p>
          <a:p>
            <a:r>
              <a:rPr lang="en-US" dirty="0"/>
              <a:t>function Product() {</a:t>
            </a:r>
          </a:p>
          <a:p>
            <a:r>
              <a:rPr lang="en-US" dirty="0"/>
              <a:t>	return (&lt;p&gt;Each Widget costs $4.95&lt;/p&gt;)</a:t>
            </a:r>
          </a:p>
          <a:p>
            <a:r>
              <a:rPr lang="en-US" dirty="0"/>
              <a:t>}</a:t>
            </a:r>
          </a:p>
          <a:p>
            <a:r>
              <a:rPr lang="en-US" dirty="0"/>
              <a:t>export default Product;</a:t>
            </a:r>
          </a:p>
          <a:p>
            <a:endParaRPr lang="en-US" dirty="0"/>
          </a:p>
          <a:p>
            <a:r>
              <a:rPr lang="en-US" dirty="0">
                <a:solidFill>
                  <a:schemeClr val="bg1">
                    <a:lumMod val="50000"/>
                  </a:schemeClr>
                </a:solidFill>
              </a:rPr>
              <a:t>//import it into App.js and render it after the &lt;h1&gt;</a:t>
            </a:r>
          </a:p>
          <a:p>
            <a:r>
              <a:rPr lang="en-US" dirty="0"/>
              <a:t>import Product from './Product';</a:t>
            </a:r>
          </a:p>
          <a:p>
            <a:endParaRPr lang="en-US" dirty="0"/>
          </a:p>
          <a:p>
            <a:r>
              <a:rPr lang="en-US" dirty="0"/>
              <a:t>&lt;div </a:t>
            </a:r>
            <a:r>
              <a:rPr lang="en-US" dirty="0" err="1"/>
              <a:t>className</a:t>
            </a:r>
            <a:r>
              <a:rPr lang="en-US" dirty="0"/>
              <a:t>="App"&gt;</a:t>
            </a:r>
          </a:p>
          <a:p>
            <a:r>
              <a:rPr lang="en-US" dirty="0"/>
              <a:t>	&lt;h1&gt;Hello World!&lt;/h1&gt;</a:t>
            </a:r>
          </a:p>
          <a:p>
            <a:r>
              <a:rPr lang="en-US" dirty="0"/>
              <a:t>	&lt;Product&gt;&lt;/Product&gt;</a:t>
            </a:r>
          </a:p>
          <a:p>
            <a:r>
              <a:rPr lang="en-US" dirty="0"/>
              <a:t>&lt;/div&gt;</a:t>
            </a:r>
          </a:p>
        </p:txBody>
      </p:sp>
      <p:sp>
        <p:nvSpPr>
          <p:cNvPr id="3" name="Title 2">
            <a:extLst>
              <a:ext uri="{FF2B5EF4-FFF2-40B4-BE49-F238E27FC236}">
                <a16:creationId xmlns:a16="http://schemas.microsoft.com/office/drawing/2014/main" id="{E6B7336D-1E87-4348-AE80-B85A8EA48FBF}"/>
              </a:ext>
            </a:extLst>
          </p:cNvPr>
          <p:cNvSpPr>
            <a:spLocks noGrp="1"/>
          </p:cNvSpPr>
          <p:nvPr>
            <p:ph type="title"/>
          </p:nvPr>
        </p:nvSpPr>
        <p:spPr/>
        <p:txBody>
          <a:bodyPr/>
          <a:lstStyle/>
          <a:p>
            <a:r>
              <a:rPr lang="en-US" dirty="0"/>
              <a:t>Functional component demo</a:t>
            </a:r>
          </a:p>
        </p:txBody>
      </p:sp>
      <p:sp>
        <p:nvSpPr>
          <p:cNvPr id="4" name="Slide Number Placeholder 3">
            <a:extLst>
              <a:ext uri="{FF2B5EF4-FFF2-40B4-BE49-F238E27FC236}">
                <a16:creationId xmlns:a16="http://schemas.microsoft.com/office/drawing/2014/main" id="{F1CF4E2C-C33B-4B44-AF1A-A14D347B18DA}"/>
              </a:ext>
            </a:extLst>
          </p:cNvPr>
          <p:cNvSpPr>
            <a:spLocks noGrp="1"/>
          </p:cNvSpPr>
          <p:nvPr>
            <p:ph type="sldNum" sz="quarter" idx="4"/>
          </p:nvPr>
        </p:nvSpPr>
        <p:spPr/>
        <p:txBody>
          <a:bodyPr/>
          <a:lstStyle/>
          <a:p>
            <a:fld id="{3A3ABCD3-4259-4031-A1A0-BB63FBFB7B73}" type="slidenum">
              <a:rPr lang="en-US" smtClean="0"/>
              <a:pPr/>
              <a:t>37</a:t>
            </a:fld>
            <a:endParaRPr lang="en-US" dirty="0"/>
          </a:p>
        </p:txBody>
      </p:sp>
    </p:spTree>
    <p:extLst>
      <p:ext uri="{BB962C8B-B14F-4D97-AF65-F5344CB8AC3E}">
        <p14:creationId xmlns:p14="http://schemas.microsoft.com/office/powerpoint/2010/main" val="3733543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B093E5-08E2-4333-AE27-511AFEEBE9D6}"/>
              </a:ext>
            </a:extLst>
          </p:cNvPr>
          <p:cNvSpPr>
            <a:spLocks noGrp="1"/>
          </p:cNvSpPr>
          <p:nvPr>
            <p:ph sz="quarter" idx="13"/>
          </p:nvPr>
        </p:nvSpPr>
        <p:spPr/>
        <p:txBody>
          <a:bodyPr/>
          <a:lstStyle/>
          <a:p>
            <a:r>
              <a:rPr lang="en-US" dirty="0">
                <a:solidFill>
                  <a:schemeClr val="bg1">
                    <a:lumMod val="50000"/>
                  </a:schemeClr>
                </a:solidFill>
              </a:rPr>
              <a:t>//modify Product.js to use (</a:t>
            </a:r>
            <a:r>
              <a:rPr lang="en-US" dirty="0" err="1">
                <a:solidFill>
                  <a:schemeClr val="bg1">
                    <a:lumMod val="50000"/>
                  </a:schemeClr>
                </a:solidFill>
              </a:rPr>
              <a:t>Math.random</a:t>
            </a:r>
            <a:r>
              <a:rPr lang="en-US" dirty="0">
                <a:solidFill>
                  <a:schemeClr val="bg1">
                    <a:lumMod val="50000"/>
                  </a:schemeClr>
                </a:solidFill>
              </a:rPr>
              <a:t>() * 15).</a:t>
            </a:r>
            <a:r>
              <a:rPr lang="en-US" dirty="0" err="1">
                <a:solidFill>
                  <a:schemeClr val="bg1">
                    <a:lumMod val="50000"/>
                  </a:schemeClr>
                </a:solidFill>
              </a:rPr>
              <a:t>toFixed</a:t>
            </a:r>
            <a:r>
              <a:rPr lang="en-US" dirty="0">
                <a:solidFill>
                  <a:schemeClr val="bg1">
                    <a:lumMod val="50000"/>
                  </a:schemeClr>
                </a:solidFill>
              </a:rPr>
              <a:t>(2) to create a dynamic price</a:t>
            </a:r>
          </a:p>
          <a:p>
            <a:r>
              <a:rPr lang="en-US" dirty="0"/>
              <a:t>return (&lt;p&gt;Each Widget costs $(</a:t>
            </a:r>
            <a:r>
              <a:rPr lang="en-US" dirty="0" err="1"/>
              <a:t>Math.random</a:t>
            </a:r>
            <a:r>
              <a:rPr lang="en-US" dirty="0"/>
              <a:t>() * 15).</a:t>
            </a:r>
            <a:r>
              <a:rPr lang="en-US" dirty="0" err="1"/>
              <a:t>toFixed</a:t>
            </a:r>
            <a:r>
              <a:rPr lang="en-US" dirty="0"/>
              <a:t>(2)&lt;/p&gt;);</a:t>
            </a:r>
          </a:p>
          <a:p>
            <a:endParaRPr lang="en-US" dirty="0"/>
          </a:p>
          <a:p>
            <a:r>
              <a:rPr lang="en-US" dirty="0">
                <a:solidFill>
                  <a:schemeClr val="bg1">
                    <a:lumMod val="50000"/>
                  </a:schemeClr>
                </a:solidFill>
              </a:rPr>
              <a:t>//demo that it is treated as literal content</a:t>
            </a:r>
          </a:p>
          <a:p>
            <a:r>
              <a:rPr lang="en-US" dirty="0">
                <a:solidFill>
                  <a:schemeClr val="bg1">
                    <a:lumMod val="50000"/>
                  </a:schemeClr>
                </a:solidFill>
              </a:rPr>
              <a:t>//surround with { } and demo that it is now dynamic content</a:t>
            </a:r>
          </a:p>
          <a:p>
            <a:r>
              <a:rPr lang="en-US" dirty="0"/>
              <a:t>return (&lt;p&gt;Each Widget costs ${(</a:t>
            </a:r>
            <a:r>
              <a:rPr lang="en-US" dirty="0" err="1"/>
              <a:t>Math.random</a:t>
            </a:r>
            <a:r>
              <a:rPr lang="en-US" dirty="0"/>
              <a:t>() * 15).</a:t>
            </a:r>
            <a:r>
              <a:rPr lang="en-US" dirty="0" err="1"/>
              <a:t>toFixed</a:t>
            </a:r>
            <a:r>
              <a:rPr lang="en-US" dirty="0"/>
              <a:t>(2)}&lt;/p&gt;);</a:t>
            </a:r>
          </a:p>
          <a:p>
            <a:endParaRPr lang="en-US" dirty="0"/>
          </a:p>
          <a:p>
            <a:r>
              <a:rPr lang="en-US" dirty="0">
                <a:solidFill>
                  <a:schemeClr val="bg1">
                    <a:lumMod val="50000"/>
                  </a:schemeClr>
                </a:solidFill>
              </a:rPr>
              <a:t>//add a couple more instances of the component in App.js</a:t>
            </a:r>
          </a:p>
          <a:p>
            <a:r>
              <a:rPr lang="en-US" dirty="0"/>
              <a:t>&lt;div </a:t>
            </a:r>
            <a:r>
              <a:rPr lang="en-US" dirty="0" err="1"/>
              <a:t>className</a:t>
            </a:r>
            <a:r>
              <a:rPr lang="en-US" dirty="0"/>
              <a:t>="App"&gt;</a:t>
            </a:r>
          </a:p>
          <a:p>
            <a:r>
              <a:rPr lang="en-US" dirty="0"/>
              <a:t>	&lt;h1&gt;Hello World!&lt;/h1&gt;</a:t>
            </a:r>
          </a:p>
          <a:p>
            <a:r>
              <a:rPr lang="en-US" dirty="0"/>
              <a:t>	&lt;Product&gt;&lt;/Product&gt;</a:t>
            </a:r>
          </a:p>
          <a:p>
            <a:r>
              <a:rPr lang="en-US" dirty="0"/>
              <a:t>	&lt;Product&gt;&lt;/Product&gt;</a:t>
            </a:r>
          </a:p>
          <a:p>
            <a:r>
              <a:rPr lang="en-US" dirty="0"/>
              <a:t>	&lt;Product&gt;&lt;/Product&gt;</a:t>
            </a:r>
          </a:p>
          <a:p>
            <a:r>
              <a:rPr lang="en-US" dirty="0"/>
              <a:t>&lt;/div&gt;</a:t>
            </a:r>
          </a:p>
          <a:p>
            <a:endParaRPr lang="en-US" dirty="0"/>
          </a:p>
        </p:txBody>
      </p:sp>
      <p:sp>
        <p:nvSpPr>
          <p:cNvPr id="3" name="Title 2">
            <a:extLst>
              <a:ext uri="{FF2B5EF4-FFF2-40B4-BE49-F238E27FC236}">
                <a16:creationId xmlns:a16="http://schemas.microsoft.com/office/drawing/2014/main" id="{321DF92B-7CA4-4017-B719-18B091A3079A}"/>
              </a:ext>
            </a:extLst>
          </p:cNvPr>
          <p:cNvSpPr>
            <a:spLocks noGrp="1"/>
          </p:cNvSpPr>
          <p:nvPr>
            <p:ph type="title"/>
          </p:nvPr>
        </p:nvSpPr>
        <p:spPr/>
        <p:txBody>
          <a:bodyPr/>
          <a:lstStyle/>
          <a:p>
            <a:r>
              <a:rPr lang="en-US" dirty="0"/>
              <a:t>Dynamic content demo</a:t>
            </a:r>
          </a:p>
        </p:txBody>
      </p:sp>
      <p:sp>
        <p:nvSpPr>
          <p:cNvPr id="4" name="Slide Number Placeholder 3">
            <a:extLst>
              <a:ext uri="{FF2B5EF4-FFF2-40B4-BE49-F238E27FC236}">
                <a16:creationId xmlns:a16="http://schemas.microsoft.com/office/drawing/2014/main" id="{F27524C6-C989-4392-A68B-7F1C1220A190}"/>
              </a:ext>
            </a:extLst>
          </p:cNvPr>
          <p:cNvSpPr>
            <a:spLocks noGrp="1"/>
          </p:cNvSpPr>
          <p:nvPr>
            <p:ph type="sldNum" sz="quarter" idx="4"/>
          </p:nvPr>
        </p:nvSpPr>
        <p:spPr/>
        <p:txBody>
          <a:bodyPr/>
          <a:lstStyle/>
          <a:p>
            <a:fld id="{3A3ABCD3-4259-4031-A1A0-BB63FBFB7B73}" type="slidenum">
              <a:rPr lang="en-US" smtClean="0"/>
              <a:pPr/>
              <a:t>38</a:t>
            </a:fld>
            <a:endParaRPr lang="en-US" dirty="0"/>
          </a:p>
        </p:txBody>
      </p:sp>
    </p:spTree>
    <p:extLst>
      <p:ext uri="{BB962C8B-B14F-4D97-AF65-F5344CB8AC3E}">
        <p14:creationId xmlns:p14="http://schemas.microsoft.com/office/powerpoint/2010/main" val="223390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30773F-64E5-468E-A0FE-4433A2824DEC}"/>
              </a:ext>
            </a:extLst>
          </p:cNvPr>
          <p:cNvSpPr>
            <a:spLocks noGrp="1"/>
          </p:cNvSpPr>
          <p:nvPr>
            <p:ph sz="quarter" idx="13"/>
          </p:nvPr>
        </p:nvSpPr>
        <p:spPr/>
        <p:txBody>
          <a:bodyPr/>
          <a:lstStyle/>
          <a:p>
            <a:r>
              <a:rPr lang="en-US" dirty="0">
                <a:solidFill>
                  <a:schemeClr val="bg1">
                    <a:lumMod val="50000"/>
                  </a:schemeClr>
                </a:solidFill>
              </a:rPr>
              <a:t>//in App.js add some attributes/values and child content</a:t>
            </a:r>
          </a:p>
          <a:p>
            <a:r>
              <a:rPr lang="en-US" dirty="0"/>
              <a:t>&lt;div </a:t>
            </a:r>
            <a:r>
              <a:rPr lang="en-US" dirty="0" err="1"/>
              <a:t>className</a:t>
            </a:r>
            <a:r>
              <a:rPr lang="en-US" dirty="0"/>
              <a:t>="App"&gt;</a:t>
            </a:r>
          </a:p>
          <a:p>
            <a:r>
              <a:rPr lang="en-US" dirty="0"/>
              <a:t>	&lt;h1&gt;Hello World!&lt;/h1&gt;</a:t>
            </a:r>
          </a:p>
          <a:p>
            <a:r>
              <a:rPr lang="en-US" dirty="0"/>
              <a:t>	&lt;Product name="Gear" price="12.98"&gt;&lt;/Product&gt;</a:t>
            </a:r>
          </a:p>
          <a:p>
            <a:r>
              <a:rPr lang="en-US" dirty="0"/>
              <a:t>	&lt;Product name="Pulley" price="22.50"&gt;&lt;/Product&gt;</a:t>
            </a:r>
          </a:p>
          <a:p>
            <a:r>
              <a:rPr lang="en-US" dirty="0"/>
              <a:t>	&lt;Product name="Sprocket" price="11.49"&gt;This is the sprocket description.&lt;/Product&gt;</a:t>
            </a:r>
          </a:p>
          <a:p>
            <a:r>
              <a:rPr lang="en-US" dirty="0"/>
              <a:t>&lt;/div&gt;</a:t>
            </a:r>
          </a:p>
          <a:p>
            <a:endParaRPr lang="en-US" dirty="0"/>
          </a:p>
          <a:p>
            <a:r>
              <a:rPr lang="en-US" dirty="0">
                <a:solidFill>
                  <a:schemeClr val="bg1">
                    <a:lumMod val="50000"/>
                  </a:schemeClr>
                </a:solidFill>
              </a:rPr>
              <a:t>//in Product.js, modify the JSX content:</a:t>
            </a:r>
          </a:p>
          <a:p>
            <a:r>
              <a:rPr lang="en-US" dirty="0"/>
              <a:t>function Product(props) {</a:t>
            </a:r>
          </a:p>
          <a:p>
            <a:r>
              <a:rPr lang="en-US" dirty="0"/>
              <a:t>	return (&lt;p&gt;Each {props.name} costs ${</a:t>
            </a:r>
            <a:r>
              <a:rPr lang="en-US" dirty="0" err="1"/>
              <a:t>props.price</a:t>
            </a:r>
            <a:r>
              <a:rPr lang="en-US" dirty="0"/>
              <a:t>}.&lt;/p&gt;);</a:t>
            </a:r>
          </a:p>
          <a:p>
            <a:r>
              <a:rPr lang="en-US" dirty="0"/>
              <a:t>}</a:t>
            </a:r>
          </a:p>
        </p:txBody>
      </p:sp>
      <p:sp>
        <p:nvSpPr>
          <p:cNvPr id="3" name="Title 2">
            <a:extLst>
              <a:ext uri="{FF2B5EF4-FFF2-40B4-BE49-F238E27FC236}">
                <a16:creationId xmlns:a16="http://schemas.microsoft.com/office/drawing/2014/main" id="{F3F8A0C6-8AFB-411C-BDE7-6EC8F244B37B}"/>
              </a:ext>
            </a:extLst>
          </p:cNvPr>
          <p:cNvSpPr>
            <a:spLocks noGrp="1"/>
          </p:cNvSpPr>
          <p:nvPr>
            <p:ph type="title"/>
          </p:nvPr>
        </p:nvSpPr>
        <p:spPr/>
        <p:txBody>
          <a:bodyPr/>
          <a:lstStyle/>
          <a:p>
            <a:r>
              <a:rPr lang="en-US" dirty="0"/>
              <a:t>Props demo</a:t>
            </a:r>
          </a:p>
        </p:txBody>
      </p:sp>
      <p:sp>
        <p:nvSpPr>
          <p:cNvPr id="4" name="Slide Number Placeholder 3">
            <a:extLst>
              <a:ext uri="{FF2B5EF4-FFF2-40B4-BE49-F238E27FC236}">
                <a16:creationId xmlns:a16="http://schemas.microsoft.com/office/drawing/2014/main" id="{C124AA48-3752-4281-8957-4A37C6FC010D}"/>
              </a:ext>
            </a:extLst>
          </p:cNvPr>
          <p:cNvSpPr>
            <a:spLocks noGrp="1"/>
          </p:cNvSpPr>
          <p:nvPr>
            <p:ph type="sldNum" sz="quarter" idx="4"/>
          </p:nvPr>
        </p:nvSpPr>
        <p:spPr/>
        <p:txBody>
          <a:bodyPr/>
          <a:lstStyle/>
          <a:p>
            <a:fld id="{3A3ABCD3-4259-4031-A1A0-BB63FBFB7B73}" type="slidenum">
              <a:rPr lang="en-US" smtClean="0"/>
              <a:pPr/>
              <a:t>39</a:t>
            </a:fld>
            <a:endParaRPr lang="en-US" dirty="0"/>
          </a:p>
        </p:txBody>
      </p:sp>
    </p:spTree>
    <p:extLst>
      <p:ext uri="{BB962C8B-B14F-4D97-AF65-F5344CB8AC3E}">
        <p14:creationId xmlns:p14="http://schemas.microsoft.com/office/powerpoint/2010/main" val="412137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8" y="1129018"/>
            <a:ext cx="5757946" cy="4314186"/>
          </a:xfrm>
        </p:spPr>
        <p:txBody>
          <a:bodyPr/>
          <a:lstStyle/>
          <a:p>
            <a:pPr marL="0" indent="0">
              <a:buNone/>
            </a:pPr>
            <a:r>
              <a:rPr lang="en-US" b="1" dirty="0"/>
              <a:t>Day 1</a:t>
            </a:r>
          </a:p>
          <a:p>
            <a:r>
              <a:rPr lang="en-US" dirty="0"/>
              <a:t>Introduction</a:t>
            </a:r>
          </a:p>
          <a:p>
            <a:r>
              <a:rPr lang="en-US" dirty="0"/>
              <a:t>React Syntax and Basics</a:t>
            </a:r>
          </a:p>
          <a:p>
            <a:r>
              <a:rPr lang="en-US" dirty="0"/>
              <a:t>Dynamic Content</a:t>
            </a:r>
          </a:p>
          <a:p>
            <a:r>
              <a:rPr lang="en-US" dirty="0"/>
              <a:t>Styling Content</a:t>
            </a:r>
          </a:p>
          <a:p>
            <a:r>
              <a:rPr lang="en-US" dirty="0"/>
              <a:t>Debugging</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4</a:t>
            </a:fld>
            <a:endParaRPr lang="en-US" dirty="0"/>
          </a:p>
        </p:txBody>
      </p:sp>
    </p:spTree>
    <p:extLst>
      <p:ext uri="{BB962C8B-B14F-4D97-AF65-F5344CB8AC3E}">
        <p14:creationId xmlns:p14="http://schemas.microsoft.com/office/powerpoint/2010/main" val="2984631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09C7B0-15B3-45CC-8E7B-A827CABD50D3}"/>
              </a:ext>
            </a:extLst>
          </p:cNvPr>
          <p:cNvSpPr>
            <a:spLocks noGrp="1"/>
          </p:cNvSpPr>
          <p:nvPr>
            <p:ph sz="quarter" idx="13"/>
          </p:nvPr>
        </p:nvSpPr>
        <p:spPr/>
        <p:txBody>
          <a:bodyPr/>
          <a:lstStyle/>
          <a:p>
            <a:r>
              <a:rPr lang="en-US" dirty="0">
                <a:solidFill>
                  <a:schemeClr val="bg1">
                    <a:lumMod val="50000"/>
                  </a:schemeClr>
                </a:solidFill>
              </a:rPr>
              <a:t>//in Product.js use </a:t>
            </a:r>
            <a:r>
              <a:rPr lang="en-US" dirty="0" err="1">
                <a:solidFill>
                  <a:schemeClr val="bg1">
                    <a:lumMod val="50000"/>
                  </a:schemeClr>
                </a:solidFill>
              </a:rPr>
              <a:t>props.children</a:t>
            </a:r>
            <a:r>
              <a:rPr lang="en-US" dirty="0">
                <a:solidFill>
                  <a:schemeClr val="bg1">
                    <a:lumMod val="50000"/>
                  </a:schemeClr>
                </a:solidFill>
              </a:rPr>
              <a:t> to render child content</a:t>
            </a:r>
          </a:p>
          <a:p>
            <a:r>
              <a:rPr lang="en-US" dirty="0"/>
              <a:t>function(props) {</a:t>
            </a:r>
          </a:p>
          <a:p>
            <a:r>
              <a:rPr lang="en-US" dirty="0"/>
              <a:t>	return (</a:t>
            </a:r>
          </a:p>
          <a:p>
            <a:r>
              <a:rPr lang="en-US" dirty="0"/>
              <a:t>		&lt;&gt;</a:t>
            </a:r>
          </a:p>
          <a:p>
            <a:r>
              <a:rPr lang="en-US" dirty="0"/>
              <a:t>			&lt;p&gt;Each {props.name} costs ${</a:t>
            </a:r>
            <a:r>
              <a:rPr lang="en-US" dirty="0" err="1"/>
              <a:t>props.price</a:t>
            </a:r>
            <a:r>
              <a:rPr lang="en-US" dirty="0"/>
              <a:t>}&lt;/p&gt;</a:t>
            </a:r>
          </a:p>
          <a:p>
            <a:r>
              <a:rPr lang="en-US" dirty="0"/>
              <a:t>			&lt;p&gt;{</a:t>
            </a:r>
            <a:r>
              <a:rPr lang="en-US" dirty="0" err="1"/>
              <a:t>props.children</a:t>
            </a:r>
            <a:r>
              <a:rPr lang="en-US" dirty="0"/>
              <a:t>}&lt;/p&gt;</a:t>
            </a:r>
          </a:p>
          <a:p>
            <a:r>
              <a:rPr lang="en-US" dirty="0"/>
              <a:t>			&lt;</a:t>
            </a:r>
            <a:r>
              <a:rPr lang="en-US" dirty="0" err="1"/>
              <a:t>hr</a:t>
            </a:r>
            <a:r>
              <a:rPr lang="en-US" dirty="0"/>
              <a:t> /&gt;</a:t>
            </a:r>
          </a:p>
          <a:p>
            <a:r>
              <a:rPr lang="en-US" dirty="0"/>
              <a:t>		&lt;/&gt;</a:t>
            </a:r>
          </a:p>
          <a:p>
            <a:r>
              <a:rPr lang="en-US" dirty="0"/>
              <a:t>	)</a:t>
            </a:r>
          </a:p>
          <a:p>
            <a:r>
              <a:rPr lang="en-US" dirty="0"/>
              <a:t>}</a:t>
            </a:r>
          </a:p>
        </p:txBody>
      </p:sp>
      <p:sp>
        <p:nvSpPr>
          <p:cNvPr id="3" name="Title 2">
            <a:extLst>
              <a:ext uri="{FF2B5EF4-FFF2-40B4-BE49-F238E27FC236}">
                <a16:creationId xmlns:a16="http://schemas.microsoft.com/office/drawing/2014/main" id="{6EA4CB99-6D18-4420-B9E5-800D531A1BEE}"/>
              </a:ext>
            </a:extLst>
          </p:cNvPr>
          <p:cNvSpPr>
            <a:spLocks noGrp="1"/>
          </p:cNvSpPr>
          <p:nvPr>
            <p:ph type="title"/>
          </p:nvPr>
        </p:nvSpPr>
        <p:spPr/>
        <p:txBody>
          <a:bodyPr/>
          <a:lstStyle/>
          <a:p>
            <a:r>
              <a:rPr lang="en-US" dirty="0"/>
              <a:t>Dynamic content demo</a:t>
            </a:r>
          </a:p>
        </p:txBody>
      </p:sp>
      <p:sp>
        <p:nvSpPr>
          <p:cNvPr id="4" name="Slide Number Placeholder 3">
            <a:extLst>
              <a:ext uri="{FF2B5EF4-FFF2-40B4-BE49-F238E27FC236}">
                <a16:creationId xmlns:a16="http://schemas.microsoft.com/office/drawing/2014/main" id="{0F052092-9A01-4FE8-8F1A-D1E60914AA52}"/>
              </a:ext>
            </a:extLst>
          </p:cNvPr>
          <p:cNvSpPr>
            <a:spLocks noGrp="1"/>
          </p:cNvSpPr>
          <p:nvPr>
            <p:ph type="sldNum" sz="quarter" idx="4"/>
          </p:nvPr>
        </p:nvSpPr>
        <p:spPr/>
        <p:txBody>
          <a:bodyPr/>
          <a:lstStyle/>
          <a:p>
            <a:fld id="{3A3ABCD3-4259-4031-A1A0-BB63FBFB7B73}" type="slidenum">
              <a:rPr lang="en-US" smtClean="0"/>
              <a:pPr/>
              <a:t>40</a:t>
            </a:fld>
            <a:endParaRPr lang="en-US" dirty="0"/>
          </a:p>
        </p:txBody>
      </p:sp>
    </p:spTree>
    <p:extLst>
      <p:ext uri="{BB962C8B-B14F-4D97-AF65-F5344CB8AC3E}">
        <p14:creationId xmlns:p14="http://schemas.microsoft.com/office/powerpoint/2010/main" val="638923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E4BFA-60F0-4718-9D00-16D5B1200CB0}"/>
              </a:ext>
            </a:extLst>
          </p:cNvPr>
          <p:cNvSpPr>
            <a:spLocks noGrp="1"/>
          </p:cNvSpPr>
          <p:nvPr>
            <p:ph sz="quarter" idx="13"/>
          </p:nvPr>
        </p:nvSpPr>
        <p:spPr/>
        <p:txBody>
          <a:bodyPr/>
          <a:lstStyle/>
          <a:p>
            <a:r>
              <a:rPr lang="en-US" dirty="0">
                <a:solidFill>
                  <a:schemeClr val="bg1">
                    <a:lumMod val="50000"/>
                  </a:schemeClr>
                </a:solidFill>
              </a:rPr>
              <a:t>//in Product.js convert the Product component to a class</a:t>
            </a:r>
          </a:p>
          <a:p>
            <a:r>
              <a:rPr lang="en-US" dirty="0"/>
              <a:t>import React, { Component } from 'react';</a:t>
            </a:r>
          </a:p>
          <a:p>
            <a:r>
              <a:rPr lang="en-US" dirty="0"/>
              <a:t>class Product extends Component {</a:t>
            </a:r>
          </a:p>
          <a:p>
            <a:r>
              <a:rPr lang="en-US" dirty="0"/>
              <a:t>	constructor(props) {</a:t>
            </a:r>
          </a:p>
          <a:p>
            <a:r>
              <a:rPr lang="en-US" dirty="0"/>
              <a:t>		super(props); </a:t>
            </a:r>
          </a:p>
          <a:p>
            <a:r>
              <a:rPr lang="en-US" dirty="0"/>
              <a:t>	}</a:t>
            </a:r>
          </a:p>
          <a:p>
            <a:r>
              <a:rPr lang="en-US" dirty="0"/>
              <a:t>	render() {</a:t>
            </a:r>
          </a:p>
          <a:p>
            <a:r>
              <a:rPr lang="en-US" dirty="0"/>
              <a:t>		return (&lt;&gt;</a:t>
            </a:r>
          </a:p>
          <a:p>
            <a:r>
              <a:rPr lang="en-US" dirty="0"/>
              <a:t>			&lt;p&gt;Each {props.name} costs ${</a:t>
            </a:r>
            <a:r>
              <a:rPr lang="en-US" dirty="0" err="1"/>
              <a:t>props.price</a:t>
            </a:r>
            <a:r>
              <a:rPr lang="en-US" dirty="0"/>
              <a:t>}&lt;/p&gt;</a:t>
            </a:r>
          </a:p>
          <a:p>
            <a:r>
              <a:rPr lang="en-US" dirty="0"/>
              <a:t>			&lt;p&gt;{</a:t>
            </a:r>
            <a:r>
              <a:rPr lang="en-US" dirty="0" err="1"/>
              <a:t>props.children</a:t>
            </a:r>
            <a:r>
              <a:rPr lang="en-US" dirty="0"/>
              <a:t>}&lt;/p&gt;</a:t>
            </a:r>
          </a:p>
          <a:p>
            <a:r>
              <a:rPr lang="en-US" dirty="0"/>
              <a:t>			&lt;</a:t>
            </a:r>
            <a:r>
              <a:rPr lang="en-US" dirty="0" err="1"/>
              <a:t>hr</a:t>
            </a:r>
            <a:r>
              <a:rPr lang="en-US" dirty="0"/>
              <a:t> /&gt;</a:t>
            </a:r>
          </a:p>
          <a:p>
            <a:r>
              <a:rPr lang="en-US" dirty="0"/>
              <a:t>		&lt;/&gt;);</a:t>
            </a:r>
          </a:p>
          <a:p>
            <a:r>
              <a:rPr lang="en-US" dirty="0"/>
              <a:t>	}</a:t>
            </a:r>
          </a:p>
          <a:p>
            <a:r>
              <a:rPr lang="en-US" dirty="0"/>
              <a:t>}</a:t>
            </a:r>
          </a:p>
        </p:txBody>
      </p:sp>
      <p:sp>
        <p:nvSpPr>
          <p:cNvPr id="3" name="Title 2">
            <a:extLst>
              <a:ext uri="{FF2B5EF4-FFF2-40B4-BE49-F238E27FC236}">
                <a16:creationId xmlns:a16="http://schemas.microsoft.com/office/drawing/2014/main" id="{6D8283AE-F1D8-4677-B743-3DB80DEA9137}"/>
              </a:ext>
            </a:extLst>
          </p:cNvPr>
          <p:cNvSpPr>
            <a:spLocks noGrp="1"/>
          </p:cNvSpPr>
          <p:nvPr>
            <p:ph type="title"/>
          </p:nvPr>
        </p:nvSpPr>
        <p:spPr/>
        <p:txBody>
          <a:bodyPr/>
          <a:lstStyle/>
          <a:p>
            <a:r>
              <a:rPr lang="en-US" dirty="0"/>
              <a:t>State demo part 1</a:t>
            </a:r>
          </a:p>
        </p:txBody>
      </p:sp>
      <p:sp>
        <p:nvSpPr>
          <p:cNvPr id="4" name="Slide Number Placeholder 3">
            <a:extLst>
              <a:ext uri="{FF2B5EF4-FFF2-40B4-BE49-F238E27FC236}">
                <a16:creationId xmlns:a16="http://schemas.microsoft.com/office/drawing/2014/main" id="{E7DDADE6-783E-44CB-9CE9-98571B81E4AA}"/>
              </a:ext>
            </a:extLst>
          </p:cNvPr>
          <p:cNvSpPr>
            <a:spLocks noGrp="1"/>
          </p:cNvSpPr>
          <p:nvPr>
            <p:ph type="sldNum" sz="quarter" idx="4"/>
          </p:nvPr>
        </p:nvSpPr>
        <p:spPr/>
        <p:txBody>
          <a:bodyPr/>
          <a:lstStyle/>
          <a:p>
            <a:fld id="{3A3ABCD3-4259-4031-A1A0-BB63FBFB7B73}" type="slidenum">
              <a:rPr lang="en-US" smtClean="0"/>
              <a:pPr/>
              <a:t>41</a:t>
            </a:fld>
            <a:endParaRPr lang="en-US" dirty="0"/>
          </a:p>
        </p:txBody>
      </p:sp>
    </p:spTree>
    <p:extLst>
      <p:ext uri="{BB962C8B-B14F-4D97-AF65-F5344CB8AC3E}">
        <p14:creationId xmlns:p14="http://schemas.microsoft.com/office/powerpoint/2010/main" val="797678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C203-8140-4578-AACD-1D907C842E91}"/>
              </a:ext>
            </a:extLst>
          </p:cNvPr>
          <p:cNvSpPr>
            <a:spLocks noGrp="1"/>
          </p:cNvSpPr>
          <p:nvPr>
            <p:ph sz="quarter" idx="13"/>
          </p:nvPr>
        </p:nvSpPr>
        <p:spPr/>
        <p:txBody>
          <a:bodyPr/>
          <a:lstStyle/>
          <a:p>
            <a:r>
              <a:rPr lang="en-US" dirty="0">
                <a:solidFill>
                  <a:schemeClr val="bg1">
                    <a:lumMod val="50000"/>
                  </a:schemeClr>
                </a:solidFill>
              </a:rPr>
              <a:t>//add a state property in the constructor and display it in the render method</a:t>
            </a:r>
          </a:p>
          <a:p>
            <a:r>
              <a:rPr lang="en-US" dirty="0"/>
              <a:t>constructor(props) {</a:t>
            </a:r>
          </a:p>
          <a:p>
            <a:r>
              <a:rPr lang="en-US" dirty="0"/>
              <a:t>	super(props);</a:t>
            </a:r>
          </a:p>
          <a:p>
            <a:r>
              <a:rPr lang="en-US" dirty="0"/>
              <a:t>	</a:t>
            </a:r>
            <a:r>
              <a:rPr lang="en-US" dirty="0" err="1"/>
              <a:t>this.state</a:t>
            </a:r>
            <a:r>
              <a:rPr lang="en-US" dirty="0"/>
              <a:t> = { quantity: 0 };</a:t>
            </a:r>
          </a:p>
          <a:p>
            <a:r>
              <a:rPr lang="en-US" dirty="0"/>
              <a:t>}</a:t>
            </a:r>
          </a:p>
          <a:p>
            <a:endParaRPr lang="en-US" dirty="0"/>
          </a:p>
          <a:p>
            <a:r>
              <a:rPr lang="en-US" dirty="0"/>
              <a:t>render() {</a:t>
            </a:r>
          </a:p>
          <a:p>
            <a:r>
              <a:rPr lang="en-US" dirty="0"/>
              <a:t>	return (&lt;&gt;</a:t>
            </a:r>
          </a:p>
          <a:p>
            <a:r>
              <a:rPr lang="en-US" dirty="0"/>
              <a:t>		&lt;p&gt;Each {props.name} costs ${</a:t>
            </a:r>
            <a:r>
              <a:rPr lang="en-US" dirty="0" err="1"/>
              <a:t>props.price</a:t>
            </a:r>
            <a:r>
              <a:rPr lang="en-US" dirty="0"/>
              <a:t>}&lt;/p&gt;</a:t>
            </a:r>
          </a:p>
          <a:p>
            <a:r>
              <a:rPr lang="en-US" dirty="0"/>
              <a:t>		&lt;p&gt;{</a:t>
            </a:r>
            <a:r>
              <a:rPr lang="en-US" dirty="0" err="1"/>
              <a:t>props.children</a:t>
            </a:r>
            <a:r>
              <a:rPr lang="en-US" dirty="0"/>
              <a:t>}&lt;/p&gt;</a:t>
            </a:r>
          </a:p>
          <a:p>
            <a:r>
              <a:rPr lang="en-US" dirty="0"/>
              <a:t>		&lt;div&gt;Quantity Desired: {</a:t>
            </a:r>
            <a:r>
              <a:rPr lang="en-US" dirty="0" err="1"/>
              <a:t>this.state.quantity</a:t>
            </a:r>
            <a:r>
              <a:rPr lang="en-US" dirty="0"/>
              <a:t>}&lt;/div&gt;</a:t>
            </a:r>
          </a:p>
          <a:p>
            <a:r>
              <a:rPr lang="en-US" dirty="0"/>
              <a:t>		&lt;</a:t>
            </a:r>
            <a:r>
              <a:rPr lang="en-US" dirty="0" err="1"/>
              <a:t>hr</a:t>
            </a:r>
            <a:r>
              <a:rPr lang="en-US" dirty="0"/>
              <a:t> /&gt;</a:t>
            </a:r>
          </a:p>
          <a:p>
            <a:r>
              <a:rPr lang="en-US" dirty="0"/>
              <a:t>	&lt;/&gt;);</a:t>
            </a:r>
          </a:p>
          <a:p>
            <a:r>
              <a:rPr lang="en-US" dirty="0"/>
              <a:t>}</a:t>
            </a:r>
          </a:p>
          <a:p>
            <a:endParaRPr lang="en-US" dirty="0"/>
          </a:p>
        </p:txBody>
      </p:sp>
      <p:sp>
        <p:nvSpPr>
          <p:cNvPr id="3" name="Title 2">
            <a:extLst>
              <a:ext uri="{FF2B5EF4-FFF2-40B4-BE49-F238E27FC236}">
                <a16:creationId xmlns:a16="http://schemas.microsoft.com/office/drawing/2014/main" id="{FA12E4F9-F165-4615-A8C3-07662D818B00}"/>
              </a:ext>
            </a:extLst>
          </p:cNvPr>
          <p:cNvSpPr>
            <a:spLocks noGrp="1"/>
          </p:cNvSpPr>
          <p:nvPr>
            <p:ph type="title"/>
          </p:nvPr>
        </p:nvSpPr>
        <p:spPr/>
        <p:txBody>
          <a:bodyPr/>
          <a:lstStyle/>
          <a:p>
            <a:r>
              <a:rPr lang="en-US" dirty="0"/>
              <a:t>State demo – part 2</a:t>
            </a:r>
          </a:p>
        </p:txBody>
      </p:sp>
      <p:sp>
        <p:nvSpPr>
          <p:cNvPr id="4" name="Slide Number Placeholder 3">
            <a:extLst>
              <a:ext uri="{FF2B5EF4-FFF2-40B4-BE49-F238E27FC236}">
                <a16:creationId xmlns:a16="http://schemas.microsoft.com/office/drawing/2014/main" id="{22E722C9-768B-4C48-A767-B5B1FF05F69A}"/>
              </a:ext>
            </a:extLst>
          </p:cNvPr>
          <p:cNvSpPr>
            <a:spLocks noGrp="1"/>
          </p:cNvSpPr>
          <p:nvPr>
            <p:ph type="sldNum" sz="quarter" idx="4"/>
          </p:nvPr>
        </p:nvSpPr>
        <p:spPr/>
        <p:txBody>
          <a:bodyPr/>
          <a:lstStyle/>
          <a:p>
            <a:fld id="{3A3ABCD3-4259-4031-A1A0-BB63FBFB7B73}" type="slidenum">
              <a:rPr lang="en-US" smtClean="0"/>
              <a:pPr/>
              <a:t>42</a:t>
            </a:fld>
            <a:endParaRPr lang="en-US" dirty="0"/>
          </a:p>
        </p:txBody>
      </p:sp>
    </p:spTree>
    <p:extLst>
      <p:ext uri="{BB962C8B-B14F-4D97-AF65-F5344CB8AC3E}">
        <p14:creationId xmlns:p14="http://schemas.microsoft.com/office/powerpoint/2010/main" val="3232553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38F073-0D3D-43FB-BED2-B4CB012A4FF5}"/>
              </a:ext>
            </a:extLst>
          </p:cNvPr>
          <p:cNvSpPr>
            <a:spLocks noGrp="1"/>
          </p:cNvSpPr>
          <p:nvPr>
            <p:ph sz="quarter" idx="13"/>
          </p:nvPr>
        </p:nvSpPr>
        <p:spPr/>
        <p:txBody>
          <a:bodyPr/>
          <a:lstStyle/>
          <a:p>
            <a:r>
              <a:rPr lang="en-US" dirty="0">
                <a:solidFill>
                  <a:schemeClr val="bg1">
                    <a:lumMod val="50000"/>
                  </a:schemeClr>
                </a:solidFill>
              </a:rPr>
              <a:t>//in Product.js add a method</a:t>
            </a:r>
          </a:p>
          <a:p>
            <a:r>
              <a:rPr lang="en-US" dirty="0" err="1"/>
              <a:t>handleClick</a:t>
            </a:r>
            <a:r>
              <a:rPr lang="en-US" dirty="0"/>
              <a:t>() {</a:t>
            </a:r>
          </a:p>
          <a:p>
            <a:r>
              <a:rPr lang="en-US" dirty="0"/>
              <a:t>	console.log(this.props.name);</a:t>
            </a:r>
          </a:p>
          <a:p>
            <a:r>
              <a:rPr lang="en-US" dirty="0"/>
              <a:t>}</a:t>
            </a:r>
          </a:p>
          <a:p>
            <a:endParaRPr lang="en-US" dirty="0"/>
          </a:p>
          <a:p>
            <a:r>
              <a:rPr lang="en-US" dirty="0">
                <a:solidFill>
                  <a:schemeClr val="bg1">
                    <a:lumMod val="50000"/>
                  </a:schemeClr>
                </a:solidFill>
              </a:rPr>
              <a:t>//and a button</a:t>
            </a:r>
          </a:p>
          <a:p>
            <a:r>
              <a:rPr lang="en-US" dirty="0"/>
              <a:t>&lt;button </a:t>
            </a:r>
            <a:r>
              <a:rPr lang="en-US" dirty="0" err="1"/>
              <a:t>onClick</a:t>
            </a:r>
            <a:r>
              <a:rPr lang="en-US" dirty="0"/>
              <a:t>={</a:t>
            </a:r>
            <a:r>
              <a:rPr lang="en-US" dirty="0" err="1"/>
              <a:t>this.handleClick</a:t>
            </a:r>
            <a:r>
              <a:rPr lang="en-US" dirty="0"/>
              <a:t>}&gt;Click Me&lt;/button&gt;</a:t>
            </a:r>
          </a:p>
          <a:p>
            <a:endParaRPr lang="en-US" dirty="0"/>
          </a:p>
          <a:p>
            <a:r>
              <a:rPr lang="en-US" dirty="0">
                <a:solidFill>
                  <a:schemeClr val="bg1">
                    <a:lumMod val="50000"/>
                  </a:schemeClr>
                </a:solidFill>
              </a:rPr>
              <a:t>//refresh, click the button and point out the error in the dev tools console</a:t>
            </a:r>
          </a:p>
          <a:p>
            <a:endParaRPr lang="en-US" dirty="0"/>
          </a:p>
        </p:txBody>
      </p:sp>
      <p:sp>
        <p:nvSpPr>
          <p:cNvPr id="3" name="Title 2">
            <a:extLst>
              <a:ext uri="{FF2B5EF4-FFF2-40B4-BE49-F238E27FC236}">
                <a16:creationId xmlns:a16="http://schemas.microsoft.com/office/drawing/2014/main" id="{35F08C3A-AFF6-4B7D-A653-563F1859D65A}"/>
              </a:ext>
            </a:extLst>
          </p:cNvPr>
          <p:cNvSpPr>
            <a:spLocks noGrp="1"/>
          </p:cNvSpPr>
          <p:nvPr>
            <p:ph type="title"/>
          </p:nvPr>
        </p:nvSpPr>
        <p:spPr/>
        <p:txBody>
          <a:bodyPr/>
          <a:lstStyle/>
          <a:p>
            <a:r>
              <a:rPr lang="en-US" dirty="0"/>
              <a:t>Event handler context demo</a:t>
            </a:r>
          </a:p>
        </p:txBody>
      </p:sp>
      <p:sp>
        <p:nvSpPr>
          <p:cNvPr id="4" name="Slide Number Placeholder 3">
            <a:extLst>
              <a:ext uri="{FF2B5EF4-FFF2-40B4-BE49-F238E27FC236}">
                <a16:creationId xmlns:a16="http://schemas.microsoft.com/office/drawing/2014/main" id="{2EE17FFF-FBAA-4C03-860B-E4D4E938D30E}"/>
              </a:ext>
            </a:extLst>
          </p:cNvPr>
          <p:cNvSpPr>
            <a:spLocks noGrp="1"/>
          </p:cNvSpPr>
          <p:nvPr>
            <p:ph type="sldNum" sz="quarter" idx="4"/>
          </p:nvPr>
        </p:nvSpPr>
        <p:spPr/>
        <p:txBody>
          <a:bodyPr/>
          <a:lstStyle/>
          <a:p>
            <a:fld id="{3A3ABCD3-4259-4031-A1A0-BB63FBFB7B73}" type="slidenum">
              <a:rPr lang="en-US" smtClean="0"/>
              <a:pPr/>
              <a:t>43</a:t>
            </a:fld>
            <a:endParaRPr lang="en-US" dirty="0"/>
          </a:p>
        </p:txBody>
      </p:sp>
    </p:spTree>
    <p:extLst>
      <p:ext uri="{BB962C8B-B14F-4D97-AF65-F5344CB8AC3E}">
        <p14:creationId xmlns:p14="http://schemas.microsoft.com/office/powerpoint/2010/main" val="1251513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0E4A6F-F047-4E43-9031-8EB339E8BDD1}"/>
              </a:ext>
            </a:extLst>
          </p:cNvPr>
          <p:cNvSpPr>
            <a:spLocks noGrp="1"/>
          </p:cNvSpPr>
          <p:nvPr>
            <p:ph sz="quarter" idx="13"/>
          </p:nvPr>
        </p:nvSpPr>
        <p:spPr/>
        <p:txBody>
          <a:bodyPr/>
          <a:lstStyle/>
          <a:p>
            <a:r>
              <a:rPr lang="en-US" dirty="0">
                <a:solidFill>
                  <a:schemeClr val="bg1">
                    <a:lumMod val="50000"/>
                  </a:schemeClr>
                </a:solidFill>
              </a:rPr>
              <a:t>//in the constructor, bind the method to "this"</a:t>
            </a:r>
          </a:p>
          <a:p>
            <a:r>
              <a:rPr lang="en-US" dirty="0" err="1"/>
              <a:t>this.handleClick</a:t>
            </a:r>
            <a:r>
              <a:rPr lang="en-US" dirty="0"/>
              <a:t> = </a:t>
            </a:r>
            <a:r>
              <a:rPr lang="en-US" dirty="0" err="1"/>
              <a:t>this.handleClick.bind</a:t>
            </a:r>
            <a:r>
              <a:rPr lang="en-US" dirty="0"/>
              <a:t>(this);</a:t>
            </a:r>
          </a:p>
          <a:p>
            <a:r>
              <a:rPr lang="en-US" dirty="0">
                <a:solidFill>
                  <a:schemeClr val="bg1">
                    <a:lumMod val="50000"/>
                  </a:schemeClr>
                </a:solidFill>
              </a:rPr>
              <a:t>//reload and click the button, point out the message in the console</a:t>
            </a:r>
          </a:p>
          <a:p>
            <a:endParaRPr lang="en-US" dirty="0"/>
          </a:p>
          <a:p>
            <a:r>
              <a:rPr lang="en-US" dirty="0">
                <a:solidFill>
                  <a:schemeClr val="bg1">
                    <a:lumMod val="50000"/>
                  </a:schemeClr>
                </a:solidFill>
              </a:rPr>
              <a:t>//remove or comment out the bind you just added and use an arrow function for the handler</a:t>
            </a:r>
          </a:p>
          <a:p>
            <a:r>
              <a:rPr lang="en-US" dirty="0"/>
              <a:t>&lt;button </a:t>
            </a:r>
            <a:r>
              <a:rPr lang="en-US" dirty="0" err="1"/>
              <a:t>onClick</a:t>
            </a:r>
            <a:r>
              <a:rPr lang="en-US" dirty="0"/>
              <a:t>={() =&gt; </a:t>
            </a:r>
            <a:r>
              <a:rPr lang="en-US" dirty="0" err="1"/>
              <a:t>this.handleClick</a:t>
            </a:r>
            <a:r>
              <a:rPr lang="en-US" dirty="0"/>
              <a:t>()}</a:t>
            </a:r>
          </a:p>
          <a:p>
            <a:r>
              <a:rPr lang="en-US" dirty="0">
                <a:solidFill>
                  <a:schemeClr val="bg1">
                    <a:lumMod val="50000"/>
                  </a:schemeClr>
                </a:solidFill>
              </a:rPr>
              <a:t>//reload and demo that the message still works</a:t>
            </a:r>
          </a:p>
          <a:p>
            <a:endParaRPr lang="en-US" dirty="0"/>
          </a:p>
          <a:p>
            <a:r>
              <a:rPr lang="en-US" dirty="0">
                <a:solidFill>
                  <a:schemeClr val="bg1">
                    <a:lumMod val="50000"/>
                  </a:schemeClr>
                </a:solidFill>
              </a:rPr>
              <a:t>//restore the handler the way it was and change </a:t>
            </a:r>
            <a:r>
              <a:rPr lang="en-US" dirty="0" err="1">
                <a:solidFill>
                  <a:schemeClr val="bg1">
                    <a:lumMod val="50000"/>
                  </a:schemeClr>
                </a:solidFill>
              </a:rPr>
              <a:t>handleClick</a:t>
            </a:r>
            <a:r>
              <a:rPr lang="en-US" dirty="0">
                <a:solidFill>
                  <a:schemeClr val="bg1">
                    <a:lumMod val="50000"/>
                  </a:schemeClr>
                </a:solidFill>
              </a:rPr>
              <a:t> to an arrow function</a:t>
            </a:r>
          </a:p>
          <a:p>
            <a:r>
              <a:rPr lang="en-US" dirty="0" err="1"/>
              <a:t>handleClick</a:t>
            </a:r>
            <a:r>
              <a:rPr lang="en-US" dirty="0"/>
              <a:t> = () =&gt; {</a:t>
            </a:r>
          </a:p>
          <a:p>
            <a:r>
              <a:rPr lang="en-US" dirty="0"/>
              <a:t>	console.log(this.props.name);</a:t>
            </a:r>
          </a:p>
          <a:p>
            <a:r>
              <a:rPr lang="en-US" dirty="0"/>
              <a:t>};</a:t>
            </a:r>
          </a:p>
          <a:p>
            <a:r>
              <a:rPr lang="en-US" dirty="0">
                <a:solidFill>
                  <a:schemeClr val="bg1">
                    <a:lumMod val="50000"/>
                  </a:schemeClr>
                </a:solidFill>
              </a:rPr>
              <a:t>//reload and demo that message still works</a:t>
            </a:r>
          </a:p>
        </p:txBody>
      </p:sp>
      <p:sp>
        <p:nvSpPr>
          <p:cNvPr id="3" name="Title 2">
            <a:extLst>
              <a:ext uri="{FF2B5EF4-FFF2-40B4-BE49-F238E27FC236}">
                <a16:creationId xmlns:a16="http://schemas.microsoft.com/office/drawing/2014/main" id="{597147C5-0F64-455B-86B9-0EDAAB9DFD7B}"/>
              </a:ext>
            </a:extLst>
          </p:cNvPr>
          <p:cNvSpPr>
            <a:spLocks noGrp="1"/>
          </p:cNvSpPr>
          <p:nvPr>
            <p:ph type="title"/>
          </p:nvPr>
        </p:nvSpPr>
        <p:spPr/>
        <p:txBody>
          <a:bodyPr/>
          <a:lstStyle/>
          <a:p>
            <a:r>
              <a:rPr lang="en-US" dirty="0"/>
              <a:t>Event handler context – fixes </a:t>
            </a:r>
          </a:p>
        </p:txBody>
      </p:sp>
      <p:sp>
        <p:nvSpPr>
          <p:cNvPr id="4" name="Slide Number Placeholder 3">
            <a:extLst>
              <a:ext uri="{FF2B5EF4-FFF2-40B4-BE49-F238E27FC236}">
                <a16:creationId xmlns:a16="http://schemas.microsoft.com/office/drawing/2014/main" id="{3CF17369-39C6-48D8-A88F-41F124D3B249}"/>
              </a:ext>
            </a:extLst>
          </p:cNvPr>
          <p:cNvSpPr>
            <a:spLocks noGrp="1"/>
          </p:cNvSpPr>
          <p:nvPr>
            <p:ph type="sldNum" sz="quarter" idx="4"/>
          </p:nvPr>
        </p:nvSpPr>
        <p:spPr/>
        <p:txBody>
          <a:bodyPr/>
          <a:lstStyle/>
          <a:p>
            <a:fld id="{3A3ABCD3-4259-4031-A1A0-BB63FBFB7B73}" type="slidenum">
              <a:rPr lang="en-US" smtClean="0"/>
              <a:pPr/>
              <a:t>44</a:t>
            </a:fld>
            <a:endParaRPr lang="en-US" dirty="0"/>
          </a:p>
        </p:txBody>
      </p:sp>
    </p:spTree>
    <p:extLst>
      <p:ext uri="{BB962C8B-B14F-4D97-AF65-F5344CB8AC3E}">
        <p14:creationId xmlns:p14="http://schemas.microsoft.com/office/powerpoint/2010/main" val="3798429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BF71C3-6FEC-4F2B-9132-2319CD3005E7}"/>
              </a:ext>
            </a:extLst>
          </p:cNvPr>
          <p:cNvSpPr>
            <a:spLocks noGrp="1"/>
          </p:cNvSpPr>
          <p:nvPr>
            <p:ph sz="quarter" idx="13"/>
          </p:nvPr>
        </p:nvSpPr>
        <p:spPr/>
        <p:txBody>
          <a:bodyPr/>
          <a:lstStyle/>
          <a:p>
            <a:r>
              <a:rPr lang="en-US" dirty="0">
                <a:solidFill>
                  <a:schemeClr val="bg1">
                    <a:lumMod val="50000"/>
                  </a:schemeClr>
                </a:solidFill>
              </a:rPr>
              <a:t>//in Product.js, change the button text to "Buy Now"</a:t>
            </a:r>
          </a:p>
          <a:p>
            <a:endParaRPr lang="en-US" dirty="0"/>
          </a:p>
          <a:p>
            <a:r>
              <a:rPr lang="en-US" dirty="0">
                <a:solidFill>
                  <a:schemeClr val="bg1">
                    <a:lumMod val="50000"/>
                  </a:schemeClr>
                </a:solidFill>
              </a:rPr>
              <a:t>//and modify the method to mutate state directly</a:t>
            </a:r>
          </a:p>
          <a:p>
            <a:r>
              <a:rPr lang="en-US" dirty="0" err="1"/>
              <a:t>handleClick</a:t>
            </a:r>
            <a:r>
              <a:rPr lang="en-US" dirty="0"/>
              <a:t> = () =&gt; {</a:t>
            </a:r>
          </a:p>
          <a:p>
            <a:r>
              <a:rPr lang="en-US" dirty="0"/>
              <a:t>	</a:t>
            </a:r>
            <a:r>
              <a:rPr lang="en-US" dirty="0" err="1"/>
              <a:t>this.state.quantity</a:t>
            </a:r>
            <a:r>
              <a:rPr lang="en-US" dirty="0"/>
              <a:t> = 1;</a:t>
            </a:r>
          </a:p>
          <a:p>
            <a:r>
              <a:rPr lang="en-US" dirty="0"/>
              <a:t>}</a:t>
            </a:r>
          </a:p>
          <a:p>
            <a:r>
              <a:rPr lang="en-US" dirty="0">
                <a:solidFill>
                  <a:schemeClr val="bg1">
                    <a:lumMod val="50000"/>
                  </a:schemeClr>
                </a:solidFill>
              </a:rPr>
              <a:t>//refresh and demo that screen is not updated (also show warning in console)</a:t>
            </a:r>
          </a:p>
          <a:p>
            <a:r>
              <a:rPr lang="en-US" dirty="0">
                <a:solidFill>
                  <a:schemeClr val="bg1">
                    <a:lumMod val="50000"/>
                  </a:schemeClr>
                </a:solidFill>
              </a:rPr>
              <a:t>//modify method to correctly mutate state</a:t>
            </a:r>
          </a:p>
          <a:p>
            <a:r>
              <a:rPr lang="en-US" dirty="0" err="1"/>
              <a:t>handleClick</a:t>
            </a:r>
            <a:r>
              <a:rPr lang="en-US" dirty="0"/>
              <a:t> = () =&gt; {</a:t>
            </a:r>
          </a:p>
          <a:p>
            <a:r>
              <a:rPr lang="en-US" dirty="0"/>
              <a:t>	</a:t>
            </a:r>
            <a:r>
              <a:rPr lang="en-US" dirty="0" err="1"/>
              <a:t>this.setState</a:t>
            </a:r>
            <a:r>
              <a:rPr lang="en-US" dirty="0"/>
              <a:t>({</a:t>
            </a:r>
          </a:p>
          <a:p>
            <a:r>
              <a:rPr lang="en-US" dirty="0"/>
              <a:t>		quantity: 1</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6FA51DCD-D72B-4C5C-A361-734D059C4C3F}"/>
              </a:ext>
            </a:extLst>
          </p:cNvPr>
          <p:cNvSpPr>
            <a:spLocks noGrp="1"/>
          </p:cNvSpPr>
          <p:nvPr>
            <p:ph type="title"/>
          </p:nvPr>
        </p:nvSpPr>
        <p:spPr/>
        <p:txBody>
          <a:bodyPr/>
          <a:lstStyle/>
          <a:p>
            <a:r>
              <a:rPr lang="en-US" dirty="0"/>
              <a:t>Mutating state demo</a:t>
            </a:r>
          </a:p>
        </p:txBody>
      </p:sp>
      <p:sp>
        <p:nvSpPr>
          <p:cNvPr id="4" name="Slide Number Placeholder 3">
            <a:extLst>
              <a:ext uri="{FF2B5EF4-FFF2-40B4-BE49-F238E27FC236}">
                <a16:creationId xmlns:a16="http://schemas.microsoft.com/office/drawing/2014/main" id="{16006BA3-0BBA-4FCD-A9CC-43369BA74251}"/>
              </a:ext>
            </a:extLst>
          </p:cNvPr>
          <p:cNvSpPr>
            <a:spLocks noGrp="1"/>
          </p:cNvSpPr>
          <p:nvPr>
            <p:ph type="sldNum" sz="quarter" idx="4"/>
          </p:nvPr>
        </p:nvSpPr>
        <p:spPr/>
        <p:txBody>
          <a:bodyPr/>
          <a:lstStyle/>
          <a:p>
            <a:fld id="{3A3ABCD3-4259-4031-A1A0-BB63FBFB7B73}" type="slidenum">
              <a:rPr lang="en-US" smtClean="0"/>
              <a:pPr/>
              <a:t>45</a:t>
            </a:fld>
            <a:endParaRPr lang="en-US" dirty="0"/>
          </a:p>
        </p:txBody>
      </p:sp>
    </p:spTree>
    <p:extLst>
      <p:ext uri="{BB962C8B-B14F-4D97-AF65-F5344CB8AC3E}">
        <p14:creationId xmlns:p14="http://schemas.microsoft.com/office/powerpoint/2010/main" val="2200929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1D911-E2DD-41D1-B8C0-3BD7CDCDFBB2}"/>
              </a:ext>
            </a:extLst>
          </p:cNvPr>
          <p:cNvSpPr>
            <a:spLocks noGrp="1"/>
          </p:cNvSpPr>
          <p:nvPr>
            <p:ph sz="quarter" idx="13"/>
          </p:nvPr>
        </p:nvSpPr>
        <p:spPr/>
        <p:txBody>
          <a:bodyPr/>
          <a:lstStyle/>
          <a:p>
            <a:r>
              <a:rPr lang="en-US" dirty="0">
                <a:solidFill>
                  <a:schemeClr val="bg1">
                    <a:lumMod val="50000"/>
                  </a:schemeClr>
                </a:solidFill>
              </a:rPr>
              <a:t>//in App.js add a </a:t>
            </a:r>
            <a:r>
              <a:rPr lang="en-US" dirty="0" err="1">
                <a:solidFill>
                  <a:schemeClr val="bg1">
                    <a:lumMod val="50000"/>
                  </a:schemeClr>
                </a:solidFill>
              </a:rPr>
              <a:t>unitQuantity</a:t>
            </a:r>
            <a:r>
              <a:rPr lang="en-US" dirty="0">
                <a:solidFill>
                  <a:schemeClr val="bg1">
                    <a:lumMod val="50000"/>
                  </a:schemeClr>
                </a:solidFill>
              </a:rPr>
              <a:t> attribute to each Product component, with various values</a:t>
            </a:r>
          </a:p>
          <a:p>
            <a:r>
              <a:rPr lang="en-US" dirty="0"/>
              <a:t>&lt;Product name="Pulley" price="22.50" </a:t>
            </a:r>
            <a:r>
              <a:rPr lang="en-US" dirty="0" err="1"/>
              <a:t>unitQuantity</a:t>
            </a:r>
            <a:r>
              <a:rPr lang="en-US" dirty="0"/>
              <a:t>="5"&gt;&lt;/Product&gt;</a:t>
            </a:r>
          </a:p>
          <a:p>
            <a:endParaRPr lang="en-US" dirty="0"/>
          </a:p>
          <a:p>
            <a:r>
              <a:rPr lang="en-US" dirty="0">
                <a:solidFill>
                  <a:schemeClr val="bg1">
                    <a:lumMod val="50000"/>
                  </a:schemeClr>
                </a:solidFill>
              </a:rPr>
              <a:t>//in Product.js modify the handler to update state asynchronously, </a:t>
            </a:r>
          </a:p>
          <a:p>
            <a:r>
              <a:rPr lang="en-US" dirty="0">
                <a:solidFill>
                  <a:schemeClr val="bg1">
                    <a:lumMod val="50000"/>
                  </a:schemeClr>
                </a:solidFill>
              </a:rPr>
              <a:t>//adding the product's </a:t>
            </a:r>
            <a:r>
              <a:rPr lang="en-US" dirty="0" err="1">
                <a:solidFill>
                  <a:schemeClr val="bg1">
                    <a:lumMod val="50000"/>
                  </a:schemeClr>
                </a:solidFill>
              </a:rPr>
              <a:t>unitQuantity</a:t>
            </a:r>
            <a:r>
              <a:rPr lang="en-US" dirty="0">
                <a:solidFill>
                  <a:schemeClr val="bg1">
                    <a:lumMod val="50000"/>
                  </a:schemeClr>
                </a:solidFill>
              </a:rPr>
              <a:t> to quantity each time the button is clicked</a:t>
            </a:r>
          </a:p>
          <a:p>
            <a:r>
              <a:rPr lang="en-US" dirty="0" err="1"/>
              <a:t>handleClick</a:t>
            </a:r>
            <a:r>
              <a:rPr lang="en-US" dirty="0"/>
              <a:t> = () =&gt; {</a:t>
            </a:r>
          </a:p>
          <a:p>
            <a:r>
              <a:rPr lang="en-US" dirty="0"/>
              <a:t>	</a:t>
            </a:r>
            <a:r>
              <a:rPr lang="en-US" dirty="0" err="1"/>
              <a:t>this.setState</a:t>
            </a:r>
            <a:r>
              <a:rPr lang="en-US" dirty="0"/>
              <a:t>((state, props) =&gt; ({</a:t>
            </a:r>
          </a:p>
          <a:p>
            <a:r>
              <a:rPr lang="en-US" dirty="0"/>
              <a:t>		quantity: </a:t>
            </a:r>
            <a:r>
              <a:rPr lang="en-US" dirty="0" err="1"/>
              <a:t>state.quantity</a:t>
            </a:r>
            <a:r>
              <a:rPr lang="en-US" dirty="0"/>
              <a:t> + </a:t>
            </a:r>
            <a:r>
              <a:rPr lang="en-US" dirty="0" err="1"/>
              <a:t>parseInt</a:t>
            </a:r>
            <a:r>
              <a:rPr lang="en-US" dirty="0"/>
              <a:t>(</a:t>
            </a:r>
            <a:r>
              <a:rPr lang="en-US" dirty="0" err="1"/>
              <a:t>props.unitQuantity</a:t>
            </a:r>
            <a:r>
              <a:rPr lang="en-US" dirty="0"/>
              <a:t>)</a:t>
            </a:r>
          </a:p>
          <a:p>
            <a:r>
              <a:rPr lang="en-US" dirty="0"/>
              <a:t>	}));</a:t>
            </a:r>
          </a:p>
          <a:p>
            <a:r>
              <a:rPr lang="en-US" dirty="0"/>
              <a:t>};</a:t>
            </a:r>
          </a:p>
          <a:p>
            <a:r>
              <a:rPr lang="en-US" dirty="0">
                <a:solidFill>
                  <a:schemeClr val="bg1">
                    <a:lumMod val="50000"/>
                  </a:schemeClr>
                </a:solidFill>
              </a:rPr>
              <a:t>//NOTE: you may want to leave out the </a:t>
            </a:r>
            <a:r>
              <a:rPr lang="en-US" dirty="0" err="1">
                <a:solidFill>
                  <a:schemeClr val="bg1">
                    <a:lumMod val="50000"/>
                  </a:schemeClr>
                </a:solidFill>
              </a:rPr>
              <a:t>parseInt</a:t>
            </a:r>
            <a:r>
              <a:rPr lang="en-US" dirty="0">
                <a:solidFill>
                  <a:schemeClr val="bg1">
                    <a:lumMod val="50000"/>
                  </a:schemeClr>
                </a:solidFill>
              </a:rPr>
              <a:t>() part initially </a:t>
            </a:r>
          </a:p>
          <a:p>
            <a:r>
              <a:rPr lang="en-US" dirty="0">
                <a:solidFill>
                  <a:schemeClr val="bg1">
                    <a:lumMod val="50000"/>
                  </a:schemeClr>
                </a:solidFill>
              </a:rPr>
              <a:t>//to demonstrate that props are strings by default!</a:t>
            </a:r>
          </a:p>
          <a:p>
            <a:endParaRPr lang="en-US" dirty="0"/>
          </a:p>
        </p:txBody>
      </p:sp>
      <p:sp>
        <p:nvSpPr>
          <p:cNvPr id="3" name="Title 2">
            <a:extLst>
              <a:ext uri="{FF2B5EF4-FFF2-40B4-BE49-F238E27FC236}">
                <a16:creationId xmlns:a16="http://schemas.microsoft.com/office/drawing/2014/main" id="{C80419F7-F7CF-406F-BABA-B7FA618884B7}"/>
              </a:ext>
            </a:extLst>
          </p:cNvPr>
          <p:cNvSpPr>
            <a:spLocks noGrp="1"/>
          </p:cNvSpPr>
          <p:nvPr>
            <p:ph type="title"/>
          </p:nvPr>
        </p:nvSpPr>
        <p:spPr/>
        <p:txBody>
          <a:bodyPr/>
          <a:lstStyle/>
          <a:p>
            <a:r>
              <a:rPr lang="en-US" dirty="0"/>
              <a:t>Async state mutation demo</a:t>
            </a:r>
          </a:p>
        </p:txBody>
      </p:sp>
      <p:sp>
        <p:nvSpPr>
          <p:cNvPr id="4" name="Slide Number Placeholder 3">
            <a:extLst>
              <a:ext uri="{FF2B5EF4-FFF2-40B4-BE49-F238E27FC236}">
                <a16:creationId xmlns:a16="http://schemas.microsoft.com/office/drawing/2014/main" id="{8B18C2EC-F758-496B-B2ED-E6BD8A193F08}"/>
              </a:ext>
            </a:extLst>
          </p:cNvPr>
          <p:cNvSpPr>
            <a:spLocks noGrp="1"/>
          </p:cNvSpPr>
          <p:nvPr>
            <p:ph type="sldNum" sz="quarter" idx="4"/>
          </p:nvPr>
        </p:nvSpPr>
        <p:spPr/>
        <p:txBody>
          <a:bodyPr/>
          <a:lstStyle/>
          <a:p>
            <a:fld id="{3A3ABCD3-4259-4031-A1A0-BB63FBFB7B73}" type="slidenum">
              <a:rPr lang="en-US" smtClean="0"/>
              <a:pPr/>
              <a:t>46</a:t>
            </a:fld>
            <a:endParaRPr lang="en-US" dirty="0"/>
          </a:p>
        </p:txBody>
      </p:sp>
    </p:spTree>
    <p:extLst>
      <p:ext uri="{BB962C8B-B14F-4D97-AF65-F5344CB8AC3E}">
        <p14:creationId xmlns:p14="http://schemas.microsoft.com/office/powerpoint/2010/main" val="421906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41F9CD-C1B5-41DD-B237-9E022B5F2D07}"/>
              </a:ext>
            </a:extLst>
          </p:cNvPr>
          <p:cNvSpPr>
            <a:spLocks noGrp="1"/>
          </p:cNvSpPr>
          <p:nvPr>
            <p:ph sz="quarter" idx="13"/>
          </p:nvPr>
        </p:nvSpPr>
        <p:spPr/>
        <p:txBody>
          <a:bodyPr/>
          <a:lstStyle/>
          <a:p>
            <a:r>
              <a:rPr lang="en-US" dirty="0">
                <a:solidFill>
                  <a:schemeClr val="bg1">
                    <a:lumMod val="50000"/>
                  </a:schemeClr>
                </a:solidFill>
              </a:rPr>
              <a:t>//in Product.js, add another div with an input that displays the quantity</a:t>
            </a:r>
          </a:p>
          <a:p>
            <a:r>
              <a:rPr lang="en-US" dirty="0"/>
              <a:t>&lt;input type="text" value={</a:t>
            </a:r>
            <a:r>
              <a:rPr lang="en-US" dirty="0" err="1"/>
              <a:t>this.state.quantity</a:t>
            </a:r>
            <a:r>
              <a:rPr lang="en-US" dirty="0"/>
              <a:t>} /&gt;</a:t>
            </a:r>
          </a:p>
          <a:p>
            <a:r>
              <a:rPr lang="en-US" dirty="0">
                <a:solidFill>
                  <a:schemeClr val="bg1">
                    <a:lumMod val="50000"/>
                  </a:schemeClr>
                </a:solidFill>
              </a:rPr>
              <a:t>//demo that the value updates when the button is clicked</a:t>
            </a:r>
          </a:p>
          <a:p>
            <a:endParaRPr lang="en-US" dirty="0"/>
          </a:p>
          <a:p>
            <a:r>
              <a:rPr lang="en-US" dirty="0">
                <a:solidFill>
                  <a:schemeClr val="bg1">
                    <a:lumMod val="50000"/>
                  </a:schemeClr>
                </a:solidFill>
              </a:rPr>
              <a:t>//update the state's quantity when the text input's value changes</a:t>
            </a:r>
          </a:p>
          <a:p>
            <a:r>
              <a:rPr lang="en-US" dirty="0"/>
              <a:t>&lt;input type="text" value={</a:t>
            </a:r>
            <a:r>
              <a:rPr lang="en-US" dirty="0" err="1"/>
              <a:t>this.state.quantity</a:t>
            </a:r>
            <a:r>
              <a:rPr lang="en-US" dirty="0"/>
              <a:t>} </a:t>
            </a:r>
            <a:r>
              <a:rPr lang="en-US" dirty="0" err="1"/>
              <a:t>onChange</a:t>
            </a:r>
            <a:r>
              <a:rPr lang="en-US" dirty="0"/>
              <a:t>={</a:t>
            </a:r>
            <a:r>
              <a:rPr lang="en-US" dirty="0" err="1"/>
              <a:t>this.handleQuantityChange</a:t>
            </a:r>
            <a:r>
              <a:rPr lang="en-US" dirty="0"/>
              <a:t>} /&gt;</a:t>
            </a:r>
          </a:p>
          <a:p>
            <a:endParaRPr lang="en-US" dirty="0"/>
          </a:p>
          <a:p>
            <a:r>
              <a:rPr lang="en-US" dirty="0">
                <a:solidFill>
                  <a:schemeClr val="bg1">
                    <a:lumMod val="50000"/>
                  </a:schemeClr>
                </a:solidFill>
              </a:rPr>
              <a:t>//and</a:t>
            </a:r>
          </a:p>
          <a:p>
            <a:r>
              <a:rPr lang="en-US" dirty="0" err="1"/>
              <a:t>handleQuantityChange</a:t>
            </a:r>
            <a:r>
              <a:rPr lang="en-US" dirty="0"/>
              <a:t> = (</a:t>
            </a:r>
            <a:r>
              <a:rPr lang="en-US" dirty="0" err="1"/>
              <a:t>evt</a:t>
            </a:r>
            <a:r>
              <a:rPr lang="en-US" dirty="0"/>
              <a:t>) =&gt; {</a:t>
            </a:r>
          </a:p>
          <a:p>
            <a:r>
              <a:rPr lang="en-US" dirty="0"/>
              <a:t>	</a:t>
            </a:r>
            <a:r>
              <a:rPr lang="en-US" dirty="0" err="1"/>
              <a:t>this.setState</a:t>
            </a:r>
            <a:r>
              <a:rPr lang="en-US" dirty="0"/>
              <a:t>({ quantity: +</a:t>
            </a:r>
            <a:r>
              <a:rPr lang="en-US" dirty="0" err="1"/>
              <a:t>evt.target.value</a:t>
            </a:r>
            <a:r>
              <a:rPr lang="en-US" dirty="0"/>
              <a:t> });</a:t>
            </a:r>
          </a:p>
          <a:p>
            <a:r>
              <a:rPr lang="en-US" dirty="0"/>
              <a:t>}</a:t>
            </a:r>
          </a:p>
        </p:txBody>
      </p:sp>
      <p:sp>
        <p:nvSpPr>
          <p:cNvPr id="3" name="Title 2">
            <a:extLst>
              <a:ext uri="{FF2B5EF4-FFF2-40B4-BE49-F238E27FC236}">
                <a16:creationId xmlns:a16="http://schemas.microsoft.com/office/drawing/2014/main" id="{037C72F8-FAE5-4987-99E7-332E8D9CAB8D}"/>
              </a:ext>
            </a:extLst>
          </p:cNvPr>
          <p:cNvSpPr>
            <a:spLocks noGrp="1"/>
          </p:cNvSpPr>
          <p:nvPr>
            <p:ph type="title"/>
          </p:nvPr>
        </p:nvSpPr>
        <p:spPr/>
        <p:txBody>
          <a:bodyPr/>
          <a:lstStyle/>
          <a:p>
            <a:r>
              <a:rPr lang="en-US" dirty="0"/>
              <a:t>Form input demo</a:t>
            </a:r>
          </a:p>
        </p:txBody>
      </p:sp>
      <p:sp>
        <p:nvSpPr>
          <p:cNvPr id="4" name="Slide Number Placeholder 3">
            <a:extLst>
              <a:ext uri="{FF2B5EF4-FFF2-40B4-BE49-F238E27FC236}">
                <a16:creationId xmlns:a16="http://schemas.microsoft.com/office/drawing/2014/main" id="{95C9220E-1F5C-4A50-BAF9-58B5F830AB25}"/>
              </a:ext>
            </a:extLst>
          </p:cNvPr>
          <p:cNvSpPr>
            <a:spLocks noGrp="1"/>
          </p:cNvSpPr>
          <p:nvPr>
            <p:ph type="sldNum" sz="quarter" idx="4"/>
          </p:nvPr>
        </p:nvSpPr>
        <p:spPr/>
        <p:txBody>
          <a:bodyPr/>
          <a:lstStyle/>
          <a:p>
            <a:fld id="{3A3ABCD3-4259-4031-A1A0-BB63FBFB7B73}" type="slidenum">
              <a:rPr lang="en-US" smtClean="0"/>
              <a:pPr/>
              <a:t>47</a:t>
            </a:fld>
            <a:endParaRPr lang="en-US" dirty="0"/>
          </a:p>
        </p:txBody>
      </p:sp>
    </p:spTree>
    <p:extLst>
      <p:ext uri="{BB962C8B-B14F-4D97-AF65-F5344CB8AC3E}">
        <p14:creationId xmlns:p14="http://schemas.microsoft.com/office/powerpoint/2010/main" val="848257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842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3 – Dynamic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49</a:t>
            </a:fld>
            <a:endParaRPr lang="en-US" dirty="0"/>
          </a:p>
        </p:txBody>
      </p:sp>
    </p:spTree>
    <p:extLst>
      <p:ext uri="{BB962C8B-B14F-4D97-AF65-F5344CB8AC3E}">
        <p14:creationId xmlns:p14="http://schemas.microsoft.com/office/powerpoint/2010/main" val="301585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7" y="1129018"/>
            <a:ext cx="6003235" cy="4314186"/>
          </a:xfrm>
        </p:spPr>
        <p:txBody>
          <a:bodyPr/>
          <a:lstStyle/>
          <a:p>
            <a:pPr marL="0" indent="0">
              <a:buNone/>
            </a:pPr>
            <a:r>
              <a:rPr lang="en-US" b="1" dirty="0"/>
              <a:t>Day 2</a:t>
            </a:r>
          </a:p>
          <a:p>
            <a:r>
              <a:rPr lang="en-US" dirty="0"/>
              <a:t>Components</a:t>
            </a:r>
          </a:p>
          <a:p>
            <a:r>
              <a:rPr lang="en-US" dirty="0"/>
              <a:t>Web Server Interactions</a:t>
            </a:r>
          </a:p>
          <a:p>
            <a:r>
              <a:rPr lang="en-US" dirty="0"/>
              <a:t>Routing</a:t>
            </a:r>
          </a:p>
          <a:p>
            <a:r>
              <a:rPr lang="en-US" dirty="0"/>
              <a:t>Forms</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5</a:t>
            </a:fld>
            <a:endParaRPr lang="en-US" dirty="0"/>
          </a:p>
        </p:txBody>
      </p:sp>
    </p:spTree>
    <p:extLst>
      <p:ext uri="{BB962C8B-B14F-4D97-AF65-F5344CB8AC3E}">
        <p14:creationId xmlns:p14="http://schemas.microsoft.com/office/powerpoint/2010/main" val="3936501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50</a:t>
            </a:fld>
            <a:endParaRPr lang="en-US" dirty="0"/>
          </a:p>
        </p:txBody>
      </p:sp>
    </p:spTree>
    <p:extLst>
      <p:ext uri="{BB962C8B-B14F-4D97-AF65-F5344CB8AC3E}">
        <p14:creationId xmlns:p14="http://schemas.microsoft.com/office/powerpoint/2010/main" val="1535349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5255E4-14EB-40A8-B51E-9FD1474A1B43}"/>
              </a:ext>
            </a:extLst>
          </p:cNvPr>
          <p:cNvSpPr>
            <a:spLocks noGrp="1"/>
          </p:cNvSpPr>
          <p:nvPr>
            <p:ph sz="quarter" idx="13"/>
          </p:nvPr>
        </p:nvSpPr>
        <p:spPr/>
        <p:txBody>
          <a:bodyPr/>
          <a:lstStyle/>
          <a:p>
            <a:r>
              <a:rPr lang="en-US" dirty="0">
                <a:solidFill>
                  <a:schemeClr val="bg1">
                    <a:lumMod val="50000"/>
                  </a:schemeClr>
                </a:solidFill>
              </a:rPr>
              <a:t>//in app.js add state to track the visibility of the product components</a:t>
            </a:r>
          </a:p>
          <a:p>
            <a:r>
              <a:rPr lang="en-US" dirty="0"/>
              <a:t>state = { </a:t>
            </a:r>
            <a:r>
              <a:rPr lang="en-US" dirty="0" err="1"/>
              <a:t>showProducts</a:t>
            </a:r>
            <a:r>
              <a:rPr lang="en-US" dirty="0"/>
              <a:t>: false }</a:t>
            </a:r>
          </a:p>
          <a:p>
            <a:endParaRPr lang="en-US" dirty="0"/>
          </a:p>
          <a:p>
            <a:r>
              <a:rPr lang="en-US" dirty="0">
                <a:solidFill>
                  <a:schemeClr val="bg1">
                    <a:lumMod val="50000"/>
                  </a:schemeClr>
                </a:solidFill>
              </a:rPr>
              <a:t>//and add the handler method</a:t>
            </a:r>
          </a:p>
          <a:p>
            <a:r>
              <a:rPr lang="en-US" dirty="0" err="1"/>
              <a:t>toggleProductsHandler</a:t>
            </a:r>
            <a:r>
              <a:rPr lang="en-US" dirty="0"/>
              <a:t> = () =&gt; {</a:t>
            </a:r>
          </a:p>
          <a:p>
            <a:r>
              <a:rPr lang="en-US" dirty="0"/>
              <a:t>	</a:t>
            </a:r>
            <a:r>
              <a:rPr lang="en-US" dirty="0" err="1"/>
              <a:t>this.setState</a:t>
            </a:r>
            <a:r>
              <a:rPr lang="en-US" dirty="0"/>
              <a:t>({</a:t>
            </a:r>
            <a:r>
              <a:rPr lang="en-US" dirty="0" err="1"/>
              <a:t>showProducts</a:t>
            </a:r>
            <a:r>
              <a:rPr lang="en-US" dirty="0"/>
              <a:t>: !</a:t>
            </a:r>
            <a:r>
              <a:rPr lang="en-US" dirty="0" err="1"/>
              <a:t>this.state.showProducts</a:t>
            </a:r>
            <a:r>
              <a:rPr lang="en-US" dirty="0"/>
              <a:t>});</a:t>
            </a:r>
          </a:p>
          <a:p>
            <a:r>
              <a:rPr lang="en-US" dirty="0"/>
              <a:t>}</a:t>
            </a:r>
          </a:p>
          <a:p>
            <a:endParaRPr lang="en-US" dirty="0"/>
          </a:p>
          <a:p>
            <a:r>
              <a:rPr lang="en-US" dirty="0">
                <a:solidFill>
                  <a:schemeClr val="bg1">
                    <a:lumMod val="50000"/>
                  </a:schemeClr>
                </a:solidFill>
              </a:rPr>
              <a:t>//then wrap the four &lt;Product&gt; components in a div and add a button above the div</a:t>
            </a:r>
          </a:p>
          <a:p>
            <a:r>
              <a:rPr lang="en-US" dirty="0"/>
              <a:t>&lt;button </a:t>
            </a:r>
            <a:r>
              <a:rPr lang="en-US" dirty="0" err="1"/>
              <a:t>onClick</a:t>
            </a:r>
            <a:r>
              <a:rPr lang="en-US" dirty="0"/>
              <a:t>={</a:t>
            </a:r>
            <a:r>
              <a:rPr lang="en-US" dirty="0" err="1"/>
              <a:t>this.toggleProductsHandler</a:t>
            </a:r>
            <a:r>
              <a:rPr lang="en-US" dirty="0"/>
              <a:t>}&gt;Toggle Products&lt;/button&gt;</a:t>
            </a:r>
          </a:p>
          <a:p>
            <a:r>
              <a:rPr lang="en-US" dirty="0"/>
              <a:t>{</a:t>
            </a:r>
            <a:r>
              <a:rPr lang="en-US" dirty="0" err="1"/>
              <a:t>this.state.showProducts</a:t>
            </a:r>
            <a:r>
              <a:rPr lang="en-US" dirty="0"/>
              <a:t> &amp;&amp; &lt;div&gt;</a:t>
            </a:r>
          </a:p>
          <a:p>
            <a:r>
              <a:rPr lang="en-US" dirty="0"/>
              <a:t>	//product components here</a:t>
            </a:r>
          </a:p>
          <a:p>
            <a:r>
              <a:rPr lang="en-US" dirty="0"/>
              <a:t>&lt;/div&gt;}</a:t>
            </a:r>
          </a:p>
          <a:p>
            <a:endParaRPr lang="en-US" dirty="0"/>
          </a:p>
        </p:txBody>
      </p:sp>
      <p:sp>
        <p:nvSpPr>
          <p:cNvPr id="3" name="Title 2">
            <a:extLst>
              <a:ext uri="{FF2B5EF4-FFF2-40B4-BE49-F238E27FC236}">
                <a16:creationId xmlns:a16="http://schemas.microsoft.com/office/drawing/2014/main" id="{16B8AC20-1724-40D9-B03C-3F1AADC5E749}"/>
              </a:ext>
            </a:extLst>
          </p:cNvPr>
          <p:cNvSpPr>
            <a:spLocks noGrp="1"/>
          </p:cNvSpPr>
          <p:nvPr>
            <p:ph type="title"/>
          </p:nvPr>
        </p:nvSpPr>
        <p:spPr/>
        <p:txBody>
          <a:bodyPr/>
          <a:lstStyle/>
          <a:p>
            <a:r>
              <a:rPr lang="en-US" dirty="0"/>
              <a:t>Conditionally showing content demo</a:t>
            </a:r>
          </a:p>
        </p:txBody>
      </p:sp>
      <p:sp>
        <p:nvSpPr>
          <p:cNvPr id="4" name="Slide Number Placeholder 3">
            <a:extLst>
              <a:ext uri="{FF2B5EF4-FFF2-40B4-BE49-F238E27FC236}">
                <a16:creationId xmlns:a16="http://schemas.microsoft.com/office/drawing/2014/main" id="{892E9637-BAFA-4C4B-945F-3FDF5D19F3C0}"/>
              </a:ext>
            </a:extLst>
          </p:cNvPr>
          <p:cNvSpPr>
            <a:spLocks noGrp="1"/>
          </p:cNvSpPr>
          <p:nvPr>
            <p:ph type="sldNum" sz="quarter" idx="4"/>
          </p:nvPr>
        </p:nvSpPr>
        <p:spPr/>
        <p:txBody>
          <a:bodyPr/>
          <a:lstStyle/>
          <a:p>
            <a:fld id="{3A3ABCD3-4259-4031-A1A0-BB63FBFB7B73}" type="slidenum">
              <a:rPr lang="en-US" smtClean="0"/>
              <a:pPr/>
              <a:t>51</a:t>
            </a:fld>
            <a:endParaRPr lang="en-US" dirty="0"/>
          </a:p>
        </p:txBody>
      </p:sp>
    </p:spTree>
    <p:extLst>
      <p:ext uri="{BB962C8B-B14F-4D97-AF65-F5344CB8AC3E}">
        <p14:creationId xmlns:p14="http://schemas.microsoft.com/office/powerpoint/2010/main" val="2691521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9E9C6-5F24-4781-A62B-C0C37316156D}"/>
              </a:ext>
            </a:extLst>
          </p:cNvPr>
          <p:cNvSpPr>
            <a:spLocks noGrp="1"/>
          </p:cNvSpPr>
          <p:nvPr>
            <p:ph sz="quarter" idx="13"/>
          </p:nvPr>
        </p:nvSpPr>
        <p:spPr/>
        <p:txBody>
          <a:bodyPr/>
          <a:lstStyle/>
          <a:p>
            <a:r>
              <a:rPr lang="en-US" dirty="0">
                <a:solidFill>
                  <a:schemeClr val="bg1">
                    <a:lumMod val="50000"/>
                  </a:schemeClr>
                </a:solidFill>
              </a:rPr>
              <a:t>//change the logical expression determining whether to show the products:</a:t>
            </a:r>
          </a:p>
          <a:p>
            <a:r>
              <a:rPr lang="en-US" dirty="0"/>
              <a:t>{</a:t>
            </a:r>
            <a:r>
              <a:rPr lang="en-US" dirty="0" err="1"/>
              <a:t>this.state.showProducts</a:t>
            </a:r>
            <a:r>
              <a:rPr lang="en-US" dirty="0"/>
              <a:t> ? &lt;div&gt;</a:t>
            </a:r>
          </a:p>
          <a:p>
            <a:r>
              <a:rPr lang="en-US" dirty="0">
                <a:solidFill>
                  <a:schemeClr val="bg1">
                    <a:lumMod val="50000"/>
                  </a:schemeClr>
                </a:solidFill>
              </a:rPr>
              <a:t>	//product components here</a:t>
            </a:r>
          </a:p>
          <a:p>
            <a:r>
              <a:rPr lang="en-US" dirty="0"/>
              <a:t>&lt;/div&gt; : null }</a:t>
            </a:r>
          </a:p>
          <a:p>
            <a:endParaRPr lang="en-US" dirty="0"/>
          </a:p>
        </p:txBody>
      </p:sp>
      <p:sp>
        <p:nvSpPr>
          <p:cNvPr id="3" name="Title 2">
            <a:extLst>
              <a:ext uri="{FF2B5EF4-FFF2-40B4-BE49-F238E27FC236}">
                <a16:creationId xmlns:a16="http://schemas.microsoft.com/office/drawing/2014/main" id="{CF820DFE-D9B8-416F-A01B-402DAA99C2A2}"/>
              </a:ext>
            </a:extLst>
          </p:cNvPr>
          <p:cNvSpPr>
            <a:spLocks noGrp="1"/>
          </p:cNvSpPr>
          <p:nvPr>
            <p:ph type="title"/>
          </p:nvPr>
        </p:nvSpPr>
        <p:spPr/>
        <p:txBody>
          <a:bodyPr/>
          <a:lstStyle/>
          <a:p>
            <a:r>
              <a:rPr lang="en-US" dirty="0"/>
              <a:t>Alternative implementation</a:t>
            </a:r>
          </a:p>
        </p:txBody>
      </p:sp>
      <p:sp>
        <p:nvSpPr>
          <p:cNvPr id="4" name="Slide Number Placeholder 3">
            <a:extLst>
              <a:ext uri="{FF2B5EF4-FFF2-40B4-BE49-F238E27FC236}">
                <a16:creationId xmlns:a16="http://schemas.microsoft.com/office/drawing/2014/main" id="{DCEB54ED-3672-47DC-8911-B1ABC383C397}"/>
              </a:ext>
            </a:extLst>
          </p:cNvPr>
          <p:cNvSpPr>
            <a:spLocks noGrp="1"/>
          </p:cNvSpPr>
          <p:nvPr>
            <p:ph type="sldNum" sz="quarter" idx="4"/>
          </p:nvPr>
        </p:nvSpPr>
        <p:spPr/>
        <p:txBody>
          <a:bodyPr/>
          <a:lstStyle/>
          <a:p>
            <a:fld id="{3A3ABCD3-4259-4031-A1A0-BB63FBFB7B73}" type="slidenum">
              <a:rPr lang="en-US" smtClean="0"/>
              <a:pPr/>
              <a:t>52</a:t>
            </a:fld>
            <a:endParaRPr lang="en-US" dirty="0"/>
          </a:p>
        </p:txBody>
      </p:sp>
    </p:spTree>
    <p:extLst>
      <p:ext uri="{BB962C8B-B14F-4D97-AF65-F5344CB8AC3E}">
        <p14:creationId xmlns:p14="http://schemas.microsoft.com/office/powerpoint/2010/main" val="755102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C9085D-56E9-4946-9A4A-7C4F1E1021E2}"/>
              </a:ext>
            </a:extLst>
          </p:cNvPr>
          <p:cNvSpPr>
            <a:spLocks noGrp="1"/>
          </p:cNvSpPr>
          <p:nvPr>
            <p:ph sz="quarter" idx="13"/>
          </p:nvPr>
        </p:nvSpPr>
        <p:spPr/>
        <p:txBody>
          <a:bodyPr/>
          <a:lstStyle/>
          <a:p>
            <a:r>
              <a:rPr lang="en-US" dirty="0">
                <a:solidFill>
                  <a:schemeClr val="bg1">
                    <a:lumMod val="50000"/>
                  </a:schemeClr>
                </a:solidFill>
              </a:rPr>
              <a:t>//still in app.js, modify the render method as follows:</a:t>
            </a:r>
          </a:p>
          <a:p>
            <a:r>
              <a:rPr lang="en-US" dirty="0"/>
              <a:t>render() {</a:t>
            </a:r>
          </a:p>
          <a:p>
            <a:r>
              <a:rPr lang="en-US" dirty="0"/>
              <a:t>	let </a:t>
            </a:r>
            <a:r>
              <a:rPr lang="en-US" dirty="0" err="1"/>
              <a:t>productContent</a:t>
            </a:r>
            <a:r>
              <a:rPr lang="en-US" dirty="0"/>
              <a:t> = null;</a:t>
            </a:r>
          </a:p>
          <a:p>
            <a:r>
              <a:rPr lang="en-US" dirty="0"/>
              <a:t>	if (</a:t>
            </a:r>
            <a:r>
              <a:rPr lang="en-US" dirty="0" err="1"/>
              <a:t>this.state.showProducts</a:t>
            </a:r>
            <a:r>
              <a:rPr lang="en-US" dirty="0"/>
              <a:t>) {</a:t>
            </a:r>
          </a:p>
          <a:p>
            <a:r>
              <a:rPr lang="en-US" dirty="0"/>
              <a:t>		</a:t>
            </a:r>
            <a:r>
              <a:rPr lang="en-US" dirty="0" err="1"/>
              <a:t>productContent</a:t>
            </a:r>
            <a:r>
              <a:rPr lang="en-US" dirty="0"/>
              <a:t> = ( //paste the entire product component div here );</a:t>
            </a:r>
          </a:p>
          <a:p>
            <a:r>
              <a:rPr lang="en-US" dirty="0"/>
              <a:t>	}</a:t>
            </a:r>
          </a:p>
          <a:p>
            <a:endParaRPr lang="en-US" dirty="0"/>
          </a:p>
          <a:p>
            <a:r>
              <a:rPr lang="en-US" dirty="0"/>
              <a:t>	return (</a:t>
            </a:r>
          </a:p>
          <a:p>
            <a:r>
              <a:rPr lang="en-US" dirty="0"/>
              <a:t>		&lt;div </a:t>
            </a:r>
            <a:r>
              <a:rPr lang="en-US" dirty="0" err="1"/>
              <a:t>className</a:t>
            </a:r>
            <a:r>
              <a:rPr lang="en-US" dirty="0"/>
              <a:t>="app"&gt;</a:t>
            </a:r>
          </a:p>
          <a:p>
            <a:r>
              <a:rPr lang="en-US" dirty="0"/>
              <a:t>			//other content</a:t>
            </a:r>
          </a:p>
          <a:p>
            <a:r>
              <a:rPr lang="en-US" dirty="0"/>
              <a:t>			{</a:t>
            </a:r>
            <a:r>
              <a:rPr lang="en-US" dirty="0" err="1"/>
              <a:t>productContent</a:t>
            </a:r>
            <a:r>
              <a:rPr lang="en-US" dirty="0"/>
              <a:t>}</a:t>
            </a:r>
          </a:p>
          <a:p>
            <a:r>
              <a:rPr lang="en-US" dirty="0"/>
              <a:t>		&lt;/div&gt;</a:t>
            </a:r>
          </a:p>
          <a:p>
            <a:r>
              <a:rPr lang="en-US" dirty="0"/>
              <a:t>	);</a:t>
            </a:r>
          </a:p>
          <a:p>
            <a:r>
              <a:rPr lang="en-US" dirty="0"/>
              <a:t>}</a:t>
            </a:r>
          </a:p>
        </p:txBody>
      </p:sp>
      <p:sp>
        <p:nvSpPr>
          <p:cNvPr id="3" name="Title 2">
            <a:extLst>
              <a:ext uri="{FF2B5EF4-FFF2-40B4-BE49-F238E27FC236}">
                <a16:creationId xmlns:a16="http://schemas.microsoft.com/office/drawing/2014/main" id="{63CD86E6-0A72-4D41-BB02-C5C0B01F4684}"/>
              </a:ext>
            </a:extLst>
          </p:cNvPr>
          <p:cNvSpPr>
            <a:spLocks noGrp="1"/>
          </p:cNvSpPr>
          <p:nvPr>
            <p:ph type="title"/>
          </p:nvPr>
        </p:nvSpPr>
        <p:spPr/>
        <p:txBody>
          <a:bodyPr/>
          <a:lstStyle/>
          <a:p>
            <a:r>
              <a:rPr lang="en-US" dirty="0"/>
              <a:t>Simplify the syntax</a:t>
            </a:r>
          </a:p>
        </p:txBody>
      </p:sp>
      <p:sp>
        <p:nvSpPr>
          <p:cNvPr id="4" name="Slide Number Placeholder 3">
            <a:extLst>
              <a:ext uri="{FF2B5EF4-FFF2-40B4-BE49-F238E27FC236}">
                <a16:creationId xmlns:a16="http://schemas.microsoft.com/office/drawing/2014/main" id="{DE16AA78-BED5-4E2E-878D-AEC71D06FAFF}"/>
              </a:ext>
            </a:extLst>
          </p:cNvPr>
          <p:cNvSpPr>
            <a:spLocks noGrp="1"/>
          </p:cNvSpPr>
          <p:nvPr>
            <p:ph type="sldNum" sz="quarter" idx="4"/>
          </p:nvPr>
        </p:nvSpPr>
        <p:spPr/>
        <p:txBody>
          <a:bodyPr/>
          <a:lstStyle/>
          <a:p>
            <a:fld id="{3A3ABCD3-4259-4031-A1A0-BB63FBFB7B73}" type="slidenum">
              <a:rPr lang="en-US" smtClean="0"/>
              <a:pPr/>
              <a:t>53</a:t>
            </a:fld>
            <a:endParaRPr lang="en-US" dirty="0"/>
          </a:p>
        </p:txBody>
      </p:sp>
    </p:spTree>
    <p:extLst>
      <p:ext uri="{BB962C8B-B14F-4D97-AF65-F5344CB8AC3E}">
        <p14:creationId xmlns:p14="http://schemas.microsoft.com/office/powerpoint/2010/main" val="2345649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E5E06-B2E9-41B3-BC5F-2B459AA3B5BB}"/>
              </a:ext>
            </a:extLst>
          </p:cNvPr>
          <p:cNvSpPr>
            <a:spLocks noGrp="1"/>
          </p:cNvSpPr>
          <p:nvPr>
            <p:ph sz="quarter" idx="13"/>
          </p:nvPr>
        </p:nvSpPr>
        <p:spPr/>
        <p:txBody>
          <a:bodyPr/>
          <a:lstStyle/>
          <a:p>
            <a:r>
              <a:rPr lang="en-US" dirty="0">
                <a:solidFill>
                  <a:schemeClr val="bg1">
                    <a:lumMod val="50000"/>
                  </a:schemeClr>
                </a:solidFill>
              </a:rPr>
              <a:t>//use the products array from state to render the product components</a:t>
            </a:r>
          </a:p>
          <a:p>
            <a:r>
              <a:rPr lang="en-US" dirty="0">
                <a:solidFill>
                  <a:schemeClr val="bg1">
                    <a:lumMod val="50000"/>
                  </a:schemeClr>
                </a:solidFill>
              </a:rPr>
              <a:t>//replace the hard-coded components with</a:t>
            </a:r>
          </a:p>
          <a:p>
            <a:r>
              <a:rPr lang="en-US" dirty="0" err="1"/>
              <a:t>productContent</a:t>
            </a:r>
            <a:r>
              <a:rPr lang="en-US" dirty="0"/>
              <a:t> = (</a:t>
            </a:r>
          </a:p>
          <a:p>
            <a:r>
              <a:rPr lang="en-US" dirty="0"/>
              <a:t>	&lt;div&gt;</a:t>
            </a:r>
          </a:p>
          <a:p>
            <a:r>
              <a:rPr lang="en-US" dirty="0"/>
              <a:t>		{</a:t>
            </a:r>
            <a:r>
              <a:rPr lang="en-US" dirty="0" err="1"/>
              <a:t>this.state.products.map</a:t>
            </a:r>
            <a:r>
              <a:rPr lang="en-US" dirty="0"/>
              <a:t>(product =&gt; (</a:t>
            </a:r>
          </a:p>
          <a:p>
            <a:r>
              <a:rPr lang="en-US" dirty="0"/>
              <a:t>			&lt;Product name={product.name}</a:t>
            </a:r>
          </a:p>
          <a:p>
            <a:r>
              <a:rPr lang="en-US" dirty="0"/>
              <a:t>						price={</a:t>
            </a:r>
            <a:r>
              <a:rPr lang="en-US" dirty="0" err="1"/>
              <a:t>product.price</a:t>
            </a:r>
            <a:r>
              <a:rPr lang="en-US" dirty="0"/>
              <a:t>}</a:t>
            </a:r>
          </a:p>
          <a:p>
            <a:r>
              <a:rPr lang="en-US" dirty="0"/>
              <a:t>						</a:t>
            </a:r>
            <a:r>
              <a:rPr lang="en-US" dirty="0" err="1"/>
              <a:t>unitQuantity</a:t>
            </a:r>
            <a:r>
              <a:rPr lang="en-US" dirty="0"/>
              <a:t>={</a:t>
            </a:r>
            <a:r>
              <a:rPr lang="en-US" dirty="0" err="1"/>
              <a:t>product.unitQuantity</a:t>
            </a:r>
            <a:r>
              <a:rPr lang="en-US" dirty="0"/>
              <a:t>}</a:t>
            </a:r>
          </a:p>
          <a:p>
            <a:r>
              <a:rPr lang="en-US" dirty="0"/>
              <a:t>						&gt;{</a:t>
            </a:r>
            <a:r>
              <a:rPr lang="en-US" dirty="0" err="1"/>
              <a:t>product.description</a:t>
            </a:r>
            <a:r>
              <a:rPr lang="en-US" dirty="0"/>
              <a:t>}&lt;/Product&gt;</a:t>
            </a:r>
          </a:p>
          <a:p>
            <a:r>
              <a:rPr lang="en-US" dirty="0"/>
              <a:t>		))}</a:t>
            </a:r>
          </a:p>
          <a:p>
            <a:r>
              <a:rPr lang="en-US" dirty="0"/>
              <a:t>	&lt;/div&gt;</a:t>
            </a:r>
          </a:p>
          <a:p>
            <a:r>
              <a:rPr lang="en-US" dirty="0"/>
              <a:t>);</a:t>
            </a:r>
          </a:p>
          <a:p>
            <a:r>
              <a:rPr lang="en-US" dirty="0">
                <a:solidFill>
                  <a:schemeClr val="bg1">
                    <a:lumMod val="50000"/>
                  </a:schemeClr>
                </a:solidFill>
              </a:rPr>
              <a:t>//demo that it works, but we get a warning about each element needing a unique key</a:t>
            </a:r>
          </a:p>
        </p:txBody>
      </p:sp>
      <p:sp>
        <p:nvSpPr>
          <p:cNvPr id="3" name="Title 2">
            <a:extLst>
              <a:ext uri="{FF2B5EF4-FFF2-40B4-BE49-F238E27FC236}">
                <a16:creationId xmlns:a16="http://schemas.microsoft.com/office/drawing/2014/main" id="{FF7F8A0D-3CDB-4F55-BA1B-98704A4FD058}"/>
              </a:ext>
            </a:extLst>
          </p:cNvPr>
          <p:cNvSpPr>
            <a:spLocks noGrp="1"/>
          </p:cNvSpPr>
          <p:nvPr>
            <p:ph type="title"/>
          </p:nvPr>
        </p:nvSpPr>
        <p:spPr/>
        <p:txBody>
          <a:bodyPr/>
          <a:lstStyle/>
          <a:p>
            <a:r>
              <a:rPr lang="en-US" dirty="0"/>
              <a:t>Collection content demo</a:t>
            </a:r>
          </a:p>
        </p:txBody>
      </p:sp>
      <p:sp>
        <p:nvSpPr>
          <p:cNvPr id="4" name="Slide Number Placeholder 3">
            <a:extLst>
              <a:ext uri="{FF2B5EF4-FFF2-40B4-BE49-F238E27FC236}">
                <a16:creationId xmlns:a16="http://schemas.microsoft.com/office/drawing/2014/main" id="{30AC3EF3-27FE-4136-A8AE-0640C8889B4E}"/>
              </a:ext>
            </a:extLst>
          </p:cNvPr>
          <p:cNvSpPr>
            <a:spLocks noGrp="1"/>
          </p:cNvSpPr>
          <p:nvPr>
            <p:ph type="sldNum" sz="quarter" idx="4"/>
          </p:nvPr>
        </p:nvSpPr>
        <p:spPr/>
        <p:txBody>
          <a:bodyPr/>
          <a:lstStyle/>
          <a:p>
            <a:fld id="{3A3ABCD3-4259-4031-A1A0-BB63FBFB7B73}" type="slidenum">
              <a:rPr lang="en-US" smtClean="0"/>
              <a:pPr/>
              <a:t>54</a:t>
            </a:fld>
            <a:endParaRPr lang="en-US" dirty="0"/>
          </a:p>
        </p:txBody>
      </p:sp>
    </p:spTree>
    <p:extLst>
      <p:ext uri="{BB962C8B-B14F-4D97-AF65-F5344CB8AC3E}">
        <p14:creationId xmlns:p14="http://schemas.microsoft.com/office/powerpoint/2010/main" val="2392168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02CE3-3114-44F3-8D5D-41060CE9F821}"/>
              </a:ext>
            </a:extLst>
          </p:cNvPr>
          <p:cNvSpPr>
            <a:spLocks noGrp="1"/>
          </p:cNvSpPr>
          <p:nvPr>
            <p:ph sz="quarter" idx="13"/>
          </p:nvPr>
        </p:nvSpPr>
        <p:spPr/>
        <p:txBody>
          <a:bodyPr/>
          <a:lstStyle/>
          <a:p>
            <a:r>
              <a:rPr lang="en-US" dirty="0">
                <a:solidFill>
                  <a:schemeClr val="bg1">
                    <a:lumMod val="50000"/>
                  </a:schemeClr>
                </a:solidFill>
              </a:rPr>
              <a:t>//add a unique key for each element, use the product id property</a:t>
            </a:r>
          </a:p>
          <a:p>
            <a:r>
              <a:rPr lang="en-US" dirty="0" err="1"/>
              <a:t>productContent</a:t>
            </a:r>
            <a:r>
              <a:rPr lang="en-US" dirty="0"/>
              <a:t> = (</a:t>
            </a:r>
          </a:p>
          <a:p>
            <a:r>
              <a:rPr lang="en-US" dirty="0"/>
              <a:t>	&lt;div&gt;</a:t>
            </a:r>
          </a:p>
          <a:p>
            <a:r>
              <a:rPr lang="en-US" dirty="0"/>
              <a:t>		{</a:t>
            </a:r>
            <a:r>
              <a:rPr lang="en-US" dirty="0" err="1"/>
              <a:t>this.state.products.map</a:t>
            </a:r>
            <a:r>
              <a:rPr lang="en-US" dirty="0"/>
              <a:t>(product =&gt; (</a:t>
            </a:r>
          </a:p>
          <a:p>
            <a:r>
              <a:rPr lang="en-US" dirty="0"/>
              <a:t>			&lt;Product key={product.id}</a:t>
            </a:r>
          </a:p>
          <a:p>
            <a:r>
              <a:rPr lang="en-US" dirty="0"/>
              <a:t>						name={product.name}</a:t>
            </a:r>
          </a:p>
          <a:p>
            <a:r>
              <a:rPr lang="en-US" dirty="0"/>
              <a:t>						price={</a:t>
            </a:r>
            <a:r>
              <a:rPr lang="en-US" dirty="0" err="1"/>
              <a:t>product.price</a:t>
            </a:r>
            <a:r>
              <a:rPr lang="en-US" dirty="0"/>
              <a:t>}</a:t>
            </a:r>
          </a:p>
          <a:p>
            <a:r>
              <a:rPr lang="en-US" dirty="0"/>
              <a:t>						</a:t>
            </a:r>
            <a:r>
              <a:rPr lang="en-US" dirty="0" err="1"/>
              <a:t>unitQuantity</a:t>
            </a:r>
            <a:r>
              <a:rPr lang="en-US" dirty="0"/>
              <a:t>={</a:t>
            </a:r>
            <a:r>
              <a:rPr lang="en-US" dirty="0" err="1"/>
              <a:t>product.unitQuantity</a:t>
            </a:r>
            <a:r>
              <a:rPr lang="en-US" dirty="0"/>
              <a:t>}</a:t>
            </a:r>
          </a:p>
          <a:p>
            <a:r>
              <a:rPr lang="en-US" dirty="0"/>
              <a:t>						&gt;{</a:t>
            </a:r>
            <a:r>
              <a:rPr lang="en-US" dirty="0" err="1"/>
              <a:t>product.description</a:t>
            </a:r>
            <a:r>
              <a:rPr lang="en-US" dirty="0"/>
              <a:t>}&lt;/Product&gt;</a:t>
            </a:r>
          </a:p>
          <a:p>
            <a:r>
              <a:rPr lang="en-US" dirty="0"/>
              <a:t>		))}</a:t>
            </a:r>
          </a:p>
          <a:p>
            <a:r>
              <a:rPr lang="en-US" dirty="0"/>
              <a:t>	&lt;/div&gt;</a:t>
            </a:r>
          </a:p>
          <a:p>
            <a:r>
              <a:rPr lang="en-US" dirty="0"/>
              <a:t>);</a:t>
            </a:r>
          </a:p>
          <a:p>
            <a:endParaRPr lang="en-US" dirty="0"/>
          </a:p>
        </p:txBody>
      </p:sp>
      <p:sp>
        <p:nvSpPr>
          <p:cNvPr id="3" name="Title 2">
            <a:extLst>
              <a:ext uri="{FF2B5EF4-FFF2-40B4-BE49-F238E27FC236}">
                <a16:creationId xmlns:a16="http://schemas.microsoft.com/office/drawing/2014/main" id="{C7AF8517-45A6-49F4-8385-B8B61CC7D0BD}"/>
              </a:ext>
            </a:extLst>
          </p:cNvPr>
          <p:cNvSpPr>
            <a:spLocks noGrp="1"/>
          </p:cNvSpPr>
          <p:nvPr>
            <p:ph type="title"/>
          </p:nvPr>
        </p:nvSpPr>
        <p:spPr/>
        <p:txBody>
          <a:bodyPr/>
          <a:lstStyle/>
          <a:p>
            <a:r>
              <a:rPr lang="en-US" dirty="0"/>
              <a:t>Key demo</a:t>
            </a:r>
          </a:p>
        </p:txBody>
      </p:sp>
      <p:sp>
        <p:nvSpPr>
          <p:cNvPr id="4" name="Slide Number Placeholder 3">
            <a:extLst>
              <a:ext uri="{FF2B5EF4-FFF2-40B4-BE49-F238E27FC236}">
                <a16:creationId xmlns:a16="http://schemas.microsoft.com/office/drawing/2014/main" id="{4341C637-FA6D-43CF-A270-FAB24060AD3F}"/>
              </a:ext>
            </a:extLst>
          </p:cNvPr>
          <p:cNvSpPr>
            <a:spLocks noGrp="1"/>
          </p:cNvSpPr>
          <p:nvPr>
            <p:ph type="sldNum" sz="quarter" idx="4"/>
          </p:nvPr>
        </p:nvSpPr>
        <p:spPr/>
        <p:txBody>
          <a:bodyPr/>
          <a:lstStyle/>
          <a:p>
            <a:fld id="{3A3ABCD3-4259-4031-A1A0-BB63FBFB7B73}" type="slidenum">
              <a:rPr lang="en-US" smtClean="0"/>
              <a:pPr/>
              <a:t>55</a:t>
            </a:fld>
            <a:endParaRPr lang="en-US" dirty="0"/>
          </a:p>
        </p:txBody>
      </p:sp>
    </p:spTree>
    <p:extLst>
      <p:ext uri="{BB962C8B-B14F-4D97-AF65-F5344CB8AC3E}">
        <p14:creationId xmlns:p14="http://schemas.microsoft.com/office/powerpoint/2010/main" val="2520060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405D4-092C-4D69-8BA0-D481E0324CAA}"/>
              </a:ext>
            </a:extLst>
          </p:cNvPr>
          <p:cNvSpPr>
            <a:spLocks noGrp="1"/>
          </p:cNvSpPr>
          <p:nvPr>
            <p:ph sz="quarter" idx="13"/>
          </p:nvPr>
        </p:nvSpPr>
        <p:spPr>
          <a:xfrm>
            <a:off x="154760" y="730078"/>
            <a:ext cx="11770146" cy="5137215"/>
          </a:xfrm>
        </p:spPr>
        <p:txBody>
          <a:bodyPr/>
          <a:lstStyle/>
          <a:p>
            <a:r>
              <a:rPr lang="en-US" sz="1600" dirty="0">
                <a:solidFill>
                  <a:schemeClr val="bg1">
                    <a:lumMod val="50000"/>
                  </a:schemeClr>
                </a:solidFill>
              </a:rPr>
              <a:t>//want a "Remove" button in the Product component that will remove that product</a:t>
            </a:r>
          </a:p>
          <a:p>
            <a:r>
              <a:rPr lang="en-US" sz="1600" dirty="0">
                <a:solidFill>
                  <a:schemeClr val="bg1">
                    <a:lumMod val="50000"/>
                  </a:schemeClr>
                </a:solidFill>
              </a:rPr>
              <a:t>//in Product.js add a button that will execute a props method when clicked</a:t>
            </a:r>
          </a:p>
          <a:p>
            <a:r>
              <a:rPr lang="en-US" sz="1600" dirty="0"/>
              <a:t>&lt;button </a:t>
            </a:r>
            <a:r>
              <a:rPr lang="en-US" sz="1600" dirty="0" err="1"/>
              <a:t>onClick</a:t>
            </a:r>
            <a:r>
              <a:rPr lang="en-US" sz="1600" dirty="0"/>
              <a:t>={</a:t>
            </a:r>
            <a:r>
              <a:rPr lang="en-US" sz="1600" dirty="0" err="1"/>
              <a:t>this.props.removeClicked</a:t>
            </a:r>
            <a:r>
              <a:rPr lang="en-US" sz="1600" dirty="0"/>
              <a:t>}&gt;Remove&lt;/button&gt;</a:t>
            </a:r>
          </a:p>
          <a:p>
            <a:endParaRPr lang="en-US" sz="1600" dirty="0"/>
          </a:p>
          <a:p>
            <a:r>
              <a:rPr lang="en-US" sz="1600" dirty="0">
                <a:solidFill>
                  <a:schemeClr val="bg1">
                    <a:lumMod val="50000"/>
                  </a:schemeClr>
                </a:solidFill>
              </a:rPr>
              <a:t>//in app.js add an event handler – will use the index of the element to be removed</a:t>
            </a:r>
          </a:p>
          <a:p>
            <a:r>
              <a:rPr lang="en-US" sz="1600" dirty="0" err="1"/>
              <a:t>removeProductHandler</a:t>
            </a:r>
            <a:r>
              <a:rPr lang="en-US" sz="1600" dirty="0"/>
              <a:t> = (</a:t>
            </a:r>
            <a:r>
              <a:rPr lang="en-US" sz="1600" dirty="0" err="1"/>
              <a:t>idx</a:t>
            </a:r>
            <a:r>
              <a:rPr lang="en-US" sz="1600" dirty="0"/>
              <a:t>) =&gt; {</a:t>
            </a:r>
          </a:p>
          <a:p>
            <a:r>
              <a:rPr lang="en-US" sz="1600" dirty="0"/>
              <a:t>	const prods = </a:t>
            </a:r>
            <a:r>
              <a:rPr lang="en-US" sz="1600" dirty="0" err="1"/>
              <a:t>this.state.products</a:t>
            </a:r>
            <a:r>
              <a:rPr lang="en-US" sz="1600" dirty="0"/>
              <a:t>;</a:t>
            </a:r>
          </a:p>
          <a:p>
            <a:r>
              <a:rPr lang="en-US" sz="1600" dirty="0"/>
              <a:t>	</a:t>
            </a:r>
            <a:r>
              <a:rPr lang="en-US" sz="1600" dirty="0" err="1"/>
              <a:t>prods.splice</a:t>
            </a:r>
            <a:r>
              <a:rPr lang="en-US" sz="1600" dirty="0"/>
              <a:t>(</a:t>
            </a:r>
            <a:r>
              <a:rPr lang="en-US" sz="1600" dirty="0" err="1"/>
              <a:t>idx</a:t>
            </a:r>
            <a:r>
              <a:rPr lang="en-US" sz="1600" dirty="0"/>
              <a:t>, 1);							</a:t>
            </a:r>
            <a:r>
              <a:rPr lang="en-US" sz="1600" dirty="0">
                <a:solidFill>
                  <a:schemeClr val="bg1">
                    <a:lumMod val="50000"/>
                  </a:schemeClr>
                </a:solidFill>
              </a:rPr>
              <a:t>//this is not best practice – we will fix shortly</a:t>
            </a:r>
          </a:p>
          <a:p>
            <a:r>
              <a:rPr lang="en-US" sz="1600" dirty="0"/>
              <a:t>	</a:t>
            </a:r>
            <a:r>
              <a:rPr lang="en-US" sz="1600" dirty="0" err="1"/>
              <a:t>this.setState</a:t>
            </a:r>
            <a:r>
              <a:rPr lang="en-US" sz="1600" dirty="0"/>
              <a:t>({products: prods });</a:t>
            </a:r>
          </a:p>
          <a:p>
            <a:r>
              <a:rPr lang="en-US" sz="1600" dirty="0"/>
              <a:t>}</a:t>
            </a:r>
          </a:p>
          <a:p>
            <a:endParaRPr lang="en-US" sz="1600" dirty="0"/>
          </a:p>
          <a:p>
            <a:r>
              <a:rPr lang="en-US" sz="1600" dirty="0">
                <a:solidFill>
                  <a:schemeClr val="bg1">
                    <a:lumMod val="50000"/>
                  </a:schemeClr>
                </a:solidFill>
              </a:rPr>
              <a:t>//modify the map() function to receive the index of the current element</a:t>
            </a:r>
          </a:p>
          <a:p>
            <a:r>
              <a:rPr lang="en-US" sz="1600" dirty="0"/>
              <a:t>{</a:t>
            </a:r>
            <a:r>
              <a:rPr lang="en-US" sz="1600" dirty="0" err="1"/>
              <a:t>this.state.products.map</a:t>
            </a:r>
            <a:r>
              <a:rPr lang="en-US" sz="1600" dirty="0"/>
              <a:t>((product, </a:t>
            </a:r>
            <a:r>
              <a:rPr lang="en-US" sz="1600" dirty="0" err="1"/>
              <a:t>idx</a:t>
            </a:r>
            <a:r>
              <a:rPr lang="en-US" sz="1600" dirty="0"/>
              <a:t>) =&gt;</a:t>
            </a:r>
          </a:p>
          <a:p>
            <a:endParaRPr lang="en-US" sz="1600" dirty="0"/>
          </a:p>
          <a:p>
            <a:r>
              <a:rPr lang="en-US" sz="1600" dirty="0">
                <a:solidFill>
                  <a:schemeClr val="bg1">
                    <a:lumMod val="50000"/>
                  </a:schemeClr>
                </a:solidFill>
              </a:rPr>
              <a:t>//and add the handler as a prop to the Product component (inside the map() function)</a:t>
            </a:r>
          </a:p>
          <a:p>
            <a:r>
              <a:rPr lang="en-US" sz="1600" dirty="0" err="1"/>
              <a:t>removeClicked</a:t>
            </a:r>
            <a:r>
              <a:rPr lang="en-US" sz="1600" dirty="0"/>
              <a:t>={() =&gt; </a:t>
            </a:r>
            <a:r>
              <a:rPr lang="en-US" sz="1600" dirty="0" err="1"/>
              <a:t>this.removeProductHandler</a:t>
            </a:r>
            <a:r>
              <a:rPr lang="en-US" sz="1600" dirty="0"/>
              <a:t>(</a:t>
            </a:r>
            <a:r>
              <a:rPr lang="en-US" sz="1600" dirty="0" err="1"/>
              <a:t>idx</a:t>
            </a:r>
            <a:r>
              <a:rPr lang="en-US" sz="1600" dirty="0"/>
              <a:t>)}</a:t>
            </a:r>
          </a:p>
          <a:p>
            <a:endParaRPr lang="en-US" dirty="0"/>
          </a:p>
        </p:txBody>
      </p:sp>
      <p:sp>
        <p:nvSpPr>
          <p:cNvPr id="3" name="Title 2">
            <a:extLst>
              <a:ext uri="{FF2B5EF4-FFF2-40B4-BE49-F238E27FC236}">
                <a16:creationId xmlns:a16="http://schemas.microsoft.com/office/drawing/2014/main" id="{AE1FC68A-6560-4EBC-A8D4-EA19D4825F81}"/>
              </a:ext>
            </a:extLst>
          </p:cNvPr>
          <p:cNvSpPr>
            <a:spLocks noGrp="1"/>
          </p:cNvSpPr>
          <p:nvPr>
            <p:ph type="title"/>
          </p:nvPr>
        </p:nvSpPr>
        <p:spPr/>
        <p:txBody>
          <a:bodyPr/>
          <a:lstStyle/>
          <a:p>
            <a:r>
              <a:rPr lang="en-US" dirty="0"/>
              <a:t>Updating collection state demo</a:t>
            </a:r>
          </a:p>
        </p:txBody>
      </p:sp>
      <p:sp>
        <p:nvSpPr>
          <p:cNvPr id="4" name="Slide Number Placeholder 3">
            <a:extLst>
              <a:ext uri="{FF2B5EF4-FFF2-40B4-BE49-F238E27FC236}">
                <a16:creationId xmlns:a16="http://schemas.microsoft.com/office/drawing/2014/main" id="{9AE3B956-A85A-4A61-BF03-19CE6EEB2BFC}"/>
              </a:ext>
            </a:extLst>
          </p:cNvPr>
          <p:cNvSpPr>
            <a:spLocks noGrp="1"/>
          </p:cNvSpPr>
          <p:nvPr>
            <p:ph type="sldNum" sz="quarter" idx="4"/>
          </p:nvPr>
        </p:nvSpPr>
        <p:spPr/>
        <p:txBody>
          <a:bodyPr/>
          <a:lstStyle/>
          <a:p>
            <a:fld id="{3A3ABCD3-4259-4031-A1A0-BB63FBFB7B73}" type="slidenum">
              <a:rPr lang="en-US" smtClean="0"/>
              <a:pPr/>
              <a:t>56</a:t>
            </a:fld>
            <a:endParaRPr lang="en-US" dirty="0"/>
          </a:p>
        </p:txBody>
      </p:sp>
    </p:spTree>
    <p:extLst>
      <p:ext uri="{BB962C8B-B14F-4D97-AF65-F5344CB8AC3E}">
        <p14:creationId xmlns:p14="http://schemas.microsoft.com/office/powerpoint/2010/main" val="3661382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7571E3-3F76-4F28-8D18-7F5C55F1214E}"/>
              </a:ext>
            </a:extLst>
          </p:cNvPr>
          <p:cNvSpPr>
            <a:spLocks noGrp="1"/>
          </p:cNvSpPr>
          <p:nvPr>
            <p:ph sz="quarter" idx="13"/>
          </p:nvPr>
        </p:nvSpPr>
        <p:spPr/>
        <p:txBody>
          <a:bodyPr/>
          <a:lstStyle/>
          <a:p>
            <a:r>
              <a:rPr lang="en-US" dirty="0">
                <a:solidFill>
                  <a:schemeClr val="bg1">
                    <a:lumMod val="50000"/>
                  </a:schemeClr>
                </a:solidFill>
              </a:rPr>
              <a:t>//need to create a copy of the current state array before making changes</a:t>
            </a:r>
          </a:p>
          <a:p>
            <a:r>
              <a:rPr lang="en-US" dirty="0">
                <a:solidFill>
                  <a:schemeClr val="bg1">
                    <a:lumMod val="50000"/>
                  </a:schemeClr>
                </a:solidFill>
              </a:rPr>
              <a:t>//modify the remove handler:</a:t>
            </a:r>
          </a:p>
          <a:p>
            <a:r>
              <a:rPr lang="en-US" dirty="0" err="1"/>
              <a:t>removeProductHandler</a:t>
            </a:r>
            <a:r>
              <a:rPr lang="en-US" dirty="0"/>
              <a:t> = (</a:t>
            </a:r>
            <a:r>
              <a:rPr lang="en-US" dirty="0" err="1"/>
              <a:t>idx</a:t>
            </a:r>
            <a:r>
              <a:rPr lang="en-US" dirty="0"/>
              <a:t>) =&gt; {</a:t>
            </a:r>
          </a:p>
          <a:p>
            <a:r>
              <a:rPr lang="en-US" dirty="0"/>
              <a:t>	const prods = </a:t>
            </a:r>
            <a:r>
              <a:rPr lang="en-US" dirty="0" err="1"/>
              <a:t>this.state.products.slice</a:t>
            </a:r>
            <a:r>
              <a:rPr lang="en-US" dirty="0"/>
              <a:t>();	//create a new array</a:t>
            </a:r>
          </a:p>
          <a:p>
            <a:r>
              <a:rPr lang="en-US" dirty="0"/>
              <a:t>	</a:t>
            </a:r>
            <a:r>
              <a:rPr lang="en-US" dirty="0" err="1"/>
              <a:t>prods.splice</a:t>
            </a:r>
            <a:r>
              <a:rPr lang="en-US" dirty="0"/>
              <a:t>(</a:t>
            </a:r>
            <a:r>
              <a:rPr lang="en-US" dirty="0" err="1"/>
              <a:t>idx</a:t>
            </a:r>
            <a:r>
              <a:rPr lang="en-US" dirty="0"/>
              <a:t>, 1);</a:t>
            </a:r>
          </a:p>
          <a:p>
            <a:r>
              <a:rPr lang="en-US" dirty="0"/>
              <a:t>	</a:t>
            </a:r>
            <a:r>
              <a:rPr lang="en-US" dirty="0" err="1"/>
              <a:t>this.setState</a:t>
            </a:r>
            <a:r>
              <a:rPr lang="en-US" dirty="0"/>
              <a:t>({products: prods });</a:t>
            </a:r>
          </a:p>
          <a:p>
            <a:r>
              <a:rPr lang="en-US" dirty="0"/>
              <a:t>}</a:t>
            </a:r>
          </a:p>
          <a:p>
            <a:endParaRPr lang="en-US" dirty="0"/>
          </a:p>
        </p:txBody>
      </p:sp>
      <p:sp>
        <p:nvSpPr>
          <p:cNvPr id="3" name="Title 2">
            <a:extLst>
              <a:ext uri="{FF2B5EF4-FFF2-40B4-BE49-F238E27FC236}">
                <a16:creationId xmlns:a16="http://schemas.microsoft.com/office/drawing/2014/main" id="{36CF5517-E9A3-424C-8639-EA6A40956C44}"/>
              </a:ext>
            </a:extLst>
          </p:cNvPr>
          <p:cNvSpPr>
            <a:spLocks noGrp="1"/>
          </p:cNvSpPr>
          <p:nvPr>
            <p:ph type="title"/>
          </p:nvPr>
        </p:nvSpPr>
        <p:spPr/>
        <p:txBody>
          <a:bodyPr/>
          <a:lstStyle/>
          <a:p>
            <a:r>
              <a:rPr lang="en-US" dirty="0"/>
              <a:t>Updating state immutably</a:t>
            </a:r>
          </a:p>
        </p:txBody>
      </p:sp>
      <p:sp>
        <p:nvSpPr>
          <p:cNvPr id="4" name="Slide Number Placeholder 3">
            <a:extLst>
              <a:ext uri="{FF2B5EF4-FFF2-40B4-BE49-F238E27FC236}">
                <a16:creationId xmlns:a16="http://schemas.microsoft.com/office/drawing/2014/main" id="{D98D97CE-0B87-4CB0-B280-26FDAC36FF7B}"/>
              </a:ext>
            </a:extLst>
          </p:cNvPr>
          <p:cNvSpPr>
            <a:spLocks noGrp="1"/>
          </p:cNvSpPr>
          <p:nvPr>
            <p:ph type="sldNum" sz="quarter" idx="4"/>
          </p:nvPr>
        </p:nvSpPr>
        <p:spPr/>
        <p:txBody>
          <a:bodyPr/>
          <a:lstStyle/>
          <a:p>
            <a:fld id="{3A3ABCD3-4259-4031-A1A0-BB63FBFB7B73}" type="slidenum">
              <a:rPr lang="en-US" smtClean="0"/>
              <a:pPr/>
              <a:t>57</a:t>
            </a:fld>
            <a:endParaRPr lang="en-US" dirty="0"/>
          </a:p>
        </p:txBody>
      </p:sp>
    </p:spTree>
    <p:extLst>
      <p:ext uri="{BB962C8B-B14F-4D97-AF65-F5344CB8AC3E}">
        <p14:creationId xmlns:p14="http://schemas.microsoft.com/office/powerpoint/2010/main" val="2206616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41283E-45F2-4A7C-9D99-DDB4B8387F98}"/>
              </a:ext>
            </a:extLst>
          </p:cNvPr>
          <p:cNvSpPr>
            <a:spLocks noGrp="1"/>
          </p:cNvSpPr>
          <p:nvPr>
            <p:ph sz="quarter" idx="13"/>
          </p:nvPr>
        </p:nvSpPr>
        <p:spPr/>
        <p:txBody>
          <a:bodyPr/>
          <a:lstStyle/>
          <a:p>
            <a:r>
              <a:rPr lang="en-US" dirty="0">
                <a:solidFill>
                  <a:schemeClr val="bg1">
                    <a:lumMod val="50000"/>
                  </a:schemeClr>
                </a:solidFill>
              </a:rPr>
              <a:t>//each product needs an option for a custom inscription to be engraved on it</a:t>
            </a:r>
          </a:p>
          <a:p>
            <a:r>
              <a:rPr lang="en-US" dirty="0">
                <a:solidFill>
                  <a:schemeClr val="bg1">
                    <a:lumMod val="50000"/>
                  </a:schemeClr>
                </a:solidFill>
              </a:rPr>
              <a:t>//in Product.js, after the name and cost add a display for the inscription:</a:t>
            </a:r>
          </a:p>
          <a:p>
            <a:r>
              <a:rPr lang="en-US" dirty="0"/>
              <a:t>&lt;div&gt;Inscription: {</a:t>
            </a:r>
            <a:r>
              <a:rPr lang="en-US" dirty="0" err="1"/>
              <a:t>this.props.inscription</a:t>
            </a:r>
            <a:r>
              <a:rPr lang="en-US" dirty="0"/>
              <a:t>}&lt;/div&gt;</a:t>
            </a:r>
          </a:p>
          <a:p>
            <a:endParaRPr lang="en-US" dirty="0"/>
          </a:p>
          <a:p>
            <a:r>
              <a:rPr lang="en-US" dirty="0">
                <a:solidFill>
                  <a:schemeClr val="bg1">
                    <a:lumMod val="50000"/>
                  </a:schemeClr>
                </a:solidFill>
              </a:rPr>
              <a:t>//after the Quantity Desired, add a label and text box:</a:t>
            </a:r>
          </a:p>
          <a:p>
            <a:r>
              <a:rPr lang="en-US" dirty="0"/>
              <a:t>&lt;div&gt;Custom Inscription: &lt;input type="text" </a:t>
            </a:r>
          </a:p>
          <a:p>
            <a:r>
              <a:rPr lang="en-US" dirty="0"/>
              <a:t>		value={</a:t>
            </a:r>
            <a:r>
              <a:rPr lang="en-US" dirty="0" err="1"/>
              <a:t>this.props.inscription</a:t>
            </a:r>
            <a:r>
              <a:rPr lang="en-US" dirty="0"/>
              <a:t>} </a:t>
            </a:r>
            <a:r>
              <a:rPr lang="en-US" dirty="0" err="1"/>
              <a:t>onChange</a:t>
            </a:r>
            <a:r>
              <a:rPr lang="en-US" dirty="0"/>
              <a:t>={</a:t>
            </a:r>
            <a:r>
              <a:rPr lang="en-US" dirty="0" err="1"/>
              <a:t>this.props.inscriptionChanged</a:t>
            </a:r>
            <a:r>
              <a:rPr lang="en-US" dirty="0"/>
              <a:t>} /&gt;</a:t>
            </a:r>
          </a:p>
          <a:p>
            <a:r>
              <a:rPr lang="en-US" dirty="0"/>
              <a:t>&lt;/div&gt;</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CA85B33-718D-497C-A9AB-23AB5CAF002C}"/>
              </a:ext>
            </a:extLst>
          </p:cNvPr>
          <p:cNvSpPr>
            <a:spLocks noGrp="1"/>
          </p:cNvSpPr>
          <p:nvPr>
            <p:ph type="title"/>
          </p:nvPr>
        </p:nvSpPr>
        <p:spPr/>
        <p:txBody>
          <a:bodyPr/>
          <a:lstStyle/>
          <a:p>
            <a:r>
              <a:rPr lang="en-US" dirty="0"/>
              <a:t>Updating state of object in array – setup Product </a:t>
            </a:r>
          </a:p>
        </p:txBody>
      </p:sp>
      <p:sp>
        <p:nvSpPr>
          <p:cNvPr id="4" name="Slide Number Placeholder 3">
            <a:extLst>
              <a:ext uri="{FF2B5EF4-FFF2-40B4-BE49-F238E27FC236}">
                <a16:creationId xmlns:a16="http://schemas.microsoft.com/office/drawing/2014/main" id="{395FDE03-7E60-461F-A9B2-A156DF082FA0}"/>
              </a:ext>
            </a:extLst>
          </p:cNvPr>
          <p:cNvSpPr>
            <a:spLocks noGrp="1"/>
          </p:cNvSpPr>
          <p:nvPr>
            <p:ph type="sldNum" sz="quarter" idx="4"/>
          </p:nvPr>
        </p:nvSpPr>
        <p:spPr/>
        <p:txBody>
          <a:bodyPr/>
          <a:lstStyle/>
          <a:p>
            <a:fld id="{3A3ABCD3-4259-4031-A1A0-BB63FBFB7B73}" type="slidenum">
              <a:rPr lang="en-US" smtClean="0"/>
              <a:pPr/>
              <a:t>58</a:t>
            </a:fld>
            <a:endParaRPr lang="en-US" dirty="0"/>
          </a:p>
        </p:txBody>
      </p:sp>
    </p:spTree>
    <p:extLst>
      <p:ext uri="{BB962C8B-B14F-4D97-AF65-F5344CB8AC3E}">
        <p14:creationId xmlns:p14="http://schemas.microsoft.com/office/powerpoint/2010/main" val="603517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41283E-45F2-4A7C-9D99-DDB4B8387F98}"/>
              </a:ext>
            </a:extLst>
          </p:cNvPr>
          <p:cNvSpPr>
            <a:spLocks noGrp="1"/>
          </p:cNvSpPr>
          <p:nvPr>
            <p:ph sz="quarter" idx="13"/>
          </p:nvPr>
        </p:nvSpPr>
        <p:spPr/>
        <p:txBody>
          <a:bodyPr/>
          <a:lstStyle/>
          <a:p>
            <a:r>
              <a:rPr lang="en-US" dirty="0">
                <a:solidFill>
                  <a:schemeClr val="bg1">
                    <a:lumMod val="50000"/>
                  </a:schemeClr>
                </a:solidFill>
              </a:rPr>
              <a:t>//in app.js create a handler for the </a:t>
            </a:r>
            <a:r>
              <a:rPr lang="en-US" dirty="0" err="1">
                <a:solidFill>
                  <a:schemeClr val="bg1">
                    <a:lumMod val="50000"/>
                  </a:schemeClr>
                </a:solidFill>
              </a:rPr>
              <a:t>inscriptionChanged</a:t>
            </a:r>
            <a:r>
              <a:rPr lang="en-US" dirty="0">
                <a:solidFill>
                  <a:schemeClr val="bg1">
                    <a:lumMod val="50000"/>
                  </a:schemeClr>
                </a:solidFill>
              </a:rPr>
              <a:t> event</a:t>
            </a:r>
          </a:p>
          <a:p>
            <a:r>
              <a:rPr lang="en-US" dirty="0" err="1"/>
              <a:t>inscriptionChangedHandler</a:t>
            </a:r>
            <a:r>
              <a:rPr lang="en-US" dirty="0"/>
              <a:t> = (</a:t>
            </a:r>
            <a:r>
              <a:rPr lang="en-US" dirty="0" err="1"/>
              <a:t>evt</a:t>
            </a:r>
            <a:r>
              <a:rPr lang="en-US" dirty="0"/>
              <a:t>, id) =&gt; {</a:t>
            </a:r>
          </a:p>
          <a:p>
            <a:r>
              <a:rPr lang="en-US" dirty="0"/>
              <a:t>}</a:t>
            </a:r>
          </a:p>
          <a:p>
            <a:endParaRPr lang="en-US" dirty="0"/>
          </a:p>
          <a:p>
            <a:r>
              <a:rPr lang="en-US" dirty="0">
                <a:solidFill>
                  <a:schemeClr val="bg1">
                    <a:lumMod val="50000"/>
                  </a:schemeClr>
                </a:solidFill>
              </a:rPr>
              <a:t>//in app.js pass the inscription as a prop to each Product and hook up the handler</a:t>
            </a:r>
          </a:p>
          <a:p>
            <a:r>
              <a:rPr lang="en-US" dirty="0"/>
              <a:t>&lt;Product key={product.id}</a:t>
            </a:r>
          </a:p>
          <a:p>
            <a:r>
              <a:rPr lang="en-US" dirty="0"/>
              <a:t>	. . .</a:t>
            </a:r>
          </a:p>
          <a:p>
            <a:r>
              <a:rPr lang="en-US" dirty="0"/>
              <a:t>	inscription={</a:t>
            </a:r>
            <a:r>
              <a:rPr lang="en-US" dirty="0" err="1"/>
              <a:t>product.inscription</a:t>
            </a:r>
            <a:r>
              <a:rPr lang="en-US" dirty="0"/>
              <a:t>} </a:t>
            </a:r>
          </a:p>
          <a:p>
            <a:r>
              <a:rPr lang="en-US" dirty="0"/>
              <a:t>	</a:t>
            </a:r>
            <a:r>
              <a:rPr lang="en-US" dirty="0" err="1"/>
              <a:t>inscriptionChanged</a:t>
            </a:r>
            <a:r>
              <a:rPr lang="en-US" dirty="0"/>
              <a:t>={(</a:t>
            </a:r>
            <a:r>
              <a:rPr lang="en-US" dirty="0" err="1"/>
              <a:t>evt</a:t>
            </a:r>
            <a:r>
              <a:rPr lang="en-US" dirty="0"/>
              <a:t>) =&gt; </a:t>
            </a:r>
            <a:r>
              <a:rPr lang="en-US" dirty="0" err="1"/>
              <a:t>this.inscriptionChangedHandler</a:t>
            </a:r>
            <a:r>
              <a:rPr lang="en-US" dirty="0"/>
              <a:t>(</a:t>
            </a:r>
            <a:r>
              <a:rPr lang="en-US" dirty="0" err="1"/>
              <a:t>evt</a:t>
            </a:r>
            <a:r>
              <a:rPr lang="en-US" dirty="0"/>
              <a:t>, product.id)}</a:t>
            </a:r>
          </a:p>
          <a:p>
            <a:r>
              <a:rPr lang="en-US" dirty="0"/>
              <a:t>&gt;{</a:t>
            </a:r>
            <a:r>
              <a:rPr lang="en-US" dirty="0" err="1"/>
              <a:t>product.description</a:t>
            </a:r>
            <a:r>
              <a:rPr lang="en-US" dirty="0"/>
              <a:t>}&lt;/Product&gt;</a:t>
            </a:r>
          </a:p>
          <a:p>
            <a:endParaRPr lang="en-US" dirty="0"/>
          </a:p>
          <a:p>
            <a:endParaRPr lang="en-US" dirty="0"/>
          </a:p>
          <a:p>
            <a:endParaRPr lang="en-US" dirty="0"/>
          </a:p>
        </p:txBody>
      </p:sp>
      <p:sp>
        <p:nvSpPr>
          <p:cNvPr id="3" name="Title 2">
            <a:extLst>
              <a:ext uri="{FF2B5EF4-FFF2-40B4-BE49-F238E27FC236}">
                <a16:creationId xmlns:a16="http://schemas.microsoft.com/office/drawing/2014/main" id="{ACA85B33-718D-497C-A9AB-23AB5CAF002C}"/>
              </a:ext>
            </a:extLst>
          </p:cNvPr>
          <p:cNvSpPr>
            <a:spLocks noGrp="1"/>
          </p:cNvSpPr>
          <p:nvPr>
            <p:ph type="title"/>
          </p:nvPr>
        </p:nvSpPr>
        <p:spPr/>
        <p:txBody>
          <a:bodyPr/>
          <a:lstStyle/>
          <a:p>
            <a:r>
              <a:rPr lang="en-US" dirty="0"/>
              <a:t>Updating state of object in array demo</a:t>
            </a:r>
          </a:p>
        </p:txBody>
      </p:sp>
      <p:sp>
        <p:nvSpPr>
          <p:cNvPr id="4" name="Slide Number Placeholder 3">
            <a:extLst>
              <a:ext uri="{FF2B5EF4-FFF2-40B4-BE49-F238E27FC236}">
                <a16:creationId xmlns:a16="http://schemas.microsoft.com/office/drawing/2014/main" id="{395FDE03-7E60-461F-A9B2-A156DF082FA0}"/>
              </a:ext>
            </a:extLst>
          </p:cNvPr>
          <p:cNvSpPr>
            <a:spLocks noGrp="1"/>
          </p:cNvSpPr>
          <p:nvPr>
            <p:ph type="sldNum" sz="quarter" idx="4"/>
          </p:nvPr>
        </p:nvSpPr>
        <p:spPr/>
        <p:txBody>
          <a:bodyPr/>
          <a:lstStyle/>
          <a:p>
            <a:fld id="{3A3ABCD3-4259-4031-A1A0-BB63FBFB7B73}" type="slidenum">
              <a:rPr lang="en-US" smtClean="0"/>
              <a:pPr/>
              <a:t>59</a:t>
            </a:fld>
            <a:endParaRPr lang="en-US" dirty="0"/>
          </a:p>
        </p:txBody>
      </p:sp>
    </p:spTree>
    <p:extLst>
      <p:ext uri="{BB962C8B-B14F-4D97-AF65-F5344CB8AC3E}">
        <p14:creationId xmlns:p14="http://schemas.microsoft.com/office/powerpoint/2010/main" val="26251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7" y="1129018"/>
            <a:ext cx="6003235" cy="4314186"/>
          </a:xfrm>
        </p:spPr>
        <p:txBody>
          <a:bodyPr/>
          <a:lstStyle/>
          <a:p>
            <a:pPr marL="0" indent="0">
              <a:buNone/>
            </a:pPr>
            <a:r>
              <a:rPr lang="en-US" b="1" dirty="0"/>
              <a:t>Day 3</a:t>
            </a:r>
          </a:p>
          <a:p>
            <a:r>
              <a:rPr lang="en-US" dirty="0"/>
              <a:t>Managing State with Redux</a:t>
            </a:r>
          </a:p>
          <a:p>
            <a:r>
              <a:rPr lang="en-US" dirty="0"/>
              <a:t>Async Redux</a:t>
            </a:r>
          </a:p>
          <a:p>
            <a:r>
              <a:rPr lang="en-US" dirty="0"/>
              <a:t>Testing</a:t>
            </a:r>
          </a:p>
          <a:p>
            <a:r>
              <a:rPr lang="en-US" dirty="0"/>
              <a:t>Transitions and Animations</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6</a:t>
            </a:fld>
            <a:endParaRPr lang="en-US" dirty="0"/>
          </a:p>
        </p:txBody>
      </p:sp>
    </p:spTree>
    <p:extLst>
      <p:ext uri="{BB962C8B-B14F-4D97-AF65-F5344CB8AC3E}">
        <p14:creationId xmlns:p14="http://schemas.microsoft.com/office/powerpoint/2010/main" val="1907051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E808A-4A07-441B-9055-0B3A924F1C4A}"/>
              </a:ext>
            </a:extLst>
          </p:cNvPr>
          <p:cNvSpPr>
            <a:spLocks noGrp="1"/>
          </p:cNvSpPr>
          <p:nvPr>
            <p:ph sz="quarter" idx="13"/>
          </p:nvPr>
        </p:nvSpPr>
        <p:spPr/>
        <p:txBody>
          <a:bodyPr/>
          <a:lstStyle/>
          <a:p>
            <a:r>
              <a:rPr lang="en-US" dirty="0">
                <a:solidFill>
                  <a:schemeClr val="bg1">
                    <a:lumMod val="50000"/>
                  </a:schemeClr>
                </a:solidFill>
              </a:rPr>
              <a:t>//finish the </a:t>
            </a:r>
            <a:r>
              <a:rPr lang="en-US" dirty="0" err="1">
                <a:solidFill>
                  <a:schemeClr val="bg1">
                    <a:lumMod val="50000"/>
                  </a:schemeClr>
                </a:solidFill>
              </a:rPr>
              <a:t>inscriptionChanged</a:t>
            </a:r>
            <a:r>
              <a:rPr lang="en-US" dirty="0">
                <a:solidFill>
                  <a:schemeClr val="bg1">
                    <a:lumMod val="50000"/>
                  </a:schemeClr>
                </a:solidFill>
              </a:rPr>
              <a:t> handler</a:t>
            </a:r>
          </a:p>
          <a:p>
            <a:r>
              <a:rPr lang="en-US" dirty="0"/>
              <a:t>const </a:t>
            </a:r>
            <a:r>
              <a:rPr lang="en-US" dirty="0" err="1"/>
              <a:t>productIndex</a:t>
            </a:r>
            <a:r>
              <a:rPr lang="en-US" dirty="0"/>
              <a:t> = </a:t>
            </a:r>
            <a:r>
              <a:rPr lang="en-US" dirty="0" err="1"/>
              <a:t>this.state.products.findIndex</a:t>
            </a:r>
            <a:r>
              <a:rPr lang="en-US" dirty="0"/>
              <a:t>(p =&gt; p.id === id);</a:t>
            </a:r>
          </a:p>
          <a:p>
            <a:endParaRPr lang="en-US" dirty="0"/>
          </a:p>
          <a:p>
            <a:r>
              <a:rPr lang="en-US" dirty="0">
                <a:solidFill>
                  <a:schemeClr val="bg1">
                    <a:lumMod val="50000"/>
                  </a:schemeClr>
                </a:solidFill>
              </a:rPr>
              <a:t>//create a copy of the product to mutate</a:t>
            </a:r>
          </a:p>
          <a:p>
            <a:r>
              <a:rPr lang="en-US" dirty="0"/>
              <a:t>const product = { ...</a:t>
            </a:r>
            <a:r>
              <a:rPr lang="en-US" dirty="0" err="1"/>
              <a:t>this.state.products</a:t>
            </a:r>
            <a:r>
              <a:rPr lang="en-US" dirty="0"/>
              <a:t>[</a:t>
            </a:r>
            <a:r>
              <a:rPr lang="en-US" dirty="0" err="1"/>
              <a:t>productIndex</a:t>
            </a:r>
            <a:r>
              <a:rPr lang="en-US" dirty="0"/>
              <a:t>] };</a:t>
            </a:r>
          </a:p>
          <a:p>
            <a:r>
              <a:rPr lang="en-US" dirty="0" err="1"/>
              <a:t>product.inscription</a:t>
            </a:r>
            <a:r>
              <a:rPr lang="en-US" dirty="0"/>
              <a:t> = </a:t>
            </a:r>
            <a:r>
              <a:rPr lang="en-US" dirty="0" err="1"/>
              <a:t>evt.target.value</a:t>
            </a:r>
            <a:r>
              <a:rPr lang="en-US" dirty="0"/>
              <a:t>;</a:t>
            </a:r>
          </a:p>
          <a:p>
            <a:endParaRPr lang="en-US" dirty="0"/>
          </a:p>
          <a:p>
            <a:r>
              <a:rPr lang="en-US" dirty="0">
                <a:solidFill>
                  <a:schemeClr val="bg1">
                    <a:lumMod val="50000"/>
                  </a:schemeClr>
                </a:solidFill>
              </a:rPr>
              <a:t>//create a copy of the array to mutate</a:t>
            </a:r>
            <a:br>
              <a:rPr lang="en-US" dirty="0">
                <a:solidFill>
                  <a:schemeClr val="bg1">
                    <a:lumMod val="50000"/>
                  </a:schemeClr>
                </a:solidFill>
              </a:rPr>
            </a:br>
            <a:r>
              <a:rPr lang="en-US" dirty="0"/>
              <a:t>const products = [ ...</a:t>
            </a:r>
            <a:r>
              <a:rPr lang="en-US" dirty="0" err="1"/>
              <a:t>this.state.products</a:t>
            </a:r>
            <a:r>
              <a:rPr lang="en-US" dirty="0"/>
              <a:t> ];</a:t>
            </a:r>
          </a:p>
          <a:p>
            <a:r>
              <a:rPr lang="en-US" dirty="0"/>
              <a:t>products[</a:t>
            </a:r>
            <a:r>
              <a:rPr lang="en-US" dirty="0" err="1"/>
              <a:t>productIndex</a:t>
            </a:r>
            <a:r>
              <a:rPr lang="en-US" dirty="0"/>
              <a:t>] = product;</a:t>
            </a:r>
          </a:p>
          <a:p>
            <a:br>
              <a:rPr lang="en-US" dirty="0"/>
            </a:br>
            <a:r>
              <a:rPr lang="en-US" dirty="0" err="1"/>
              <a:t>this.setState</a:t>
            </a:r>
            <a:r>
              <a:rPr lang="en-US" dirty="0"/>
              <a:t>({ products: products });</a:t>
            </a:r>
          </a:p>
          <a:p>
            <a:endParaRPr lang="en-US" dirty="0"/>
          </a:p>
        </p:txBody>
      </p:sp>
      <p:sp>
        <p:nvSpPr>
          <p:cNvPr id="3" name="Title 2">
            <a:extLst>
              <a:ext uri="{FF2B5EF4-FFF2-40B4-BE49-F238E27FC236}">
                <a16:creationId xmlns:a16="http://schemas.microsoft.com/office/drawing/2014/main" id="{FBD634AB-0577-4EEF-8BAA-38EA2D986CF1}"/>
              </a:ext>
            </a:extLst>
          </p:cNvPr>
          <p:cNvSpPr>
            <a:spLocks noGrp="1"/>
          </p:cNvSpPr>
          <p:nvPr>
            <p:ph type="title"/>
          </p:nvPr>
        </p:nvSpPr>
        <p:spPr/>
        <p:txBody>
          <a:bodyPr/>
          <a:lstStyle/>
          <a:p>
            <a:r>
              <a:rPr lang="en-US" dirty="0"/>
              <a:t>Updating state – continued </a:t>
            </a:r>
          </a:p>
        </p:txBody>
      </p:sp>
      <p:sp>
        <p:nvSpPr>
          <p:cNvPr id="4" name="Slide Number Placeholder 3">
            <a:extLst>
              <a:ext uri="{FF2B5EF4-FFF2-40B4-BE49-F238E27FC236}">
                <a16:creationId xmlns:a16="http://schemas.microsoft.com/office/drawing/2014/main" id="{FB0BF053-A7CC-4413-938C-6ADE88CD85F6}"/>
              </a:ext>
            </a:extLst>
          </p:cNvPr>
          <p:cNvSpPr>
            <a:spLocks noGrp="1"/>
          </p:cNvSpPr>
          <p:nvPr>
            <p:ph type="sldNum" sz="quarter" idx="4"/>
          </p:nvPr>
        </p:nvSpPr>
        <p:spPr/>
        <p:txBody>
          <a:bodyPr/>
          <a:lstStyle/>
          <a:p>
            <a:fld id="{3A3ABCD3-4259-4031-A1A0-BB63FBFB7B73}" type="slidenum">
              <a:rPr lang="en-US" smtClean="0"/>
              <a:pPr/>
              <a:t>60</a:t>
            </a:fld>
            <a:endParaRPr lang="en-US" dirty="0"/>
          </a:p>
        </p:txBody>
      </p:sp>
    </p:spTree>
    <p:extLst>
      <p:ext uri="{BB962C8B-B14F-4D97-AF65-F5344CB8AC3E}">
        <p14:creationId xmlns:p14="http://schemas.microsoft.com/office/powerpoint/2010/main" val="3868667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4 – Styling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61</a:t>
            </a:fld>
            <a:endParaRPr lang="en-US" dirty="0"/>
          </a:p>
        </p:txBody>
      </p:sp>
    </p:spTree>
    <p:extLst>
      <p:ext uri="{BB962C8B-B14F-4D97-AF65-F5344CB8AC3E}">
        <p14:creationId xmlns:p14="http://schemas.microsoft.com/office/powerpoint/2010/main" val="1118352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62</a:t>
            </a:fld>
            <a:endParaRPr lang="en-US" dirty="0"/>
          </a:p>
        </p:txBody>
      </p:sp>
    </p:spTree>
    <p:extLst>
      <p:ext uri="{BB962C8B-B14F-4D97-AF65-F5344CB8AC3E}">
        <p14:creationId xmlns:p14="http://schemas.microsoft.com/office/powerpoint/2010/main" val="14627353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8F57F-ADEA-4242-8C23-67C506DBE414}"/>
              </a:ext>
            </a:extLst>
          </p:cNvPr>
          <p:cNvSpPr>
            <a:spLocks noGrp="1"/>
          </p:cNvSpPr>
          <p:nvPr>
            <p:ph sz="quarter" idx="13"/>
          </p:nvPr>
        </p:nvSpPr>
        <p:spPr/>
        <p:txBody>
          <a:bodyPr/>
          <a:lstStyle/>
          <a:p>
            <a:r>
              <a:rPr lang="en-US" dirty="0">
                <a:solidFill>
                  <a:schemeClr val="bg1">
                    <a:lumMod val="50000"/>
                  </a:schemeClr>
                </a:solidFill>
              </a:rPr>
              <a:t>//in Product.js, in the render() method add:</a:t>
            </a:r>
          </a:p>
          <a:p>
            <a:r>
              <a:rPr lang="en-US" dirty="0"/>
              <a:t>const </a:t>
            </a:r>
            <a:r>
              <a:rPr lang="en-US" dirty="0" err="1"/>
              <a:t>cardStyle</a:t>
            </a:r>
            <a:r>
              <a:rPr lang="en-US" dirty="0"/>
              <a:t> = {</a:t>
            </a:r>
          </a:p>
          <a:p>
            <a:r>
              <a:rPr lang="en-US" dirty="0"/>
              <a:t>	border: '1px solid #CCCCEE',</a:t>
            </a:r>
          </a:p>
          <a:p>
            <a:r>
              <a:rPr lang="en-US" dirty="0"/>
              <a:t>	</a:t>
            </a:r>
            <a:r>
              <a:rPr lang="en-US" dirty="0" err="1"/>
              <a:t>borderRadius</a:t>
            </a:r>
            <a:r>
              <a:rPr lang="en-US" dirty="0"/>
              <a:t>: '4px',</a:t>
            </a:r>
          </a:p>
          <a:p>
            <a:r>
              <a:rPr lang="en-US" dirty="0"/>
              <a:t>	padding: '1em',</a:t>
            </a:r>
          </a:p>
          <a:p>
            <a:r>
              <a:rPr lang="en-US" dirty="0"/>
              <a:t>	margin: '2em 0',</a:t>
            </a:r>
          </a:p>
          <a:p>
            <a:r>
              <a:rPr lang="en-US" dirty="0"/>
              <a:t>	width: '350px',</a:t>
            </a:r>
          </a:p>
          <a:p>
            <a:r>
              <a:rPr lang="en-US" dirty="0"/>
              <a:t>	</a:t>
            </a:r>
            <a:r>
              <a:rPr lang="en-US" dirty="0" err="1"/>
              <a:t>backgroundColor</a:t>
            </a:r>
            <a:r>
              <a:rPr lang="en-US" dirty="0"/>
              <a:t>: '#EEEEFF',</a:t>
            </a:r>
          </a:p>
          <a:p>
            <a:r>
              <a:rPr lang="en-US" dirty="0"/>
              <a:t>	</a:t>
            </a:r>
            <a:r>
              <a:rPr lang="en-US" dirty="0" err="1"/>
              <a:t>boxShadow</a:t>
            </a:r>
            <a:r>
              <a:rPr lang="en-US" dirty="0"/>
              <a:t>: '3px </a:t>
            </a:r>
            <a:r>
              <a:rPr lang="en-US" dirty="0" err="1"/>
              <a:t>3px</a:t>
            </a:r>
            <a:r>
              <a:rPr lang="en-US" dirty="0"/>
              <a:t> 5px #DDD'</a:t>
            </a:r>
          </a:p>
          <a:p>
            <a:r>
              <a:rPr lang="en-US" dirty="0"/>
              <a:t>};</a:t>
            </a:r>
          </a:p>
          <a:p>
            <a:endParaRPr lang="en-US" dirty="0"/>
          </a:p>
          <a:p>
            <a:r>
              <a:rPr lang="en-US" dirty="0">
                <a:solidFill>
                  <a:schemeClr val="bg1">
                    <a:lumMod val="50000"/>
                  </a:schemeClr>
                </a:solidFill>
              </a:rPr>
              <a:t>//and modify the wrapper div in the JSX </a:t>
            </a:r>
          </a:p>
          <a:p>
            <a:r>
              <a:rPr lang="en-US" dirty="0"/>
              <a:t>&lt;div style={</a:t>
            </a:r>
            <a:r>
              <a:rPr lang="en-US" dirty="0" err="1"/>
              <a:t>cardStyle</a:t>
            </a:r>
            <a:r>
              <a:rPr lang="en-US" dirty="0"/>
              <a:t>}&gt;</a:t>
            </a:r>
          </a:p>
        </p:txBody>
      </p:sp>
      <p:sp>
        <p:nvSpPr>
          <p:cNvPr id="3" name="Title 2">
            <a:extLst>
              <a:ext uri="{FF2B5EF4-FFF2-40B4-BE49-F238E27FC236}">
                <a16:creationId xmlns:a16="http://schemas.microsoft.com/office/drawing/2014/main" id="{14BB3680-16CD-46D5-8A2A-ECBD3E761090}"/>
              </a:ext>
            </a:extLst>
          </p:cNvPr>
          <p:cNvSpPr>
            <a:spLocks noGrp="1"/>
          </p:cNvSpPr>
          <p:nvPr>
            <p:ph type="title"/>
          </p:nvPr>
        </p:nvSpPr>
        <p:spPr/>
        <p:txBody>
          <a:bodyPr/>
          <a:lstStyle/>
          <a:p>
            <a:r>
              <a:rPr lang="en-US" dirty="0"/>
              <a:t>Inline style demo</a:t>
            </a:r>
          </a:p>
        </p:txBody>
      </p:sp>
      <p:sp>
        <p:nvSpPr>
          <p:cNvPr id="4" name="Slide Number Placeholder 3">
            <a:extLst>
              <a:ext uri="{FF2B5EF4-FFF2-40B4-BE49-F238E27FC236}">
                <a16:creationId xmlns:a16="http://schemas.microsoft.com/office/drawing/2014/main" id="{EFF45D2C-8528-4009-9B35-3BA8E362B66F}"/>
              </a:ext>
            </a:extLst>
          </p:cNvPr>
          <p:cNvSpPr>
            <a:spLocks noGrp="1"/>
          </p:cNvSpPr>
          <p:nvPr>
            <p:ph type="sldNum" sz="quarter" idx="4"/>
          </p:nvPr>
        </p:nvSpPr>
        <p:spPr/>
        <p:txBody>
          <a:bodyPr/>
          <a:lstStyle/>
          <a:p>
            <a:fld id="{3A3ABCD3-4259-4031-A1A0-BB63FBFB7B73}" type="slidenum">
              <a:rPr lang="en-US" smtClean="0"/>
              <a:pPr/>
              <a:t>63</a:t>
            </a:fld>
            <a:endParaRPr lang="en-US" dirty="0"/>
          </a:p>
        </p:txBody>
      </p:sp>
    </p:spTree>
    <p:extLst>
      <p:ext uri="{BB962C8B-B14F-4D97-AF65-F5344CB8AC3E}">
        <p14:creationId xmlns:p14="http://schemas.microsoft.com/office/powerpoint/2010/main" val="26293564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90F36-EE64-4BF0-9A0E-FFDB15084291}"/>
              </a:ext>
            </a:extLst>
          </p:cNvPr>
          <p:cNvSpPr>
            <a:spLocks noGrp="1"/>
          </p:cNvSpPr>
          <p:nvPr>
            <p:ph sz="quarter" idx="13"/>
          </p:nvPr>
        </p:nvSpPr>
        <p:spPr/>
        <p:txBody>
          <a:bodyPr/>
          <a:lstStyle/>
          <a:p>
            <a:r>
              <a:rPr lang="en-US" dirty="0">
                <a:solidFill>
                  <a:schemeClr val="bg1">
                    <a:lumMod val="50000"/>
                  </a:schemeClr>
                </a:solidFill>
              </a:rPr>
              <a:t>//in app.js, in the render method add:</a:t>
            </a:r>
          </a:p>
          <a:p>
            <a:r>
              <a:rPr lang="en-US" dirty="0"/>
              <a:t>const </a:t>
            </a:r>
            <a:r>
              <a:rPr lang="en-US" dirty="0" err="1"/>
              <a:t>showButtonStyle</a:t>
            </a:r>
            <a:r>
              <a:rPr lang="en-US" dirty="0"/>
              <a:t> = {</a:t>
            </a:r>
          </a:p>
          <a:p>
            <a:r>
              <a:rPr lang="en-US" dirty="0"/>
              <a:t>	</a:t>
            </a:r>
            <a:r>
              <a:rPr lang="en-US" dirty="0" err="1"/>
              <a:t>backgroundColor</a:t>
            </a:r>
            <a:r>
              <a:rPr lang="en-US" dirty="0"/>
              <a:t>: 'green',</a:t>
            </a:r>
          </a:p>
          <a:p>
            <a:r>
              <a:rPr lang="en-US" dirty="0"/>
              <a:t>	color: 'white',</a:t>
            </a:r>
          </a:p>
          <a:p>
            <a:r>
              <a:rPr lang="en-US" dirty="0"/>
              <a:t>	padding: '0.5em 0.8em',</a:t>
            </a:r>
          </a:p>
          <a:p>
            <a:r>
              <a:rPr lang="en-US" dirty="0"/>
              <a:t>	border: '1px solid #888',</a:t>
            </a:r>
          </a:p>
          <a:p>
            <a:r>
              <a:rPr lang="en-US" dirty="0"/>
              <a:t>	</a:t>
            </a:r>
            <a:r>
              <a:rPr lang="en-US" dirty="0" err="1"/>
              <a:t>borderRadius</a:t>
            </a:r>
            <a:r>
              <a:rPr lang="en-US" dirty="0"/>
              <a:t>: '3px' };</a:t>
            </a:r>
          </a:p>
          <a:p>
            <a:endParaRPr lang="en-US" dirty="0"/>
          </a:p>
          <a:p>
            <a:r>
              <a:rPr lang="en-US" dirty="0">
                <a:solidFill>
                  <a:schemeClr val="bg1">
                    <a:lumMod val="50000"/>
                  </a:schemeClr>
                </a:solidFill>
              </a:rPr>
              <a:t>//in the conditional, change the style object</a:t>
            </a:r>
          </a:p>
          <a:p>
            <a:r>
              <a:rPr lang="en-US" dirty="0"/>
              <a:t>if (</a:t>
            </a:r>
            <a:r>
              <a:rPr lang="en-US" dirty="0" err="1"/>
              <a:t>this.state.showProducts</a:t>
            </a:r>
            <a:r>
              <a:rPr lang="en-US" dirty="0"/>
              <a:t>) {</a:t>
            </a:r>
          </a:p>
          <a:p>
            <a:r>
              <a:rPr lang="en-US" dirty="0"/>
              <a:t>	</a:t>
            </a:r>
            <a:r>
              <a:rPr lang="en-US" dirty="0" err="1"/>
              <a:t>showButtonStyle.backgroundColor</a:t>
            </a:r>
            <a:r>
              <a:rPr lang="en-US" dirty="0"/>
              <a:t> = 'red';</a:t>
            </a:r>
          </a:p>
          <a:p>
            <a:endParaRPr lang="en-US" dirty="0"/>
          </a:p>
          <a:p>
            <a:r>
              <a:rPr lang="en-US" dirty="0">
                <a:solidFill>
                  <a:schemeClr val="bg1">
                    <a:lumMod val="50000"/>
                  </a:schemeClr>
                </a:solidFill>
              </a:rPr>
              <a:t>//and in the returned JSX modify the button</a:t>
            </a:r>
          </a:p>
          <a:p>
            <a:r>
              <a:rPr lang="en-US" dirty="0"/>
              <a:t>&lt;button style={</a:t>
            </a:r>
            <a:r>
              <a:rPr lang="en-US" dirty="0" err="1"/>
              <a:t>showButtonStyle</a:t>
            </a:r>
            <a:r>
              <a:rPr lang="en-US" dirty="0"/>
              <a:t>} </a:t>
            </a:r>
            <a:r>
              <a:rPr lang="en-US" dirty="0" err="1"/>
              <a:t>onClick</a:t>
            </a:r>
            <a:r>
              <a:rPr lang="en-US" dirty="0"/>
              <a:t>=. . .</a:t>
            </a:r>
          </a:p>
        </p:txBody>
      </p:sp>
      <p:sp>
        <p:nvSpPr>
          <p:cNvPr id="3" name="Title 2">
            <a:extLst>
              <a:ext uri="{FF2B5EF4-FFF2-40B4-BE49-F238E27FC236}">
                <a16:creationId xmlns:a16="http://schemas.microsoft.com/office/drawing/2014/main" id="{FF4C163B-D36A-487D-83DB-F967DFD2B830}"/>
              </a:ext>
            </a:extLst>
          </p:cNvPr>
          <p:cNvSpPr>
            <a:spLocks noGrp="1"/>
          </p:cNvSpPr>
          <p:nvPr>
            <p:ph type="title"/>
          </p:nvPr>
        </p:nvSpPr>
        <p:spPr/>
        <p:txBody>
          <a:bodyPr/>
          <a:lstStyle/>
          <a:p>
            <a:r>
              <a:rPr lang="en-US" dirty="0"/>
              <a:t>Dynamic style demo</a:t>
            </a:r>
          </a:p>
        </p:txBody>
      </p:sp>
      <p:sp>
        <p:nvSpPr>
          <p:cNvPr id="4" name="Slide Number Placeholder 3">
            <a:extLst>
              <a:ext uri="{FF2B5EF4-FFF2-40B4-BE49-F238E27FC236}">
                <a16:creationId xmlns:a16="http://schemas.microsoft.com/office/drawing/2014/main" id="{0D530CFA-2D62-41C4-BF3D-50FDE202AE1E}"/>
              </a:ext>
            </a:extLst>
          </p:cNvPr>
          <p:cNvSpPr>
            <a:spLocks noGrp="1"/>
          </p:cNvSpPr>
          <p:nvPr>
            <p:ph type="sldNum" sz="quarter" idx="4"/>
          </p:nvPr>
        </p:nvSpPr>
        <p:spPr/>
        <p:txBody>
          <a:bodyPr/>
          <a:lstStyle/>
          <a:p>
            <a:fld id="{3A3ABCD3-4259-4031-A1A0-BB63FBFB7B73}" type="slidenum">
              <a:rPr lang="en-US" smtClean="0"/>
              <a:pPr/>
              <a:t>64</a:t>
            </a:fld>
            <a:endParaRPr lang="en-US" dirty="0"/>
          </a:p>
        </p:txBody>
      </p:sp>
    </p:spTree>
    <p:extLst>
      <p:ext uri="{BB962C8B-B14F-4D97-AF65-F5344CB8AC3E}">
        <p14:creationId xmlns:p14="http://schemas.microsoft.com/office/powerpoint/2010/main" val="2314804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186602-6F35-42B3-8217-AC12489E7516}"/>
              </a:ext>
            </a:extLst>
          </p:cNvPr>
          <p:cNvSpPr>
            <a:spLocks noGrp="1"/>
          </p:cNvSpPr>
          <p:nvPr>
            <p:ph sz="quarter" idx="13"/>
          </p:nvPr>
        </p:nvSpPr>
        <p:spPr/>
        <p:txBody>
          <a:bodyPr/>
          <a:lstStyle/>
          <a:p>
            <a:r>
              <a:rPr lang="en-US" dirty="0">
                <a:solidFill>
                  <a:schemeClr val="bg1">
                    <a:lumMod val="50000"/>
                  </a:schemeClr>
                </a:solidFill>
              </a:rPr>
              <a:t>//in app.css add:</a:t>
            </a:r>
          </a:p>
          <a:p>
            <a:r>
              <a:rPr lang="en-US" dirty="0"/>
              <a:t>.strong { font-weight: bold; }</a:t>
            </a:r>
          </a:p>
          <a:p>
            <a:endParaRPr lang="en-US" dirty="0"/>
          </a:p>
          <a:p>
            <a:r>
              <a:rPr lang="en-US" dirty="0">
                <a:solidFill>
                  <a:schemeClr val="bg1">
                    <a:lumMod val="50000"/>
                  </a:schemeClr>
                </a:solidFill>
              </a:rPr>
              <a:t>//in Product.js, in the render() method add:</a:t>
            </a:r>
          </a:p>
          <a:p>
            <a:r>
              <a:rPr lang="en-US" dirty="0"/>
              <a:t>let </a:t>
            </a:r>
            <a:r>
              <a:rPr lang="en-US" dirty="0" err="1"/>
              <a:t>qtyStyle</a:t>
            </a:r>
            <a:r>
              <a:rPr lang="en-US" dirty="0"/>
              <a:t> = '';</a:t>
            </a:r>
          </a:p>
          <a:p>
            <a:r>
              <a:rPr lang="en-US" dirty="0"/>
              <a:t>if (</a:t>
            </a:r>
            <a:r>
              <a:rPr lang="en-US" dirty="0" err="1"/>
              <a:t>this.state.quantity</a:t>
            </a:r>
            <a:r>
              <a:rPr lang="en-US" dirty="0"/>
              <a:t> !== 0) </a:t>
            </a:r>
            <a:r>
              <a:rPr lang="en-US" dirty="0" err="1"/>
              <a:t>qtyStyle</a:t>
            </a:r>
            <a:r>
              <a:rPr lang="en-US" dirty="0"/>
              <a:t> = 'strong';</a:t>
            </a:r>
          </a:p>
          <a:p>
            <a:endParaRPr lang="en-US" dirty="0"/>
          </a:p>
          <a:p>
            <a:r>
              <a:rPr lang="en-US" dirty="0">
                <a:solidFill>
                  <a:schemeClr val="bg1">
                    <a:lumMod val="50000"/>
                  </a:schemeClr>
                </a:solidFill>
              </a:rPr>
              <a:t>//and in the return JSX, modify the quantity div:</a:t>
            </a:r>
          </a:p>
          <a:p>
            <a:r>
              <a:rPr lang="en-US" dirty="0"/>
              <a:t>. . . </a:t>
            </a:r>
          </a:p>
          <a:p>
            <a:r>
              <a:rPr lang="en-US" dirty="0"/>
              <a:t>&lt;div </a:t>
            </a:r>
            <a:r>
              <a:rPr lang="en-US" dirty="0" err="1"/>
              <a:t>className</a:t>
            </a:r>
            <a:r>
              <a:rPr lang="en-US" dirty="0"/>
              <a:t>={</a:t>
            </a:r>
            <a:r>
              <a:rPr lang="en-US" dirty="0" err="1"/>
              <a:t>qtyStyle</a:t>
            </a:r>
            <a:r>
              <a:rPr lang="en-US" dirty="0"/>
              <a:t>}&gt;Quantity Desired: {</a:t>
            </a:r>
            <a:r>
              <a:rPr lang="en-US" dirty="0" err="1"/>
              <a:t>this.state.quantity</a:t>
            </a:r>
            <a:r>
              <a:rPr lang="en-US" dirty="0"/>
              <a:t>}&lt;/div&gt;</a:t>
            </a:r>
          </a:p>
          <a:p>
            <a:r>
              <a:rPr lang="en-US" dirty="0"/>
              <a:t>. . .</a:t>
            </a:r>
          </a:p>
        </p:txBody>
      </p:sp>
      <p:sp>
        <p:nvSpPr>
          <p:cNvPr id="3" name="Title 2">
            <a:extLst>
              <a:ext uri="{FF2B5EF4-FFF2-40B4-BE49-F238E27FC236}">
                <a16:creationId xmlns:a16="http://schemas.microsoft.com/office/drawing/2014/main" id="{84C339C5-F1A4-498D-AB43-73174CD88576}"/>
              </a:ext>
            </a:extLst>
          </p:cNvPr>
          <p:cNvSpPr>
            <a:spLocks noGrp="1"/>
          </p:cNvSpPr>
          <p:nvPr>
            <p:ph type="title"/>
          </p:nvPr>
        </p:nvSpPr>
        <p:spPr/>
        <p:txBody>
          <a:bodyPr/>
          <a:lstStyle/>
          <a:p>
            <a:r>
              <a:rPr lang="en-US" dirty="0"/>
              <a:t>Classes demo</a:t>
            </a:r>
          </a:p>
        </p:txBody>
      </p:sp>
      <p:sp>
        <p:nvSpPr>
          <p:cNvPr id="4" name="Slide Number Placeholder 3">
            <a:extLst>
              <a:ext uri="{FF2B5EF4-FFF2-40B4-BE49-F238E27FC236}">
                <a16:creationId xmlns:a16="http://schemas.microsoft.com/office/drawing/2014/main" id="{0368EE6F-6A2B-48AC-9B6E-C3D31D8EF63F}"/>
              </a:ext>
            </a:extLst>
          </p:cNvPr>
          <p:cNvSpPr>
            <a:spLocks noGrp="1"/>
          </p:cNvSpPr>
          <p:nvPr>
            <p:ph type="sldNum" sz="quarter" idx="4"/>
          </p:nvPr>
        </p:nvSpPr>
        <p:spPr/>
        <p:txBody>
          <a:bodyPr/>
          <a:lstStyle/>
          <a:p>
            <a:fld id="{3A3ABCD3-4259-4031-A1A0-BB63FBFB7B73}" type="slidenum">
              <a:rPr lang="en-US" smtClean="0"/>
              <a:pPr/>
              <a:t>65</a:t>
            </a:fld>
            <a:endParaRPr lang="en-US" dirty="0"/>
          </a:p>
        </p:txBody>
      </p:sp>
    </p:spTree>
    <p:extLst>
      <p:ext uri="{BB962C8B-B14F-4D97-AF65-F5344CB8AC3E}">
        <p14:creationId xmlns:p14="http://schemas.microsoft.com/office/powerpoint/2010/main" val="3486641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5F5F91-DF35-4AA2-B92F-5394CA8AE705}"/>
              </a:ext>
            </a:extLst>
          </p:cNvPr>
          <p:cNvSpPr>
            <a:spLocks noGrp="1"/>
          </p:cNvSpPr>
          <p:nvPr>
            <p:ph sz="quarter" idx="13"/>
          </p:nvPr>
        </p:nvSpPr>
        <p:spPr/>
        <p:txBody>
          <a:bodyPr/>
          <a:lstStyle/>
          <a:p>
            <a:r>
              <a:rPr lang="en-US" dirty="0">
                <a:solidFill>
                  <a:schemeClr val="bg1">
                    <a:lumMod val="50000"/>
                  </a:schemeClr>
                </a:solidFill>
              </a:rPr>
              <a:t>//in app.css add:</a:t>
            </a:r>
          </a:p>
          <a:p>
            <a:r>
              <a:rPr lang="en-US" dirty="0"/>
              <a:t>.danger { color: #FF3333; }</a:t>
            </a:r>
          </a:p>
          <a:p>
            <a:endParaRPr lang="en-US" dirty="0"/>
          </a:p>
          <a:p>
            <a:r>
              <a:rPr lang="en-US" dirty="0">
                <a:solidFill>
                  <a:schemeClr val="bg1">
                    <a:lumMod val="50000"/>
                  </a:schemeClr>
                </a:solidFill>
              </a:rPr>
              <a:t>//in Product.js change the </a:t>
            </a:r>
            <a:r>
              <a:rPr lang="en-US" dirty="0" err="1">
                <a:solidFill>
                  <a:schemeClr val="bg1">
                    <a:lumMod val="50000"/>
                  </a:schemeClr>
                </a:solidFill>
              </a:rPr>
              <a:t>qtyStyle</a:t>
            </a:r>
            <a:r>
              <a:rPr lang="en-US" dirty="0">
                <a:solidFill>
                  <a:schemeClr val="bg1">
                    <a:lumMod val="50000"/>
                  </a:schemeClr>
                </a:solidFill>
              </a:rPr>
              <a:t> to potentially be multiple classes</a:t>
            </a:r>
          </a:p>
          <a:p>
            <a:r>
              <a:rPr lang="en-US" dirty="0"/>
              <a:t>const </a:t>
            </a:r>
            <a:r>
              <a:rPr lang="en-US" dirty="0" err="1"/>
              <a:t>qtyStyles</a:t>
            </a:r>
            <a:r>
              <a:rPr lang="en-US" dirty="0"/>
              <a:t> = [];</a:t>
            </a:r>
          </a:p>
          <a:p>
            <a:r>
              <a:rPr lang="en-US" dirty="0"/>
              <a:t>if (</a:t>
            </a:r>
            <a:r>
              <a:rPr lang="en-US" dirty="0" err="1"/>
              <a:t>this.state.quantity</a:t>
            </a:r>
            <a:r>
              <a:rPr lang="en-US" dirty="0"/>
              <a:t> !== 0) </a:t>
            </a:r>
            <a:r>
              <a:rPr lang="en-US" dirty="0" err="1"/>
              <a:t>qtyStyles.push</a:t>
            </a:r>
            <a:r>
              <a:rPr lang="en-US" dirty="0"/>
              <a:t>('strong');</a:t>
            </a:r>
          </a:p>
          <a:p>
            <a:r>
              <a:rPr lang="en-US" dirty="0"/>
              <a:t>if (</a:t>
            </a:r>
            <a:r>
              <a:rPr lang="en-US" dirty="0" err="1"/>
              <a:t>this.state.quantity</a:t>
            </a:r>
            <a:r>
              <a:rPr lang="en-US" dirty="0"/>
              <a:t> &lt; 0) </a:t>
            </a:r>
            <a:r>
              <a:rPr lang="en-US" dirty="0" err="1"/>
              <a:t>qtyStyles.push</a:t>
            </a:r>
            <a:r>
              <a:rPr lang="en-US" dirty="0"/>
              <a:t>('danger');</a:t>
            </a:r>
          </a:p>
          <a:p>
            <a:endParaRPr lang="en-US" dirty="0"/>
          </a:p>
          <a:p>
            <a:r>
              <a:rPr lang="en-US" dirty="0">
                <a:solidFill>
                  <a:schemeClr val="bg1">
                    <a:lumMod val="50000"/>
                  </a:schemeClr>
                </a:solidFill>
              </a:rPr>
              <a:t>//and modify the quantity div:</a:t>
            </a:r>
          </a:p>
          <a:p>
            <a:r>
              <a:rPr lang="en-US" dirty="0"/>
              <a:t>&lt;div </a:t>
            </a:r>
            <a:r>
              <a:rPr lang="en-US" dirty="0" err="1"/>
              <a:t>className</a:t>
            </a:r>
            <a:r>
              <a:rPr lang="en-US" dirty="0"/>
              <a:t>={</a:t>
            </a:r>
            <a:r>
              <a:rPr lang="en-US" dirty="0" err="1"/>
              <a:t>qtyStyles.join</a:t>
            </a:r>
            <a:r>
              <a:rPr lang="en-US" dirty="0"/>
              <a:t>(' ')}&gt;Quantity Desired: {</a:t>
            </a:r>
            <a:r>
              <a:rPr lang="en-US" dirty="0" err="1"/>
              <a:t>this.state.quantity</a:t>
            </a:r>
            <a:r>
              <a:rPr lang="en-US" dirty="0"/>
              <a:t>}&lt;/div&gt;</a:t>
            </a:r>
          </a:p>
          <a:p>
            <a:endParaRPr lang="en-US" dirty="0"/>
          </a:p>
          <a:p>
            <a:r>
              <a:rPr lang="en-US" dirty="0">
                <a:solidFill>
                  <a:schemeClr val="bg1">
                    <a:lumMod val="50000"/>
                  </a:schemeClr>
                </a:solidFill>
              </a:rPr>
              <a:t>//ask the students: how would you implement media queries? Hover effects? :before? :after?</a:t>
            </a:r>
          </a:p>
        </p:txBody>
      </p:sp>
      <p:sp>
        <p:nvSpPr>
          <p:cNvPr id="3" name="Title 2">
            <a:extLst>
              <a:ext uri="{FF2B5EF4-FFF2-40B4-BE49-F238E27FC236}">
                <a16:creationId xmlns:a16="http://schemas.microsoft.com/office/drawing/2014/main" id="{A934D2AF-1FF0-445A-B231-B93F1EA40844}"/>
              </a:ext>
            </a:extLst>
          </p:cNvPr>
          <p:cNvSpPr>
            <a:spLocks noGrp="1"/>
          </p:cNvSpPr>
          <p:nvPr>
            <p:ph type="title"/>
          </p:nvPr>
        </p:nvSpPr>
        <p:spPr/>
        <p:txBody>
          <a:bodyPr/>
          <a:lstStyle/>
          <a:p>
            <a:r>
              <a:rPr lang="en-US" dirty="0"/>
              <a:t>Classes demo – continued </a:t>
            </a:r>
          </a:p>
        </p:txBody>
      </p:sp>
      <p:sp>
        <p:nvSpPr>
          <p:cNvPr id="4" name="Slide Number Placeholder 3">
            <a:extLst>
              <a:ext uri="{FF2B5EF4-FFF2-40B4-BE49-F238E27FC236}">
                <a16:creationId xmlns:a16="http://schemas.microsoft.com/office/drawing/2014/main" id="{56E2A7A9-0D6D-47B4-95C9-F5123D4EA7CE}"/>
              </a:ext>
            </a:extLst>
          </p:cNvPr>
          <p:cNvSpPr>
            <a:spLocks noGrp="1"/>
          </p:cNvSpPr>
          <p:nvPr>
            <p:ph type="sldNum" sz="quarter" idx="4"/>
          </p:nvPr>
        </p:nvSpPr>
        <p:spPr/>
        <p:txBody>
          <a:bodyPr/>
          <a:lstStyle/>
          <a:p>
            <a:fld id="{3A3ABCD3-4259-4031-A1A0-BB63FBFB7B73}" type="slidenum">
              <a:rPr lang="en-US" smtClean="0"/>
              <a:pPr/>
              <a:t>66</a:t>
            </a:fld>
            <a:endParaRPr lang="en-US" dirty="0"/>
          </a:p>
        </p:txBody>
      </p:sp>
    </p:spTree>
    <p:extLst>
      <p:ext uri="{BB962C8B-B14F-4D97-AF65-F5344CB8AC3E}">
        <p14:creationId xmlns:p14="http://schemas.microsoft.com/office/powerpoint/2010/main" val="3314227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BBC3D-CFD3-4139-BAA1-7FD026F9D97F}"/>
              </a:ext>
            </a:extLst>
          </p:cNvPr>
          <p:cNvSpPr>
            <a:spLocks noGrp="1"/>
          </p:cNvSpPr>
          <p:nvPr>
            <p:ph sz="quarter" idx="13"/>
          </p:nvPr>
        </p:nvSpPr>
        <p:spPr/>
        <p:txBody>
          <a:bodyPr/>
          <a:lstStyle/>
          <a:p>
            <a:r>
              <a:rPr lang="en-US" dirty="0">
                <a:solidFill>
                  <a:schemeClr val="bg1">
                    <a:lumMod val="50000"/>
                  </a:schemeClr>
                </a:solidFill>
              </a:rPr>
              <a:t>//suppose we want a hover state for the Show/Hide button</a:t>
            </a:r>
          </a:p>
          <a:p>
            <a:r>
              <a:rPr lang="en-US" dirty="0">
                <a:solidFill>
                  <a:schemeClr val="bg1">
                    <a:lumMod val="50000"/>
                  </a:schemeClr>
                </a:solidFill>
              </a:rPr>
              <a:t>//at a command prompt in the application directory</a:t>
            </a:r>
          </a:p>
          <a:p>
            <a:r>
              <a:rPr lang="en-US" dirty="0" err="1"/>
              <a:t>npm</a:t>
            </a:r>
            <a:r>
              <a:rPr lang="en-US" dirty="0"/>
              <a:t> install Radium</a:t>
            </a:r>
          </a:p>
          <a:p>
            <a:endParaRPr lang="en-US" dirty="0"/>
          </a:p>
          <a:p>
            <a:r>
              <a:rPr lang="en-US" dirty="0">
                <a:solidFill>
                  <a:schemeClr val="bg1">
                    <a:lumMod val="50000"/>
                  </a:schemeClr>
                </a:solidFill>
              </a:rPr>
              <a:t>//in app.js import Radium and wrap the exported component in a Radium HOC</a:t>
            </a:r>
          </a:p>
          <a:p>
            <a:r>
              <a:rPr lang="en-US" dirty="0"/>
              <a:t>import Radium from 'radium';</a:t>
            </a:r>
          </a:p>
          <a:p>
            <a:endParaRPr lang="en-US" dirty="0"/>
          </a:p>
          <a:p>
            <a:endParaRPr lang="en-US" dirty="0"/>
          </a:p>
          <a:p>
            <a:r>
              <a:rPr lang="en-US" dirty="0"/>
              <a:t>export default Radium(App);</a:t>
            </a:r>
          </a:p>
          <a:p>
            <a:endParaRPr lang="en-US" dirty="0"/>
          </a:p>
        </p:txBody>
      </p:sp>
      <p:sp>
        <p:nvSpPr>
          <p:cNvPr id="3" name="Title 2">
            <a:extLst>
              <a:ext uri="{FF2B5EF4-FFF2-40B4-BE49-F238E27FC236}">
                <a16:creationId xmlns:a16="http://schemas.microsoft.com/office/drawing/2014/main" id="{DF7A5EC6-A5E5-44FA-AC5D-F5C477EE9ED2}"/>
              </a:ext>
            </a:extLst>
          </p:cNvPr>
          <p:cNvSpPr>
            <a:spLocks noGrp="1"/>
          </p:cNvSpPr>
          <p:nvPr>
            <p:ph type="title"/>
          </p:nvPr>
        </p:nvSpPr>
        <p:spPr/>
        <p:txBody>
          <a:bodyPr/>
          <a:lstStyle/>
          <a:p>
            <a:r>
              <a:rPr lang="en-US" dirty="0"/>
              <a:t>Install Radium</a:t>
            </a:r>
          </a:p>
        </p:txBody>
      </p:sp>
      <p:sp>
        <p:nvSpPr>
          <p:cNvPr id="4" name="Slide Number Placeholder 3">
            <a:extLst>
              <a:ext uri="{FF2B5EF4-FFF2-40B4-BE49-F238E27FC236}">
                <a16:creationId xmlns:a16="http://schemas.microsoft.com/office/drawing/2014/main" id="{0325A38A-750D-473E-ADED-859F560A4820}"/>
              </a:ext>
            </a:extLst>
          </p:cNvPr>
          <p:cNvSpPr>
            <a:spLocks noGrp="1"/>
          </p:cNvSpPr>
          <p:nvPr>
            <p:ph type="sldNum" sz="quarter" idx="4"/>
          </p:nvPr>
        </p:nvSpPr>
        <p:spPr/>
        <p:txBody>
          <a:bodyPr/>
          <a:lstStyle/>
          <a:p>
            <a:fld id="{3A3ABCD3-4259-4031-A1A0-BB63FBFB7B73}" type="slidenum">
              <a:rPr lang="en-US" smtClean="0"/>
              <a:pPr/>
              <a:t>67</a:t>
            </a:fld>
            <a:endParaRPr lang="en-US" dirty="0"/>
          </a:p>
        </p:txBody>
      </p:sp>
    </p:spTree>
    <p:extLst>
      <p:ext uri="{BB962C8B-B14F-4D97-AF65-F5344CB8AC3E}">
        <p14:creationId xmlns:p14="http://schemas.microsoft.com/office/powerpoint/2010/main" val="1228556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BDA48-CB93-4A8D-B58B-257DD179E1B7}"/>
              </a:ext>
            </a:extLst>
          </p:cNvPr>
          <p:cNvSpPr>
            <a:spLocks noGrp="1"/>
          </p:cNvSpPr>
          <p:nvPr>
            <p:ph sz="quarter" idx="13"/>
          </p:nvPr>
        </p:nvSpPr>
        <p:spPr/>
        <p:txBody>
          <a:bodyPr/>
          <a:lstStyle/>
          <a:p>
            <a:r>
              <a:rPr lang="en-US" dirty="0">
                <a:solidFill>
                  <a:schemeClr val="bg1">
                    <a:lumMod val="50000"/>
                  </a:schemeClr>
                </a:solidFill>
              </a:rPr>
              <a:t>//in app.js modify the </a:t>
            </a:r>
            <a:r>
              <a:rPr lang="en-US" dirty="0" err="1">
                <a:solidFill>
                  <a:schemeClr val="bg1">
                    <a:lumMod val="50000"/>
                  </a:schemeClr>
                </a:solidFill>
              </a:rPr>
              <a:t>showButtonStyle</a:t>
            </a:r>
            <a:r>
              <a:rPr lang="en-US" dirty="0">
                <a:solidFill>
                  <a:schemeClr val="bg1">
                    <a:lumMod val="50000"/>
                  </a:schemeClr>
                </a:solidFill>
              </a:rPr>
              <a:t> object, adding a property:</a:t>
            </a:r>
          </a:p>
          <a:p>
            <a:r>
              <a:rPr lang="en-US" dirty="0"/>
              <a:t>':hover': {</a:t>
            </a:r>
          </a:p>
          <a:p>
            <a:r>
              <a:rPr lang="en-US" dirty="0"/>
              <a:t>	</a:t>
            </a:r>
            <a:r>
              <a:rPr lang="en-US" dirty="0" err="1"/>
              <a:t>backgroundColor</a:t>
            </a:r>
            <a:r>
              <a:rPr lang="en-US" dirty="0"/>
              <a:t>: '</a:t>
            </a:r>
            <a:r>
              <a:rPr lang="en-US" dirty="0" err="1"/>
              <a:t>LimeGreen</a:t>
            </a:r>
            <a:r>
              <a:rPr lang="en-US" dirty="0"/>
              <a:t>'</a:t>
            </a:r>
          </a:p>
          <a:p>
            <a:r>
              <a:rPr lang="en-US" dirty="0"/>
              <a:t>}</a:t>
            </a:r>
          </a:p>
          <a:p>
            <a:endParaRPr lang="en-US" dirty="0"/>
          </a:p>
          <a:p>
            <a:r>
              <a:rPr lang="en-US" dirty="0">
                <a:solidFill>
                  <a:schemeClr val="bg1">
                    <a:lumMod val="50000"/>
                  </a:schemeClr>
                </a:solidFill>
              </a:rPr>
              <a:t>//reload and demo </a:t>
            </a:r>
          </a:p>
          <a:p>
            <a:r>
              <a:rPr lang="en-US" dirty="0">
                <a:solidFill>
                  <a:schemeClr val="bg1">
                    <a:lumMod val="50000"/>
                  </a:schemeClr>
                </a:solidFill>
              </a:rPr>
              <a:t>//looks good before showing products, but not so much after showing products</a:t>
            </a:r>
          </a:p>
          <a:p>
            <a:endParaRPr lang="en-US" dirty="0"/>
          </a:p>
          <a:p>
            <a:r>
              <a:rPr lang="en-US" dirty="0">
                <a:solidFill>
                  <a:schemeClr val="bg1">
                    <a:lumMod val="50000"/>
                  </a:schemeClr>
                </a:solidFill>
              </a:rPr>
              <a:t>//add another line of code inside the conditional for </a:t>
            </a:r>
            <a:r>
              <a:rPr lang="en-US" dirty="0" err="1">
                <a:solidFill>
                  <a:schemeClr val="bg1">
                    <a:lumMod val="50000"/>
                  </a:schemeClr>
                </a:solidFill>
              </a:rPr>
              <a:t>this.state.showProducts</a:t>
            </a:r>
            <a:r>
              <a:rPr lang="en-US" dirty="0">
                <a:solidFill>
                  <a:schemeClr val="bg1">
                    <a:lumMod val="50000"/>
                  </a:schemeClr>
                </a:solidFill>
              </a:rPr>
              <a:t>:</a:t>
            </a:r>
          </a:p>
          <a:p>
            <a:r>
              <a:rPr lang="en-US" dirty="0" err="1"/>
              <a:t>showButtonStyle</a:t>
            </a:r>
            <a:r>
              <a:rPr lang="en-US" dirty="0"/>
              <a:t>[':hover'].</a:t>
            </a:r>
            <a:r>
              <a:rPr lang="en-US" dirty="0" err="1"/>
              <a:t>backgroundColor</a:t>
            </a:r>
            <a:r>
              <a:rPr lang="en-US" dirty="0"/>
              <a:t> = '</a:t>
            </a:r>
            <a:r>
              <a:rPr lang="en-US" dirty="0" err="1"/>
              <a:t>OrangeRed</a:t>
            </a:r>
            <a:r>
              <a:rPr lang="en-US" dirty="0"/>
              <a:t>';</a:t>
            </a:r>
          </a:p>
          <a:p>
            <a:endParaRPr lang="en-US" dirty="0"/>
          </a:p>
          <a:p>
            <a:r>
              <a:rPr lang="en-US" dirty="0">
                <a:solidFill>
                  <a:schemeClr val="bg1">
                    <a:lumMod val="50000"/>
                  </a:schemeClr>
                </a:solidFill>
              </a:rPr>
              <a:t>//reload and demo</a:t>
            </a:r>
          </a:p>
          <a:p>
            <a:endParaRPr lang="en-US" dirty="0"/>
          </a:p>
        </p:txBody>
      </p:sp>
      <p:sp>
        <p:nvSpPr>
          <p:cNvPr id="3" name="Title 2">
            <a:extLst>
              <a:ext uri="{FF2B5EF4-FFF2-40B4-BE49-F238E27FC236}">
                <a16:creationId xmlns:a16="http://schemas.microsoft.com/office/drawing/2014/main" id="{5714C1EE-5B7A-4AEB-BC51-5323768E9AD4}"/>
              </a:ext>
            </a:extLst>
          </p:cNvPr>
          <p:cNvSpPr>
            <a:spLocks noGrp="1"/>
          </p:cNvSpPr>
          <p:nvPr>
            <p:ph type="title"/>
          </p:nvPr>
        </p:nvSpPr>
        <p:spPr/>
        <p:txBody>
          <a:bodyPr/>
          <a:lstStyle/>
          <a:p>
            <a:r>
              <a:rPr lang="en-US" dirty="0"/>
              <a:t>Radium pseudo class demo</a:t>
            </a:r>
          </a:p>
        </p:txBody>
      </p:sp>
      <p:sp>
        <p:nvSpPr>
          <p:cNvPr id="4" name="Slide Number Placeholder 3">
            <a:extLst>
              <a:ext uri="{FF2B5EF4-FFF2-40B4-BE49-F238E27FC236}">
                <a16:creationId xmlns:a16="http://schemas.microsoft.com/office/drawing/2014/main" id="{EE11F29B-EB28-49F1-AA4E-F3D2BC883580}"/>
              </a:ext>
            </a:extLst>
          </p:cNvPr>
          <p:cNvSpPr>
            <a:spLocks noGrp="1"/>
          </p:cNvSpPr>
          <p:nvPr>
            <p:ph type="sldNum" sz="quarter" idx="4"/>
          </p:nvPr>
        </p:nvSpPr>
        <p:spPr/>
        <p:txBody>
          <a:bodyPr/>
          <a:lstStyle/>
          <a:p>
            <a:fld id="{3A3ABCD3-4259-4031-A1A0-BB63FBFB7B73}" type="slidenum">
              <a:rPr lang="en-US" smtClean="0"/>
              <a:pPr/>
              <a:t>68</a:t>
            </a:fld>
            <a:endParaRPr lang="en-US" dirty="0"/>
          </a:p>
        </p:txBody>
      </p:sp>
    </p:spTree>
    <p:extLst>
      <p:ext uri="{BB962C8B-B14F-4D97-AF65-F5344CB8AC3E}">
        <p14:creationId xmlns:p14="http://schemas.microsoft.com/office/powerpoint/2010/main" val="3279244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B907DE-D7EB-4005-BE25-78918E3910A9}"/>
              </a:ext>
            </a:extLst>
          </p:cNvPr>
          <p:cNvSpPr>
            <a:spLocks noGrp="1"/>
          </p:cNvSpPr>
          <p:nvPr>
            <p:ph sz="quarter" idx="13"/>
          </p:nvPr>
        </p:nvSpPr>
        <p:spPr/>
        <p:txBody>
          <a:bodyPr/>
          <a:lstStyle/>
          <a:p>
            <a:r>
              <a:rPr lang="en-US" dirty="0">
                <a:solidFill>
                  <a:schemeClr val="bg1">
                    <a:lumMod val="50000"/>
                  </a:schemeClr>
                </a:solidFill>
              </a:rPr>
              <a:t>//in Product.js, import Radium and wrap the export in the HOC</a:t>
            </a:r>
          </a:p>
          <a:p>
            <a:r>
              <a:rPr lang="en-US" dirty="0">
                <a:solidFill>
                  <a:schemeClr val="bg1">
                    <a:lumMod val="50000"/>
                  </a:schemeClr>
                </a:solidFill>
              </a:rPr>
              <a:t>//modify the </a:t>
            </a:r>
            <a:r>
              <a:rPr lang="en-US" dirty="0" err="1">
                <a:solidFill>
                  <a:schemeClr val="bg1">
                    <a:lumMod val="50000"/>
                  </a:schemeClr>
                </a:solidFill>
              </a:rPr>
              <a:t>cardStyle</a:t>
            </a:r>
            <a:r>
              <a:rPr lang="en-US" dirty="0">
                <a:solidFill>
                  <a:schemeClr val="bg1">
                    <a:lumMod val="50000"/>
                  </a:schemeClr>
                </a:solidFill>
              </a:rPr>
              <a:t> object so that:</a:t>
            </a:r>
          </a:p>
          <a:p>
            <a:r>
              <a:rPr lang="en-US" dirty="0"/>
              <a:t>width: '100%',</a:t>
            </a:r>
          </a:p>
          <a:p>
            <a:endParaRPr lang="en-US" dirty="0"/>
          </a:p>
          <a:p>
            <a:r>
              <a:rPr lang="en-US" dirty="0">
                <a:solidFill>
                  <a:schemeClr val="bg1">
                    <a:lumMod val="50000"/>
                  </a:schemeClr>
                </a:solidFill>
              </a:rPr>
              <a:t>//and add the media query style property:</a:t>
            </a:r>
          </a:p>
          <a:p>
            <a:r>
              <a:rPr lang="en-US" dirty="0"/>
              <a:t>'@media (min-width: 27em)': {</a:t>
            </a:r>
          </a:p>
          <a:p>
            <a:r>
              <a:rPr lang="en-US" dirty="0"/>
              <a:t>	width: '350px',</a:t>
            </a:r>
          </a:p>
          <a:p>
            <a:r>
              <a:rPr lang="en-US" dirty="0"/>
              <a:t>	display: 'inline-block',</a:t>
            </a:r>
          </a:p>
          <a:p>
            <a:r>
              <a:rPr lang="en-US" dirty="0"/>
              <a:t>	</a:t>
            </a:r>
            <a:r>
              <a:rPr lang="en-US" dirty="0" err="1"/>
              <a:t>marginRight</a:t>
            </a:r>
            <a:r>
              <a:rPr lang="en-US" dirty="0"/>
              <a:t>: '1em'</a:t>
            </a:r>
          </a:p>
          <a:p>
            <a:r>
              <a:rPr lang="en-US" dirty="0"/>
              <a:t>}</a:t>
            </a:r>
          </a:p>
          <a:p>
            <a:endParaRPr lang="en-US" dirty="0"/>
          </a:p>
          <a:p>
            <a:r>
              <a:rPr lang="en-US" dirty="0">
                <a:solidFill>
                  <a:schemeClr val="bg1">
                    <a:lumMod val="50000"/>
                  </a:schemeClr>
                </a:solidFill>
              </a:rPr>
              <a:t>//reload and demo the error</a:t>
            </a:r>
          </a:p>
        </p:txBody>
      </p:sp>
      <p:sp>
        <p:nvSpPr>
          <p:cNvPr id="3" name="Title 2">
            <a:extLst>
              <a:ext uri="{FF2B5EF4-FFF2-40B4-BE49-F238E27FC236}">
                <a16:creationId xmlns:a16="http://schemas.microsoft.com/office/drawing/2014/main" id="{70E7C96C-CEBE-4DB2-9DD5-6C55F9A555BD}"/>
              </a:ext>
            </a:extLst>
          </p:cNvPr>
          <p:cNvSpPr>
            <a:spLocks noGrp="1"/>
          </p:cNvSpPr>
          <p:nvPr>
            <p:ph type="title"/>
          </p:nvPr>
        </p:nvSpPr>
        <p:spPr/>
        <p:txBody>
          <a:bodyPr/>
          <a:lstStyle/>
          <a:p>
            <a:r>
              <a:rPr lang="en-US" dirty="0"/>
              <a:t>Radium media query demo</a:t>
            </a:r>
          </a:p>
        </p:txBody>
      </p:sp>
      <p:sp>
        <p:nvSpPr>
          <p:cNvPr id="4" name="Slide Number Placeholder 3">
            <a:extLst>
              <a:ext uri="{FF2B5EF4-FFF2-40B4-BE49-F238E27FC236}">
                <a16:creationId xmlns:a16="http://schemas.microsoft.com/office/drawing/2014/main" id="{64579CD2-2480-414B-8EB2-5F0B84EFA4B6}"/>
              </a:ext>
            </a:extLst>
          </p:cNvPr>
          <p:cNvSpPr>
            <a:spLocks noGrp="1"/>
          </p:cNvSpPr>
          <p:nvPr>
            <p:ph type="sldNum" sz="quarter" idx="4"/>
          </p:nvPr>
        </p:nvSpPr>
        <p:spPr/>
        <p:txBody>
          <a:bodyPr/>
          <a:lstStyle/>
          <a:p>
            <a:fld id="{3A3ABCD3-4259-4031-A1A0-BB63FBFB7B73}" type="slidenum">
              <a:rPr lang="en-US" smtClean="0"/>
              <a:pPr/>
              <a:t>69</a:t>
            </a:fld>
            <a:endParaRPr lang="en-US" dirty="0"/>
          </a:p>
        </p:txBody>
      </p:sp>
    </p:spTree>
    <p:extLst>
      <p:ext uri="{BB962C8B-B14F-4D97-AF65-F5344CB8AC3E}">
        <p14:creationId xmlns:p14="http://schemas.microsoft.com/office/powerpoint/2010/main" val="41825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lstStyle/>
          <a:p>
            <a:endParaRPr lang="en-US"/>
          </a:p>
        </p:txBody>
      </p:sp>
      <p:sp>
        <p:nvSpPr>
          <p:cNvPr id="5" name="Title 4"/>
          <p:cNvSpPr>
            <a:spLocks noGrp="1"/>
          </p:cNvSpPr>
          <p:nvPr>
            <p:ph type="title"/>
          </p:nvPr>
        </p:nvSpPr>
        <p:spPr/>
        <p:txBody>
          <a:bodyPr/>
          <a:lstStyle/>
          <a:p>
            <a:r>
              <a:rPr lang="en-US" dirty="0"/>
              <a:t>Lesson 1 – Introduction</a:t>
            </a:r>
          </a:p>
        </p:txBody>
      </p:sp>
      <p:sp>
        <p:nvSpPr>
          <p:cNvPr id="4" name="Slide Number Placeholder 3"/>
          <p:cNvSpPr>
            <a:spLocks noGrp="1"/>
          </p:cNvSpPr>
          <p:nvPr>
            <p:ph type="sldNum" sz="quarter" idx="4"/>
          </p:nvPr>
        </p:nvSpPr>
        <p:spPr/>
        <p:txBody>
          <a:bodyPr/>
          <a:lstStyle/>
          <a:p>
            <a:fld id="{3A3ABCD3-4259-4031-A1A0-BB63FBFB7B73}" type="slidenum">
              <a:rPr lang="en-US" smtClean="0"/>
              <a:pPr/>
              <a:t>7</a:t>
            </a:fld>
            <a:endParaRPr lang="en-US" dirty="0"/>
          </a:p>
        </p:txBody>
      </p:sp>
    </p:spTree>
    <p:extLst>
      <p:ext uri="{BB962C8B-B14F-4D97-AF65-F5344CB8AC3E}">
        <p14:creationId xmlns:p14="http://schemas.microsoft.com/office/powerpoint/2010/main" val="245724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BE008-9C2B-4DBA-9578-FFC01A1C3632}"/>
              </a:ext>
            </a:extLst>
          </p:cNvPr>
          <p:cNvSpPr>
            <a:spLocks noGrp="1"/>
          </p:cNvSpPr>
          <p:nvPr>
            <p:ph sz="quarter" idx="13"/>
          </p:nvPr>
        </p:nvSpPr>
        <p:spPr/>
        <p:txBody>
          <a:bodyPr/>
          <a:lstStyle/>
          <a:p>
            <a:r>
              <a:rPr lang="en-US" dirty="0">
                <a:solidFill>
                  <a:schemeClr val="bg1">
                    <a:lumMod val="50000"/>
                  </a:schemeClr>
                </a:solidFill>
              </a:rPr>
              <a:t>//in app.js import </a:t>
            </a:r>
            <a:r>
              <a:rPr lang="en-US" dirty="0" err="1">
                <a:solidFill>
                  <a:schemeClr val="bg1">
                    <a:lumMod val="50000"/>
                  </a:schemeClr>
                </a:solidFill>
              </a:rPr>
              <a:t>StyleRoot</a:t>
            </a:r>
            <a:r>
              <a:rPr lang="en-US" dirty="0">
                <a:solidFill>
                  <a:schemeClr val="bg1">
                    <a:lumMod val="50000"/>
                  </a:schemeClr>
                </a:solidFill>
              </a:rPr>
              <a:t> along with Radium</a:t>
            </a:r>
          </a:p>
          <a:p>
            <a:r>
              <a:rPr lang="en-US" dirty="0"/>
              <a:t>import Radium, { </a:t>
            </a:r>
            <a:r>
              <a:rPr lang="en-US" dirty="0" err="1"/>
              <a:t>StyleRoot</a:t>
            </a:r>
            <a:r>
              <a:rPr lang="en-US" dirty="0"/>
              <a:t> } from 'radium';</a:t>
            </a:r>
          </a:p>
          <a:p>
            <a:endParaRPr lang="en-US" dirty="0"/>
          </a:p>
          <a:p>
            <a:r>
              <a:rPr lang="en-US" dirty="0">
                <a:solidFill>
                  <a:schemeClr val="bg1">
                    <a:lumMod val="50000"/>
                  </a:schemeClr>
                </a:solidFill>
              </a:rPr>
              <a:t>//and wrap the returned JSX from render() in the </a:t>
            </a:r>
            <a:r>
              <a:rPr lang="en-US" dirty="0" err="1">
                <a:solidFill>
                  <a:schemeClr val="bg1">
                    <a:lumMod val="50000"/>
                  </a:schemeClr>
                </a:solidFill>
              </a:rPr>
              <a:t>StyleRoot</a:t>
            </a:r>
            <a:r>
              <a:rPr lang="en-US" dirty="0">
                <a:solidFill>
                  <a:schemeClr val="bg1">
                    <a:lumMod val="50000"/>
                  </a:schemeClr>
                </a:solidFill>
              </a:rPr>
              <a:t> element</a:t>
            </a:r>
          </a:p>
          <a:p>
            <a:r>
              <a:rPr lang="en-US" dirty="0"/>
              <a:t>return (</a:t>
            </a:r>
          </a:p>
          <a:p>
            <a:r>
              <a:rPr lang="en-US" dirty="0"/>
              <a:t>	&lt;</a:t>
            </a:r>
            <a:r>
              <a:rPr lang="en-US" dirty="0" err="1"/>
              <a:t>StyleRoot</a:t>
            </a:r>
            <a:r>
              <a:rPr lang="en-US" dirty="0"/>
              <a:t>&gt;</a:t>
            </a:r>
          </a:p>
          <a:p>
            <a:r>
              <a:rPr lang="en-US" dirty="0"/>
              <a:t>		. . . </a:t>
            </a:r>
          </a:p>
          <a:p>
            <a:r>
              <a:rPr lang="en-US" dirty="0"/>
              <a:t>	&lt;/</a:t>
            </a:r>
            <a:r>
              <a:rPr lang="en-US" dirty="0" err="1"/>
              <a:t>StyleRoot</a:t>
            </a:r>
            <a:r>
              <a:rPr lang="en-US" dirty="0"/>
              <a:t>&gt;</a:t>
            </a:r>
          </a:p>
          <a:p>
            <a:r>
              <a:rPr lang="en-US" dirty="0"/>
              <a:t>);</a:t>
            </a:r>
          </a:p>
          <a:p>
            <a:endParaRPr lang="en-US" dirty="0"/>
          </a:p>
          <a:p>
            <a:r>
              <a:rPr lang="en-US" dirty="0">
                <a:solidFill>
                  <a:schemeClr val="bg1">
                    <a:lumMod val="50000"/>
                  </a:schemeClr>
                </a:solidFill>
              </a:rPr>
              <a:t>//reload and demo the working media query</a:t>
            </a:r>
          </a:p>
          <a:p>
            <a:endParaRPr lang="en-US" dirty="0"/>
          </a:p>
        </p:txBody>
      </p:sp>
      <p:sp>
        <p:nvSpPr>
          <p:cNvPr id="3" name="Title 2">
            <a:extLst>
              <a:ext uri="{FF2B5EF4-FFF2-40B4-BE49-F238E27FC236}">
                <a16:creationId xmlns:a16="http://schemas.microsoft.com/office/drawing/2014/main" id="{B3FC172E-9B0D-42A9-A37F-DAD0A5A8F2AB}"/>
              </a:ext>
            </a:extLst>
          </p:cNvPr>
          <p:cNvSpPr>
            <a:spLocks noGrp="1"/>
          </p:cNvSpPr>
          <p:nvPr>
            <p:ph type="title"/>
          </p:nvPr>
        </p:nvSpPr>
        <p:spPr/>
        <p:txBody>
          <a:bodyPr/>
          <a:lstStyle/>
          <a:p>
            <a:r>
              <a:rPr lang="en-US" dirty="0"/>
              <a:t>Radium – adding </a:t>
            </a:r>
            <a:r>
              <a:rPr lang="en-US" dirty="0" err="1"/>
              <a:t>StyleRoot</a:t>
            </a:r>
            <a:endParaRPr lang="en-US" dirty="0"/>
          </a:p>
        </p:txBody>
      </p:sp>
      <p:sp>
        <p:nvSpPr>
          <p:cNvPr id="4" name="Slide Number Placeholder 3">
            <a:extLst>
              <a:ext uri="{FF2B5EF4-FFF2-40B4-BE49-F238E27FC236}">
                <a16:creationId xmlns:a16="http://schemas.microsoft.com/office/drawing/2014/main" id="{3B590D38-A4DB-4331-BDBA-BE0115D1803E}"/>
              </a:ext>
            </a:extLst>
          </p:cNvPr>
          <p:cNvSpPr>
            <a:spLocks noGrp="1"/>
          </p:cNvSpPr>
          <p:nvPr>
            <p:ph type="sldNum" sz="quarter" idx="4"/>
          </p:nvPr>
        </p:nvSpPr>
        <p:spPr/>
        <p:txBody>
          <a:bodyPr/>
          <a:lstStyle/>
          <a:p>
            <a:fld id="{3A3ABCD3-4259-4031-A1A0-BB63FBFB7B73}" type="slidenum">
              <a:rPr lang="en-US" smtClean="0"/>
              <a:pPr/>
              <a:t>70</a:t>
            </a:fld>
            <a:endParaRPr lang="en-US" dirty="0"/>
          </a:p>
        </p:txBody>
      </p:sp>
    </p:spTree>
    <p:extLst>
      <p:ext uri="{BB962C8B-B14F-4D97-AF65-F5344CB8AC3E}">
        <p14:creationId xmlns:p14="http://schemas.microsoft.com/office/powerpoint/2010/main" val="3451518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CBAD68-0D0B-4AC3-A247-323BB17F4DCD}"/>
              </a:ext>
            </a:extLst>
          </p:cNvPr>
          <p:cNvSpPr>
            <a:spLocks noGrp="1"/>
          </p:cNvSpPr>
          <p:nvPr>
            <p:ph sz="quarter" idx="13"/>
          </p:nvPr>
        </p:nvSpPr>
        <p:spPr/>
        <p:txBody>
          <a:bodyPr/>
          <a:lstStyle/>
          <a:p>
            <a:r>
              <a:rPr lang="en-US" dirty="0">
                <a:solidFill>
                  <a:schemeClr val="bg1">
                    <a:lumMod val="50000"/>
                  </a:schemeClr>
                </a:solidFill>
              </a:rPr>
              <a:t>//for a more impactful demo, strip away Radium and all </a:t>
            </a:r>
            <a:r>
              <a:rPr lang="en-US" dirty="0" err="1">
                <a:solidFill>
                  <a:schemeClr val="bg1">
                    <a:lumMod val="50000"/>
                  </a:schemeClr>
                </a:solidFill>
              </a:rPr>
              <a:t>cardStyle</a:t>
            </a:r>
            <a:r>
              <a:rPr lang="en-US" dirty="0">
                <a:solidFill>
                  <a:schemeClr val="bg1">
                    <a:lumMod val="50000"/>
                  </a:schemeClr>
                </a:solidFill>
              </a:rPr>
              <a:t> from the Product.js file</a:t>
            </a:r>
          </a:p>
          <a:p>
            <a:r>
              <a:rPr lang="en-US" dirty="0">
                <a:solidFill>
                  <a:schemeClr val="bg1">
                    <a:lumMod val="50000"/>
                  </a:schemeClr>
                </a:solidFill>
              </a:rPr>
              <a:t>//and demo the lack of formatting before moving forward</a:t>
            </a:r>
          </a:p>
          <a:p>
            <a:r>
              <a:rPr lang="en-US" dirty="0">
                <a:solidFill>
                  <a:schemeClr val="bg1">
                    <a:lumMod val="50000"/>
                  </a:schemeClr>
                </a:solidFill>
              </a:rPr>
              <a:t>//create a file Product.module.css, copy in Product card styles (and edit to CSS syntax)</a:t>
            </a:r>
          </a:p>
          <a:p>
            <a:r>
              <a:rPr lang="en-US" dirty="0"/>
              <a:t>.</a:t>
            </a:r>
            <a:r>
              <a:rPr lang="en-US" dirty="0" err="1"/>
              <a:t>productCard</a:t>
            </a:r>
            <a:r>
              <a:rPr lang="en-US" dirty="0"/>
              <a:t> {</a:t>
            </a:r>
          </a:p>
          <a:p>
            <a:r>
              <a:rPr lang="en-US" dirty="0"/>
              <a:t>	border: 1px solid #CCCCEE;</a:t>
            </a:r>
          </a:p>
          <a:p>
            <a:r>
              <a:rPr lang="en-US" dirty="0"/>
              <a:t>	. . . etc.</a:t>
            </a:r>
          </a:p>
          <a:p>
            <a:r>
              <a:rPr lang="en-US" dirty="0"/>
              <a:t>}</a:t>
            </a:r>
          </a:p>
          <a:p>
            <a:r>
              <a:rPr lang="en-US" dirty="0"/>
              <a:t>@media screen and (min-width: 27em) {</a:t>
            </a:r>
          </a:p>
          <a:p>
            <a:r>
              <a:rPr lang="en-US" dirty="0"/>
              <a:t>	.</a:t>
            </a:r>
            <a:r>
              <a:rPr lang="en-US" dirty="0" err="1"/>
              <a:t>productCard</a:t>
            </a:r>
            <a:r>
              <a:rPr lang="en-US" dirty="0"/>
              <a:t> {</a:t>
            </a:r>
          </a:p>
          <a:p>
            <a:r>
              <a:rPr lang="en-US" dirty="0"/>
              <a:t>		width: 350px;</a:t>
            </a:r>
          </a:p>
          <a:p>
            <a:r>
              <a:rPr lang="en-US" dirty="0"/>
              <a:t>		display: inline-block;</a:t>
            </a:r>
          </a:p>
          <a:p>
            <a:r>
              <a:rPr lang="en-US" dirty="0"/>
              <a:t>		margin-right: 1em;</a:t>
            </a:r>
          </a:p>
          <a:p>
            <a:r>
              <a:rPr lang="en-US" dirty="0"/>
              <a:t>	}</a:t>
            </a:r>
          </a:p>
          <a:p>
            <a:r>
              <a:rPr lang="en-US" dirty="0"/>
              <a:t>}</a:t>
            </a:r>
          </a:p>
        </p:txBody>
      </p:sp>
      <p:sp>
        <p:nvSpPr>
          <p:cNvPr id="3" name="Title 2">
            <a:extLst>
              <a:ext uri="{FF2B5EF4-FFF2-40B4-BE49-F238E27FC236}">
                <a16:creationId xmlns:a16="http://schemas.microsoft.com/office/drawing/2014/main" id="{A6315E2A-C690-41A5-9CFB-36E3742CA7ED}"/>
              </a:ext>
            </a:extLst>
          </p:cNvPr>
          <p:cNvSpPr>
            <a:spLocks noGrp="1"/>
          </p:cNvSpPr>
          <p:nvPr>
            <p:ph type="title"/>
          </p:nvPr>
        </p:nvSpPr>
        <p:spPr/>
        <p:txBody>
          <a:bodyPr/>
          <a:lstStyle/>
          <a:p>
            <a:r>
              <a:rPr lang="en-US" dirty="0"/>
              <a:t>CSS Modules demo</a:t>
            </a:r>
          </a:p>
        </p:txBody>
      </p:sp>
      <p:sp>
        <p:nvSpPr>
          <p:cNvPr id="4" name="Slide Number Placeholder 3">
            <a:extLst>
              <a:ext uri="{FF2B5EF4-FFF2-40B4-BE49-F238E27FC236}">
                <a16:creationId xmlns:a16="http://schemas.microsoft.com/office/drawing/2014/main" id="{966A46D3-83CE-47C2-9BB1-1DD199B34E5D}"/>
              </a:ext>
            </a:extLst>
          </p:cNvPr>
          <p:cNvSpPr>
            <a:spLocks noGrp="1"/>
          </p:cNvSpPr>
          <p:nvPr>
            <p:ph type="sldNum" sz="quarter" idx="4"/>
          </p:nvPr>
        </p:nvSpPr>
        <p:spPr/>
        <p:txBody>
          <a:bodyPr/>
          <a:lstStyle/>
          <a:p>
            <a:fld id="{3A3ABCD3-4259-4031-A1A0-BB63FBFB7B73}" type="slidenum">
              <a:rPr lang="en-US" smtClean="0"/>
              <a:pPr/>
              <a:t>71</a:t>
            </a:fld>
            <a:endParaRPr lang="en-US" dirty="0"/>
          </a:p>
        </p:txBody>
      </p:sp>
    </p:spTree>
    <p:extLst>
      <p:ext uri="{BB962C8B-B14F-4D97-AF65-F5344CB8AC3E}">
        <p14:creationId xmlns:p14="http://schemas.microsoft.com/office/powerpoint/2010/main" val="2761941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9F917F-BC7F-4291-8D81-BEF0B5D58D50}"/>
              </a:ext>
            </a:extLst>
          </p:cNvPr>
          <p:cNvSpPr>
            <a:spLocks noGrp="1"/>
          </p:cNvSpPr>
          <p:nvPr>
            <p:ph sz="quarter" idx="13"/>
          </p:nvPr>
        </p:nvSpPr>
        <p:spPr/>
        <p:txBody>
          <a:bodyPr/>
          <a:lstStyle/>
          <a:p>
            <a:r>
              <a:rPr lang="en-US" dirty="0">
                <a:solidFill>
                  <a:schemeClr val="bg1">
                    <a:lumMod val="50000"/>
                  </a:schemeClr>
                </a:solidFill>
              </a:rPr>
              <a:t>//in Product.js import the styles</a:t>
            </a:r>
          </a:p>
          <a:p>
            <a:r>
              <a:rPr lang="en-US" dirty="0"/>
              <a:t>import styles from './Product.module.css';</a:t>
            </a:r>
          </a:p>
          <a:p>
            <a:endParaRPr lang="en-US" dirty="0"/>
          </a:p>
          <a:p>
            <a:r>
              <a:rPr lang="en-US" dirty="0">
                <a:solidFill>
                  <a:schemeClr val="bg1">
                    <a:lumMod val="50000"/>
                  </a:schemeClr>
                </a:solidFill>
              </a:rPr>
              <a:t>//comment out all the properties for the </a:t>
            </a:r>
            <a:r>
              <a:rPr lang="en-US" dirty="0" err="1">
                <a:solidFill>
                  <a:schemeClr val="bg1">
                    <a:lumMod val="50000"/>
                  </a:schemeClr>
                </a:solidFill>
              </a:rPr>
              <a:t>cardStyle</a:t>
            </a:r>
            <a:r>
              <a:rPr lang="en-US" dirty="0">
                <a:solidFill>
                  <a:schemeClr val="bg1">
                    <a:lumMod val="50000"/>
                  </a:schemeClr>
                </a:solidFill>
              </a:rPr>
              <a:t> object in the render() method</a:t>
            </a:r>
          </a:p>
          <a:p>
            <a:endParaRPr lang="en-US" dirty="0"/>
          </a:p>
          <a:p>
            <a:r>
              <a:rPr lang="en-US" dirty="0">
                <a:solidFill>
                  <a:schemeClr val="bg1">
                    <a:lumMod val="50000"/>
                  </a:schemeClr>
                </a:solidFill>
              </a:rPr>
              <a:t>//add the </a:t>
            </a:r>
            <a:r>
              <a:rPr lang="en-US" dirty="0" err="1">
                <a:solidFill>
                  <a:schemeClr val="bg1">
                    <a:lumMod val="50000"/>
                  </a:schemeClr>
                </a:solidFill>
              </a:rPr>
              <a:t>productCard</a:t>
            </a:r>
            <a:r>
              <a:rPr lang="en-US" dirty="0">
                <a:solidFill>
                  <a:schemeClr val="bg1">
                    <a:lumMod val="50000"/>
                  </a:schemeClr>
                </a:solidFill>
              </a:rPr>
              <a:t> class to the wrapper div returned from the JSX</a:t>
            </a:r>
          </a:p>
          <a:p>
            <a:r>
              <a:rPr lang="en-US" dirty="0"/>
              <a:t>return(</a:t>
            </a:r>
          </a:p>
          <a:p>
            <a:r>
              <a:rPr lang="en-US" dirty="0"/>
              <a:t>	&lt;div </a:t>
            </a:r>
            <a:r>
              <a:rPr lang="en-US" dirty="0" err="1"/>
              <a:t>className</a:t>
            </a:r>
            <a:r>
              <a:rPr lang="en-US" dirty="0"/>
              <a:t>={</a:t>
            </a:r>
            <a:r>
              <a:rPr lang="en-US" dirty="0" err="1"/>
              <a:t>styles.productCard</a:t>
            </a:r>
            <a:r>
              <a:rPr lang="en-US" dirty="0"/>
              <a:t>}&gt;</a:t>
            </a:r>
          </a:p>
          <a:p>
            <a:r>
              <a:rPr lang="en-US" dirty="0"/>
              <a:t>		. . .</a:t>
            </a:r>
          </a:p>
          <a:p>
            <a:r>
              <a:rPr lang="en-US" dirty="0"/>
              <a:t>	&lt;/div&gt;</a:t>
            </a:r>
          </a:p>
          <a:p>
            <a:r>
              <a:rPr lang="en-US" dirty="0"/>
              <a:t>);</a:t>
            </a:r>
          </a:p>
          <a:p>
            <a:endParaRPr lang="en-US" dirty="0"/>
          </a:p>
          <a:p>
            <a:r>
              <a:rPr lang="en-US" dirty="0">
                <a:solidFill>
                  <a:schemeClr val="bg1">
                    <a:lumMod val="50000"/>
                  </a:schemeClr>
                </a:solidFill>
              </a:rPr>
              <a:t>//reload and display – point out modified class name in browser dev tools</a:t>
            </a:r>
          </a:p>
          <a:p>
            <a:endParaRPr lang="en-US" dirty="0"/>
          </a:p>
        </p:txBody>
      </p:sp>
      <p:sp>
        <p:nvSpPr>
          <p:cNvPr id="3" name="Title 2">
            <a:extLst>
              <a:ext uri="{FF2B5EF4-FFF2-40B4-BE49-F238E27FC236}">
                <a16:creationId xmlns:a16="http://schemas.microsoft.com/office/drawing/2014/main" id="{7375210D-BC8E-4C58-ACA8-E74BD1B4C0F2}"/>
              </a:ext>
            </a:extLst>
          </p:cNvPr>
          <p:cNvSpPr>
            <a:spLocks noGrp="1"/>
          </p:cNvSpPr>
          <p:nvPr>
            <p:ph type="title"/>
          </p:nvPr>
        </p:nvSpPr>
        <p:spPr/>
        <p:txBody>
          <a:bodyPr/>
          <a:lstStyle/>
          <a:p>
            <a:r>
              <a:rPr lang="en-US" dirty="0"/>
              <a:t>CSS Modules demo – continued</a:t>
            </a:r>
          </a:p>
        </p:txBody>
      </p:sp>
      <p:sp>
        <p:nvSpPr>
          <p:cNvPr id="4" name="Slide Number Placeholder 3">
            <a:extLst>
              <a:ext uri="{FF2B5EF4-FFF2-40B4-BE49-F238E27FC236}">
                <a16:creationId xmlns:a16="http://schemas.microsoft.com/office/drawing/2014/main" id="{C9900CD4-E795-4A02-8F6A-33A1814B1D4B}"/>
              </a:ext>
            </a:extLst>
          </p:cNvPr>
          <p:cNvSpPr>
            <a:spLocks noGrp="1"/>
          </p:cNvSpPr>
          <p:nvPr>
            <p:ph type="sldNum" sz="quarter" idx="4"/>
          </p:nvPr>
        </p:nvSpPr>
        <p:spPr/>
        <p:txBody>
          <a:bodyPr/>
          <a:lstStyle/>
          <a:p>
            <a:fld id="{3A3ABCD3-4259-4031-A1A0-BB63FBFB7B73}" type="slidenum">
              <a:rPr lang="en-US" smtClean="0"/>
              <a:pPr/>
              <a:t>72</a:t>
            </a:fld>
            <a:endParaRPr lang="en-US" dirty="0"/>
          </a:p>
        </p:txBody>
      </p:sp>
    </p:spTree>
    <p:extLst>
      <p:ext uri="{BB962C8B-B14F-4D97-AF65-F5344CB8AC3E}">
        <p14:creationId xmlns:p14="http://schemas.microsoft.com/office/powerpoint/2010/main" val="2854354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F06FA1-F5AA-4F2A-B187-7E46C916E834}"/>
              </a:ext>
            </a:extLst>
          </p:cNvPr>
          <p:cNvSpPr>
            <a:spLocks noGrp="1"/>
          </p:cNvSpPr>
          <p:nvPr>
            <p:ph sz="quarter" idx="13"/>
          </p:nvPr>
        </p:nvSpPr>
        <p:spPr/>
        <p:txBody>
          <a:bodyPr/>
          <a:lstStyle/>
          <a:p>
            <a:r>
              <a:rPr lang="en-US" dirty="0">
                <a:solidFill>
                  <a:schemeClr val="bg1">
                    <a:lumMod val="50000"/>
                  </a:schemeClr>
                </a:solidFill>
              </a:rPr>
              <a:t>//in app.js strip out all traces of Radium (including the button hover state) </a:t>
            </a:r>
          </a:p>
          <a:p>
            <a:r>
              <a:rPr lang="en-US" dirty="0">
                <a:solidFill>
                  <a:schemeClr val="bg1">
                    <a:lumMod val="50000"/>
                  </a:schemeClr>
                </a:solidFill>
              </a:rPr>
              <a:t>//rename the CSS file and change the style import to:</a:t>
            </a:r>
          </a:p>
          <a:p>
            <a:r>
              <a:rPr lang="en-US" dirty="0"/>
              <a:t>import styles from './App.module.css';</a:t>
            </a:r>
          </a:p>
          <a:p>
            <a:endParaRPr lang="en-US" dirty="0"/>
          </a:p>
          <a:p>
            <a:r>
              <a:rPr lang="en-US" dirty="0">
                <a:solidFill>
                  <a:schemeClr val="bg1">
                    <a:lumMod val="50000"/>
                  </a:schemeClr>
                </a:solidFill>
              </a:rPr>
              <a:t>//modify the JSX returned to use </a:t>
            </a:r>
            <a:r>
              <a:rPr lang="en-US" dirty="0" err="1">
                <a:solidFill>
                  <a:schemeClr val="bg1">
                    <a:lumMod val="50000"/>
                  </a:schemeClr>
                </a:solidFill>
              </a:rPr>
              <a:t>styles.App</a:t>
            </a:r>
            <a:endParaRPr lang="en-US" dirty="0">
              <a:solidFill>
                <a:schemeClr val="bg1">
                  <a:lumMod val="50000"/>
                </a:schemeClr>
              </a:solidFill>
            </a:endParaRPr>
          </a:p>
          <a:p>
            <a:r>
              <a:rPr lang="en-US" dirty="0"/>
              <a:t>&lt;div </a:t>
            </a:r>
            <a:r>
              <a:rPr lang="en-US" dirty="0" err="1"/>
              <a:t>className</a:t>
            </a:r>
            <a:r>
              <a:rPr lang="en-US" dirty="0"/>
              <a:t>={</a:t>
            </a:r>
            <a:r>
              <a:rPr lang="en-US" dirty="0" err="1"/>
              <a:t>styles.App</a:t>
            </a:r>
            <a:r>
              <a:rPr lang="en-US" dirty="0"/>
              <a:t>}&gt;</a:t>
            </a:r>
          </a:p>
          <a:p>
            <a:endParaRPr lang="en-US" dirty="0"/>
          </a:p>
          <a:p>
            <a:r>
              <a:rPr lang="en-US" dirty="0">
                <a:solidFill>
                  <a:schemeClr val="bg1">
                    <a:lumMod val="50000"/>
                  </a:schemeClr>
                </a:solidFill>
              </a:rPr>
              <a:t>//reload and demo that the formatting of quantity (when ordered) no longer works</a:t>
            </a:r>
          </a:p>
          <a:p>
            <a:r>
              <a:rPr lang="en-US" dirty="0">
                <a:solidFill>
                  <a:schemeClr val="bg1">
                    <a:lumMod val="50000"/>
                  </a:schemeClr>
                </a:solidFill>
              </a:rPr>
              <a:t>//(App.css styles are no longer global), in Product.js add:</a:t>
            </a:r>
          </a:p>
          <a:p>
            <a:r>
              <a:rPr lang="en-US" dirty="0"/>
              <a:t>import </a:t>
            </a:r>
            <a:r>
              <a:rPr lang="en-US" dirty="0" err="1"/>
              <a:t>appStyles</a:t>
            </a:r>
            <a:r>
              <a:rPr lang="en-US" dirty="0"/>
              <a:t> from './App.module.css';</a:t>
            </a:r>
          </a:p>
          <a:p>
            <a:endParaRPr lang="en-US" dirty="0"/>
          </a:p>
          <a:p>
            <a:r>
              <a:rPr lang="en-US" dirty="0">
                <a:solidFill>
                  <a:schemeClr val="bg1">
                    <a:lumMod val="50000"/>
                  </a:schemeClr>
                </a:solidFill>
              </a:rPr>
              <a:t>//and change the conditional styles to:</a:t>
            </a:r>
          </a:p>
          <a:p>
            <a:r>
              <a:rPr lang="en-US" dirty="0" err="1"/>
              <a:t>qtyStyles.push</a:t>
            </a:r>
            <a:r>
              <a:rPr lang="en-US" dirty="0"/>
              <a:t>(</a:t>
            </a:r>
            <a:r>
              <a:rPr lang="en-US" dirty="0" err="1"/>
              <a:t>appStyles.strong</a:t>
            </a:r>
            <a:r>
              <a:rPr lang="en-US" dirty="0"/>
              <a:t>);</a:t>
            </a:r>
          </a:p>
          <a:p>
            <a:r>
              <a:rPr lang="en-US" dirty="0" err="1"/>
              <a:t>qtyStyles.push</a:t>
            </a:r>
            <a:r>
              <a:rPr lang="en-US" dirty="0"/>
              <a:t>(</a:t>
            </a:r>
            <a:r>
              <a:rPr lang="en-US" dirty="0" err="1"/>
              <a:t>appStyles.danger</a:t>
            </a:r>
            <a:r>
              <a:rPr lang="en-US" dirty="0"/>
              <a:t>);</a:t>
            </a:r>
          </a:p>
        </p:txBody>
      </p:sp>
      <p:sp>
        <p:nvSpPr>
          <p:cNvPr id="3" name="Title 2">
            <a:extLst>
              <a:ext uri="{FF2B5EF4-FFF2-40B4-BE49-F238E27FC236}">
                <a16:creationId xmlns:a16="http://schemas.microsoft.com/office/drawing/2014/main" id="{8664002A-5AAB-4252-9814-9A44BD691384}"/>
              </a:ext>
            </a:extLst>
          </p:cNvPr>
          <p:cNvSpPr>
            <a:spLocks noGrp="1"/>
          </p:cNvSpPr>
          <p:nvPr>
            <p:ph type="title"/>
          </p:nvPr>
        </p:nvSpPr>
        <p:spPr/>
        <p:txBody>
          <a:bodyPr/>
          <a:lstStyle/>
          <a:p>
            <a:r>
              <a:rPr lang="en-US" dirty="0"/>
              <a:t>CSS Modules demo – additional example</a:t>
            </a:r>
          </a:p>
        </p:txBody>
      </p:sp>
      <p:sp>
        <p:nvSpPr>
          <p:cNvPr id="4" name="Slide Number Placeholder 3">
            <a:extLst>
              <a:ext uri="{FF2B5EF4-FFF2-40B4-BE49-F238E27FC236}">
                <a16:creationId xmlns:a16="http://schemas.microsoft.com/office/drawing/2014/main" id="{D4143ECF-2D1E-4A3D-B22B-E81ED58473A5}"/>
              </a:ext>
            </a:extLst>
          </p:cNvPr>
          <p:cNvSpPr>
            <a:spLocks noGrp="1"/>
          </p:cNvSpPr>
          <p:nvPr>
            <p:ph type="sldNum" sz="quarter" idx="4"/>
          </p:nvPr>
        </p:nvSpPr>
        <p:spPr/>
        <p:txBody>
          <a:bodyPr/>
          <a:lstStyle/>
          <a:p>
            <a:fld id="{3A3ABCD3-4259-4031-A1A0-BB63FBFB7B73}" type="slidenum">
              <a:rPr lang="en-US" smtClean="0"/>
              <a:pPr/>
              <a:t>73</a:t>
            </a:fld>
            <a:endParaRPr lang="en-US" dirty="0"/>
          </a:p>
        </p:txBody>
      </p:sp>
    </p:spTree>
    <p:extLst>
      <p:ext uri="{BB962C8B-B14F-4D97-AF65-F5344CB8AC3E}">
        <p14:creationId xmlns:p14="http://schemas.microsoft.com/office/powerpoint/2010/main" val="31944673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86F8A0-93DF-4D33-A18D-9AED8816ECCC}"/>
              </a:ext>
            </a:extLst>
          </p:cNvPr>
          <p:cNvSpPr>
            <a:spLocks noGrp="1"/>
          </p:cNvSpPr>
          <p:nvPr>
            <p:ph sz="quarter" idx="13"/>
          </p:nvPr>
        </p:nvSpPr>
        <p:spPr/>
        <p:txBody>
          <a:bodyPr/>
          <a:lstStyle/>
          <a:p>
            <a:r>
              <a:rPr lang="en-US" dirty="0">
                <a:solidFill>
                  <a:schemeClr val="bg1">
                    <a:lumMod val="50000"/>
                  </a:schemeClr>
                </a:solidFill>
              </a:rPr>
              <a:t>//in App.js move </a:t>
            </a:r>
            <a:r>
              <a:rPr lang="en-US" dirty="0" err="1">
                <a:solidFill>
                  <a:schemeClr val="bg1">
                    <a:lumMod val="50000"/>
                  </a:schemeClr>
                </a:solidFill>
              </a:rPr>
              <a:t>showButtonStyle</a:t>
            </a:r>
            <a:r>
              <a:rPr lang="en-US" dirty="0">
                <a:solidFill>
                  <a:schemeClr val="bg1">
                    <a:lumMod val="50000"/>
                  </a:schemeClr>
                </a:solidFill>
              </a:rPr>
              <a:t> rules into App.module.css and re-write in CSS syntax</a:t>
            </a:r>
          </a:p>
          <a:p>
            <a:r>
              <a:rPr lang="en-US" dirty="0">
                <a:solidFill>
                  <a:schemeClr val="bg1">
                    <a:lumMod val="50000"/>
                  </a:schemeClr>
                </a:solidFill>
              </a:rPr>
              <a:t>//using the selector: .App &gt; button</a:t>
            </a:r>
          </a:p>
          <a:p>
            <a:endParaRPr lang="en-US" dirty="0">
              <a:solidFill>
                <a:schemeClr val="bg1">
                  <a:lumMod val="65000"/>
                </a:schemeClr>
              </a:solidFill>
            </a:endParaRPr>
          </a:p>
          <a:p>
            <a:r>
              <a:rPr lang="en-US" dirty="0">
                <a:solidFill>
                  <a:schemeClr val="bg1">
                    <a:lumMod val="50000"/>
                  </a:schemeClr>
                </a:solidFill>
              </a:rPr>
              <a:t>//remove </a:t>
            </a:r>
            <a:r>
              <a:rPr lang="en-US" dirty="0" err="1">
                <a:solidFill>
                  <a:schemeClr val="bg1">
                    <a:lumMod val="50000"/>
                  </a:schemeClr>
                </a:solidFill>
              </a:rPr>
              <a:t>showButtonStyle</a:t>
            </a:r>
            <a:r>
              <a:rPr lang="en-US" dirty="0">
                <a:solidFill>
                  <a:schemeClr val="bg1">
                    <a:lumMod val="50000"/>
                  </a:schemeClr>
                </a:solidFill>
              </a:rPr>
              <a:t> from App.js and from returned JSX</a:t>
            </a:r>
          </a:p>
          <a:p>
            <a:r>
              <a:rPr lang="en-US" dirty="0">
                <a:solidFill>
                  <a:schemeClr val="bg1">
                    <a:lumMod val="50000"/>
                  </a:schemeClr>
                </a:solidFill>
              </a:rPr>
              <a:t>//in the render() method add a </a:t>
            </a:r>
            <a:r>
              <a:rPr lang="en-US" dirty="0" err="1">
                <a:solidFill>
                  <a:schemeClr val="bg1">
                    <a:lumMod val="50000"/>
                  </a:schemeClr>
                </a:solidFill>
              </a:rPr>
              <a:t>buttonClass</a:t>
            </a:r>
            <a:r>
              <a:rPr lang="en-US" dirty="0">
                <a:solidFill>
                  <a:schemeClr val="bg1">
                    <a:lumMod val="50000"/>
                  </a:schemeClr>
                </a:solidFill>
              </a:rPr>
              <a:t> variable with a default value of 'on'</a:t>
            </a:r>
          </a:p>
          <a:p>
            <a:r>
              <a:rPr lang="en-US" dirty="0"/>
              <a:t>let </a:t>
            </a:r>
            <a:r>
              <a:rPr lang="en-US" dirty="0" err="1"/>
              <a:t>buttonClass</a:t>
            </a:r>
            <a:r>
              <a:rPr lang="en-US" dirty="0"/>
              <a:t> = </a:t>
            </a:r>
            <a:r>
              <a:rPr lang="en-US" dirty="0" err="1"/>
              <a:t>styles.off</a:t>
            </a:r>
            <a:r>
              <a:rPr lang="en-US" dirty="0"/>
              <a:t>;</a:t>
            </a:r>
          </a:p>
          <a:p>
            <a:r>
              <a:rPr lang="en-US" dirty="0">
                <a:solidFill>
                  <a:schemeClr val="bg1">
                    <a:lumMod val="50000"/>
                  </a:schemeClr>
                </a:solidFill>
              </a:rPr>
              <a:t>//and modify its value inside the conditional</a:t>
            </a:r>
          </a:p>
          <a:p>
            <a:r>
              <a:rPr lang="en-US" dirty="0"/>
              <a:t>if (</a:t>
            </a:r>
            <a:r>
              <a:rPr lang="en-US" dirty="0" err="1"/>
              <a:t>this.state.showProducts</a:t>
            </a:r>
            <a:r>
              <a:rPr lang="en-US" dirty="0"/>
              <a:t>) {</a:t>
            </a:r>
          </a:p>
          <a:p>
            <a:r>
              <a:rPr lang="en-US" dirty="0"/>
              <a:t>	</a:t>
            </a:r>
            <a:r>
              <a:rPr lang="en-US" dirty="0" err="1"/>
              <a:t>buttonClass</a:t>
            </a:r>
            <a:r>
              <a:rPr lang="en-US" dirty="0"/>
              <a:t> = </a:t>
            </a:r>
            <a:r>
              <a:rPr lang="en-US" dirty="0" err="1"/>
              <a:t>styles.on</a:t>
            </a:r>
            <a:r>
              <a:rPr lang="en-US" dirty="0"/>
              <a:t>;</a:t>
            </a:r>
          </a:p>
          <a:p>
            <a:r>
              <a:rPr lang="en-US" dirty="0">
                <a:solidFill>
                  <a:schemeClr val="bg1">
                    <a:lumMod val="50000"/>
                  </a:schemeClr>
                </a:solidFill>
              </a:rPr>
              <a:t>//use the button class in the returned JSX</a:t>
            </a:r>
          </a:p>
          <a:p>
            <a:r>
              <a:rPr lang="en-US" dirty="0"/>
              <a:t>&lt;button </a:t>
            </a:r>
            <a:r>
              <a:rPr lang="en-US" dirty="0" err="1"/>
              <a:t>className</a:t>
            </a:r>
            <a:r>
              <a:rPr lang="en-US" dirty="0"/>
              <a:t>={ </a:t>
            </a:r>
            <a:r>
              <a:rPr lang="en-US" dirty="0" err="1"/>
              <a:t>buttonClass</a:t>
            </a:r>
            <a:r>
              <a:rPr lang="en-US" dirty="0"/>
              <a:t> } . . .</a:t>
            </a:r>
          </a:p>
          <a:p>
            <a:endParaRPr lang="en-US" dirty="0"/>
          </a:p>
          <a:p>
            <a:r>
              <a:rPr lang="en-US" dirty="0">
                <a:solidFill>
                  <a:schemeClr val="bg1">
                    <a:lumMod val="50000"/>
                  </a:schemeClr>
                </a:solidFill>
              </a:rPr>
              <a:t>//modify App.module.css to set the button colors based on the class names</a:t>
            </a:r>
          </a:p>
          <a:p>
            <a:endParaRPr lang="en-US" dirty="0"/>
          </a:p>
        </p:txBody>
      </p:sp>
      <p:sp>
        <p:nvSpPr>
          <p:cNvPr id="3" name="Title 2">
            <a:extLst>
              <a:ext uri="{FF2B5EF4-FFF2-40B4-BE49-F238E27FC236}">
                <a16:creationId xmlns:a16="http://schemas.microsoft.com/office/drawing/2014/main" id="{30887C11-049E-4668-8401-ED18D7A89BCF}"/>
              </a:ext>
            </a:extLst>
          </p:cNvPr>
          <p:cNvSpPr>
            <a:spLocks noGrp="1"/>
          </p:cNvSpPr>
          <p:nvPr>
            <p:ph type="title"/>
          </p:nvPr>
        </p:nvSpPr>
        <p:spPr/>
        <p:txBody>
          <a:bodyPr/>
          <a:lstStyle/>
          <a:p>
            <a:r>
              <a:rPr lang="en-US" dirty="0"/>
              <a:t>CSS Modules – restoring hover state</a:t>
            </a:r>
          </a:p>
        </p:txBody>
      </p:sp>
      <p:sp>
        <p:nvSpPr>
          <p:cNvPr id="4" name="Slide Number Placeholder 3">
            <a:extLst>
              <a:ext uri="{FF2B5EF4-FFF2-40B4-BE49-F238E27FC236}">
                <a16:creationId xmlns:a16="http://schemas.microsoft.com/office/drawing/2014/main" id="{7F8A9A20-2F25-48F9-AB5E-C9F5DAE0B7BB}"/>
              </a:ext>
            </a:extLst>
          </p:cNvPr>
          <p:cNvSpPr>
            <a:spLocks noGrp="1"/>
          </p:cNvSpPr>
          <p:nvPr>
            <p:ph type="sldNum" sz="quarter" idx="4"/>
          </p:nvPr>
        </p:nvSpPr>
        <p:spPr/>
        <p:txBody>
          <a:bodyPr/>
          <a:lstStyle/>
          <a:p>
            <a:fld id="{3A3ABCD3-4259-4031-A1A0-BB63FBFB7B73}" type="slidenum">
              <a:rPr lang="en-US" smtClean="0"/>
              <a:pPr/>
              <a:t>74</a:t>
            </a:fld>
            <a:endParaRPr lang="en-US" dirty="0"/>
          </a:p>
        </p:txBody>
      </p:sp>
    </p:spTree>
    <p:extLst>
      <p:ext uri="{BB962C8B-B14F-4D97-AF65-F5344CB8AC3E}">
        <p14:creationId xmlns:p14="http://schemas.microsoft.com/office/powerpoint/2010/main" val="2600966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5 - Debugging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75</a:t>
            </a:fld>
            <a:endParaRPr lang="en-US" dirty="0"/>
          </a:p>
        </p:txBody>
      </p:sp>
    </p:spTree>
    <p:extLst>
      <p:ext uri="{BB962C8B-B14F-4D97-AF65-F5344CB8AC3E}">
        <p14:creationId xmlns:p14="http://schemas.microsoft.com/office/powerpoint/2010/main" val="1261103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76</a:t>
            </a:fld>
            <a:endParaRPr lang="en-US" dirty="0"/>
          </a:p>
        </p:txBody>
      </p:sp>
    </p:spTree>
    <p:extLst>
      <p:ext uri="{BB962C8B-B14F-4D97-AF65-F5344CB8AC3E}">
        <p14:creationId xmlns:p14="http://schemas.microsoft.com/office/powerpoint/2010/main" val="2567354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3D697-BB71-4855-88F8-543332E0B105}"/>
              </a:ext>
            </a:extLst>
          </p:cNvPr>
          <p:cNvSpPr>
            <a:spLocks noGrp="1"/>
          </p:cNvSpPr>
          <p:nvPr>
            <p:ph sz="quarter" idx="13"/>
          </p:nvPr>
        </p:nvSpPr>
        <p:spPr/>
        <p:txBody>
          <a:bodyPr/>
          <a:lstStyle/>
          <a:p>
            <a:r>
              <a:rPr lang="en-US" dirty="0"/>
              <a:t>//in app.js, in </a:t>
            </a:r>
            <a:r>
              <a:rPr lang="en-US" dirty="0" err="1"/>
              <a:t>inscriptionChangedHandler</a:t>
            </a:r>
            <a:r>
              <a:rPr lang="en-US" dirty="0"/>
              <a:t>() remove "target" from "</a:t>
            </a:r>
            <a:r>
              <a:rPr lang="en-US" dirty="0" err="1"/>
              <a:t>evt.target.value</a:t>
            </a:r>
            <a:r>
              <a:rPr lang="en-US" dirty="0"/>
              <a:t>"</a:t>
            </a:r>
          </a:p>
          <a:p>
            <a:r>
              <a:rPr lang="en-US" dirty="0"/>
              <a:t>//run the application, change an inscription and demo the error messages</a:t>
            </a:r>
          </a:p>
          <a:p>
            <a:r>
              <a:rPr lang="en-US" dirty="0"/>
              <a:t>//talk about how you would figure out what went wrong and how to figure out</a:t>
            </a:r>
          </a:p>
          <a:p>
            <a:r>
              <a:rPr lang="en-US" dirty="0"/>
              <a:t>//what the code should be (e.g. check online docs for JS event parameter)</a:t>
            </a:r>
          </a:p>
          <a:p>
            <a:endParaRPr lang="en-US" dirty="0"/>
          </a:p>
        </p:txBody>
      </p:sp>
      <p:sp>
        <p:nvSpPr>
          <p:cNvPr id="3" name="Title 2">
            <a:extLst>
              <a:ext uri="{FF2B5EF4-FFF2-40B4-BE49-F238E27FC236}">
                <a16:creationId xmlns:a16="http://schemas.microsoft.com/office/drawing/2014/main" id="{AB075496-5E91-479A-9E0C-96667528D6AE}"/>
              </a:ext>
            </a:extLst>
          </p:cNvPr>
          <p:cNvSpPr>
            <a:spLocks noGrp="1"/>
          </p:cNvSpPr>
          <p:nvPr>
            <p:ph type="title"/>
          </p:nvPr>
        </p:nvSpPr>
        <p:spPr/>
        <p:txBody>
          <a:bodyPr/>
          <a:lstStyle/>
          <a:p>
            <a:r>
              <a:rPr lang="en-US" dirty="0"/>
              <a:t>Error message demo</a:t>
            </a:r>
          </a:p>
        </p:txBody>
      </p:sp>
      <p:sp>
        <p:nvSpPr>
          <p:cNvPr id="4" name="Slide Number Placeholder 3">
            <a:extLst>
              <a:ext uri="{FF2B5EF4-FFF2-40B4-BE49-F238E27FC236}">
                <a16:creationId xmlns:a16="http://schemas.microsoft.com/office/drawing/2014/main" id="{204E4AB6-6BB5-4905-9797-186619E164A9}"/>
              </a:ext>
            </a:extLst>
          </p:cNvPr>
          <p:cNvSpPr>
            <a:spLocks noGrp="1"/>
          </p:cNvSpPr>
          <p:nvPr>
            <p:ph type="sldNum" sz="quarter" idx="4"/>
          </p:nvPr>
        </p:nvSpPr>
        <p:spPr/>
        <p:txBody>
          <a:bodyPr/>
          <a:lstStyle/>
          <a:p>
            <a:fld id="{3A3ABCD3-4259-4031-A1A0-BB63FBFB7B73}" type="slidenum">
              <a:rPr lang="en-US" smtClean="0"/>
              <a:pPr/>
              <a:t>77</a:t>
            </a:fld>
            <a:endParaRPr lang="en-US" dirty="0"/>
          </a:p>
        </p:txBody>
      </p:sp>
    </p:spTree>
    <p:extLst>
      <p:ext uri="{BB962C8B-B14F-4D97-AF65-F5344CB8AC3E}">
        <p14:creationId xmlns:p14="http://schemas.microsoft.com/office/powerpoint/2010/main" val="4163050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556E07-7B4A-4701-BECC-886FEC451817}"/>
              </a:ext>
            </a:extLst>
          </p:cNvPr>
          <p:cNvSpPr>
            <a:spLocks noGrp="1"/>
          </p:cNvSpPr>
          <p:nvPr>
            <p:ph sz="quarter" idx="13"/>
          </p:nvPr>
        </p:nvSpPr>
        <p:spPr/>
        <p:txBody>
          <a:bodyPr/>
          <a:lstStyle/>
          <a:p>
            <a:r>
              <a:rPr lang="en-US" dirty="0"/>
              <a:t>//after setting up the error in the previous demo, open up the browser </a:t>
            </a:r>
            <a:r>
              <a:rPr lang="en-US" dirty="0" err="1"/>
              <a:t>devtools</a:t>
            </a:r>
            <a:endParaRPr lang="en-US" dirty="0"/>
          </a:p>
          <a:p>
            <a:r>
              <a:rPr lang="en-US" dirty="0"/>
              <a:t>//and put a breakpoint on the line of code where the error is indicated</a:t>
            </a:r>
          </a:p>
          <a:p>
            <a:r>
              <a:rPr lang="en-US" dirty="0"/>
              <a:t>//re-run the experiment and use the locals inspector to view the available</a:t>
            </a:r>
          </a:p>
          <a:p>
            <a:r>
              <a:rPr lang="en-US" dirty="0"/>
              <a:t>//properties of the </a:t>
            </a:r>
            <a:r>
              <a:rPr lang="en-US" dirty="0" err="1"/>
              <a:t>evt</a:t>
            </a:r>
            <a:r>
              <a:rPr lang="en-US" dirty="0"/>
              <a:t> parameter, discovering that the line of code</a:t>
            </a:r>
          </a:p>
          <a:p>
            <a:r>
              <a:rPr lang="en-US" dirty="0"/>
              <a:t>//should be </a:t>
            </a:r>
            <a:r>
              <a:rPr lang="en-US" dirty="0" err="1"/>
              <a:t>evt.target.value</a:t>
            </a:r>
            <a:r>
              <a:rPr lang="en-US" dirty="0"/>
              <a:t> – fix the error</a:t>
            </a:r>
          </a:p>
          <a:p>
            <a:endParaRPr lang="en-US" dirty="0"/>
          </a:p>
          <a:p>
            <a:r>
              <a:rPr lang="en-US" dirty="0"/>
              <a:t>//set up another error in the same method by changing the </a:t>
            </a:r>
            <a:r>
              <a:rPr lang="en-US" dirty="0" err="1"/>
              <a:t>findIndex</a:t>
            </a:r>
            <a:r>
              <a:rPr lang="en-US" dirty="0"/>
              <a:t>() method</a:t>
            </a:r>
          </a:p>
          <a:p>
            <a:r>
              <a:rPr lang="en-US" dirty="0"/>
              <a:t>//to look for: p =&gt; </a:t>
            </a:r>
            <a:r>
              <a:rPr lang="en-US" dirty="0" err="1"/>
              <a:t>p.productid</a:t>
            </a:r>
            <a:r>
              <a:rPr lang="en-US" dirty="0"/>
              <a:t> === id</a:t>
            </a:r>
          </a:p>
          <a:p>
            <a:endParaRPr lang="en-US" dirty="0"/>
          </a:p>
          <a:p>
            <a:r>
              <a:rPr lang="en-US" dirty="0"/>
              <a:t>//demo no errors, but improper behavior</a:t>
            </a:r>
          </a:p>
          <a:p>
            <a:r>
              <a:rPr lang="en-US" dirty="0"/>
              <a:t>//use debugger in browser tools to figure out the problem</a:t>
            </a:r>
          </a:p>
          <a:p>
            <a:endParaRPr lang="en-US" dirty="0"/>
          </a:p>
        </p:txBody>
      </p:sp>
      <p:sp>
        <p:nvSpPr>
          <p:cNvPr id="3" name="Title 2">
            <a:extLst>
              <a:ext uri="{FF2B5EF4-FFF2-40B4-BE49-F238E27FC236}">
                <a16:creationId xmlns:a16="http://schemas.microsoft.com/office/drawing/2014/main" id="{DE85E806-9E2D-42FE-BE86-CE165FB1467B}"/>
              </a:ext>
            </a:extLst>
          </p:cNvPr>
          <p:cNvSpPr>
            <a:spLocks noGrp="1"/>
          </p:cNvSpPr>
          <p:nvPr>
            <p:ph type="title"/>
          </p:nvPr>
        </p:nvSpPr>
        <p:spPr/>
        <p:txBody>
          <a:bodyPr/>
          <a:lstStyle/>
          <a:p>
            <a:r>
              <a:rPr lang="en-US" dirty="0" err="1"/>
              <a:t>Devtools</a:t>
            </a:r>
            <a:r>
              <a:rPr lang="en-US" dirty="0"/>
              <a:t> demo</a:t>
            </a:r>
          </a:p>
        </p:txBody>
      </p:sp>
      <p:sp>
        <p:nvSpPr>
          <p:cNvPr id="4" name="Slide Number Placeholder 3">
            <a:extLst>
              <a:ext uri="{FF2B5EF4-FFF2-40B4-BE49-F238E27FC236}">
                <a16:creationId xmlns:a16="http://schemas.microsoft.com/office/drawing/2014/main" id="{ADC1641E-791E-49DA-86E1-CB52B0F07DB4}"/>
              </a:ext>
            </a:extLst>
          </p:cNvPr>
          <p:cNvSpPr>
            <a:spLocks noGrp="1"/>
          </p:cNvSpPr>
          <p:nvPr>
            <p:ph type="sldNum" sz="quarter" idx="4"/>
          </p:nvPr>
        </p:nvSpPr>
        <p:spPr/>
        <p:txBody>
          <a:bodyPr/>
          <a:lstStyle/>
          <a:p>
            <a:fld id="{3A3ABCD3-4259-4031-A1A0-BB63FBFB7B73}" type="slidenum">
              <a:rPr lang="en-US" smtClean="0"/>
              <a:pPr/>
              <a:t>78</a:t>
            </a:fld>
            <a:endParaRPr lang="en-US" dirty="0"/>
          </a:p>
        </p:txBody>
      </p:sp>
    </p:spTree>
    <p:extLst>
      <p:ext uri="{BB962C8B-B14F-4D97-AF65-F5344CB8AC3E}">
        <p14:creationId xmlns:p14="http://schemas.microsoft.com/office/powerpoint/2010/main" val="2554880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430E2-A7A1-4B58-B170-A587479FCC4E}"/>
              </a:ext>
            </a:extLst>
          </p:cNvPr>
          <p:cNvSpPr>
            <a:spLocks noGrp="1"/>
          </p:cNvSpPr>
          <p:nvPr>
            <p:ph sz="quarter" idx="13"/>
          </p:nvPr>
        </p:nvSpPr>
        <p:spPr/>
        <p:txBody>
          <a:bodyPr/>
          <a:lstStyle/>
          <a:p>
            <a:r>
              <a:rPr lang="en-US" dirty="0"/>
              <a:t>//search the internet for react developer tools</a:t>
            </a:r>
          </a:p>
          <a:p>
            <a:r>
              <a:rPr lang="en-US" dirty="0"/>
              <a:t>//install the plugin to your browser (may need to restart browser or open a new tab)</a:t>
            </a:r>
          </a:p>
          <a:p>
            <a:r>
              <a:rPr lang="en-US" dirty="0"/>
              <a:t>//load the site and demo the React </a:t>
            </a:r>
            <a:r>
              <a:rPr lang="en-US" dirty="0" err="1"/>
              <a:t>devtools</a:t>
            </a:r>
            <a:r>
              <a:rPr lang="en-US" dirty="0"/>
              <a:t> – how they let you inspect components</a:t>
            </a:r>
          </a:p>
          <a:p>
            <a:endParaRPr lang="en-US" dirty="0"/>
          </a:p>
        </p:txBody>
      </p:sp>
      <p:sp>
        <p:nvSpPr>
          <p:cNvPr id="3" name="Title 2">
            <a:extLst>
              <a:ext uri="{FF2B5EF4-FFF2-40B4-BE49-F238E27FC236}">
                <a16:creationId xmlns:a16="http://schemas.microsoft.com/office/drawing/2014/main" id="{B240B0DD-667A-4F67-B08D-1BA7B77FD3FE}"/>
              </a:ext>
            </a:extLst>
          </p:cNvPr>
          <p:cNvSpPr>
            <a:spLocks noGrp="1"/>
          </p:cNvSpPr>
          <p:nvPr>
            <p:ph type="title"/>
          </p:nvPr>
        </p:nvSpPr>
        <p:spPr/>
        <p:txBody>
          <a:bodyPr/>
          <a:lstStyle/>
          <a:p>
            <a:r>
              <a:rPr lang="en-US" dirty="0"/>
              <a:t>React </a:t>
            </a:r>
            <a:r>
              <a:rPr lang="en-US" dirty="0" err="1"/>
              <a:t>devtools</a:t>
            </a:r>
            <a:r>
              <a:rPr lang="en-US" dirty="0"/>
              <a:t> demo</a:t>
            </a:r>
          </a:p>
        </p:txBody>
      </p:sp>
      <p:sp>
        <p:nvSpPr>
          <p:cNvPr id="4" name="Slide Number Placeholder 3">
            <a:extLst>
              <a:ext uri="{FF2B5EF4-FFF2-40B4-BE49-F238E27FC236}">
                <a16:creationId xmlns:a16="http://schemas.microsoft.com/office/drawing/2014/main" id="{BF21A95B-1DF0-4516-80E1-CDA7ADD23355}"/>
              </a:ext>
            </a:extLst>
          </p:cNvPr>
          <p:cNvSpPr>
            <a:spLocks noGrp="1"/>
          </p:cNvSpPr>
          <p:nvPr>
            <p:ph type="sldNum" sz="quarter" idx="4"/>
          </p:nvPr>
        </p:nvSpPr>
        <p:spPr/>
        <p:txBody>
          <a:bodyPr/>
          <a:lstStyle/>
          <a:p>
            <a:fld id="{3A3ABCD3-4259-4031-A1A0-BB63FBFB7B73}" type="slidenum">
              <a:rPr lang="en-US" smtClean="0"/>
              <a:pPr/>
              <a:t>79</a:t>
            </a:fld>
            <a:endParaRPr lang="en-US" dirty="0"/>
          </a:p>
        </p:txBody>
      </p:sp>
    </p:spTree>
    <p:extLst>
      <p:ext uri="{BB962C8B-B14F-4D97-AF65-F5344CB8AC3E}">
        <p14:creationId xmlns:p14="http://schemas.microsoft.com/office/powerpoint/2010/main" val="145062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Demos can be done on jsbin.com or in local files. If the local file option is used, the files should be run with Node.js to demonstrate them.</a:t>
            </a:r>
          </a:p>
          <a:p>
            <a:r>
              <a:rPr lang="en-US" dirty="0"/>
              <a:t>Performing each demo provides excellent opportunity to discuss why each step is being taken and what the various options are at each step.</a:t>
            </a:r>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8</a:t>
            </a:fld>
            <a:endParaRPr lang="en-US" dirty="0"/>
          </a:p>
        </p:txBody>
      </p:sp>
    </p:spTree>
    <p:extLst>
      <p:ext uri="{BB962C8B-B14F-4D97-AF65-F5344CB8AC3E}">
        <p14:creationId xmlns:p14="http://schemas.microsoft.com/office/powerpoint/2010/main" val="795176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5EA50-5499-44BF-A596-93A297D188CB}"/>
              </a:ext>
            </a:extLst>
          </p:cNvPr>
          <p:cNvSpPr>
            <a:spLocks noGrp="1"/>
          </p:cNvSpPr>
          <p:nvPr>
            <p:ph sz="quarter" idx="13"/>
          </p:nvPr>
        </p:nvSpPr>
        <p:spPr/>
        <p:txBody>
          <a:bodyPr/>
          <a:lstStyle/>
          <a:p>
            <a:r>
              <a:rPr lang="en-US" dirty="0">
                <a:solidFill>
                  <a:schemeClr val="bg1">
                    <a:lumMod val="50000"/>
                  </a:schemeClr>
                </a:solidFill>
              </a:rPr>
              <a:t>//in Product.js, in the render() method simulate a random error:</a:t>
            </a:r>
          </a:p>
          <a:p>
            <a:r>
              <a:rPr lang="en-US" dirty="0"/>
              <a:t>if (</a:t>
            </a:r>
            <a:r>
              <a:rPr lang="en-US" dirty="0" err="1"/>
              <a:t>Math.random</a:t>
            </a:r>
            <a:r>
              <a:rPr lang="en-US" dirty="0"/>
              <a:t>() &lt; 0.3) throw new Error('Houston, we have a problem');</a:t>
            </a:r>
          </a:p>
          <a:p>
            <a:endParaRPr lang="en-US" dirty="0"/>
          </a:p>
          <a:p>
            <a:r>
              <a:rPr lang="en-US" dirty="0">
                <a:solidFill>
                  <a:schemeClr val="bg1">
                    <a:lumMod val="50000"/>
                  </a:schemeClr>
                </a:solidFill>
              </a:rPr>
              <a:t>//demo the error and how it displays onscreen</a:t>
            </a:r>
          </a:p>
          <a:p>
            <a:r>
              <a:rPr lang="en-US" dirty="0">
                <a:solidFill>
                  <a:schemeClr val="bg1">
                    <a:lumMod val="50000"/>
                  </a:schemeClr>
                </a:solidFill>
              </a:rPr>
              <a:t>//that is nice at dev time, but horrible behavior once deployed live</a:t>
            </a:r>
          </a:p>
          <a:p>
            <a:endParaRPr lang="en-US" dirty="0"/>
          </a:p>
          <a:p>
            <a:endParaRPr lang="en-US" dirty="0"/>
          </a:p>
        </p:txBody>
      </p:sp>
      <p:sp>
        <p:nvSpPr>
          <p:cNvPr id="3" name="Title 2">
            <a:extLst>
              <a:ext uri="{FF2B5EF4-FFF2-40B4-BE49-F238E27FC236}">
                <a16:creationId xmlns:a16="http://schemas.microsoft.com/office/drawing/2014/main" id="{FF55B521-E569-4996-96B5-832DE93E54D0}"/>
              </a:ext>
            </a:extLst>
          </p:cNvPr>
          <p:cNvSpPr>
            <a:spLocks noGrp="1"/>
          </p:cNvSpPr>
          <p:nvPr>
            <p:ph type="title"/>
          </p:nvPr>
        </p:nvSpPr>
        <p:spPr/>
        <p:txBody>
          <a:bodyPr/>
          <a:lstStyle/>
          <a:p>
            <a:r>
              <a:rPr lang="en-US" dirty="0"/>
              <a:t>Error boundary demo</a:t>
            </a:r>
          </a:p>
        </p:txBody>
      </p:sp>
      <p:sp>
        <p:nvSpPr>
          <p:cNvPr id="4" name="Slide Number Placeholder 3">
            <a:extLst>
              <a:ext uri="{FF2B5EF4-FFF2-40B4-BE49-F238E27FC236}">
                <a16:creationId xmlns:a16="http://schemas.microsoft.com/office/drawing/2014/main" id="{2C7E161A-D01C-48C8-9BED-C3314473D355}"/>
              </a:ext>
            </a:extLst>
          </p:cNvPr>
          <p:cNvSpPr>
            <a:spLocks noGrp="1"/>
          </p:cNvSpPr>
          <p:nvPr>
            <p:ph type="sldNum" sz="quarter" idx="4"/>
          </p:nvPr>
        </p:nvSpPr>
        <p:spPr/>
        <p:txBody>
          <a:bodyPr/>
          <a:lstStyle/>
          <a:p>
            <a:fld id="{3A3ABCD3-4259-4031-A1A0-BB63FBFB7B73}" type="slidenum">
              <a:rPr lang="en-US" smtClean="0"/>
              <a:pPr/>
              <a:t>80</a:t>
            </a:fld>
            <a:endParaRPr lang="en-US" dirty="0"/>
          </a:p>
        </p:txBody>
      </p:sp>
    </p:spTree>
    <p:extLst>
      <p:ext uri="{BB962C8B-B14F-4D97-AF65-F5344CB8AC3E}">
        <p14:creationId xmlns:p14="http://schemas.microsoft.com/office/powerpoint/2010/main" val="3282305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4B87F8-BB9C-4F9D-8784-B302E3BFD538}"/>
              </a:ext>
            </a:extLst>
          </p:cNvPr>
          <p:cNvSpPr>
            <a:spLocks noGrp="1"/>
          </p:cNvSpPr>
          <p:nvPr>
            <p:ph sz="quarter" idx="13"/>
          </p:nvPr>
        </p:nvSpPr>
        <p:spPr/>
        <p:txBody>
          <a:bodyPr/>
          <a:lstStyle/>
          <a:p>
            <a:r>
              <a:rPr lang="en-US" dirty="0">
                <a:solidFill>
                  <a:schemeClr val="bg1">
                    <a:lumMod val="50000"/>
                  </a:schemeClr>
                </a:solidFill>
              </a:rPr>
              <a:t>//add a directory called "</a:t>
            </a:r>
            <a:r>
              <a:rPr lang="en-US" dirty="0" err="1">
                <a:solidFill>
                  <a:schemeClr val="bg1">
                    <a:lumMod val="50000"/>
                  </a:schemeClr>
                </a:solidFill>
              </a:rPr>
              <a:t>ErrorBoundary</a:t>
            </a:r>
            <a:r>
              <a:rPr lang="en-US" dirty="0">
                <a:solidFill>
                  <a:schemeClr val="bg1">
                    <a:lumMod val="50000"/>
                  </a:schemeClr>
                </a:solidFill>
              </a:rPr>
              <a:t>" and in it a file called "ErrorBoundary.js"</a:t>
            </a:r>
          </a:p>
          <a:p>
            <a:r>
              <a:rPr lang="en-US" dirty="0"/>
              <a:t>import React, { Component } from 'react';</a:t>
            </a:r>
          </a:p>
          <a:p>
            <a:endParaRPr lang="en-US" dirty="0"/>
          </a:p>
          <a:p>
            <a:r>
              <a:rPr lang="en-US" dirty="0"/>
              <a:t>class </a:t>
            </a:r>
            <a:r>
              <a:rPr lang="en-US" dirty="0" err="1"/>
              <a:t>ErrorBoundary</a:t>
            </a:r>
            <a:r>
              <a:rPr lang="en-US" dirty="0"/>
              <a:t> extends Component {</a:t>
            </a:r>
          </a:p>
          <a:p>
            <a:r>
              <a:rPr lang="en-US" dirty="0"/>
              <a:t>	state = {</a:t>
            </a:r>
          </a:p>
          <a:p>
            <a:r>
              <a:rPr lang="en-US" dirty="0"/>
              <a:t>		</a:t>
            </a:r>
            <a:r>
              <a:rPr lang="en-US" dirty="0" err="1"/>
              <a:t>hasError</a:t>
            </a:r>
            <a:r>
              <a:rPr lang="en-US" dirty="0"/>
              <a:t>: false,</a:t>
            </a:r>
          </a:p>
          <a:p>
            <a:r>
              <a:rPr lang="en-US" dirty="0"/>
              <a:t>		</a:t>
            </a:r>
            <a:r>
              <a:rPr lang="en-US" dirty="0" err="1"/>
              <a:t>errorMessage</a:t>
            </a:r>
            <a:r>
              <a:rPr lang="en-US" dirty="0"/>
              <a:t>: ''</a:t>
            </a:r>
          </a:p>
          <a:p>
            <a:r>
              <a:rPr lang="en-US" dirty="0"/>
              <a:t>	}</a:t>
            </a:r>
          </a:p>
          <a:p>
            <a:endParaRPr lang="en-US" dirty="0"/>
          </a:p>
          <a:p>
            <a:r>
              <a:rPr lang="en-US" dirty="0"/>
              <a:t>}</a:t>
            </a:r>
          </a:p>
          <a:p>
            <a:endParaRPr lang="en-US" dirty="0"/>
          </a:p>
          <a:p>
            <a:r>
              <a:rPr lang="en-US" dirty="0"/>
              <a:t>export default </a:t>
            </a:r>
            <a:r>
              <a:rPr lang="en-US" dirty="0" err="1"/>
              <a:t>ErrorBoundary</a:t>
            </a:r>
            <a:r>
              <a:rPr lang="en-US" dirty="0"/>
              <a:t>;</a:t>
            </a:r>
          </a:p>
          <a:p>
            <a:endParaRPr lang="en-US" dirty="0"/>
          </a:p>
        </p:txBody>
      </p:sp>
      <p:sp>
        <p:nvSpPr>
          <p:cNvPr id="3" name="Title 2">
            <a:extLst>
              <a:ext uri="{FF2B5EF4-FFF2-40B4-BE49-F238E27FC236}">
                <a16:creationId xmlns:a16="http://schemas.microsoft.com/office/drawing/2014/main" id="{11B29134-C02F-47B0-983B-9EC60F1FDC2B}"/>
              </a:ext>
            </a:extLst>
          </p:cNvPr>
          <p:cNvSpPr>
            <a:spLocks noGrp="1"/>
          </p:cNvSpPr>
          <p:nvPr>
            <p:ph type="title"/>
          </p:nvPr>
        </p:nvSpPr>
        <p:spPr/>
        <p:txBody>
          <a:bodyPr/>
          <a:lstStyle/>
          <a:p>
            <a:r>
              <a:rPr lang="en-US" dirty="0"/>
              <a:t>Error boundary component</a:t>
            </a:r>
          </a:p>
        </p:txBody>
      </p:sp>
      <p:sp>
        <p:nvSpPr>
          <p:cNvPr id="4" name="Slide Number Placeholder 3">
            <a:extLst>
              <a:ext uri="{FF2B5EF4-FFF2-40B4-BE49-F238E27FC236}">
                <a16:creationId xmlns:a16="http://schemas.microsoft.com/office/drawing/2014/main" id="{1CCDB804-5F3D-47EC-A40A-AB186AC7F547}"/>
              </a:ext>
            </a:extLst>
          </p:cNvPr>
          <p:cNvSpPr>
            <a:spLocks noGrp="1"/>
          </p:cNvSpPr>
          <p:nvPr>
            <p:ph type="sldNum" sz="quarter" idx="4"/>
          </p:nvPr>
        </p:nvSpPr>
        <p:spPr/>
        <p:txBody>
          <a:bodyPr/>
          <a:lstStyle/>
          <a:p>
            <a:fld id="{3A3ABCD3-4259-4031-A1A0-BB63FBFB7B73}" type="slidenum">
              <a:rPr lang="en-US" smtClean="0"/>
              <a:pPr/>
              <a:t>81</a:t>
            </a:fld>
            <a:endParaRPr lang="en-US" dirty="0"/>
          </a:p>
        </p:txBody>
      </p:sp>
    </p:spTree>
    <p:extLst>
      <p:ext uri="{BB962C8B-B14F-4D97-AF65-F5344CB8AC3E}">
        <p14:creationId xmlns:p14="http://schemas.microsoft.com/office/powerpoint/2010/main" val="1314581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0916A5-86DD-43C0-9D0E-E0ECEA6716D6}"/>
              </a:ext>
            </a:extLst>
          </p:cNvPr>
          <p:cNvSpPr>
            <a:spLocks noGrp="1"/>
          </p:cNvSpPr>
          <p:nvPr>
            <p:ph sz="quarter" idx="13"/>
          </p:nvPr>
        </p:nvSpPr>
        <p:spPr/>
        <p:txBody>
          <a:bodyPr/>
          <a:lstStyle/>
          <a:p>
            <a:r>
              <a:rPr lang="en-US" dirty="0">
                <a:solidFill>
                  <a:schemeClr val="bg1">
                    <a:lumMod val="50000"/>
                  </a:schemeClr>
                </a:solidFill>
              </a:rPr>
              <a:t>//add (inside the component)</a:t>
            </a:r>
          </a:p>
          <a:p>
            <a:r>
              <a:rPr lang="en-US" dirty="0" err="1"/>
              <a:t>componentDidCatch</a:t>
            </a:r>
            <a:r>
              <a:rPr lang="en-US" dirty="0"/>
              <a:t> = (error, info) =&gt; {</a:t>
            </a:r>
          </a:p>
          <a:p>
            <a:r>
              <a:rPr lang="en-US" dirty="0"/>
              <a:t>	</a:t>
            </a:r>
            <a:r>
              <a:rPr lang="en-US" dirty="0" err="1"/>
              <a:t>this.setState</a:t>
            </a:r>
            <a:r>
              <a:rPr lang="en-US" dirty="0"/>
              <a:t>({</a:t>
            </a:r>
          </a:p>
          <a:p>
            <a:r>
              <a:rPr lang="en-US" dirty="0"/>
              <a:t>		</a:t>
            </a:r>
            <a:r>
              <a:rPr lang="en-US" dirty="0" err="1"/>
              <a:t>hasError</a:t>
            </a:r>
            <a:r>
              <a:rPr lang="en-US" dirty="0"/>
              <a:t>: true,</a:t>
            </a:r>
          </a:p>
          <a:p>
            <a:r>
              <a:rPr lang="en-US" dirty="0"/>
              <a:t>		</a:t>
            </a:r>
            <a:r>
              <a:rPr lang="en-US" dirty="0" err="1"/>
              <a:t>errorMessage</a:t>
            </a:r>
            <a:r>
              <a:rPr lang="en-US" dirty="0"/>
              <a:t>: </a:t>
            </a:r>
            <a:r>
              <a:rPr lang="en-US" dirty="0" err="1"/>
              <a:t>error.message</a:t>
            </a:r>
            <a:endParaRPr lang="en-US" dirty="0"/>
          </a:p>
          <a:p>
            <a:r>
              <a:rPr lang="en-US" dirty="0"/>
              <a:t>}</a:t>
            </a:r>
          </a:p>
          <a:p>
            <a:endParaRPr lang="en-US" dirty="0"/>
          </a:p>
          <a:p>
            <a:r>
              <a:rPr lang="en-US" dirty="0"/>
              <a:t>render() {</a:t>
            </a:r>
          </a:p>
          <a:p>
            <a:r>
              <a:rPr lang="en-US" dirty="0"/>
              <a:t>	if (</a:t>
            </a:r>
            <a:r>
              <a:rPr lang="en-US" dirty="0" err="1"/>
              <a:t>this.state.hasError</a:t>
            </a:r>
            <a:r>
              <a:rPr lang="en-US" dirty="0"/>
              <a:t>) {</a:t>
            </a:r>
          </a:p>
          <a:p>
            <a:r>
              <a:rPr lang="en-US" dirty="0"/>
              <a:t>		return (&lt;h1&gt;{</a:t>
            </a:r>
            <a:r>
              <a:rPr lang="en-US" dirty="0" err="1"/>
              <a:t>this.state.errorMessage</a:t>
            </a:r>
            <a:r>
              <a:rPr lang="en-US" dirty="0"/>
              <a:t>}&lt;/h1&gt;)</a:t>
            </a:r>
          </a:p>
          <a:p>
            <a:r>
              <a:rPr lang="en-US" dirty="0"/>
              <a:t>	} else {</a:t>
            </a:r>
          </a:p>
          <a:p>
            <a:r>
              <a:rPr lang="en-US" dirty="0"/>
              <a:t>		return </a:t>
            </a:r>
            <a:r>
              <a:rPr lang="en-US" dirty="0" err="1"/>
              <a:t>this.props.children</a:t>
            </a:r>
            <a:r>
              <a:rPr lang="en-US" dirty="0"/>
              <a:t>;</a:t>
            </a:r>
          </a:p>
          <a:p>
            <a:r>
              <a:rPr lang="en-US" dirty="0"/>
              <a:t>	}</a:t>
            </a:r>
          </a:p>
          <a:p>
            <a:r>
              <a:rPr lang="en-US" dirty="0"/>
              <a:t>}</a:t>
            </a:r>
          </a:p>
        </p:txBody>
      </p:sp>
      <p:sp>
        <p:nvSpPr>
          <p:cNvPr id="3" name="Title 2">
            <a:extLst>
              <a:ext uri="{FF2B5EF4-FFF2-40B4-BE49-F238E27FC236}">
                <a16:creationId xmlns:a16="http://schemas.microsoft.com/office/drawing/2014/main" id="{6C2949D0-7562-4CCC-AACE-DD9445FC3751}"/>
              </a:ext>
            </a:extLst>
          </p:cNvPr>
          <p:cNvSpPr>
            <a:spLocks noGrp="1"/>
          </p:cNvSpPr>
          <p:nvPr>
            <p:ph type="title"/>
          </p:nvPr>
        </p:nvSpPr>
        <p:spPr/>
        <p:txBody>
          <a:bodyPr/>
          <a:lstStyle/>
          <a:p>
            <a:r>
              <a:rPr lang="en-US" dirty="0"/>
              <a:t>Component continued</a:t>
            </a:r>
          </a:p>
        </p:txBody>
      </p:sp>
      <p:sp>
        <p:nvSpPr>
          <p:cNvPr id="4" name="Slide Number Placeholder 3">
            <a:extLst>
              <a:ext uri="{FF2B5EF4-FFF2-40B4-BE49-F238E27FC236}">
                <a16:creationId xmlns:a16="http://schemas.microsoft.com/office/drawing/2014/main" id="{E99387CA-4E1B-4DB3-A8EC-83AF62FD3636}"/>
              </a:ext>
            </a:extLst>
          </p:cNvPr>
          <p:cNvSpPr>
            <a:spLocks noGrp="1"/>
          </p:cNvSpPr>
          <p:nvPr>
            <p:ph type="sldNum" sz="quarter" idx="4"/>
          </p:nvPr>
        </p:nvSpPr>
        <p:spPr/>
        <p:txBody>
          <a:bodyPr/>
          <a:lstStyle/>
          <a:p>
            <a:fld id="{3A3ABCD3-4259-4031-A1A0-BB63FBFB7B73}" type="slidenum">
              <a:rPr lang="en-US" smtClean="0"/>
              <a:pPr/>
              <a:t>82</a:t>
            </a:fld>
            <a:endParaRPr lang="en-US" dirty="0"/>
          </a:p>
        </p:txBody>
      </p:sp>
    </p:spTree>
    <p:extLst>
      <p:ext uri="{BB962C8B-B14F-4D97-AF65-F5344CB8AC3E}">
        <p14:creationId xmlns:p14="http://schemas.microsoft.com/office/powerpoint/2010/main" val="4127986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CF5BA-9E87-4724-9171-345C69E5267D}"/>
              </a:ext>
            </a:extLst>
          </p:cNvPr>
          <p:cNvSpPr>
            <a:spLocks noGrp="1"/>
          </p:cNvSpPr>
          <p:nvPr>
            <p:ph sz="quarter" idx="13"/>
          </p:nvPr>
        </p:nvSpPr>
        <p:spPr/>
        <p:txBody>
          <a:bodyPr/>
          <a:lstStyle/>
          <a:p>
            <a:r>
              <a:rPr lang="en-US" dirty="0">
                <a:solidFill>
                  <a:schemeClr val="bg1">
                    <a:lumMod val="50000"/>
                  </a:schemeClr>
                </a:solidFill>
              </a:rPr>
              <a:t>//in App.js import the new </a:t>
            </a:r>
            <a:r>
              <a:rPr lang="en-US" dirty="0" err="1">
                <a:solidFill>
                  <a:schemeClr val="bg1">
                    <a:lumMod val="50000"/>
                  </a:schemeClr>
                </a:solidFill>
              </a:rPr>
              <a:t>ErrorBoundary</a:t>
            </a:r>
            <a:r>
              <a:rPr lang="en-US" dirty="0">
                <a:solidFill>
                  <a:schemeClr val="bg1">
                    <a:lumMod val="50000"/>
                  </a:schemeClr>
                </a:solidFill>
              </a:rPr>
              <a:t> component</a:t>
            </a:r>
          </a:p>
          <a:p>
            <a:r>
              <a:rPr lang="en-US" dirty="0"/>
              <a:t>import </a:t>
            </a:r>
            <a:r>
              <a:rPr lang="en-US" dirty="0" err="1"/>
              <a:t>ErrorBoundary</a:t>
            </a:r>
            <a:r>
              <a:rPr lang="en-US" dirty="0"/>
              <a:t> from './</a:t>
            </a:r>
            <a:r>
              <a:rPr lang="en-US" dirty="0" err="1"/>
              <a:t>ErrorBoundary</a:t>
            </a:r>
            <a:r>
              <a:rPr lang="en-US" dirty="0"/>
              <a:t>/</a:t>
            </a:r>
            <a:r>
              <a:rPr lang="en-US" dirty="0" err="1"/>
              <a:t>ErrorBoundary</a:t>
            </a:r>
            <a:r>
              <a:rPr lang="en-US" dirty="0"/>
              <a:t>';</a:t>
            </a:r>
          </a:p>
          <a:p>
            <a:endParaRPr lang="en-US" dirty="0"/>
          </a:p>
          <a:p>
            <a:r>
              <a:rPr lang="en-US" dirty="0">
                <a:solidFill>
                  <a:schemeClr val="bg1">
                    <a:lumMod val="50000"/>
                  </a:schemeClr>
                </a:solidFill>
              </a:rPr>
              <a:t>//in the render method, when map()-</a:t>
            </a:r>
            <a:r>
              <a:rPr lang="en-US" dirty="0" err="1">
                <a:solidFill>
                  <a:schemeClr val="bg1">
                    <a:lumMod val="50000"/>
                  </a:schemeClr>
                </a:solidFill>
              </a:rPr>
              <a:t>ing</a:t>
            </a:r>
            <a:r>
              <a:rPr lang="en-US" dirty="0">
                <a:solidFill>
                  <a:schemeClr val="bg1">
                    <a:lumMod val="50000"/>
                  </a:schemeClr>
                </a:solidFill>
              </a:rPr>
              <a:t> the products, wrap the Product component </a:t>
            </a:r>
          </a:p>
          <a:p>
            <a:r>
              <a:rPr lang="en-US" dirty="0">
                <a:solidFill>
                  <a:schemeClr val="bg1">
                    <a:lumMod val="50000"/>
                  </a:schemeClr>
                </a:solidFill>
              </a:rPr>
              <a:t>//with an </a:t>
            </a:r>
            <a:r>
              <a:rPr lang="en-US" dirty="0" err="1">
                <a:solidFill>
                  <a:schemeClr val="bg1">
                    <a:lumMod val="50000"/>
                  </a:schemeClr>
                </a:solidFill>
              </a:rPr>
              <a:t>ErrorBoundary</a:t>
            </a:r>
            <a:r>
              <a:rPr lang="en-US" dirty="0">
                <a:solidFill>
                  <a:schemeClr val="bg1">
                    <a:lumMod val="50000"/>
                  </a:schemeClr>
                </a:solidFill>
              </a:rPr>
              <a:t> (don't forget to move the key </a:t>
            </a:r>
            <a:r>
              <a:rPr lang="en-US" dirty="0" err="1">
                <a:solidFill>
                  <a:schemeClr val="bg1">
                    <a:lumMod val="50000"/>
                  </a:schemeClr>
                </a:solidFill>
              </a:rPr>
              <a:t>attr</a:t>
            </a:r>
            <a:r>
              <a:rPr lang="en-US" dirty="0">
                <a:solidFill>
                  <a:schemeClr val="bg1">
                    <a:lumMod val="50000"/>
                  </a:schemeClr>
                </a:solidFill>
              </a:rPr>
              <a:t> to the </a:t>
            </a:r>
            <a:r>
              <a:rPr lang="en-US" dirty="0" err="1">
                <a:solidFill>
                  <a:schemeClr val="bg1">
                    <a:lumMod val="50000"/>
                  </a:schemeClr>
                </a:solidFill>
              </a:rPr>
              <a:t>ErrorBoundary</a:t>
            </a:r>
            <a:r>
              <a:rPr lang="en-US" dirty="0">
                <a:solidFill>
                  <a:schemeClr val="bg1">
                    <a:lumMod val="50000"/>
                  </a:schemeClr>
                </a:solidFill>
              </a:rPr>
              <a:t>)</a:t>
            </a:r>
          </a:p>
          <a:p>
            <a:r>
              <a:rPr lang="en-US" dirty="0"/>
              <a:t>{</a:t>
            </a:r>
            <a:r>
              <a:rPr lang="en-US" dirty="0" err="1"/>
              <a:t>this.state.products.map</a:t>
            </a:r>
            <a:r>
              <a:rPr lang="en-US" dirty="0"/>
              <a:t>((</a:t>
            </a:r>
            <a:r>
              <a:rPr lang="en-US" dirty="0" err="1"/>
              <a:t>product,idx</a:t>
            </a:r>
            <a:r>
              <a:rPr lang="en-US" dirty="0"/>
              <a:t>) =&gt;</a:t>
            </a:r>
          </a:p>
          <a:p>
            <a:r>
              <a:rPr lang="en-US" dirty="0"/>
              <a:t>	(&lt;</a:t>
            </a:r>
            <a:r>
              <a:rPr lang="en-US" dirty="0" err="1"/>
              <a:t>ErrorBoundary</a:t>
            </a:r>
            <a:r>
              <a:rPr lang="en-US" dirty="0"/>
              <a:t> key={product.id}&gt;&lt;Product . . .</a:t>
            </a:r>
          </a:p>
          <a:p>
            <a:endParaRPr lang="en-US" dirty="0"/>
          </a:p>
          <a:p>
            <a:endParaRPr lang="en-US" dirty="0"/>
          </a:p>
          <a:p>
            <a:r>
              <a:rPr lang="en-US" dirty="0"/>
              <a:t>		&gt;{</a:t>
            </a:r>
            <a:r>
              <a:rPr lang="en-US" dirty="0" err="1"/>
              <a:t>product.description</a:t>
            </a:r>
            <a:r>
              <a:rPr lang="en-US" dirty="0"/>
              <a:t>}&lt;/Product&gt;&lt;/</a:t>
            </a:r>
            <a:r>
              <a:rPr lang="en-US" dirty="0" err="1"/>
              <a:t>ErrorBoundary</a:t>
            </a:r>
            <a:r>
              <a:rPr lang="en-US" dirty="0"/>
              <a:t>&gt;))}</a:t>
            </a:r>
          </a:p>
          <a:p>
            <a:endParaRPr lang="en-US" dirty="0"/>
          </a:p>
          <a:p>
            <a:r>
              <a:rPr lang="en-US" dirty="0">
                <a:solidFill>
                  <a:schemeClr val="bg1">
                    <a:lumMod val="50000"/>
                  </a:schemeClr>
                </a:solidFill>
              </a:rPr>
              <a:t>//demo that browser still shows ugly error details (they will only show in dev) –</a:t>
            </a:r>
          </a:p>
          <a:p>
            <a:r>
              <a:rPr lang="en-US" dirty="0">
                <a:solidFill>
                  <a:schemeClr val="bg1">
                    <a:lumMod val="50000"/>
                  </a:schemeClr>
                </a:solidFill>
              </a:rPr>
              <a:t>//but they can be closed to see nice </a:t>
            </a:r>
            <a:r>
              <a:rPr lang="en-US" dirty="0" err="1">
                <a:solidFill>
                  <a:schemeClr val="bg1">
                    <a:lumMod val="50000"/>
                  </a:schemeClr>
                </a:solidFill>
              </a:rPr>
              <a:t>ErrorBoundary</a:t>
            </a:r>
            <a:r>
              <a:rPr lang="en-US" dirty="0">
                <a:solidFill>
                  <a:schemeClr val="bg1">
                    <a:lumMod val="50000"/>
                  </a:schemeClr>
                </a:solidFill>
              </a:rPr>
              <a:t> content</a:t>
            </a:r>
          </a:p>
        </p:txBody>
      </p:sp>
      <p:sp>
        <p:nvSpPr>
          <p:cNvPr id="3" name="Title 2">
            <a:extLst>
              <a:ext uri="{FF2B5EF4-FFF2-40B4-BE49-F238E27FC236}">
                <a16:creationId xmlns:a16="http://schemas.microsoft.com/office/drawing/2014/main" id="{4EF33278-F2CD-4869-A003-A75DF63941FC}"/>
              </a:ext>
            </a:extLst>
          </p:cNvPr>
          <p:cNvSpPr>
            <a:spLocks noGrp="1"/>
          </p:cNvSpPr>
          <p:nvPr>
            <p:ph type="title"/>
          </p:nvPr>
        </p:nvSpPr>
        <p:spPr/>
        <p:txBody>
          <a:bodyPr/>
          <a:lstStyle/>
          <a:p>
            <a:r>
              <a:rPr lang="en-US" dirty="0"/>
              <a:t>Using the Error Boundary</a:t>
            </a:r>
          </a:p>
        </p:txBody>
      </p:sp>
      <p:sp>
        <p:nvSpPr>
          <p:cNvPr id="4" name="Slide Number Placeholder 3">
            <a:extLst>
              <a:ext uri="{FF2B5EF4-FFF2-40B4-BE49-F238E27FC236}">
                <a16:creationId xmlns:a16="http://schemas.microsoft.com/office/drawing/2014/main" id="{A797D60B-3091-48EA-B3E0-9BAEB2F463F0}"/>
              </a:ext>
            </a:extLst>
          </p:cNvPr>
          <p:cNvSpPr>
            <a:spLocks noGrp="1"/>
          </p:cNvSpPr>
          <p:nvPr>
            <p:ph type="sldNum" sz="quarter" idx="4"/>
          </p:nvPr>
        </p:nvSpPr>
        <p:spPr/>
        <p:txBody>
          <a:bodyPr/>
          <a:lstStyle/>
          <a:p>
            <a:fld id="{3A3ABCD3-4259-4031-A1A0-BB63FBFB7B73}" type="slidenum">
              <a:rPr lang="en-US" smtClean="0"/>
              <a:pPr/>
              <a:t>83</a:t>
            </a:fld>
            <a:endParaRPr lang="en-US" dirty="0"/>
          </a:p>
        </p:txBody>
      </p:sp>
    </p:spTree>
    <p:extLst>
      <p:ext uri="{BB962C8B-B14F-4D97-AF65-F5344CB8AC3E}">
        <p14:creationId xmlns:p14="http://schemas.microsoft.com/office/powerpoint/2010/main" val="5893732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5494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endParaRPr lang="en-US"/>
          </a:p>
        </p:txBody>
      </p:sp>
      <p:sp>
        <p:nvSpPr>
          <p:cNvPr id="3" name="Title 2"/>
          <p:cNvSpPr>
            <a:spLocks noGrp="1"/>
          </p:cNvSpPr>
          <p:nvPr>
            <p:ph type="title"/>
          </p:nvPr>
        </p:nvSpPr>
        <p:spPr/>
        <p:txBody>
          <a:bodyPr/>
          <a:lstStyle/>
          <a:p>
            <a:r>
              <a:rPr lang="en-US" dirty="0"/>
              <a:t>Lesson 6 - Components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85</a:t>
            </a:fld>
            <a:endParaRPr lang="en-US" dirty="0"/>
          </a:p>
        </p:txBody>
      </p:sp>
    </p:spTree>
    <p:extLst>
      <p:ext uri="{BB962C8B-B14F-4D97-AF65-F5344CB8AC3E}">
        <p14:creationId xmlns:p14="http://schemas.microsoft.com/office/powerpoint/2010/main" val="26509920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For a more workshop style class, have the students do the following demos with you, that way they have some experience with the topics before they are tasked with doing the exercise.</a:t>
            </a:r>
          </a:p>
          <a:p>
            <a:r>
              <a:rPr lang="en-US" dirty="0"/>
              <a:t>Perform the demos in the sample application called "demos" located in this chapter's directory. The sample application called "react-fundamentals" already has the demos completed.</a:t>
            </a:r>
          </a:p>
          <a:p>
            <a:r>
              <a:rPr lang="en-US" dirty="0"/>
              <a:t>Performing each demo provides excellent opportunity to discuss why each step is being taken and what the various options are at each step.</a:t>
            </a:r>
          </a:p>
          <a:p>
            <a:endParaRPr lang="en-US" dirty="0"/>
          </a:p>
          <a:p>
            <a:endParaRPr lang="en-US" dirty="0"/>
          </a:p>
        </p:txBody>
      </p:sp>
      <p:sp>
        <p:nvSpPr>
          <p:cNvPr id="3" name="Title 2"/>
          <p:cNvSpPr>
            <a:spLocks noGrp="1"/>
          </p:cNvSpPr>
          <p:nvPr>
            <p:ph type="title"/>
          </p:nvPr>
        </p:nvSpPr>
        <p:spPr/>
        <p:txBody>
          <a:bodyPr/>
          <a:lstStyle/>
          <a:p>
            <a:r>
              <a:rPr lang="en-US" dirty="0"/>
              <a:t>General notes</a:t>
            </a:r>
          </a:p>
        </p:txBody>
      </p:sp>
      <p:sp>
        <p:nvSpPr>
          <p:cNvPr id="4" name="Slide Number Placeholder 3"/>
          <p:cNvSpPr>
            <a:spLocks noGrp="1"/>
          </p:cNvSpPr>
          <p:nvPr>
            <p:ph type="sldNum" sz="quarter" idx="4"/>
          </p:nvPr>
        </p:nvSpPr>
        <p:spPr/>
        <p:txBody>
          <a:bodyPr/>
          <a:lstStyle/>
          <a:p>
            <a:fld id="{3A3ABCD3-4259-4031-A1A0-BB63FBFB7B73}" type="slidenum">
              <a:rPr lang="en-US" smtClean="0"/>
              <a:pPr/>
              <a:t>86</a:t>
            </a:fld>
            <a:endParaRPr lang="en-US" dirty="0"/>
          </a:p>
        </p:txBody>
      </p:sp>
    </p:spTree>
    <p:extLst>
      <p:ext uri="{BB962C8B-B14F-4D97-AF65-F5344CB8AC3E}">
        <p14:creationId xmlns:p14="http://schemas.microsoft.com/office/powerpoint/2010/main" val="2073416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C13DE-8DCD-4458-A6FF-40EBFF1D2BEF}"/>
              </a:ext>
            </a:extLst>
          </p:cNvPr>
          <p:cNvSpPr>
            <a:spLocks noGrp="1"/>
          </p:cNvSpPr>
          <p:nvPr>
            <p:ph sz="quarter" idx="13"/>
          </p:nvPr>
        </p:nvSpPr>
        <p:spPr/>
        <p:txBody>
          <a:bodyPr/>
          <a:lstStyle/>
          <a:p>
            <a:r>
              <a:rPr lang="en-US" sz="1800" dirty="0">
                <a:latin typeface="Consolas" panose="020B0609020204030204" pitchFamily="49" charset="0"/>
              </a:rPr>
              <a:t>//review the application. Behavior is the same as earlier lessons, but the</a:t>
            </a:r>
          </a:p>
          <a:p>
            <a:r>
              <a:rPr lang="en-US" sz="1800" dirty="0">
                <a:latin typeface="Consolas" panose="020B0609020204030204" pitchFamily="49" charset="0"/>
              </a:rPr>
              <a:t>//Products component has been refactored to be a stateless functional component</a:t>
            </a:r>
          </a:p>
          <a:p>
            <a:endParaRPr lang="en-US" sz="1800" dirty="0">
              <a:latin typeface="Consolas" panose="020B0609020204030204" pitchFamily="49" charset="0"/>
            </a:endParaRPr>
          </a:p>
          <a:p>
            <a:r>
              <a:rPr lang="en-US" sz="1800" dirty="0">
                <a:latin typeface="Consolas" panose="020B0609020204030204" pitchFamily="49" charset="0"/>
              </a:rPr>
              <a:t>//App component lacks focus. Being the entry point for the application, it should be </a:t>
            </a:r>
          </a:p>
          <a:p>
            <a:r>
              <a:rPr lang="en-US" sz="1800" dirty="0">
                <a:latin typeface="Consolas" panose="020B0609020204030204" pitchFamily="49" charset="0"/>
              </a:rPr>
              <a:t>//lean, and just delegate to other component(s)</a:t>
            </a:r>
          </a:p>
          <a:p>
            <a:endParaRPr lang="en-US" sz="1800" dirty="0">
              <a:latin typeface="Consolas" panose="020B0609020204030204" pitchFamily="49" charset="0"/>
            </a:endParaRPr>
          </a:p>
          <a:p>
            <a:r>
              <a:rPr lang="en-US" sz="1800" dirty="0">
                <a:latin typeface="Consolas" panose="020B0609020204030204" pitchFamily="49" charset="0"/>
              </a:rPr>
              <a:t>//inside "</a:t>
            </a:r>
            <a:r>
              <a:rPr lang="en-US" sz="1800" dirty="0" err="1">
                <a:latin typeface="Consolas" panose="020B0609020204030204" pitchFamily="49" charset="0"/>
              </a:rPr>
              <a:t>src</a:t>
            </a:r>
            <a:r>
              <a:rPr lang="en-US" sz="1800" dirty="0">
                <a:latin typeface="Consolas" panose="020B0609020204030204" pitchFamily="49" charset="0"/>
              </a:rPr>
              <a:t>" directory create two new directories: "components" and "containers"</a:t>
            </a:r>
          </a:p>
          <a:p>
            <a:endParaRPr lang="en-US" sz="1800" dirty="0">
              <a:latin typeface="Consolas" panose="020B0609020204030204" pitchFamily="49" charset="0"/>
            </a:endParaRPr>
          </a:p>
          <a:p>
            <a:r>
              <a:rPr lang="en-US" sz="1800" dirty="0">
                <a:latin typeface="Consolas" panose="020B0609020204030204" pitchFamily="49" charset="0"/>
              </a:rPr>
              <a:t>//move all three "App" files into containers and fixup the import of App in index.js</a:t>
            </a:r>
          </a:p>
          <a:p>
            <a:endParaRPr lang="en-US" sz="1800" dirty="0">
              <a:latin typeface="Consolas" panose="020B0609020204030204" pitchFamily="49" charset="0"/>
            </a:endParaRPr>
          </a:p>
          <a:p>
            <a:r>
              <a:rPr lang="en-US" sz="1800" dirty="0">
                <a:latin typeface="Consolas" panose="020B0609020204030204" pitchFamily="49" charset="0"/>
              </a:rPr>
              <a:t>//in the new components directory create a Products directory</a:t>
            </a:r>
          </a:p>
          <a:p>
            <a:r>
              <a:rPr lang="en-US" sz="1800" dirty="0">
                <a:latin typeface="Consolas" panose="020B0609020204030204" pitchFamily="49" charset="0"/>
              </a:rPr>
              <a:t>//move Product.js and Product.module.css into it</a:t>
            </a:r>
          </a:p>
          <a:p>
            <a:endParaRPr lang="en-US" sz="1800" dirty="0">
              <a:latin typeface="Consolas" panose="020B0609020204030204" pitchFamily="49" charset="0"/>
            </a:endParaRPr>
          </a:p>
        </p:txBody>
      </p:sp>
      <p:sp>
        <p:nvSpPr>
          <p:cNvPr id="3" name="Title 2">
            <a:extLst>
              <a:ext uri="{FF2B5EF4-FFF2-40B4-BE49-F238E27FC236}">
                <a16:creationId xmlns:a16="http://schemas.microsoft.com/office/drawing/2014/main" id="{379BE339-07B5-4FCA-B068-03A4F1E62CE2}"/>
              </a:ext>
            </a:extLst>
          </p:cNvPr>
          <p:cNvSpPr>
            <a:spLocks noGrp="1"/>
          </p:cNvSpPr>
          <p:nvPr>
            <p:ph type="title"/>
          </p:nvPr>
        </p:nvSpPr>
        <p:spPr/>
        <p:txBody>
          <a:bodyPr/>
          <a:lstStyle/>
          <a:p>
            <a:r>
              <a:rPr lang="en-US" dirty="0"/>
              <a:t>Creating components/restructuring app demo</a:t>
            </a:r>
          </a:p>
        </p:txBody>
      </p:sp>
      <p:sp>
        <p:nvSpPr>
          <p:cNvPr id="4" name="Slide Number Placeholder 3">
            <a:extLst>
              <a:ext uri="{FF2B5EF4-FFF2-40B4-BE49-F238E27FC236}">
                <a16:creationId xmlns:a16="http://schemas.microsoft.com/office/drawing/2014/main" id="{C135A5F4-426C-45B6-8C0D-59BE70493000}"/>
              </a:ext>
            </a:extLst>
          </p:cNvPr>
          <p:cNvSpPr>
            <a:spLocks noGrp="1"/>
          </p:cNvSpPr>
          <p:nvPr>
            <p:ph type="sldNum" sz="quarter" idx="4"/>
          </p:nvPr>
        </p:nvSpPr>
        <p:spPr/>
        <p:txBody>
          <a:bodyPr/>
          <a:lstStyle/>
          <a:p>
            <a:fld id="{3A3ABCD3-4259-4031-A1A0-BB63FBFB7B73}" type="slidenum">
              <a:rPr lang="en-US" smtClean="0"/>
              <a:pPr/>
              <a:t>87</a:t>
            </a:fld>
            <a:endParaRPr lang="en-US" dirty="0"/>
          </a:p>
        </p:txBody>
      </p:sp>
    </p:spTree>
    <p:extLst>
      <p:ext uri="{BB962C8B-B14F-4D97-AF65-F5344CB8AC3E}">
        <p14:creationId xmlns:p14="http://schemas.microsoft.com/office/powerpoint/2010/main" val="1967913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96E674-8909-4EFB-BA22-DE4CBAB7210A}"/>
              </a:ext>
            </a:extLst>
          </p:cNvPr>
          <p:cNvSpPr>
            <a:spLocks noGrp="1"/>
          </p:cNvSpPr>
          <p:nvPr>
            <p:ph sz="quarter" idx="13"/>
          </p:nvPr>
        </p:nvSpPr>
        <p:spPr>
          <a:xfrm>
            <a:off x="154760" y="791852"/>
            <a:ext cx="11770146" cy="5137215"/>
          </a:xfrm>
        </p:spPr>
        <p:txBody>
          <a:bodyPr/>
          <a:lstStyle/>
          <a:p>
            <a:r>
              <a:rPr lang="en-US" dirty="0"/>
              <a:t>//create a functional Products component in the Products directory, </a:t>
            </a:r>
          </a:p>
          <a:p>
            <a:r>
              <a:rPr lang="en-US" dirty="0"/>
              <a:t>//receive props and return a div and the results of looping over </a:t>
            </a:r>
            <a:r>
              <a:rPr lang="en-US" dirty="0" err="1"/>
              <a:t>props.products</a:t>
            </a:r>
            <a:r>
              <a:rPr lang="en-US" dirty="0"/>
              <a:t>,</a:t>
            </a:r>
          </a:p>
          <a:p>
            <a:r>
              <a:rPr lang="en-US" dirty="0"/>
              <a:t>//mapping each product to an instance of the Product component,</a:t>
            </a:r>
          </a:p>
          <a:p>
            <a:r>
              <a:rPr lang="en-US" dirty="0"/>
              <a:t>//pass </a:t>
            </a:r>
            <a:r>
              <a:rPr lang="en-US" dirty="0" err="1"/>
              <a:t>removeClicked</a:t>
            </a:r>
            <a:r>
              <a:rPr lang="en-US" dirty="0"/>
              <a:t>, </a:t>
            </a:r>
            <a:r>
              <a:rPr lang="en-US" dirty="0" err="1"/>
              <a:t>inscriptionChanged</a:t>
            </a:r>
            <a:r>
              <a:rPr lang="en-US" dirty="0"/>
              <a:t> and </a:t>
            </a:r>
            <a:r>
              <a:rPr lang="en-US" dirty="0" err="1"/>
              <a:t>buyClicked</a:t>
            </a:r>
            <a:r>
              <a:rPr lang="en-US" dirty="0"/>
              <a:t> to identical methods</a:t>
            </a:r>
          </a:p>
          <a:p>
            <a:r>
              <a:rPr lang="en-US" dirty="0"/>
              <a:t>//that this new component will receive as props</a:t>
            </a:r>
          </a:p>
          <a:p>
            <a:endParaRPr lang="en-US" dirty="0"/>
          </a:p>
          <a:p>
            <a:r>
              <a:rPr lang="en-US" dirty="0"/>
              <a:t>//refactor the App.js component to use the new Products component:</a:t>
            </a:r>
          </a:p>
          <a:p>
            <a:r>
              <a:rPr lang="en-US" dirty="0"/>
              <a:t>//change the JSX in the </a:t>
            </a:r>
            <a:r>
              <a:rPr lang="en-US" dirty="0" err="1"/>
              <a:t>productContent</a:t>
            </a:r>
            <a:r>
              <a:rPr lang="en-US" dirty="0"/>
              <a:t> variable to be an instance of the Products</a:t>
            </a:r>
          </a:p>
          <a:p>
            <a:r>
              <a:rPr lang="en-US" dirty="0"/>
              <a:t>//component, passing the products array and all three methods as props</a:t>
            </a:r>
          </a:p>
          <a:p>
            <a:endParaRPr lang="en-US" dirty="0"/>
          </a:p>
          <a:p>
            <a:r>
              <a:rPr lang="en-US" dirty="0"/>
              <a:t>//demo the app – the behavior should be the same, but the app is more cleanly organized</a:t>
            </a:r>
          </a:p>
          <a:p>
            <a:endParaRPr lang="en-US" dirty="0"/>
          </a:p>
        </p:txBody>
      </p:sp>
      <p:sp>
        <p:nvSpPr>
          <p:cNvPr id="3" name="Title 2">
            <a:extLst>
              <a:ext uri="{FF2B5EF4-FFF2-40B4-BE49-F238E27FC236}">
                <a16:creationId xmlns:a16="http://schemas.microsoft.com/office/drawing/2014/main" id="{11AEA607-165A-473E-8324-3A1B87DD39AB}"/>
              </a:ext>
            </a:extLst>
          </p:cNvPr>
          <p:cNvSpPr>
            <a:spLocks noGrp="1"/>
          </p:cNvSpPr>
          <p:nvPr>
            <p:ph type="title"/>
          </p:nvPr>
        </p:nvSpPr>
        <p:spPr/>
        <p:txBody>
          <a:bodyPr/>
          <a:lstStyle/>
          <a:p>
            <a:r>
              <a:rPr lang="en-US" dirty="0"/>
              <a:t>Creating components demo</a:t>
            </a:r>
          </a:p>
        </p:txBody>
      </p:sp>
      <p:sp>
        <p:nvSpPr>
          <p:cNvPr id="4" name="Slide Number Placeholder 3">
            <a:extLst>
              <a:ext uri="{FF2B5EF4-FFF2-40B4-BE49-F238E27FC236}">
                <a16:creationId xmlns:a16="http://schemas.microsoft.com/office/drawing/2014/main" id="{6F4D4BC7-9E54-432F-AC81-922EDC56719E}"/>
              </a:ext>
            </a:extLst>
          </p:cNvPr>
          <p:cNvSpPr>
            <a:spLocks noGrp="1"/>
          </p:cNvSpPr>
          <p:nvPr>
            <p:ph type="sldNum" sz="quarter" idx="4"/>
          </p:nvPr>
        </p:nvSpPr>
        <p:spPr/>
        <p:txBody>
          <a:bodyPr/>
          <a:lstStyle/>
          <a:p>
            <a:fld id="{3A3ABCD3-4259-4031-A1A0-BB63FBFB7B73}" type="slidenum">
              <a:rPr lang="en-US" smtClean="0"/>
              <a:pPr/>
              <a:t>88</a:t>
            </a:fld>
            <a:endParaRPr lang="en-US" dirty="0"/>
          </a:p>
        </p:txBody>
      </p:sp>
    </p:spTree>
    <p:extLst>
      <p:ext uri="{BB962C8B-B14F-4D97-AF65-F5344CB8AC3E}">
        <p14:creationId xmlns:p14="http://schemas.microsoft.com/office/powerpoint/2010/main" val="1128083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1617A-9E47-468B-B79D-31ADDE55660A}"/>
              </a:ext>
            </a:extLst>
          </p:cNvPr>
          <p:cNvSpPr>
            <a:spLocks noGrp="1"/>
          </p:cNvSpPr>
          <p:nvPr>
            <p:ph sz="quarter" idx="13"/>
          </p:nvPr>
        </p:nvSpPr>
        <p:spPr/>
        <p:txBody>
          <a:bodyPr/>
          <a:lstStyle/>
          <a:p>
            <a:r>
              <a:rPr lang="en-US" dirty="0">
                <a:solidFill>
                  <a:schemeClr val="bg1">
                    <a:lumMod val="50000"/>
                  </a:schemeClr>
                </a:solidFill>
              </a:rPr>
              <a:t>//in App.js add a constructor to the component and move the state initialization there:</a:t>
            </a:r>
          </a:p>
          <a:p>
            <a:r>
              <a:rPr lang="en-US" dirty="0"/>
              <a:t>constructor(props) {</a:t>
            </a:r>
          </a:p>
          <a:p>
            <a:r>
              <a:rPr lang="en-US" dirty="0"/>
              <a:t>	super(props);</a:t>
            </a:r>
          </a:p>
          <a:p>
            <a:r>
              <a:rPr lang="en-US" dirty="0"/>
              <a:t>	console.log('(App.js) – in constructor');</a:t>
            </a:r>
          </a:p>
          <a:p>
            <a:r>
              <a:rPr lang="en-US" dirty="0"/>
              <a:t>	</a:t>
            </a:r>
            <a:r>
              <a:rPr lang="en-US" dirty="0" err="1"/>
              <a:t>this.state</a:t>
            </a:r>
            <a:r>
              <a:rPr lang="en-US" dirty="0"/>
              <a:t> = {</a:t>
            </a:r>
          </a:p>
          <a:p>
            <a:r>
              <a:rPr lang="en-US" dirty="0"/>
              <a:t>		</a:t>
            </a:r>
            <a:r>
              <a:rPr lang="en-US" dirty="0" err="1"/>
              <a:t>showProducts</a:t>
            </a:r>
            <a:r>
              <a:rPr lang="en-US" dirty="0"/>
              <a:t>: false,</a:t>
            </a:r>
          </a:p>
          <a:p>
            <a:r>
              <a:rPr lang="en-US" dirty="0"/>
              <a:t>		products: [</a:t>
            </a:r>
          </a:p>
          <a:p>
            <a:r>
              <a:rPr lang="en-US" dirty="0"/>
              <a:t>			{ id: 1 . . . },</a:t>
            </a:r>
          </a:p>
          <a:p>
            <a:r>
              <a:rPr lang="en-US" dirty="0"/>
              <a:t>			{ id: 2 . . . },</a:t>
            </a:r>
          </a:p>
          <a:p>
            <a:r>
              <a:rPr lang="en-US" dirty="0"/>
              <a:t>			{ id: 3 . . . }</a:t>
            </a:r>
          </a:p>
          <a:p>
            <a:r>
              <a:rPr lang="en-US" dirty="0"/>
              <a:t>		]</a:t>
            </a:r>
          </a:p>
          <a:p>
            <a:r>
              <a:rPr lang="en-US" dirty="0"/>
              <a:t>	};</a:t>
            </a:r>
          </a:p>
          <a:p>
            <a:r>
              <a:rPr lang="en-US" dirty="0"/>
              <a:t>}</a:t>
            </a:r>
          </a:p>
          <a:p>
            <a:r>
              <a:rPr lang="en-US" dirty="0">
                <a:solidFill>
                  <a:schemeClr val="bg1">
                    <a:lumMod val="50000"/>
                  </a:schemeClr>
                </a:solidFill>
              </a:rPr>
              <a:t>//reload and demo message in developer console</a:t>
            </a:r>
          </a:p>
        </p:txBody>
      </p:sp>
      <p:sp>
        <p:nvSpPr>
          <p:cNvPr id="3" name="Title 2">
            <a:extLst>
              <a:ext uri="{FF2B5EF4-FFF2-40B4-BE49-F238E27FC236}">
                <a16:creationId xmlns:a16="http://schemas.microsoft.com/office/drawing/2014/main" id="{4CB644F8-23EF-42E7-A0DA-D79DC2F256BD}"/>
              </a:ext>
            </a:extLst>
          </p:cNvPr>
          <p:cNvSpPr>
            <a:spLocks noGrp="1"/>
          </p:cNvSpPr>
          <p:nvPr>
            <p:ph type="title"/>
          </p:nvPr>
        </p:nvSpPr>
        <p:spPr/>
        <p:txBody>
          <a:bodyPr/>
          <a:lstStyle/>
          <a:p>
            <a:r>
              <a:rPr lang="en-US" dirty="0"/>
              <a:t>Component creation lifecycle demo</a:t>
            </a:r>
          </a:p>
        </p:txBody>
      </p:sp>
      <p:sp>
        <p:nvSpPr>
          <p:cNvPr id="4" name="Slide Number Placeholder 3">
            <a:extLst>
              <a:ext uri="{FF2B5EF4-FFF2-40B4-BE49-F238E27FC236}">
                <a16:creationId xmlns:a16="http://schemas.microsoft.com/office/drawing/2014/main" id="{35550C6D-8708-4E42-AA9C-FD448C850AA4}"/>
              </a:ext>
            </a:extLst>
          </p:cNvPr>
          <p:cNvSpPr>
            <a:spLocks noGrp="1"/>
          </p:cNvSpPr>
          <p:nvPr>
            <p:ph type="sldNum" sz="quarter" idx="4"/>
          </p:nvPr>
        </p:nvSpPr>
        <p:spPr/>
        <p:txBody>
          <a:bodyPr/>
          <a:lstStyle/>
          <a:p>
            <a:fld id="{3A3ABCD3-4259-4031-A1A0-BB63FBFB7B73}" type="slidenum">
              <a:rPr lang="en-US" smtClean="0"/>
              <a:pPr/>
              <a:t>89</a:t>
            </a:fld>
            <a:endParaRPr lang="en-US" dirty="0"/>
          </a:p>
        </p:txBody>
      </p:sp>
    </p:spTree>
    <p:extLst>
      <p:ext uri="{BB962C8B-B14F-4D97-AF65-F5344CB8AC3E}">
        <p14:creationId xmlns:p14="http://schemas.microsoft.com/office/powerpoint/2010/main" val="91792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B22607-D0D6-4FB5-9AF6-4EA18C9F1E30}"/>
              </a:ext>
            </a:extLst>
          </p:cNvPr>
          <p:cNvSpPr>
            <a:spLocks noGrp="1"/>
          </p:cNvSpPr>
          <p:nvPr>
            <p:ph sz="quarter" idx="13"/>
          </p:nvPr>
        </p:nvSpPr>
        <p:spPr/>
        <p:txBody>
          <a:bodyPr/>
          <a:lstStyle/>
          <a:p>
            <a:r>
              <a:rPr lang="en-US" dirty="0">
                <a:solidFill>
                  <a:schemeClr val="bg1">
                    <a:lumMod val="50000"/>
                  </a:schemeClr>
                </a:solidFill>
              </a:rPr>
              <a:t>//use jsbin.com or create a local file and run with node (01-scope.js)</a:t>
            </a:r>
          </a:p>
          <a:p>
            <a:r>
              <a:rPr lang="en-US" dirty="0"/>
              <a:t>function </a:t>
            </a:r>
            <a:r>
              <a:rPr lang="en-US" dirty="0" err="1"/>
              <a:t>testScope</a:t>
            </a:r>
            <a:r>
              <a:rPr lang="en-US" dirty="0"/>
              <a:t>() {</a:t>
            </a:r>
          </a:p>
          <a:p>
            <a:r>
              <a:rPr lang="en-US" dirty="0"/>
              <a:t>	if (true) {</a:t>
            </a:r>
          </a:p>
          <a:p>
            <a:r>
              <a:rPr lang="en-US" dirty="0"/>
              <a:t>		var msg = 'Hello world';</a:t>
            </a:r>
          </a:p>
          <a:p>
            <a:r>
              <a:rPr lang="en-US" dirty="0"/>
              <a:t>	}</a:t>
            </a:r>
          </a:p>
          <a:p>
            <a:r>
              <a:rPr lang="en-US" dirty="0"/>
              <a:t>	console.log(msg);</a:t>
            </a:r>
          </a:p>
          <a:p>
            <a:r>
              <a:rPr lang="en-US" dirty="0"/>
              <a:t>}</a:t>
            </a:r>
          </a:p>
          <a:p>
            <a:r>
              <a:rPr lang="en-US" dirty="0" err="1"/>
              <a:t>testScope</a:t>
            </a:r>
            <a:r>
              <a:rPr lang="en-US" dirty="0"/>
              <a:t>();</a:t>
            </a:r>
          </a:p>
          <a:p>
            <a:endParaRPr lang="en-US" dirty="0"/>
          </a:p>
          <a:p>
            <a:r>
              <a:rPr lang="en-US" dirty="0">
                <a:solidFill>
                  <a:schemeClr val="bg1">
                    <a:lumMod val="50000"/>
                  </a:schemeClr>
                </a:solidFill>
              </a:rPr>
              <a:t>//execute</a:t>
            </a:r>
          </a:p>
          <a:p>
            <a:r>
              <a:rPr lang="en-US" dirty="0">
                <a:solidFill>
                  <a:schemeClr val="bg1">
                    <a:lumMod val="50000"/>
                  </a:schemeClr>
                </a:solidFill>
              </a:rPr>
              <a:t>//change var to let and execute again</a:t>
            </a:r>
          </a:p>
          <a:p>
            <a:endParaRPr lang="en-US" dirty="0"/>
          </a:p>
        </p:txBody>
      </p:sp>
      <p:sp>
        <p:nvSpPr>
          <p:cNvPr id="3" name="Title 2">
            <a:extLst>
              <a:ext uri="{FF2B5EF4-FFF2-40B4-BE49-F238E27FC236}">
                <a16:creationId xmlns:a16="http://schemas.microsoft.com/office/drawing/2014/main" id="{C95CE98D-11CC-4EDB-AE47-C592302B8B47}"/>
              </a:ext>
            </a:extLst>
          </p:cNvPr>
          <p:cNvSpPr>
            <a:spLocks noGrp="1"/>
          </p:cNvSpPr>
          <p:nvPr>
            <p:ph type="title"/>
          </p:nvPr>
        </p:nvSpPr>
        <p:spPr/>
        <p:txBody>
          <a:bodyPr/>
          <a:lstStyle/>
          <a:p>
            <a:r>
              <a:rPr lang="en-US" dirty="0"/>
              <a:t>"let" and scope demo</a:t>
            </a:r>
          </a:p>
        </p:txBody>
      </p:sp>
      <p:sp>
        <p:nvSpPr>
          <p:cNvPr id="4" name="Slide Number Placeholder 3">
            <a:extLst>
              <a:ext uri="{FF2B5EF4-FFF2-40B4-BE49-F238E27FC236}">
                <a16:creationId xmlns:a16="http://schemas.microsoft.com/office/drawing/2014/main" id="{ADC9934B-E276-4442-A503-D1B65B719251}"/>
              </a:ext>
            </a:extLst>
          </p:cNvPr>
          <p:cNvSpPr>
            <a:spLocks noGrp="1"/>
          </p:cNvSpPr>
          <p:nvPr>
            <p:ph type="sldNum" sz="quarter" idx="4"/>
          </p:nvPr>
        </p:nvSpPr>
        <p:spPr/>
        <p:txBody>
          <a:bodyPr/>
          <a:lstStyle/>
          <a:p>
            <a:fld id="{3A3ABCD3-4259-4031-A1A0-BB63FBFB7B73}" type="slidenum">
              <a:rPr lang="en-US" smtClean="0"/>
              <a:pPr/>
              <a:t>9</a:t>
            </a:fld>
            <a:endParaRPr lang="en-US" dirty="0"/>
          </a:p>
        </p:txBody>
      </p:sp>
    </p:spTree>
    <p:extLst>
      <p:ext uri="{BB962C8B-B14F-4D97-AF65-F5344CB8AC3E}">
        <p14:creationId xmlns:p14="http://schemas.microsoft.com/office/powerpoint/2010/main" val="35046420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64118A-73E5-4537-8939-9C9C064E5AEE}"/>
              </a:ext>
            </a:extLst>
          </p:cNvPr>
          <p:cNvSpPr>
            <a:spLocks noGrp="1"/>
          </p:cNvSpPr>
          <p:nvPr>
            <p:ph sz="quarter" idx="13"/>
          </p:nvPr>
        </p:nvSpPr>
        <p:spPr/>
        <p:txBody>
          <a:bodyPr/>
          <a:lstStyle/>
          <a:p>
            <a:r>
              <a:rPr lang="en-US" dirty="0">
                <a:solidFill>
                  <a:schemeClr val="bg1">
                    <a:lumMod val="50000"/>
                  </a:schemeClr>
                </a:solidFill>
              </a:rPr>
              <a:t>//add:</a:t>
            </a:r>
          </a:p>
          <a:p>
            <a:r>
              <a:rPr lang="en-US" dirty="0"/>
              <a:t>static </a:t>
            </a:r>
            <a:r>
              <a:rPr lang="en-US" dirty="0" err="1"/>
              <a:t>getDerivedStateFromProps</a:t>
            </a:r>
            <a:r>
              <a:rPr lang="en-US" dirty="0"/>
              <a:t>(props, state) {</a:t>
            </a:r>
          </a:p>
          <a:p>
            <a:r>
              <a:rPr lang="en-US" dirty="0"/>
              <a:t>	console.log('(App.js) in </a:t>
            </a:r>
            <a:r>
              <a:rPr lang="en-US" dirty="0" err="1"/>
              <a:t>getDerivedStateFromProps</a:t>
            </a:r>
            <a:r>
              <a:rPr lang="en-US" dirty="0"/>
              <a:t>()');</a:t>
            </a:r>
          </a:p>
          <a:p>
            <a:r>
              <a:rPr lang="en-US" dirty="0"/>
              <a:t>	return null;</a:t>
            </a:r>
          </a:p>
          <a:p>
            <a:r>
              <a:rPr lang="en-US" dirty="0"/>
              <a:t>}</a:t>
            </a:r>
          </a:p>
          <a:p>
            <a:r>
              <a:rPr lang="en-US" dirty="0" err="1"/>
              <a:t>componentDidMount</a:t>
            </a:r>
            <a:r>
              <a:rPr lang="en-US" dirty="0"/>
              <a:t>() {</a:t>
            </a:r>
          </a:p>
          <a:p>
            <a:r>
              <a:rPr lang="en-US" dirty="0"/>
              <a:t>	console.log('(App.js) in </a:t>
            </a:r>
            <a:r>
              <a:rPr lang="en-US" dirty="0" err="1"/>
              <a:t>componentDidMount</a:t>
            </a:r>
            <a:r>
              <a:rPr lang="en-US" dirty="0"/>
              <a:t>()');</a:t>
            </a:r>
          </a:p>
          <a:p>
            <a:r>
              <a:rPr lang="en-US" dirty="0"/>
              <a:t>}</a:t>
            </a:r>
          </a:p>
          <a:p>
            <a:r>
              <a:rPr lang="en-US" dirty="0">
                <a:solidFill>
                  <a:schemeClr val="bg1">
                    <a:lumMod val="50000"/>
                  </a:schemeClr>
                </a:solidFill>
              </a:rPr>
              <a:t>//add a log message to the render() method</a:t>
            </a:r>
          </a:p>
          <a:p>
            <a:r>
              <a:rPr lang="en-US" dirty="0">
                <a:solidFill>
                  <a:schemeClr val="bg1">
                    <a:lumMod val="50000"/>
                  </a:schemeClr>
                </a:solidFill>
              </a:rPr>
              <a:t>//if desired, add a log message to Products and Product component functions</a:t>
            </a:r>
          </a:p>
          <a:p>
            <a:endParaRPr lang="en-US" dirty="0">
              <a:solidFill>
                <a:schemeClr val="bg1">
                  <a:lumMod val="65000"/>
                </a:schemeClr>
              </a:solidFill>
            </a:endParaRPr>
          </a:p>
          <a:p>
            <a:r>
              <a:rPr lang="en-US" dirty="0">
                <a:solidFill>
                  <a:schemeClr val="bg1">
                    <a:lumMod val="50000"/>
                  </a:schemeClr>
                </a:solidFill>
              </a:rPr>
              <a:t>//demo – click button a few times and notice multiple messages</a:t>
            </a:r>
          </a:p>
          <a:p>
            <a:endParaRPr lang="en-US" dirty="0"/>
          </a:p>
          <a:p>
            <a:endParaRPr lang="en-US" dirty="0"/>
          </a:p>
        </p:txBody>
      </p:sp>
      <p:sp>
        <p:nvSpPr>
          <p:cNvPr id="3" name="Title 2">
            <a:extLst>
              <a:ext uri="{FF2B5EF4-FFF2-40B4-BE49-F238E27FC236}">
                <a16:creationId xmlns:a16="http://schemas.microsoft.com/office/drawing/2014/main" id="{5759DF78-C40E-4678-A571-F33E63A36D5F}"/>
              </a:ext>
            </a:extLst>
          </p:cNvPr>
          <p:cNvSpPr>
            <a:spLocks noGrp="1"/>
          </p:cNvSpPr>
          <p:nvPr>
            <p:ph type="title"/>
          </p:nvPr>
        </p:nvSpPr>
        <p:spPr/>
        <p:txBody>
          <a:bodyPr/>
          <a:lstStyle/>
          <a:p>
            <a:r>
              <a:rPr lang="en-US" dirty="0"/>
              <a:t>Creation lifecycle continued…</a:t>
            </a:r>
          </a:p>
        </p:txBody>
      </p:sp>
      <p:sp>
        <p:nvSpPr>
          <p:cNvPr id="4" name="Slide Number Placeholder 3">
            <a:extLst>
              <a:ext uri="{FF2B5EF4-FFF2-40B4-BE49-F238E27FC236}">
                <a16:creationId xmlns:a16="http://schemas.microsoft.com/office/drawing/2014/main" id="{2513DE61-CD7A-49A7-9EAF-7E4D615527AF}"/>
              </a:ext>
            </a:extLst>
          </p:cNvPr>
          <p:cNvSpPr>
            <a:spLocks noGrp="1"/>
          </p:cNvSpPr>
          <p:nvPr>
            <p:ph type="sldNum" sz="quarter" idx="4"/>
          </p:nvPr>
        </p:nvSpPr>
        <p:spPr/>
        <p:txBody>
          <a:bodyPr/>
          <a:lstStyle/>
          <a:p>
            <a:fld id="{3A3ABCD3-4259-4031-A1A0-BB63FBFB7B73}" type="slidenum">
              <a:rPr lang="en-US" smtClean="0"/>
              <a:pPr/>
              <a:t>90</a:t>
            </a:fld>
            <a:endParaRPr lang="en-US" dirty="0"/>
          </a:p>
        </p:txBody>
      </p:sp>
    </p:spTree>
    <p:extLst>
      <p:ext uri="{BB962C8B-B14F-4D97-AF65-F5344CB8AC3E}">
        <p14:creationId xmlns:p14="http://schemas.microsoft.com/office/powerpoint/2010/main" val="13661606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1EBAA-E102-4A4D-B919-7EFFCDA17463}"/>
              </a:ext>
            </a:extLst>
          </p:cNvPr>
          <p:cNvSpPr>
            <a:spLocks noGrp="1"/>
          </p:cNvSpPr>
          <p:nvPr>
            <p:ph sz="quarter" idx="13"/>
          </p:nvPr>
        </p:nvSpPr>
        <p:spPr/>
        <p:txBody>
          <a:bodyPr/>
          <a:lstStyle/>
          <a:p>
            <a:r>
              <a:rPr lang="en-US" dirty="0">
                <a:solidFill>
                  <a:schemeClr val="bg1">
                    <a:lumMod val="50000"/>
                  </a:schemeClr>
                </a:solidFill>
              </a:rPr>
              <a:t>//to demo update lifecycle events, convert Products.js and Product.js into class components</a:t>
            </a:r>
          </a:p>
          <a:p>
            <a:r>
              <a:rPr lang="en-US" dirty="0">
                <a:solidFill>
                  <a:schemeClr val="bg1">
                    <a:lumMod val="50000"/>
                  </a:schemeClr>
                </a:solidFill>
              </a:rPr>
              <a:t>//import { Component } from 'react';</a:t>
            </a:r>
          </a:p>
          <a:p>
            <a:r>
              <a:rPr lang="en-US" dirty="0">
                <a:solidFill>
                  <a:schemeClr val="bg1">
                    <a:lumMod val="50000"/>
                  </a:schemeClr>
                </a:solidFill>
              </a:rPr>
              <a:t>//replace the function with a class that extends Component, </a:t>
            </a:r>
          </a:p>
          <a:p>
            <a:r>
              <a:rPr lang="en-US" dirty="0">
                <a:solidFill>
                  <a:schemeClr val="bg1">
                    <a:lumMod val="50000"/>
                  </a:schemeClr>
                </a:solidFill>
              </a:rPr>
              <a:t>//give it a render method that returns the existing JSX</a:t>
            </a:r>
          </a:p>
          <a:p>
            <a:r>
              <a:rPr lang="en-US" dirty="0">
                <a:solidFill>
                  <a:schemeClr val="bg1">
                    <a:lumMod val="50000"/>
                  </a:schemeClr>
                </a:solidFill>
              </a:rPr>
              <a:t>//change all props to </a:t>
            </a:r>
            <a:r>
              <a:rPr lang="en-US" dirty="0" err="1">
                <a:solidFill>
                  <a:schemeClr val="bg1">
                    <a:lumMod val="50000"/>
                  </a:schemeClr>
                </a:solidFill>
              </a:rPr>
              <a:t>this.props</a:t>
            </a:r>
            <a:r>
              <a:rPr lang="en-US" dirty="0">
                <a:solidFill>
                  <a:schemeClr val="bg1">
                    <a:lumMod val="50000"/>
                  </a:schemeClr>
                </a:solidFill>
              </a:rPr>
              <a:t> and export the class, not the function</a:t>
            </a:r>
          </a:p>
          <a:p>
            <a:r>
              <a:rPr lang="en-US" dirty="0">
                <a:solidFill>
                  <a:schemeClr val="bg1">
                    <a:lumMod val="50000"/>
                  </a:schemeClr>
                </a:solidFill>
              </a:rPr>
              <a:t>//(perhaps convert one with the students and then have them do the other on their own)</a:t>
            </a:r>
          </a:p>
          <a:p>
            <a:endParaRPr lang="en-US" dirty="0"/>
          </a:p>
          <a:p>
            <a:r>
              <a:rPr lang="en-US" dirty="0">
                <a:solidFill>
                  <a:schemeClr val="bg1">
                    <a:lumMod val="50000"/>
                  </a:schemeClr>
                </a:solidFill>
              </a:rPr>
              <a:t>//in Products.js start adding lifecycle events:</a:t>
            </a:r>
          </a:p>
          <a:p>
            <a:r>
              <a:rPr lang="en-US" dirty="0"/>
              <a:t>static </a:t>
            </a:r>
            <a:r>
              <a:rPr lang="en-US" dirty="0" err="1"/>
              <a:t>getDerivedStateFromProps</a:t>
            </a:r>
            <a:r>
              <a:rPr lang="en-US" dirty="0"/>
              <a:t>(props, state) {</a:t>
            </a:r>
          </a:p>
          <a:p>
            <a:r>
              <a:rPr lang="en-US" dirty="0"/>
              <a:t>	console.log('(Products.js) </a:t>
            </a:r>
            <a:r>
              <a:rPr lang="en-US" dirty="0" err="1"/>
              <a:t>getDerivedStateFromProps</a:t>
            </a:r>
            <a:r>
              <a:rPr lang="en-US" dirty="0"/>
              <a:t>');</a:t>
            </a:r>
          </a:p>
          <a:p>
            <a:r>
              <a:rPr lang="en-US" dirty="0"/>
              <a:t>	return state;</a:t>
            </a:r>
          </a:p>
          <a:p>
            <a:r>
              <a:rPr lang="en-US" dirty="0"/>
              <a:t>}</a:t>
            </a:r>
          </a:p>
          <a:p>
            <a:endParaRPr lang="en-US" dirty="0"/>
          </a:p>
          <a:p>
            <a:endParaRPr lang="en-US" dirty="0"/>
          </a:p>
        </p:txBody>
      </p:sp>
      <p:sp>
        <p:nvSpPr>
          <p:cNvPr id="3" name="Title 2">
            <a:extLst>
              <a:ext uri="{FF2B5EF4-FFF2-40B4-BE49-F238E27FC236}">
                <a16:creationId xmlns:a16="http://schemas.microsoft.com/office/drawing/2014/main" id="{FF04E423-7336-46AB-BC20-473CA0952FFE}"/>
              </a:ext>
            </a:extLst>
          </p:cNvPr>
          <p:cNvSpPr>
            <a:spLocks noGrp="1"/>
          </p:cNvSpPr>
          <p:nvPr>
            <p:ph type="title"/>
          </p:nvPr>
        </p:nvSpPr>
        <p:spPr/>
        <p:txBody>
          <a:bodyPr/>
          <a:lstStyle/>
          <a:p>
            <a:r>
              <a:rPr lang="en-US" dirty="0"/>
              <a:t>Component update lifecycle demo</a:t>
            </a:r>
          </a:p>
        </p:txBody>
      </p:sp>
      <p:sp>
        <p:nvSpPr>
          <p:cNvPr id="4" name="Slide Number Placeholder 3">
            <a:extLst>
              <a:ext uri="{FF2B5EF4-FFF2-40B4-BE49-F238E27FC236}">
                <a16:creationId xmlns:a16="http://schemas.microsoft.com/office/drawing/2014/main" id="{6F3B65AF-8BBA-4BB6-AA54-478E9DD04361}"/>
              </a:ext>
            </a:extLst>
          </p:cNvPr>
          <p:cNvSpPr>
            <a:spLocks noGrp="1"/>
          </p:cNvSpPr>
          <p:nvPr>
            <p:ph type="sldNum" sz="quarter" idx="4"/>
          </p:nvPr>
        </p:nvSpPr>
        <p:spPr/>
        <p:txBody>
          <a:bodyPr/>
          <a:lstStyle/>
          <a:p>
            <a:fld id="{3A3ABCD3-4259-4031-A1A0-BB63FBFB7B73}" type="slidenum">
              <a:rPr lang="en-US" smtClean="0"/>
              <a:pPr/>
              <a:t>91</a:t>
            </a:fld>
            <a:endParaRPr lang="en-US" dirty="0"/>
          </a:p>
        </p:txBody>
      </p:sp>
    </p:spTree>
    <p:extLst>
      <p:ext uri="{BB962C8B-B14F-4D97-AF65-F5344CB8AC3E}">
        <p14:creationId xmlns:p14="http://schemas.microsoft.com/office/powerpoint/2010/main" val="39188177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70752-D3F4-4CAE-8945-6FABAF19956E}"/>
              </a:ext>
            </a:extLst>
          </p:cNvPr>
          <p:cNvSpPr>
            <a:spLocks noGrp="1"/>
          </p:cNvSpPr>
          <p:nvPr>
            <p:ph sz="quarter" idx="13"/>
          </p:nvPr>
        </p:nvSpPr>
        <p:spPr/>
        <p:txBody>
          <a:bodyPr/>
          <a:lstStyle/>
          <a:p>
            <a:r>
              <a:rPr lang="en-US" dirty="0">
                <a:solidFill>
                  <a:schemeClr val="bg1">
                    <a:lumMod val="50000"/>
                  </a:schemeClr>
                </a:solidFill>
              </a:rPr>
              <a:t>//still in Products.js:</a:t>
            </a:r>
          </a:p>
          <a:p>
            <a:r>
              <a:rPr lang="en-US" dirty="0" err="1"/>
              <a:t>shouldComponentUpdate</a:t>
            </a:r>
            <a:r>
              <a:rPr lang="en-US" dirty="0"/>
              <a:t>(</a:t>
            </a:r>
            <a:r>
              <a:rPr lang="en-US" dirty="0" err="1"/>
              <a:t>nextProps</a:t>
            </a:r>
            <a:r>
              <a:rPr lang="en-US" dirty="0"/>
              <a:t>, </a:t>
            </a:r>
            <a:r>
              <a:rPr lang="en-US" dirty="0" err="1"/>
              <a:t>nextState</a:t>
            </a:r>
            <a:r>
              <a:rPr lang="en-US" dirty="0"/>
              <a:t>) {</a:t>
            </a:r>
          </a:p>
          <a:p>
            <a:r>
              <a:rPr lang="en-US" dirty="0"/>
              <a:t>	console.log('(Persons.js) </a:t>
            </a:r>
            <a:r>
              <a:rPr lang="en-US" dirty="0" err="1"/>
              <a:t>shouldComponentUpdate</a:t>
            </a:r>
            <a:r>
              <a:rPr lang="en-US" dirty="0"/>
              <a:t>');</a:t>
            </a:r>
          </a:p>
          <a:p>
            <a:r>
              <a:rPr lang="en-US" dirty="0"/>
              <a:t>	return true;</a:t>
            </a:r>
          </a:p>
          <a:p>
            <a:r>
              <a:rPr lang="en-US" dirty="0"/>
              <a:t>}</a:t>
            </a:r>
          </a:p>
          <a:p>
            <a:r>
              <a:rPr lang="en-US" dirty="0" err="1"/>
              <a:t>getSnapshotBeforeUpdate</a:t>
            </a:r>
            <a:r>
              <a:rPr lang="en-US" dirty="0"/>
              <a:t>(</a:t>
            </a:r>
            <a:r>
              <a:rPr lang="en-US" dirty="0" err="1"/>
              <a:t>prevProps</a:t>
            </a:r>
            <a:r>
              <a:rPr lang="en-US" dirty="0"/>
              <a:t>, </a:t>
            </a:r>
            <a:r>
              <a:rPr lang="en-US" dirty="0" err="1"/>
              <a:t>prevState</a:t>
            </a:r>
            <a:r>
              <a:rPr lang="en-US" dirty="0"/>
              <a:t>) {</a:t>
            </a:r>
          </a:p>
          <a:p>
            <a:r>
              <a:rPr lang="en-US" dirty="0"/>
              <a:t>	console.log('(Persons.js) </a:t>
            </a:r>
            <a:r>
              <a:rPr lang="en-US" dirty="0" err="1"/>
              <a:t>getSnapshotBeforeUpdate</a:t>
            </a:r>
            <a:r>
              <a:rPr lang="en-US" dirty="0"/>
              <a:t>');</a:t>
            </a:r>
          </a:p>
          <a:p>
            <a:r>
              <a:rPr lang="en-US" dirty="0"/>
              <a:t>	return { message: 'hello world from snapshot' };</a:t>
            </a:r>
          </a:p>
          <a:p>
            <a:r>
              <a:rPr lang="en-US" dirty="0"/>
              <a:t>}</a:t>
            </a:r>
          </a:p>
          <a:p>
            <a:r>
              <a:rPr lang="en-US" dirty="0" err="1"/>
              <a:t>componentDidUpdate</a:t>
            </a:r>
            <a:r>
              <a:rPr lang="en-US" dirty="0"/>
              <a:t>(</a:t>
            </a:r>
            <a:r>
              <a:rPr lang="en-US" dirty="0" err="1"/>
              <a:t>prevProps</a:t>
            </a:r>
            <a:r>
              <a:rPr lang="en-US" dirty="0"/>
              <a:t>, </a:t>
            </a:r>
            <a:r>
              <a:rPr lang="en-US" dirty="0" err="1"/>
              <a:t>prevState</a:t>
            </a:r>
            <a:r>
              <a:rPr lang="en-US" dirty="0"/>
              <a:t>, snapshot) {</a:t>
            </a:r>
          </a:p>
          <a:p>
            <a:r>
              <a:rPr lang="en-US" dirty="0"/>
              <a:t>	console.log('(Persons.js) </a:t>
            </a:r>
            <a:r>
              <a:rPr lang="en-US" dirty="0" err="1"/>
              <a:t>componentDidUpdate</a:t>
            </a:r>
            <a:r>
              <a:rPr lang="en-US" dirty="0"/>
              <a:t>', snapshot);</a:t>
            </a:r>
          </a:p>
          <a:p>
            <a:r>
              <a:rPr lang="en-US" dirty="0"/>
              <a:t>}</a:t>
            </a:r>
          </a:p>
          <a:p>
            <a:r>
              <a:rPr lang="en-US" dirty="0">
                <a:solidFill>
                  <a:schemeClr val="bg1">
                    <a:lumMod val="50000"/>
                  </a:schemeClr>
                </a:solidFill>
              </a:rPr>
              <a:t>//load the site, click the button to show products – creation lifecycle executes</a:t>
            </a:r>
          </a:p>
          <a:p>
            <a:r>
              <a:rPr lang="en-US" dirty="0">
                <a:solidFill>
                  <a:schemeClr val="bg1">
                    <a:lumMod val="50000"/>
                  </a:schemeClr>
                </a:solidFill>
              </a:rPr>
              <a:t>//clear the console messages and type in the Custom Inscription for a component to demo</a:t>
            </a:r>
          </a:p>
        </p:txBody>
      </p:sp>
      <p:sp>
        <p:nvSpPr>
          <p:cNvPr id="3" name="Title 2">
            <a:extLst>
              <a:ext uri="{FF2B5EF4-FFF2-40B4-BE49-F238E27FC236}">
                <a16:creationId xmlns:a16="http://schemas.microsoft.com/office/drawing/2014/main" id="{52B1B522-2CB0-46B3-AD61-D3FBF5E5DF97}"/>
              </a:ext>
            </a:extLst>
          </p:cNvPr>
          <p:cNvSpPr>
            <a:spLocks noGrp="1"/>
          </p:cNvSpPr>
          <p:nvPr>
            <p:ph type="title"/>
          </p:nvPr>
        </p:nvSpPr>
        <p:spPr/>
        <p:txBody>
          <a:bodyPr/>
          <a:lstStyle/>
          <a:p>
            <a:r>
              <a:rPr lang="en-US" dirty="0"/>
              <a:t>Update lifecycle continued</a:t>
            </a:r>
          </a:p>
        </p:txBody>
      </p:sp>
      <p:sp>
        <p:nvSpPr>
          <p:cNvPr id="4" name="Slide Number Placeholder 3">
            <a:extLst>
              <a:ext uri="{FF2B5EF4-FFF2-40B4-BE49-F238E27FC236}">
                <a16:creationId xmlns:a16="http://schemas.microsoft.com/office/drawing/2014/main" id="{675BD9CC-CDF8-44EF-A6C6-401D899314CE}"/>
              </a:ext>
            </a:extLst>
          </p:cNvPr>
          <p:cNvSpPr>
            <a:spLocks noGrp="1"/>
          </p:cNvSpPr>
          <p:nvPr>
            <p:ph type="sldNum" sz="quarter" idx="4"/>
          </p:nvPr>
        </p:nvSpPr>
        <p:spPr/>
        <p:txBody>
          <a:bodyPr/>
          <a:lstStyle/>
          <a:p>
            <a:fld id="{3A3ABCD3-4259-4031-A1A0-BB63FBFB7B73}" type="slidenum">
              <a:rPr lang="en-US" smtClean="0"/>
              <a:pPr/>
              <a:t>92</a:t>
            </a:fld>
            <a:endParaRPr lang="en-US" dirty="0"/>
          </a:p>
        </p:txBody>
      </p:sp>
    </p:spTree>
    <p:extLst>
      <p:ext uri="{BB962C8B-B14F-4D97-AF65-F5344CB8AC3E}">
        <p14:creationId xmlns:p14="http://schemas.microsoft.com/office/powerpoint/2010/main" val="1728018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E3C651-5C3A-429D-95EA-04A102ECBAF2}"/>
              </a:ext>
            </a:extLst>
          </p:cNvPr>
          <p:cNvSpPr>
            <a:spLocks noGrp="1"/>
          </p:cNvSpPr>
          <p:nvPr>
            <p:ph sz="quarter" idx="13"/>
          </p:nvPr>
        </p:nvSpPr>
        <p:spPr/>
        <p:txBody>
          <a:bodyPr/>
          <a:lstStyle/>
          <a:p>
            <a:r>
              <a:rPr lang="en-US" dirty="0"/>
              <a:t>//go back to the </a:t>
            </a:r>
            <a:r>
              <a:rPr lang="en-US" dirty="0" err="1"/>
              <a:t>shouldComponentUpdate</a:t>
            </a:r>
            <a:r>
              <a:rPr lang="en-US" dirty="0"/>
              <a:t> event for Products.js and return false</a:t>
            </a:r>
          </a:p>
          <a:p>
            <a:r>
              <a:rPr lang="en-US" dirty="0"/>
              <a:t>//reload, click the button to show products and then type in the Custom Inscription</a:t>
            </a:r>
          </a:p>
          <a:p>
            <a:r>
              <a:rPr lang="en-US" dirty="0"/>
              <a:t>//text box for any product</a:t>
            </a:r>
          </a:p>
          <a:p>
            <a:r>
              <a:rPr lang="en-US" dirty="0"/>
              <a:t>//point out lifecycle events are running (messages in console) but no UI changes!</a:t>
            </a:r>
          </a:p>
          <a:p>
            <a:endParaRPr lang="en-US" dirty="0"/>
          </a:p>
          <a:p>
            <a:r>
              <a:rPr lang="en-US" dirty="0"/>
              <a:t>//reset the event to return true</a:t>
            </a:r>
          </a:p>
          <a:p>
            <a:endParaRPr lang="en-US" dirty="0"/>
          </a:p>
          <a:p>
            <a:endParaRPr lang="en-US" dirty="0"/>
          </a:p>
        </p:txBody>
      </p:sp>
      <p:sp>
        <p:nvSpPr>
          <p:cNvPr id="3" name="Title 2">
            <a:extLst>
              <a:ext uri="{FF2B5EF4-FFF2-40B4-BE49-F238E27FC236}">
                <a16:creationId xmlns:a16="http://schemas.microsoft.com/office/drawing/2014/main" id="{E32320FF-5C50-45A3-87C7-F0B05829FA97}"/>
              </a:ext>
            </a:extLst>
          </p:cNvPr>
          <p:cNvSpPr>
            <a:spLocks noGrp="1"/>
          </p:cNvSpPr>
          <p:nvPr>
            <p:ph type="title"/>
          </p:nvPr>
        </p:nvSpPr>
        <p:spPr/>
        <p:txBody>
          <a:bodyPr/>
          <a:lstStyle/>
          <a:p>
            <a:r>
              <a:rPr lang="en-US" dirty="0"/>
              <a:t>Update lifecycle – final demo</a:t>
            </a:r>
          </a:p>
        </p:txBody>
      </p:sp>
      <p:sp>
        <p:nvSpPr>
          <p:cNvPr id="4" name="Slide Number Placeholder 3">
            <a:extLst>
              <a:ext uri="{FF2B5EF4-FFF2-40B4-BE49-F238E27FC236}">
                <a16:creationId xmlns:a16="http://schemas.microsoft.com/office/drawing/2014/main" id="{F2D045F3-4AF3-4E2E-95D0-F49ABE1C8E3F}"/>
              </a:ext>
            </a:extLst>
          </p:cNvPr>
          <p:cNvSpPr>
            <a:spLocks noGrp="1"/>
          </p:cNvSpPr>
          <p:nvPr>
            <p:ph type="sldNum" sz="quarter" idx="4"/>
          </p:nvPr>
        </p:nvSpPr>
        <p:spPr/>
        <p:txBody>
          <a:bodyPr/>
          <a:lstStyle/>
          <a:p>
            <a:fld id="{3A3ABCD3-4259-4031-A1A0-BB63FBFB7B73}" type="slidenum">
              <a:rPr lang="en-US" smtClean="0"/>
              <a:pPr/>
              <a:t>93</a:t>
            </a:fld>
            <a:endParaRPr lang="en-US" dirty="0"/>
          </a:p>
        </p:txBody>
      </p:sp>
    </p:spTree>
    <p:extLst>
      <p:ext uri="{BB962C8B-B14F-4D97-AF65-F5344CB8AC3E}">
        <p14:creationId xmlns:p14="http://schemas.microsoft.com/office/powerpoint/2010/main" val="18803485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12F780-DBE5-4F84-964E-9F8209C7E9CC}"/>
              </a:ext>
            </a:extLst>
          </p:cNvPr>
          <p:cNvSpPr>
            <a:spLocks noGrp="1"/>
          </p:cNvSpPr>
          <p:nvPr>
            <p:ph sz="quarter" idx="13"/>
          </p:nvPr>
        </p:nvSpPr>
        <p:spPr>
          <a:xfrm>
            <a:off x="154760" y="791852"/>
            <a:ext cx="11770146" cy="5137215"/>
          </a:xfrm>
        </p:spPr>
        <p:txBody>
          <a:bodyPr/>
          <a:lstStyle/>
          <a:p>
            <a:r>
              <a:rPr lang="en-US" dirty="0">
                <a:solidFill>
                  <a:schemeClr val="bg1">
                    <a:lumMod val="50000"/>
                  </a:schemeClr>
                </a:solidFill>
              </a:rPr>
              <a:t>//in App.js add a new state property:</a:t>
            </a:r>
          </a:p>
          <a:p>
            <a:r>
              <a:rPr lang="en-US" dirty="0" err="1"/>
              <a:t>showTitle</a:t>
            </a:r>
            <a:r>
              <a:rPr lang="en-US" dirty="0"/>
              <a:t>: true,</a:t>
            </a:r>
          </a:p>
          <a:p>
            <a:r>
              <a:rPr lang="en-US" dirty="0">
                <a:solidFill>
                  <a:schemeClr val="bg1">
                    <a:lumMod val="50000"/>
                  </a:schemeClr>
                </a:solidFill>
              </a:rPr>
              <a:t>//and a new method:</a:t>
            </a:r>
          </a:p>
          <a:p>
            <a:r>
              <a:rPr lang="en-US" dirty="0" err="1"/>
              <a:t>hideTitleHandler</a:t>
            </a:r>
            <a:r>
              <a:rPr lang="en-US" dirty="0"/>
              <a:t> = () =&gt; { </a:t>
            </a:r>
            <a:r>
              <a:rPr lang="en-US" dirty="0" err="1"/>
              <a:t>this.setState</a:t>
            </a:r>
            <a:r>
              <a:rPr lang="en-US" dirty="0"/>
              <a:t>({ </a:t>
            </a:r>
            <a:r>
              <a:rPr lang="en-US" dirty="0" err="1"/>
              <a:t>showTitle</a:t>
            </a:r>
            <a:r>
              <a:rPr lang="en-US" dirty="0"/>
              <a:t>: false }); }</a:t>
            </a:r>
          </a:p>
          <a:p>
            <a:endParaRPr lang="en-US" dirty="0"/>
          </a:p>
          <a:p>
            <a:r>
              <a:rPr lang="en-US" dirty="0">
                <a:solidFill>
                  <a:schemeClr val="bg1">
                    <a:lumMod val="50000"/>
                  </a:schemeClr>
                </a:solidFill>
              </a:rPr>
              <a:t>//in the render() method add:</a:t>
            </a:r>
          </a:p>
          <a:p>
            <a:r>
              <a:rPr lang="en-US" dirty="0"/>
              <a:t>let </a:t>
            </a:r>
            <a:r>
              <a:rPr lang="en-US" dirty="0" err="1"/>
              <a:t>titleContent</a:t>
            </a:r>
            <a:r>
              <a:rPr lang="en-US" dirty="0"/>
              <a:t> = null;</a:t>
            </a:r>
          </a:p>
          <a:p>
            <a:r>
              <a:rPr lang="en-US" dirty="0"/>
              <a:t>if (</a:t>
            </a:r>
            <a:r>
              <a:rPr lang="en-US" dirty="0" err="1"/>
              <a:t>this.state.showTitle</a:t>
            </a:r>
            <a:r>
              <a:rPr lang="en-US" dirty="0"/>
              <a:t>) { </a:t>
            </a:r>
            <a:r>
              <a:rPr lang="en-US" dirty="0" err="1"/>
              <a:t>titleContent</a:t>
            </a:r>
            <a:r>
              <a:rPr lang="en-US" dirty="0"/>
              <a:t> = (&lt;h1&gt;React Fundamentals&lt;/h1&gt;); }</a:t>
            </a:r>
          </a:p>
          <a:p>
            <a:endParaRPr lang="en-US" dirty="0"/>
          </a:p>
          <a:p>
            <a:r>
              <a:rPr lang="en-US" dirty="0">
                <a:solidFill>
                  <a:schemeClr val="bg1">
                    <a:lumMod val="50000"/>
                  </a:schemeClr>
                </a:solidFill>
              </a:rPr>
              <a:t>//and in the returned JSX, replace the &lt;h1&gt;React Fundamentals&lt;/h1&gt; with:</a:t>
            </a:r>
          </a:p>
          <a:p>
            <a:r>
              <a:rPr lang="en-US" dirty="0"/>
              <a:t>{ </a:t>
            </a:r>
            <a:r>
              <a:rPr lang="en-US" dirty="0" err="1"/>
              <a:t>titleContent</a:t>
            </a:r>
            <a:r>
              <a:rPr lang="en-US" dirty="0"/>
              <a:t> } </a:t>
            </a:r>
          </a:p>
          <a:p>
            <a:r>
              <a:rPr lang="en-US" dirty="0"/>
              <a:t>&lt;button </a:t>
            </a:r>
            <a:r>
              <a:rPr lang="en-US" dirty="0" err="1"/>
              <a:t>onClick</a:t>
            </a:r>
            <a:r>
              <a:rPr lang="en-US" dirty="0"/>
              <a:t>={</a:t>
            </a:r>
            <a:r>
              <a:rPr lang="en-US" dirty="0" err="1"/>
              <a:t>this.hideTitleHandler</a:t>
            </a:r>
            <a:r>
              <a:rPr lang="en-US" dirty="0"/>
              <a:t>}&gt;Hide Title&lt;/button&gt;</a:t>
            </a:r>
          </a:p>
          <a:p>
            <a:endParaRPr lang="en-US" dirty="0"/>
          </a:p>
          <a:p>
            <a:r>
              <a:rPr lang="en-US" dirty="0">
                <a:solidFill>
                  <a:schemeClr val="bg1">
                    <a:lumMod val="50000"/>
                  </a:schemeClr>
                </a:solidFill>
              </a:rPr>
              <a:t>//reload, show the products, clear the console and then hide the title – Products are re-rendered!!</a:t>
            </a:r>
          </a:p>
        </p:txBody>
      </p:sp>
      <p:sp>
        <p:nvSpPr>
          <p:cNvPr id="3" name="Title 2">
            <a:extLst>
              <a:ext uri="{FF2B5EF4-FFF2-40B4-BE49-F238E27FC236}">
                <a16:creationId xmlns:a16="http://schemas.microsoft.com/office/drawing/2014/main" id="{0DED5FA6-78BD-4635-8A2F-6B8B74AC94D0}"/>
              </a:ext>
            </a:extLst>
          </p:cNvPr>
          <p:cNvSpPr>
            <a:spLocks noGrp="1"/>
          </p:cNvSpPr>
          <p:nvPr>
            <p:ph type="title"/>
          </p:nvPr>
        </p:nvSpPr>
        <p:spPr/>
        <p:txBody>
          <a:bodyPr/>
          <a:lstStyle/>
          <a:p>
            <a:r>
              <a:rPr lang="en-US" dirty="0"/>
              <a:t>Performance enhancement demo – setup </a:t>
            </a:r>
          </a:p>
        </p:txBody>
      </p:sp>
      <p:sp>
        <p:nvSpPr>
          <p:cNvPr id="4" name="Slide Number Placeholder 3">
            <a:extLst>
              <a:ext uri="{FF2B5EF4-FFF2-40B4-BE49-F238E27FC236}">
                <a16:creationId xmlns:a16="http://schemas.microsoft.com/office/drawing/2014/main" id="{9BD9BC74-84B6-4355-BF6E-77451DF064B6}"/>
              </a:ext>
            </a:extLst>
          </p:cNvPr>
          <p:cNvSpPr>
            <a:spLocks noGrp="1"/>
          </p:cNvSpPr>
          <p:nvPr>
            <p:ph type="sldNum" sz="quarter" idx="4"/>
          </p:nvPr>
        </p:nvSpPr>
        <p:spPr/>
        <p:txBody>
          <a:bodyPr/>
          <a:lstStyle/>
          <a:p>
            <a:fld id="{3A3ABCD3-4259-4031-A1A0-BB63FBFB7B73}" type="slidenum">
              <a:rPr lang="en-US" smtClean="0"/>
              <a:pPr/>
              <a:t>94</a:t>
            </a:fld>
            <a:endParaRPr lang="en-US" dirty="0"/>
          </a:p>
        </p:txBody>
      </p:sp>
    </p:spTree>
    <p:extLst>
      <p:ext uri="{BB962C8B-B14F-4D97-AF65-F5344CB8AC3E}">
        <p14:creationId xmlns:p14="http://schemas.microsoft.com/office/powerpoint/2010/main" val="1800542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13A01-7A5E-4783-B43D-A979F474A9B4}"/>
              </a:ext>
            </a:extLst>
          </p:cNvPr>
          <p:cNvSpPr>
            <a:spLocks noGrp="1"/>
          </p:cNvSpPr>
          <p:nvPr>
            <p:ph sz="quarter" idx="13"/>
          </p:nvPr>
        </p:nvSpPr>
        <p:spPr/>
        <p:txBody>
          <a:bodyPr/>
          <a:lstStyle/>
          <a:p>
            <a:r>
              <a:rPr lang="en-US" dirty="0">
                <a:solidFill>
                  <a:schemeClr val="bg1">
                    <a:lumMod val="50000"/>
                  </a:schemeClr>
                </a:solidFill>
              </a:rPr>
              <a:t>//in Products.js modify </a:t>
            </a:r>
            <a:r>
              <a:rPr lang="en-US" dirty="0" err="1">
                <a:solidFill>
                  <a:schemeClr val="bg1">
                    <a:lumMod val="50000"/>
                  </a:schemeClr>
                </a:solidFill>
              </a:rPr>
              <a:t>shouldComponentUpdate</a:t>
            </a:r>
            <a:r>
              <a:rPr lang="en-US" dirty="0">
                <a:solidFill>
                  <a:schemeClr val="bg1">
                    <a:lumMod val="50000"/>
                  </a:schemeClr>
                </a:solidFill>
              </a:rPr>
              <a:t> to perhaps return false:</a:t>
            </a:r>
          </a:p>
          <a:p>
            <a:r>
              <a:rPr lang="en-US" dirty="0"/>
              <a:t>if (</a:t>
            </a:r>
            <a:r>
              <a:rPr lang="en-US" dirty="0" err="1"/>
              <a:t>nextProps.products</a:t>
            </a:r>
            <a:r>
              <a:rPr lang="en-US" dirty="0"/>
              <a:t> !== </a:t>
            </a:r>
            <a:r>
              <a:rPr lang="en-US" dirty="0" err="1"/>
              <a:t>this.props.products</a:t>
            </a:r>
            <a:r>
              <a:rPr lang="en-US" dirty="0"/>
              <a:t>) {</a:t>
            </a:r>
          </a:p>
          <a:p>
            <a:r>
              <a:rPr lang="en-US" dirty="0"/>
              <a:t>	return true;</a:t>
            </a:r>
          </a:p>
          <a:p>
            <a:r>
              <a:rPr lang="en-US" dirty="0"/>
              <a:t>} else {</a:t>
            </a:r>
          </a:p>
          <a:p>
            <a:r>
              <a:rPr lang="en-US" dirty="0"/>
              <a:t>	return false;</a:t>
            </a:r>
          </a:p>
          <a:p>
            <a:r>
              <a:rPr lang="en-US" dirty="0"/>
              <a:t>}</a:t>
            </a:r>
          </a:p>
          <a:p>
            <a:r>
              <a:rPr lang="en-US" dirty="0">
                <a:solidFill>
                  <a:schemeClr val="bg1">
                    <a:lumMod val="50000"/>
                  </a:schemeClr>
                </a:solidFill>
              </a:rPr>
              <a:t>//reload and demo that the re-rendering of Products and the three Product do not happen</a:t>
            </a:r>
          </a:p>
          <a:p>
            <a:r>
              <a:rPr lang="en-US" dirty="0">
                <a:solidFill>
                  <a:schemeClr val="bg1">
                    <a:lumMod val="50000"/>
                  </a:schemeClr>
                </a:solidFill>
              </a:rPr>
              <a:t>//point out that we are testing equality of reference and this only works because we are</a:t>
            </a:r>
          </a:p>
          <a:p>
            <a:r>
              <a:rPr lang="en-US" dirty="0">
                <a:solidFill>
                  <a:schemeClr val="bg1">
                    <a:lumMod val="50000"/>
                  </a:schemeClr>
                </a:solidFill>
              </a:rPr>
              <a:t>//updating state immutably (e.g. refer to </a:t>
            </a:r>
            <a:r>
              <a:rPr lang="en-US" dirty="0" err="1">
                <a:solidFill>
                  <a:schemeClr val="bg1">
                    <a:lumMod val="50000"/>
                  </a:schemeClr>
                </a:solidFill>
              </a:rPr>
              <a:t>inscriptionChangedHandler</a:t>
            </a:r>
            <a:r>
              <a:rPr lang="en-US" dirty="0">
                <a:solidFill>
                  <a:schemeClr val="bg1">
                    <a:lumMod val="50000"/>
                  </a:schemeClr>
                </a:solidFill>
              </a:rPr>
              <a:t> in App.js)</a:t>
            </a:r>
          </a:p>
          <a:p>
            <a:endParaRPr lang="en-US" dirty="0"/>
          </a:p>
          <a:p>
            <a:r>
              <a:rPr lang="en-US" dirty="0">
                <a:solidFill>
                  <a:schemeClr val="bg1">
                    <a:lumMod val="50000"/>
                  </a:schemeClr>
                </a:solidFill>
              </a:rPr>
              <a:t>//ALSO: click Hide Title multiple times – multiple re-renderings of App happen!</a:t>
            </a:r>
          </a:p>
          <a:p>
            <a:r>
              <a:rPr lang="en-US" dirty="0">
                <a:solidFill>
                  <a:schemeClr val="bg1">
                    <a:lumMod val="50000"/>
                  </a:schemeClr>
                </a:solidFill>
              </a:rPr>
              <a:t>//modify </a:t>
            </a:r>
            <a:r>
              <a:rPr lang="en-US" dirty="0" err="1">
                <a:solidFill>
                  <a:schemeClr val="bg1">
                    <a:lumMod val="50000"/>
                  </a:schemeClr>
                </a:solidFill>
              </a:rPr>
              <a:t>hideTitleHandler</a:t>
            </a:r>
            <a:r>
              <a:rPr lang="en-US" dirty="0">
                <a:solidFill>
                  <a:schemeClr val="bg1">
                    <a:lumMod val="50000"/>
                  </a:schemeClr>
                </a:solidFill>
              </a:rPr>
              <a:t> (in App.js):</a:t>
            </a:r>
          </a:p>
          <a:p>
            <a:r>
              <a:rPr lang="en-US" dirty="0"/>
              <a:t>if (</a:t>
            </a:r>
            <a:r>
              <a:rPr lang="en-US" dirty="0" err="1"/>
              <a:t>this.state.showTitle</a:t>
            </a:r>
            <a:r>
              <a:rPr lang="en-US" dirty="0"/>
              <a:t>) </a:t>
            </a:r>
            <a:r>
              <a:rPr lang="en-US" dirty="0" err="1"/>
              <a:t>this.setState</a:t>
            </a:r>
            <a:r>
              <a:rPr lang="en-US" dirty="0"/>
              <a:t>({ </a:t>
            </a:r>
            <a:r>
              <a:rPr lang="en-US" dirty="0" err="1"/>
              <a:t>showTitle</a:t>
            </a:r>
            <a:r>
              <a:rPr lang="en-US" dirty="0"/>
              <a:t>: false });</a:t>
            </a:r>
          </a:p>
          <a:p>
            <a:r>
              <a:rPr lang="en-US" dirty="0">
                <a:solidFill>
                  <a:schemeClr val="bg1">
                    <a:lumMod val="50000"/>
                  </a:schemeClr>
                </a:solidFill>
              </a:rPr>
              <a:t>//reload and demo re-rendering of App only happens on the first click of Hide Title</a:t>
            </a:r>
          </a:p>
        </p:txBody>
      </p:sp>
      <p:sp>
        <p:nvSpPr>
          <p:cNvPr id="3" name="Title 2">
            <a:extLst>
              <a:ext uri="{FF2B5EF4-FFF2-40B4-BE49-F238E27FC236}">
                <a16:creationId xmlns:a16="http://schemas.microsoft.com/office/drawing/2014/main" id="{9EF0ED85-B63C-4321-A721-27A478492D48}"/>
              </a:ext>
            </a:extLst>
          </p:cNvPr>
          <p:cNvSpPr>
            <a:spLocks noGrp="1"/>
          </p:cNvSpPr>
          <p:nvPr>
            <p:ph type="title"/>
          </p:nvPr>
        </p:nvSpPr>
        <p:spPr/>
        <p:txBody>
          <a:bodyPr/>
          <a:lstStyle/>
          <a:p>
            <a:r>
              <a:rPr lang="en-US" dirty="0"/>
              <a:t>Performance enhancement demo – implemented </a:t>
            </a:r>
          </a:p>
        </p:txBody>
      </p:sp>
      <p:sp>
        <p:nvSpPr>
          <p:cNvPr id="4" name="Slide Number Placeholder 3">
            <a:extLst>
              <a:ext uri="{FF2B5EF4-FFF2-40B4-BE49-F238E27FC236}">
                <a16:creationId xmlns:a16="http://schemas.microsoft.com/office/drawing/2014/main" id="{2C59A1E4-A485-45F1-A42A-F66BC5A37886}"/>
              </a:ext>
            </a:extLst>
          </p:cNvPr>
          <p:cNvSpPr>
            <a:spLocks noGrp="1"/>
          </p:cNvSpPr>
          <p:nvPr>
            <p:ph type="sldNum" sz="quarter" idx="4"/>
          </p:nvPr>
        </p:nvSpPr>
        <p:spPr/>
        <p:txBody>
          <a:bodyPr/>
          <a:lstStyle/>
          <a:p>
            <a:fld id="{3A3ABCD3-4259-4031-A1A0-BB63FBFB7B73}" type="slidenum">
              <a:rPr lang="en-US" smtClean="0"/>
              <a:pPr/>
              <a:t>95</a:t>
            </a:fld>
            <a:endParaRPr lang="en-US" dirty="0"/>
          </a:p>
        </p:txBody>
      </p:sp>
    </p:spTree>
    <p:extLst>
      <p:ext uri="{BB962C8B-B14F-4D97-AF65-F5344CB8AC3E}">
        <p14:creationId xmlns:p14="http://schemas.microsoft.com/office/powerpoint/2010/main" val="325186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C04E30-3803-46D1-91C2-599620F90508}"/>
              </a:ext>
            </a:extLst>
          </p:cNvPr>
          <p:cNvSpPr>
            <a:spLocks noGrp="1"/>
          </p:cNvSpPr>
          <p:nvPr>
            <p:ph sz="quarter" idx="13"/>
          </p:nvPr>
        </p:nvSpPr>
        <p:spPr/>
        <p:txBody>
          <a:bodyPr/>
          <a:lstStyle/>
          <a:p>
            <a:r>
              <a:rPr lang="en-US" dirty="0">
                <a:solidFill>
                  <a:schemeClr val="bg1">
                    <a:lumMod val="50000"/>
                  </a:schemeClr>
                </a:solidFill>
              </a:rPr>
              <a:t>//examine Products.js and </a:t>
            </a:r>
            <a:r>
              <a:rPr lang="en-US" dirty="0" err="1">
                <a:solidFill>
                  <a:schemeClr val="bg1">
                    <a:lumMod val="50000"/>
                  </a:schemeClr>
                </a:solidFill>
              </a:rPr>
              <a:t>shouldComponentUpdate</a:t>
            </a:r>
            <a:r>
              <a:rPr lang="en-US" dirty="0">
                <a:solidFill>
                  <a:schemeClr val="bg1">
                    <a:lumMod val="50000"/>
                  </a:schemeClr>
                </a:solidFill>
              </a:rPr>
              <a:t> – we're only testing </a:t>
            </a:r>
            <a:r>
              <a:rPr lang="en-US" dirty="0" err="1">
                <a:solidFill>
                  <a:schemeClr val="bg1">
                    <a:lumMod val="50000"/>
                  </a:schemeClr>
                </a:solidFill>
              </a:rPr>
              <a:t>this.props.products</a:t>
            </a:r>
            <a:endParaRPr lang="en-US" dirty="0">
              <a:solidFill>
                <a:schemeClr val="bg1">
                  <a:lumMod val="50000"/>
                </a:schemeClr>
              </a:solidFill>
            </a:endParaRPr>
          </a:p>
          <a:p>
            <a:r>
              <a:rPr lang="en-US" dirty="0">
                <a:solidFill>
                  <a:schemeClr val="bg1">
                    <a:lumMod val="50000"/>
                  </a:schemeClr>
                </a:solidFill>
              </a:rPr>
              <a:t>//look at returned JSX from render() – we also depend upon other props</a:t>
            </a:r>
          </a:p>
          <a:p>
            <a:r>
              <a:rPr lang="en-US" dirty="0">
                <a:solidFill>
                  <a:schemeClr val="bg1">
                    <a:lumMod val="50000"/>
                  </a:schemeClr>
                </a:solidFill>
              </a:rPr>
              <a:t>//(namely: </a:t>
            </a:r>
            <a:r>
              <a:rPr lang="en-US" dirty="0" err="1">
                <a:solidFill>
                  <a:schemeClr val="bg1">
                    <a:lumMod val="50000"/>
                  </a:schemeClr>
                </a:solidFill>
              </a:rPr>
              <a:t>productRemoved</a:t>
            </a:r>
            <a:r>
              <a:rPr lang="en-US" dirty="0">
                <a:solidFill>
                  <a:schemeClr val="bg1">
                    <a:lumMod val="50000"/>
                  </a:schemeClr>
                </a:solidFill>
              </a:rPr>
              <a:t>, </a:t>
            </a:r>
            <a:r>
              <a:rPr lang="en-US" dirty="0" err="1">
                <a:solidFill>
                  <a:schemeClr val="bg1">
                    <a:lumMod val="50000"/>
                  </a:schemeClr>
                </a:solidFill>
              </a:rPr>
              <a:t>inscriptionChanged</a:t>
            </a:r>
            <a:r>
              <a:rPr lang="en-US" dirty="0">
                <a:solidFill>
                  <a:schemeClr val="bg1">
                    <a:lumMod val="50000"/>
                  </a:schemeClr>
                </a:solidFill>
              </a:rPr>
              <a:t> and </a:t>
            </a:r>
            <a:r>
              <a:rPr lang="en-US" dirty="0" err="1">
                <a:solidFill>
                  <a:schemeClr val="bg1">
                    <a:lumMod val="50000"/>
                  </a:schemeClr>
                </a:solidFill>
              </a:rPr>
              <a:t>buyClicked</a:t>
            </a:r>
            <a:r>
              <a:rPr lang="en-US" dirty="0">
                <a:solidFill>
                  <a:schemeClr val="bg1">
                    <a:lumMod val="50000"/>
                  </a:schemeClr>
                </a:solidFill>
              </a:rPr>
              <a:t> – handlers)</a:t>
            </a:r>
          </a:p>
          <a:p>
            <a:r>
              <a:rPr lang="en-US" dirty="0">
                <a:solidFill>
                  <a:schemeClr val="bg1">
                    <a:lumMod val="50000"/>
                  </a:schemeClr>
                </a:solidFill>
              </a:rPr>
              <a:t>//handlers are not likely to change, but they could and currently those changes are ignored!</a:t>
            </a:r>
          </a:p>
          <a:p>
            <a:endParaRPr lang="en-US" dirty="0"/>
          </a:p>
          <a:p>
            <a:r>
              <a:rPr lang="en-US" dirty="0">
                <a:solidFill>
                  <a:schemeClr val="bg1">
                    <a:lumMod val="50000"/>
                  </a:schemeClr>
                </a:solidFill>
              </a:rPr>
              <a:t>//modify Products.js to be a Pure Component:</a:t>
            </a:r>
          </a:p>
          <a:p>
            <a:r>
              <a:rPr lang="en-US" dirty="0"/>
              <a:t>import React, { </a:t>
            </a:r>
            <a:r>
              <a:rPr lang="en-US" dirty="0" err="1"/>
              <a:t>PureComponent</a:t>
            </a:r>
            <a:r>
              <a:rPr lang="en-US" dirty="0"/>
              <a:t> } from 'react';</a:t>
            </a:r>
          </a:p>
          <a:p>
            <a:endParaRPr lang="en-US" dirty="0"/>
          </a:p>
          <a:p>
            <a:r>
              <a:rPr lang="en-US" dirty="0"/>
              <a:t>class Products extends </a:t>
            </a:r>
            <a:r>
              <a:rPr lang="en-US" dirty="0" err="1"/>
              <a:t>PureComponent</a:t>
            </a:r>
            <a:r>
              <a:rPr lang="en-US" dirty="0"/>
              <a:t> {</a:t>
            </a:r>
          </a:p>
          <a:p>
            <a:r>
              <a:rPr lang="en-US" dirty="0"/>
              <a:t>	</a:t>
            </a:r>
          </a:p>
          <a:p>
            <a:r>
              <a:rPr lang="en-US" dirty="0"/>
              <a:t>	//comment out </a:t>
            </a:r>
            <a:r>
              <a:rPr lang="en-US" dirty="0" err="1"/>
              <a:t>shouldComponentUpdate</a:t>
            </a:r>
            <a:r>
              <a:rPr lang="en-US" dirty="0"/>
              <a:t>()</a:t>
            </a:r>
          </a:p>
          <a:p>
            <a:r>
              <a:rPr lang="en-US" dirty="0"/>
              <a:t>}</a:t>
            </a:r>
          </a:p>
          <a:p>
            <a:endParaRPr lang="en-US" dirty="0"/>
          </a:p>
          <a:p>
            <a:r>
              <a:rPr lang="en-US" dirty="0">
                <a:solidFill>
                  <a:schemeClr val="bg1">
                    <a:lumMod val="50000"/>
                  </a:schemeClr>
                </a:solidFill>
              </a:rPr>
              <a:t>//reload and demo that rendering doesn't happen when hiding the title</a:t>
            </a:r>
          </a:p>
        </p:txBody>
      </p:sp>
      <p:sp>
        <p:nvSpPr>
          <p:cNvPr id="3" name="Title 2">
            <a:extLst>
              <a:ext uri="{FF2B5EF4-FFF2-40B4-BE49-F238E27FC236}">
                <a16:creationId xmlns:a16="http://schemas.microsoft.com/office/drawing/2014/main" id="{0F44D07F-B4AD-4F8E-82B3-0ADB610E81A1}"/>
              </a:ext>
            </a:extLst>
          </p:cNvPr>
          <p:cNvSpPr>
            <a:spLocks noGrp="1"/>
          </p:cNvSpPr>
          <p:nvPr>
            <p:ph type="title"/>
          </p:nvPr>
        </p:nvSpPr>
        <p:spPr/>
        <p:txBody>
          <a:bodyPr/>
          <a:lstStyle/>
          <a:p>
            <a:r>
              <a:rPr lang="en-US" dirty="0"/>
              <a:t>Pure components demo</a:t>
            </a:r>
          </a:p>
        </p:txBody>
      </p:sp>
      <p:sp>
        <p:nvSpPr>
          <p:cNvPr id="4" name="Slide Number Placeholder 3">
            <a:extLst>
              <a:ext uri="{FF2B5EF4-FFF2-40B4-BE49-F238E27FC236}">
                <a16:creationId xmlns:a16="http://schemas.microsoft.com/office/drawing/2014/main" id="{9C6EE7DF-A31A-4D82-976B-CEF78C799CBC}"/>
              </a:ext>
            </a:extLst>
          </p:cNvPr>
          <p:cNvSpPr>
            <a:spLocks noGrp="1"/>
          </p:cNvSpPr>
          <p:nvPr>
            <p:ph type="sldNum" sz="quarter" idx="4"/>
          </p:nvPr>
        </p:nvSpPr>
        <p:spPr/>
        <p:txBody>
          <a:bodyPr/>
          <a:lstStyle/>
          <a:p>
            <a:fld id="{3A3ABCD3-4259-4031-A1A0-BB63FBFB7B73}" type="slidenum">
              <a:rPr lang="en-US" smtClean="0"/>
              <a:pPr/>
              <a:t>96</a:t>
            </a:fld>
            <a:endParaRPr lang="en-US" dirty="0"/>
          </a:p>
        </p:txBody>
      </p:sp>
    </p:spTree>
    <p:extLst>
      <p:ext uri="{BB962C8B-B14F-4D97-AF65-F5344CB8AC3E}">
        <p14:creationId xmlns:p14="http://schemas.microsoft.com/office/powerpoint/2010/main" val="42250228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CF7686-9DAB-4EFB-8BA4-85539FB22CC8}"/>
              </a:ext>
            </a:extLst>
          </p:cNvPr>
          <p:cNvSpPr>
            <a:spLocks noGrp="1"/>
          </p:cNvSpPr>
          <p:nvPr>
            <p:ph sz="quarter" idx="13"/>
          </p:nvPr>
        </p:nvSpPr>
        <p:spPr/>
        <p:txBody>
          <a:bodyPr/>
          <a:lstStyle/>
          <a:p>
            <a:r>
              <a:rPr lang="en-US" dirty="0">
                <a:solidFill>
                  <a:schemeClr val="bg1">
                    <a:lumMod val="50000"/>
                  </a:schemeClr>
                </a:solidFill>
              </a:rPr>
              <a:t>//in Products.js, in the render() method, add an adjacent element to the existing content:</a:t>
            </a:r>
          </a:p>
          <a:p>
            <a:r>
              <a:rPr lang="en-US" dirty="0"/>
              <a:t>return (</a:t>
            </a:r>
          </a:p>
          <a:p>
            <a:r>
              <a:rPr lang="en-US" dirty="0"/>
              <a:t>	&lt;div&gt;Hello World&lt;/div&gt;</a:t>
            </a:r>
          </a:p>
          <a:p>
            <a:r>
              <a:rPr lang="en-US" dirty="0"/>
              <a:t>	&lt;div&gt;</a:t>
            </a:r>
          </a:p>
          <a:p>
            <a:r>
              <a:rPr lang="en-US" dirty="0"/>
              <a:t>		{</a:t>
            </a:r>
            <a:r>
              <a:rPr lang="en-US" dirty="0" err="1"/>
              <a:t>this.props.products.map</a:t>
            </a:r>
            <a:r>
              <a:rPr lang="en-US" dirty="0"/>
              <a:t>((product, </a:t>
            </a:r>
            <a:r>
              <a:rPr lang="en-US" dirty="0" err="1"/>
              <a:t>idx</a:t>
            </a:r>
            <a:r>
              <a:rPr lang="en-US" dirty="0"/>
              <a:t>) =&gt; </a:t>
            </a:r>
          </a:p>
          <a:p>
            <a:r>
              <a:rPr lang="en-US" dirty="0"/>
              <a:t>			. . .</a:t>
            </a:r>
          </a:p>
          <a:p>
            <a:r>
              <a:rPr lang="en-US" dirty="0"/>
              <a:t>		))}</a:t>
            </a:r>
          </a:p>
          <a:p>
            <a:r>
              <a:rPr lang="en-US" dirty="0"/>
              <a:t>	&lt;/div&gt;</a:t>
            </a:r>
          </a:p>
          <a:p>
            <a:r>
              <a:rPr lang="en-US" dirty="0"/>
              <a:t>);</a:t>
            </a:r>
          </a:p>
          <a:p>
            <a:endParaRPr lang="en-US" dirty="0"/>
          </a:p>
          <a:p>
            <a:r>
              <a:rPr lang="en-US" dirty="0">
                <a:solidFill>
                  <a:schemeClr val="bg1">
                    <a:lumMod val="50000"/>
                  </a:schemeClr>
                </a:solidFill>
              </a:rPr>
              <a:t>//demo the error in the browser</a:t>
            </a:r>
          </a:p>
          <a:p>
            <a:endParaRPr lang="en-US" dirty="0"/>
          </a:p>
        </p:txBody>
      </p:sp>
      <p:sp>
        <p:nvSpPr>
          <p:cNvPr id="3" name="Title 2">
            <a:extLst>
              <a:ext uri="{FF2B5EF4-FFF2-40B4-BE49-F238E27FC236}">
                <a16:creationId xmlns:a16="http://schemas.microsoft.com/office/drawing/2014/main" id="{C5BCA358-245B-4FF3-B028-EC52BC4396ED}"/>
              </a:ext>
            </a:extLst>
          </p:cNvPr>
          <p:cNvSpPr>
            <a:spLocks noGrp="1"/>
          </p:cNvSpPr>
          <p:nvPr>
            <p:ph type="title"/>
          </p:nvPr>
        </p:nvSpPr>
        <p:spPr/>
        <p:txBody>
          <a:bodyPr/>
          <a:lstStyle/>
          <a:p>
            <a:r>
              <a:rPr lang="en-US" dirty="0"/>
              <a:t>Adjacent elements demo</a:t>
            </a:r>
          </a:p>
        </p:txBody>
      </p:sp>
      <p:sp>
        <p:nvSpPr>
          <p:cNvPr id="4" name="Slide Number Placeholder 3">
            <a:extLst>
              <a:ext uri="{FF2B5EF4-FFF2-40B4-BE49-F238E27FC236}">
                <a16:creationId xmlns:a16="http://schemas.microsoft.com/office/drawing/2014/main" id="{FE9B5B8C-7134-41DF-8082-AB705BF6ACA9}"/>
              </a:ext>
            </a:extLst>
          </p:cNvPr>
          <p:cNvSpPr>
            <a:spLocks noGrp="1"/>
          </p:cNvSpPr>
          <p:nvPr>
            <p:ph type="sldNum" sz="quarter" idx="4"/>
          </p:nvPr>
        </p:nvSpPr>
        <p:spPr/>
        <p:txBody>
          <a:bodyPr/>
          <a:lstStyle/>
          <a:p>
            <a:fld id="{3A3ABCD3-4259-4031-A1A0-BB63FBFB7B73}" type="slidenum">
              <a:rPr lang="en-US" smtClean="0"/>
              <a:pPr/>
              <a:t>97</a:t>
            </a:fld>
            <a:endParaRPr lang="en-US" dirty="0"/>
          </a:p>
        </p:txBody>
      </p:sp>
    </p:spTree>
    <p:extLst>
      <p:ext uri="{BB962C8B-B14F-4D97-AF65-F5344CB8AC3E}">
        <p14:creationId xmlns:p14="http://schemas.microsoft.com/office/powerpoint/2010/main" val="10961326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51EE3C-E176-43A5-BED4-FA52E826FF56}"/>
              </a:ext>
            </a:extLst>
          </p:cNvPr>
          <p:cNvSpPr>
            <a:spLocks noGrp="1"/>
          </p:cNvSpPr>
          <p:nvPr>
            <p:ph sz="quarter" idx="13"/>
          </p:nvPr>
        </p:nvSpPr>
        <p:spPr/>
        <p:txBody>
          <a:bodyPr/>
          <a:lstStyle/>
          <a:p>
            <a:r>
              <a:rPr lang="en-US" dirty="0">
                <a:solidFill>
                  <a:schemeClr val="bg1">
                    <a:lumMod val="50000"/>
                  </a:schemeClr>
                </a:solidFill>
              </a:rPr>
              <a:t>//modify the returned JSX in the render method of Products.js to return an array:</a:t>
            </a:r>
          </a:p>
          <a:p>
            <a:r>
              <a:rPr lang="en-US" dirty="0"/>
              <a:t>return [</a:t>
            </a:r>
          </a:p>
          <a:p>
            <a:r>
              <a:rPr lang="en-US" dirty="0"/>
              <a:t>	&lt;div key="thing1"&gt;Hello world!&lt;/div&gt;,		</a:t>
            </a:r>
            <a:r>
              <a:rPr lang="en-US" dirty="0">
                <a:solidFill>
                  <a:schemeClr val="bg1">
                    <a:lumMod val="65000"/>
                  </a:schemeClr>
                </a:solidFill>
              </a:rPr>
              <a:t>//don't forget the comma here!</a:t>
            </a:r>
          </a:p>
          <a:p>
            <a:r>
              <a:rPr lang="en-US" dirty="0"/>
              <a:t>	&lt;div key="thing2"&gt;</a:t>
            </a:r>
          </a:p>
          <a:p>
            <a:r>
              <a:rPr lang="en-US" dirty="0"/>
              <a:t>		{</a:t>
            </a:r>
            <a:r>
              <a:rPr lang="en-US" dirty="0" err="1"/>
              <a:t>this.props.products.map</a:t>
            </a:r>
            <a:r>
              <a:rPr lang="en-US" dirty="0"/>
              <a:t>((product, </a:t>
            </a:r>
            <a:r>
              <a:rPr lang="en-US" dirty="0" err="1"/>
              <a:t>idx</a:t>
            </a:r>
            <a:r>
              <a:rPr lang="en-US" dirty="0"/>
              <a:t>) =&gt;</a:t>
            </a:r>
          </a:p>
          <a:p>
            <a:r>
              <a:rPr lang="en-US" dirty="0"/>
              <a:t>			. . .</a:t>
            </a:r>
          </a:p>
          <a:p>
            <a:r>
              <a:rPr lang="en-US" dirty="0"/>
              <a:t>		))}</a:t>
            </a:r>
          </a:p>
          <a:p>
            <a:r>
              <a:rPr lang="en-US" dirty="0"/>
              <a:t>	&lt;/div&gt;</a:t>
            </a:r>
          </a:p>
          <a:p>
            <a:r>
              <a:rPr lang="en-US" dirty="0"/>
              <a:t>];</a:t>
            </a:r>
          </a:p>
          <a:p>
            <a:endParaRPr lang="en-US" dirty="0"/>
          </a:p>
          <a:p>
            <a:r>
              <a:rPr lang="en-US" dirty="0">
                <a:solidFill>
                  <a:schemeClr val="bg1">
                    <a:lumMod val="50000"/>
                  </a:schemeClr>
                </a:solidFill>
              </a:rPr>
              <a:t>//perhaps demo it as an array without the keys, view the error message and then add the keys</a:t>
            </a:r>
          </a:p>
          <a:p>
            <a:r>
              <a:rPr lang="en-US" dirty="0">
                <a:solidFill>
                  <a:schemeClr val="bg1">
                    <a:lumMod val="50000"/>
                  </a:schemeClr>
                </a:solidFill>
              </a:rPr>
              <a:t>//remove the array to prepare for next demo</a:t>
            </a:r>
          </a:p>
        </p:txBody>
      </p:sp>
      <p:sp>
        <p:nvSpPr>
          <p:cNvPr id="3" name="Title 2">
            <a:extLst>
              <a:ext uri="{FF2B5EF4-FFF2-40B4-BE49-F238E27FC236}">
                <a16:creationId xmlns:a16="http://schemas.microsoft.com/office/drawing/2014/main" id="{94C89EA8-E391-46B9-B803-B48899B27DF6}"/>
              </a:ext>
            </a:extLst>
          </p:cNvPr>
          <p:cNvSpPr>
            <a:spLocks noGrp="1"/>
          </p:cNvSpPr>
          <p:nvPr>
            <p:ph type="title"/>
          </p:nvPr>
        </p:nvSpPr>
        <p:spPr/>
        <p:txBody>
          <a:bodyPr/>
          <a:lstStyle/>
          <a:p>
            <a:r>
              <a:rPr lang="en-US" dirty="0"/>
              <a:t>Adjacent element fix #1 - array</a:t>
            </a:r>
          </a:p>
        </p:txBody>
      </p:sp>
      <p:sp>
        <p:nvSpPr>
          <p:cNvPr id="4" name="Slide Number Placeholder 3">
            <a:extLst>
              <a:ext uri="{FF2B5EF4-FFF2-40B4-BE49-F238E27FC236}">
                <a16:creationId xmlns:a16="http://schemas.microsoft.com/office/drawing/2014/main" id="{84A54E66-7403-4A82-83C5-CE0A219BF187}"/>
              </a:ext>
            </a:extLst>
          </p:cNvPr>
          <p:cNvSpPr>
            <a:spLocks noGrp="1"/>
          </p:cNvSpPr>
          <p:nvPr>
            <p:ph type="sldNum" sz="quarter" idx="4"/>
          </p:nvPr>
        </p:nvSpPr>
        <p:spPr/>
        <p:txBody>
          <a:bodyPr/>
          <a:lstStyle/>
          <a:p>
            <a:fld id="{3A3ABCD3-4259-4031-A1A0-BB63FBFB7B73}" type="slidenum">
              <a:rPr lang="en-US" smtClean="0"/>
              <a:pPr/>
              <a:t>98</a:t>
            </a:fld>
            <a:endParaRPr lang="en-US" dirty="0"/>
          </a:p>
        </p:txBody>
      </p:sp>
    </p:spTree>
    <p:extLst>
      <p:ext uri="{BB962C8B-B14F-4D97-AF65-F5344CB8AC3E}">
        <p14:creationId xmlns:p14="http://schemas.microsoft.com/office/powerpoint/2010/main" val="149668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BBC23C-1A65-45AF-8BAE-2242086C7F41}"/>
              </a:ext>
            </a:extLst>
          </p:cNvPr>
          <p:cNvSpPr>
            <a:spLocks noGrp="1"/>
          </p:cNvSpPr>
          <p:nvPr>
            <p:ph sz="quarter" idx="13"/>
          </p:nvPr>
        </p:nvSpPr>
        <p:spPr/>
        <p:txBody>
          <a:bodyPr/>
          <a:lstStyle/>
          <a:p>
            <a:r>
              <a:rPr lang="en-US" dirty="0">
                <a:solidFill>
                  <a:schemeClr val="bg1">
                    <a:lumMod val="50000"/>
                  </a:schemeClr>
                </a:solidFill>
              </a:rPr>
              <a:t>//React 16.2 provides a non-rendering wrapper element – modify Products.js:</a:t>
            </a:r>
          </a:p>
          <a:p>
            <a:r>
              <a:rPr lang="en-US" dirty="0"/>
              <a:t>import React, { </a:t>
            </a:r>
            <a:r>
              <a:rPr lang="en-US" dirty="0" err="1"/>
              <a:t>PureComponent</a:t>
            </a:r>
            <a:r>
              <a:rPr lang="en-US" dirty="0"/>
              <a:t>, Fragment } from 'react';</a:t>
            </a:r>
          </a:p>
          <a:p>
            <a:r>
              <a:rPr lang="en-US" dirty="0">
                <a:solidFill>
                  <a:schemeClr val="bg1">
                    <a:lumMod val="50000"/>
                  </a:schemeClr>
                </a:solidFill>
              </a:rPr>
              <a:t>//and wrap the adjacent elements in:</a:t>
            </a:r>
          </a:p>
          <a:p>
            <a:r>
              <a:rPr lang="en-US" dirty="0"/>
              <a:t>&lt;Fragment&gt;</a:t>
            </a:r>
          </a:p>
          <a:p>
            <a:r>
              <a:rPr lang="en-US" dirty="0"/>
              <a:t>	&lt;div&gt;Hello World!&lt;/div&gt;</a:t>
            </a:r>
          </a:p>
          <a:p>
            <a:r>
              <a:rPr lang="en-US" dirty="0"/>
              <a:t>	&lt;div&gt; .  . . &lt;/div&gt;</a:t>
            </a:r>
          </a:p>
          <a:p>
            <a:r>
              <a:rPr lang="en-US" dirty="0"/>
              <a:t>&lt;/Fragment&gt;</a:t>
            </a:r>
          </a:p>
          <a:p>
            <a:r>
              <a:rPr lang="en-US" dirty="0">
                <a:solidFill>
                  <a:schemeClr val="bg1">
                    <a:lumMod val="50000"/>
                  </a:schemeClr>
                </a:solidFill>
              </a:rPr>
              <a:t>//demo that all works well, inspect the DOM and see no wrapping element!</a:t>
            </a:r>
          </a:p>
          <a:p>
            <a:r>
              <a:rPr lang="en-US" dirty="0">
                <a:solidFill>
                  <a:schemeClr val="bg1">
                    <a:lumMod val="50000"/>
                  </a:schemeClr>
                </a:solidFill>
              </a:rPr>
              <a:t>//Variation: empty tags as an alias for Fragment:</a:t>
            </a:r>
          </a:p>
          <a:p>
            <a:r>
              <a:rPr lang="en-US" dirty="0"/>
              <a:t>&lt;&gt;</a:t>
            </a:r>
          </a:p>
          <a:p>
            <a:r>
              <a:rPr lang="en-US" dirty="0"/>
              <a:t>	&lt;div&gt;Hello World!&lt;/div&gt;</a:t>
            </a:r>
          </a:p>
          <a:p>
            <a:r>
              <a:rPr lang="en-US" dirty="0"/>
              <a:t>	&lt;div&gt; . . .&lt;/div&gt;</a:t>
            </a:r>
          </a:p>
          <a:p>
            <a:r>
              <a:rPr lang="en-US" dirty="0"/>
              <a:t>&lt;/&gt;</a:t>
            </a:r>
          </a:p>
          <a:p>
            <a:r>
              <a:rPr lang="en-US" dirty="0">
                <a:solidFill>
                  <a:schemeClr val="bg1">
                    <a:lumMod val="50000"/>
                  </a:schemeClr>
                </a:solidFill>
              </a:rPr>
              <a:t>//demo that all works well (can remove Fragment import, if desired)</a:t>
            </a:r>
          </a:p>
        </p:txBody>
      </p:sp>
      <p:sp>
        <p:nvSpPr>
          <p:cNvPr id="3" name="Title 2">
            <a:extLst>
              <a:ext uri="{FF2B5EF4-FFF2-40B4-BE49-F238E27FC236}">
                <a16:creationId xmlns:a16="http://schemas.microsoft.com/office/drawing/2014/main" id="{6AD3CBC4-CB9A-4BF3-8EA1-9FAADB8EB7C4}"/>
              </a:ext>
            </a:extLst>
          </p:cNvPr>
          <p:cNvSpPr>
            <a:spLocks noGrp="1"/>
          </p:cNvSpPr>
          <p:nvPr>
            <p:ph type="title"/>
          </p:nvPr>
        </p:nvSpPr>
        <p:spPr/>
        <p:txBody>
          <a:bodyPr/>
          <a:lstStyle/>
          <a:p>
            <a:r>
              <a:rPr lang="en-US" dirty="0"/>
              <a:t>Adjacent element fix #2 - Fragments</a:t>
            </a:r>
          </a:p>
        </p:txBody>
      </p:sp>
      <p:sp>
        <p:nvSpPr>
          <p:cNvPr id="4" name="Slide Number Placeholder 3">
            <a:extLst>
              <a:ext uri="{FF2B5EF4-FFF2-40B4-BE49-F238E27FC236}">
                <a16:creationId xmlns:a16="http://schemas.microsoft.com/office/drawing/2014/main" id="{C3A8E035-DEA7-42DA-A055-F502578C1028}"/>
              </a:ext>
            </a:extLst>
          </p:cNvPr>
          <p:cNvSpPr>
            <a:spLocks noGrp="1"/>
          </p:cNvSpPr>
          <p:nvPr>
            <p:ph type="sldNum" sz="quarter" idx="4"/>
          </p:nvPr>
        </p:nvSpPr>
        <p:spPr/>
        <p:txBody>
          <a:bodyPr/>
          <a:lstStyle/>
          <a:p>
            <a:fld id="{3A3ABCD3-4259-4031-A1A0-BB63FBFB7B73}" type="slidenum">
              <a:rPr lang="en-US" smtClean="0"/>
              <a:pPr/>
              <a:t>99</a:t>
            </a:fld>
            <a:endParaRPr lang="en-US" dirty="0"/>
          </a:p>
        </p:txBody>
      </p:sp>
    </p:spTree>
    <p:extLst>
      <p:ext uri="{BB962C8B-B14F-4D97-AF65-F5344CB8AC3E}">
        <p14:creationId xmlns:p14="http://schemas.microsoft.com/office/powerpoint/2010/main" val="2967922258"/>
      </p:ext>
    </p:extLst>
  </p:cSld>
  <p:clrMapOvr>
    <a:masterClrMapping/>
  </p:clrMapOvr>
</p:sld>
</file>

<file path=ppt/theme/theme1.xml><?xml version="1.0" encoding="utf-8"?>
<a:theme xmlns:a="http://schemas.openxmlformats.org/drawingml/2006/main" name="Office Theme">
  <a:themeElements>
    <a:clrScheme name="LogicalImaginationColor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gical Imagination Courseware.potx [Read-Only]" id="{7CB51363-A219-45ED-B105-D8C711FEE7EF}" vid="{A6F926A4-1334-4028-8E80-FE0A039500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Logical Imagination Courseware</Template>
  <TotalTime>46858</TotalTime>
  <Words>26294</Words>
  <Application>Microsoft Office PowerPoint</Application>
  <PresentationFormat>Widescreen</PresentationFormat>
  <Paragraphs>3508</Paragraphs>
  <Slides>300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300</vt:i4>
      </vt:variant>
    </vt:vector>
  </HeadingPairs>
  <TitlesOfParts>
    <vt:vector size="304" baseType="lpstr">
      <vt:lpstr>Arial</vt:lpstr>
      <vt:lpstr>Calibri</vt:lpstr>
      <vt:lpstr>Consolas</vt:lpstr>
      <vt:lpstr>Office Theme</vt:lpstr>
      <vt:lpstr>React Fundamentals Instructor Guide</vt:lpstr>
      <vt:lpstr>General course notes</vt:lpstr>
      <vt:lpstr>Classfiles notes</vt:lpstr>
      <vt:lpstr>Course Agenda</vt:lpstr>
      <vt:lpstr>Course Agenda</vt:lpstr>
      <vt:lpstr>Course Agenda</vt:lpstr>
      <vt:lpstr>Lesson 1 – Introduction</vt:lpstr>
      <vt:lpstr>General notes</vt:lpstr>
      <vt:lpstr>"let" and scope demo</vt:lpstr>
      <vt:lpstr>"const" demo</vt:lpstr>
      <vt:lpstr>Arrow function demo</vt:lpstr>
      <vt:lpstr>Arrow function context demo – problem </vt:lpstr>
      <vt:lpstr>Arrow function context demo – solution</vt:lpstr>
      <vt:lpstr>Exports and Imports Demo</vt:lpstr>
      <vt:lpstr>Exports and Imports demo continued</vt:lpstr>
      <vt:lpstr>Class demo</vt:lpstr>
      <vt:lpstr>Inheritance Demo</vt:lpstr>
      <vt:lpstr>Spread operator demo</vt:lpstr>
      <vt:lpstr>Rest operator demo</vt:lpstr>
      <vt:lpstr>Object destructuring demo</vt:lpstr>
      <vt:lpstr>Array methods demo</vt:lpstr>
      <vt:lpstr>React demo – step 1</vt:lpstr>
      <vt:lpstr>React demo – step 1</vt:lpstr>
      <vt:lpstr>React demo – step 2</vt:lpstr>
      <vt:lpstr>React demo – step 3</vt:lpstr>
      <vt:lpstr>React demo – step 4</vt:lpstr>
      <vt:lpstr>Lesson 2 – React Syntax and Basics</vt:lpstr>
      <vt:lpstr>General notes</vt:lpstr>
      <vt:lpstr>Install create-react-app demo</vt:lpstr>
      <vt:lpstr>Create application demo</vt:lpstr>
      <vt:lpstr>Tour of application</vt:lpstr>
      <vt:lpstr>Application tour continued</vt:lpstr>
      <vt:lpstr>Component demo</vt:lpstr>
      <vt:lpstr>React element demo</vt:lpstr>
      <vt:lpstr>Multiple root elements demo</vt:lpstr>
      <vt:lpstr>Multiple root elements demo</vt:lpstr>
      <vt:lpstr>Functional component demo</vt:lpstr>
      <vt:lpstr>Dynamic content demo</vt:lpstr>
      <vt:lpstr>Props demo</vt:lpstr>
      <vt:lpstr>Dynamic content demo</vt:lpstr>
      <vt:lpstr>State demo part 1</vt:lpstr>
      <vt:lpstr>State demo – part 2</vt:lpstr>
      <vt:lpstr>Event handler context demo</vt:lpstr>
      <vt:lpstr>Event handler context – fixes </vt:lpstr>
      <vt:lpstr>Mutating state demo</vt:lpstr>
      <vt:lpstr>Async state mutation demo</vt:lpstr>
      <vt:lpstr>Form input demo</vt:lpstr>
      <vt:lpstr>PowerPoint Presentation</vt:lpstr>
      <vt:lpstr>Lesson 3 – Dynamic Content</vt:lpstr>
      <vt:lpstr>General notes</vt:lpstr>
      <vt:lpstr>Conditionally showing content demo</vt:lpstr>
      <vt:lpstr>Alternative implementation</vt:lpstr>
      <vt:lpstr>Simplify the syntax</vt:lpstr>
      <vt:lpstr>Collection content demo</vt:lpstr>
      <vt:lpstr>Key demo</vt:lpstr>
      <vt:lpstr>Updating collection state demo</vt:lpstr>
      <vt:lpstr>Updating state immutably</vt:lpstr>
      <vt:lpstr>Updating state of object in array – setup Product </vt:lpstr>
      <vt:lpstr>Updating state of object in array demo</vt:lpstr>
      <vt:lpstr>Updating state – continued </vt:lpstr>
      <vt:lpstr>Lesson 4 – Styling Content</vt:lpstr>
      <vt:lpstr>General notes</vt:lpstr>
      <vt:lpstr>Inline style demo</vt:lpstr>
      <vt:lpstr>Dynamic style demo</vt:lpstr>
      <vt:lpstr>Classes demo</vt:lpstr>
      <vt:lpstr>Classes demo – continued </vt:lpstr>
      <vt:lpstr>Install Radium</vt:lpstr>
      <vt:lpstr>Radium pseudo class demo</vt:lpstr>
      <vt:lpstr>Radium media query demo</vt:lpstr>
      <vt:lpstr>Radium – adding StyleRoot</vt:lpstr>
      <vt:lpstr>CSS Modules demo</vt:lpstr>
      <vt:lpstr>CSS Modules demo – continued</vt:lpstr>
      <vt:lpstr>CSS Modules demo – additional example</vt:lpstr>
      <vt:lpstr>CSS Modules – restoring hover state</vt:lpstr>
      <vt:lpstr>Lesson 5 - Debugging</vt:lpstr>
      <vt:lpstr>General notes</vt:lpstr>
      <vt:lpstr>Error message demo</vt:lpstr>
      <vt:lpstr>Devtools demo</vt:lpstr>
      <vt:lpstr>React devtools demo</vt:lpstr>
      <vt:lpstr>Error boundary demo</vt:lpstr>
      <vt:lpstr>Error boundary component</vt:lpstr>
      <vt:lpstr>Component continued</vt:lpstr>
      <vt:lpstr>Using the Error Boundary</vt:lpstr>
      <vt:lpstr>PowerPoint Presentation</vt:lpstr>
      <vt:lpstr>Lesson 6 - Components</vt:lpstr>
      <vt:lpstr>General notes</vt:lpstr>
      <vt:lpstr>Creating components/restructuring app demo</vt:lpstr>
      <vt:lpstr>Creating components demo</vt:lpstr>
      <vt:lpstr>Component creation lifecycle demo</vt:lpstr>
      <vt:lpstr>Creation lifecycle continued…</vt:lpstr>
      <vt:lpstr>Component update lifecycle demo</vt:lpstr>
      <vt:lpstr>Update lifecycle continued</vt:lpstr>
      <vt:lpstr>Update lifecycle – final demo</vt:lpstr>
      <vt:lpstr>Performance enhancement demo – setup </vt:lpstr>
      <vt:lpstr>Performance enhancement demo – implemented </vt:lpstr>
      <vt:lpstr>Pure components demo</vt:lpstr>
      <vt:lpstr>Adjacent elements demo</vt:lpstr>
      <vt:lpstr>Adjacent element fix #1 - array</vt:lpstr>
      <vt:lpstr>Adjacent element fix #2 - Fragments</vt:lpstr>
      <vt:lpstr>Adjacent elements fix #3 – HOC</vt:lpstr>
      <vt:lpstr>Higher-Order Component demo</vt:lpstr>
      <vt:lpstr>Higher-Order Component demo - continued</vt:lpstr>
      <vt:lpstr>Validating Prop Types demo</vt:lpstr>
      <vt:lpstr>refs demo</vt:lpstr>
      <vt:lpstr>Context API demo</vt:lpstr>
      <vt:lpstr>Context API demo – part 2</vt:lpstr>
      <vt:lpstr>Context API demo – part 3</vt:lpstr>
      <vt:lpstr>Context API demo – part 4</vt:lpstr>
      <vt:lpstr>Alternative Access to Context API demo</vt:lpstr>
      <vt:lpstr>PowerPoint Presentation</vt:lpstr>
      <vt:lpstr>Lesson 7 – Web Server Interactions</vt:lpstr>
      <vt:lpstr>General notes</vt:lpstr>
      <vt:lpstr>Axios demo</vt:lpstr>
      <vt:lpstr>Axios demo – continued </vt:lpstr>
      <vt:lpstr>Axios demo – part 3</vt:lpstr>
      <vt:lpstr>Interactions demo</vt:lpstr>
      <vt:lpstr>Interactions demo continued</vt:lpstr>
      <vt:lpstr>Interactions demo – part 3</vt:lpstr>
      <vt:lpstr>Interactions demo – fixing the display error</vt:lpstr>
      <vt:lpstr>Interactions demo – fixing the infinite loop</vt:lpstr>
      <vt:lpstr>POST demo</vt:lpstr>
      <vt:lpstr>POST demo – continued </vt:lpstr>
      <vt:lpstr>DELETE demo – optional </vt:lpstr>
      <vt:lpstr>Errors demo</vt:lpstr>
      <vt:lpstr>Toaster demo</vt:lpstr>
      <vt:lpstr>Toaster demo – continued </vt:lpstr>
      <vt:lpstr>Request Interceptor demo</vt:lpstr>
      <vt:lpstr>Response Interceptor demo</vt:lpstr>
      <vt:lpstr>Axios Configuration demo</vt:lpstr>
      <vt:lpstr>Custom Instance demo</vt:lpstr>
      <vt:lpstr>Lesson 8 – Routing</vt:lpstr>
      <vt:lpstr>General notes</vt:lpstr>
      <vt:lpstr>Prep for Routing demo</vt:lpstr>
      <vt:lpstr>Routing Demo – static content and Home</vt:lpstr>
      <vt:lpstr>Rendering Components demo</vt:lpstr>
      <vt:lpstr>Navigating demo</vt:lpstr>
      <vt:lpstr>Routing-related props demo</vt:lpstr>
      <vt:lpstr>Router props in child components demo</vt:lpstr>
      <vt:lpstr>Styling the Active Route demo</vt:lpstr>
      <vt:lpstr>Another need for exact demo</vt:lpstr>
      <vt:lpstr>Another need for exact demo – continued </vt:lpstr>
      <vt:lpstr>Route parameters demo – setup </vt:lpstr>
      <vt:lpstr>Route Parameters demo – Link </vt:lpstr>
      <vt:lpstr>Route Parameters demo – using parms</vt:lpstr>
      <vt:lpstr>Route Parameters demo – problem </vt:lpstr>
      <vt:lpstr>Route Parameters demo – navigate via code</vt:lpstr>
      <vt:lpstr>Nested Route demo</vt:lpstr>
      <vt:lpstr>Nested Route demo – fixing it</vt:lpstr>
      <vt:lpstr>Lesson 9 – Forms</vt:lpstr>
      <vt:lpstr>General notes</vt:lpstr>
      <vt:lpstr>Custom Input Component demo</vt:lpstr>
      <vt:lpstr>Custom Input Component – continued </vt:lpstr>
      <vt:lpstr>Custom Input Component – styling </vt:lpstr>
      <vt:lpstr>Custom Input Component – using </vt:lpstr>
      <vt:lpstr>Form Configuration demo – setup </vt:lpstr>
      <vt:lpstr>Form Configuration demo – define form elements</vt:lpstr>
      <vt:lpstr>Form Configuration demo – build form </vt:lpstr>
      <vt:lpstr>Form Configuration demo – build form, part 2</vt:lpstr>
      <vt:lpstr>Form Configuration demo – using the form content</vt:lpstr>
      <vt:lpstr>Handle changes demo</vt:lpstr>
      <vt:lpstr>Handle Changes demo – part 2</vt:lpstr>
      <vt:lpstr>Form Submit demo</vt:lpstr>
      <vt:lpstr>Form Submit demo – extract data</vt:lpstr>
      <vt:lpstr>Validation demo – setup </vt:lpstr>
      <vt:lpstr>Validation Demo – requirements </vt:lpstr>
      <vt:lpstr>Validation Demo – implementing checks</vt:lpstr>
      <vt:lpstr>Validation Demo – enforce validation checks</vt:lpstr>
      <vt:lpstr>Visual Feedback demo – setup </vt:lpstr>
      <vt:lpstr>Visual Feedback demo – fix bug</vt:lpstr>
      <vt:lpstr>Error Messages demo – setup</vt:lpstr>
      <vt:lpstr>Error Messages demo – display messages</vt:lpstr>
      <vt:lpstr>PowerPoint Presentation</vt:lpstr>
      <vt:lpstr>Lesson 10 – Managing State with Redux</vt:lpstr>
      <vt:lpstr>General notes</vt:lpstr>
      <vt:lpstr>Redux standalone demo – part 1</vt:lpstr>
      <vt:lpstr>Redux standalone – part 2</vt:lpstr>
      <vt:lpstr>Redux standalone – part 3</vt:lpstr>
      <vt:lpstr>Redux standalone – part 4</vt:lpstr>
      <vt:lpstr>Redux standalone – part 5</vt:lpstr>
      <vt:lpstr>React Redux demo – setup </vt:lpstr>
      <vt:lpstr>React Redux demo - connecting</vt:lpstr>
      <vt:lpstr>React Redux demo – connecting a container component</vt:lpstr>
      <vt:lpstr>React Redux demo – continued </vt:lpstr>
      <vt:lpstr>React Redux demo – continued </vt:lpstr>
      <vt:lpstr>Action type constants demo</vt:lpstr>
      <vt:lpstr>Action creators demo</vt:lpstr>
      <vt:lpstr>Action creators demo – continued </vt:lpstr>
      <vt:lpstr>After exercise - review</vt:lpstr>
      <vt:lpstr>Lesson 11 – Async Redux</vt:lpstr>
      <vt:lpstr>General notes</vt:lpstr>
      <vt:lpstr>Middleware demo – creating </vt:lpstr>
      <vt:lpstr>Using Redux middleware in React demo</vt:lpstr>
      <vt:lpstr>Redux devtools demo</vt:lpstr>
      <vt:lpstr>Async action demo</vt:lpstr>
      <vt:lpstr>redux-thunk example - setup</vt:lpstr>
      <vt:lpstr>redux-thunk example - execution</vt:lpstr>
      <vt:lpstr>Moving board members to state – defining actions</vt:lpstr>
      <vt:lpstr>Loading members – action creators</vt:lpstr>
      <vt:lpstr>Detour: providing easy access to all actions</vt:lpstr>
      <vt:lpstr>Loading members – reducer </vt:lpstr>
      <vt:lpstr>Combining reducers</vt:lpstr>
      <vt:lpstr>Utilizing state for board members</vt:lpstr>
      <vt:lpstr>Utilizing state for board members – continued</vt:lpstr>
      <vt:lpstr>Add a board member into state – action </vt:lpstr>
      <vt:lpstr>Add board member – reducer </vt:lpstr>
      <vt:lpstr>Using state to add board member</vt:lpstr>
      <vt:lpstr>Problem with our state</vt:lpstr>
      <vt:lpstr>Fix the problem</vt:lpstr>
      <vt:lpstr>Optional: Deleting members from store</vt:lpstr>
      <vt:lpstr>Optional: deleting members from store</vt:lpstr>
      <vt:lpstr>Optional: deleting members from store</vt:lpstr>
      <vt:lpstr>PowerPoint Presentation</vt:lpstr>
      <vt:lpstr>Lesson 12 – Testing</vt:lpstr>
      <vt:lpstr>General notes</vt:lpstr>
      <vt:lpstr>Test orientation</vt:lpstr>
      <vt:lpstr>First test demo – setup </vt:lpstr>
      <vt:lpstr>First test demo – the test</vt:lpstr>
      <vt:lpstr>Second test demo – props</vt:lpstr>
      <vt:lpstr>Setup and teardown demo</vt:lpstr>
      <vt:lpstr>Container testing demo</vt:lpstr>
      <vt:lpstr>Container testing demo – continued </vt:lpstr>
      <vt:lpstr>Testing events demo</vt:lpstr>
      <vt:lpstr>Testing Redux demo</vt:lpstr>
      <vt:lpstr>PowerPoint Presentation</vt:lpstr>
      <vt:lpstr>Lesson 13 – Transitions and Animations</vt:lpstr>
      <vt:lpstr>General notes</vt:lpstr>
      <vt:lpstr>Initial orientation</vt:lpstr>
      <vt:lpstr>CSS Transition demo</vt:lpstr>
      <vt:lpstr>CSS transition demo – the reveal</vt:lpstr>
      <vt:lpstr>CSS transitions demo – fix a problem</vt:lpstr>
      <vt:lpstr>CSS animations demo</vt:lpstr>
      <vt:lpstr>CSS animations demo – applying the animation</vt:lpstr>
      <vt:lpstr>CSS animations demo – animating out</vt:lpstr>
      <vt:lpstr>CSS limitations demo</vt:lpstr>
      <vt:lpstr>react-transition-group demo - setup</vt:lpstr>
      <vt:lpstr>Transition demo – setup continued </vt:lpstr>
      <vt:lpstr>Transition demo - component</vt:lpstr>
      <vt:lpstr>Transition demo – reveal</vt:lpstr>
      <vt:lpstr>Transition demo – fix problem</vt:lpstr>
      <vt:lpstr>Animating modal with Transition demo</vt:lpstr>
      <vt:lpstr>Wrapping the Transition demo</vt:lpstr>
      <vt:lpstr>Wrapping the Transition demo – continued </vt:lpstr>
      <vt:lpstr>Animation timing demo</vt:lpstr>
      <vt:lpstr>CSSTransition demo</vt:lpstr>
      <vt:lpstr>CSSTransition demo – fixing for modules</vt:lpstr>
      <vt:lpstr>List animation demo - setup</vt:lpstr>
      <vt:lpstr>List animation demo – classes </vt:lpstr>
      <vt:lpstr>Transitioning router content demo – setup </vt:lpstr>
      <vt:lpstr>Transitioning router content – animations</vt:lpstr>
      <vt:lpstr>Transitioning router content – final fix</vt:lpstr>
      <vt:lpstr>Lesson 14 – Introduction to Hooks</vt:lpstr>
      <vt:lpstr>General notes</vt:lpstr>
      <vt:lpstr>Initial orientation</vt:lpstr>
      <vt:lpstr>useState() demo</vt:lpstr>
      <vt:lpstr>updating state demo</vt:lpstr>
      <vt:lpstr>fixing updating state demo</vt:lpstr>
      <vt:lpstr>multiple states demo</vt:lpstr>
      <vt:lpstr>best practices for updating state demo</vt:lpstr>
      <vt:lpstr>Lesson 15 – Side Effects</vt:lpstr>
      <vt:lpstr>General notes</vt:lpstr>
      <vt:lpstr>HTTP requests demo</vt:lpstr>
      <vt:lpstr>useEffect() demo</vt:lpstr>
      <vt:lpstr>fixing the infinite loop</vt:lpstr>
      <vt:lpstr>multiple useEffect demo</vt:lpstr>
      <vt:lpstr>effect dependencies demo - setup</vt:lpstr>
      <vt:lpstr>effect dependencies demo</vt:lpstr>
      <vt:lpstr>useRef() demo - setup</vt:lpstr>
      <vt:lpstr>useRef() demo - completion</vt:lpstr>
      <vt:lpstr>cleaning up demo</vt:lpstr>
      <vt:lpstr>Lesson 16 – Reducers and Context</vt:lpstr>
      <vt:lpstr>General notes</vt:lpstr>
      <vt:lpstr>show loading indicator demo – part 1</vt:lpstr>
      <vt:lpstr>loading indicator part 2</vt:lpstr>
      <vt:lpstr>handling the error demo</vt:lpstr>
      <vt:lpstr>useReducer() demo – part 1</vt:lpstr>
      <vt:lpstr>useReducer demo – part 2</vt:lpstr>
      <vt:lpstr>useReducer() demo – part 3</vt:lpstr>
      <vt:lpstr>useReducer demo – part 4</vt:lpstr>
      <vt:lpstr>useReducer demo – part 5</vt:lpstr>
      <vt:lpstr>reducer for http state demo</vt:lpstr>
      <vt:lpstr>using reducer for http state demo</vt:lpstr>
      <vt:lpstr>useContext demo – part 1</vt:lpstr>
      <vt:lpstr>useContext demo – part 2</vt:lpstr>
      <vt:lpstr>useContext demo – part 3</vt:lpstr>
      <vt:lpstr>useContext demo – part 4</vt:lpstr>
      <vt:lpstr>useContext demo – part 5</vt:lpstr>
      <vt:lpstr>Lesson 17 – Custom Hooks</vt:lpstr>
      <vt:lpstr>General notes</vt:lpstr>
      <vt:lpstr>first hook demo</vt:lpstr>
      <vt:lpstr>using first hook demo</vt:lpstr>
      <vt:lpstr>localStorage hook demo – part 1</vt:lpstr>
      <vt:lpstr>localStorage hook demo – part 2</vt:lpstr>
      <vt:lpstr>using localStorage hook demo</vt:lpstr>
      <vt:lpstr>problem with usage of localStorage hook demo</vt:lpstr>
      <vt:lpstr>whyDidYouUpdate demo</vt:lpstr>
      <vt:lpstr>useArray convenience hook example – part 1</vt:lpstr>
      <vt:lpstr>useArray convenience hook example – part 2</vt:lpstr>
      <vt:lpstr>useArray convenience hook example – part 3</vt:lpstr>
      <vt:lpstr>useArray convenience hook demo – part 4</vt:lpstr>
      <vt:lpstr>useArray convenience hook demo – part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Fundamentals</dc:title>
  <dc:creator>Drew Fierst</dc:creator>
  <cp:lastModifiedBy>Drew Fierst</cp:lastModifiedBy>
  <cp:revision>650</cp:revision>
  <dcterms:created xsi:type="dcterms:W3CDTF">2018-04-09T16:00:54Z</dcterms:created>
  <dcterms:modified xsi:type="dcterms:W3CDTF">2021-07-24T00:49:13Z</dcterms:modified>
</cp:coreProperties>
</file>