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8"/>
  </p:notesMasterIdLst>
  <p:sldIdLst>
    <p:sldId id="263" r:id="rId2"/>
    <p:sldId id="648" r:id="rId3"/>
    <p:sldId id="264" r:id="rId4"/>
    <p:sldId id="882" r:id="rId5"/>
    <p:sldId id="480" r:id="rId6"/>
    <p:sldId id="481" r:id="rId7"/>
    <p:sldId id="482" r:id="rId8"/>
    <p:sldId id="649" r:id="rId9"/>
    <p:sldId id="935" r:id="rId10"/>
    <p:sldId id="876" r:id="rId11"/>
    <p:sldId id="483" r:id="rId12"/>
    <p:sldId id="660" r:id="rId13"/>
    <p:sldId id="664" r:id="rId14"/>
    <p:sldId id="661" r:id="rId15"/>
    <p:sldId id="662" r:id="rId16"/>
    <p:sldId id="663" r:id="rId17"/>
    <p:sldId id="702" r:id="rId18"/>
    <p:sldId id="703" r:id="rId19"/>
    <p:sldId id="667" r:id="rId20"/>
    <p:sldId id="674" r:id="rId21"/>
    <p:sldId id="675" r:id="rId22"/>
    <p:sldId id="668" r:id="rId23"/>
    <p:sldId id="676" r:id="rId24"/>
    <p:sldId id="677" r:id="rId25"/>
    <p:sldId id="704" r:id="rId26"/>
    <p:sldId id="678" r:id="rId27"/>
    <p:sldId id="670" r:id="rId28"/>
    <p:sldId id="671" r:id="rId29"/>
    <p:sldId id="672" r:id="rId30"/>
    <p:sldId id="673" r:id="rId31"/>
    <p:sldId id="711" r:id="rId32"/>
    <p:sldId id="679" r:id="rId33"/>
    <p:sldId id="680" r:id="rId34"/>
    <p:sldId id="499" r:id="rId35"/>
    <p:sldId id="484" r:id="rId36"/>
    <p:sldId id="681" r:id="rId37"/>
    <p:sldId id="682" r:id="rId38"/>
    <p:sldId id="683" r:id="rId39"/>
    <p:sldId id="684" r:id="rId40"/>
    <p:sldId id="685" r:id="rId41"/>
    <p:sldId id="686" r:id="rId42"/>
    <p:sldId id="687" r:id="rId43"/>
    <p:sldId id="688" r:id="rId44"/>
    <p:sldId id="689" r:id="rId45"/>
    <p:sldId id="690" r:id="rId46"/>
    <p:sldId id="692" r:id="rId47"/>
    <p:sldId id="693" r:id="rId48"/>
    <p:sldId id="691" r:id="rId49"/>
    <p:sldId id="701" r:id="rId50"/>
    <p:sldId id="696" r:id="rId51"/>
    <p:sldId id="694" r:id="rId52"/>
    <p:sldId id="697" r:id="rId53"/>
    <p:sldId id="698" r:id="rId54"/>
    <p:sldId id="706" r:id="rId55"/>
    <p:sldId id="707" r:id="rId56"/>
    <p:sldId id="708" r:id="rId57"/>
    <p:sldId id="710" r:id="rId58"/>
    <p:sldId id="709" r:id="rId59"/>
    <p:sldId id="699" r:id="rId60"/>
    <p:sldId id="712" r:id="rId61"/>
    <p:sldId id="700" r:id="rId62"/>
    <p:sldId id="500" r:id="rId63"/>
    <p:sldId id="485" r:id="rId64"/>
    <p:sldId id="713" r:id="rId65"/>
    <p:sldId id="719" r:id="rId66"/>
    <p:sldId id="718" r:id="rId67"/>
    <p:sldId id="720" r:id="rId68"/>
    <p:sldId id="714" r:id="rId69"/>
    <p:sldId id="721" r:id="rId70"/>
    <p:sldId id="722" r:id="rId71"/>
    <p:sldId id="715" r:id="rId72"/>
    <p:sldId id="717" r:id="rId73"/>
    <p:sldId id="501" r:id="rId74"/>
    <p:sldId id="877" r:id="rId75"/>
    <p:sldId id="486" r:id="rId76"/>
    <p:sldId id="732" r:id="rId77"/>
    <p:sldId id="727" r:id="rId78"/>
    <p:sldId id="723" r:id="rId79"/>
    <p:sldId id="724" r:id="rId80"/>
    <p:sldId id="728" r:id="rId81"/>
    <p:sldId id="725" r:id="rId82"/>
    <p:sldId id="731" r:id="rId83"/>
    <p:sldId id="730" r:id="rId84"/>
    <p:sldId id="729" r:id="rId85"/>
    <p:sldId id="726" r:id="rId86"/>
    <p:sldId id="733" r:id="rId87"/>
    <p:sldId id="735" r:id="rId88"/>
    <p:sldId id="734" r:id="rId89"/>
    <p:sldId id="502" r:id="rId90"/>
    <p:sldId id="878" r:id="rId91"/>
    <p:sldId id="487" r:id="rId92"/>
    <p:sldId id="736" r:id="rId93"/>
    <p:sldId id="737" r:id="rId94"/>
    <p:sldId id="738" r:id="rId95"/>
    <p:sldId id="739" r:id="rId96"/>
    <p:sldId id="741" r:id="rId97"/>
    <p:sldId id="740" r:id="rId98"/>
    <p:sldId id="503" r:id="rId99"/>
    <p:sldId id="488" r:id="rId100"/>
    <p:sldId id="742" r:id="rId101"/>
    <p:sldId id="751" r:id="rId102"/>
    <p:sldId id="743" r:id="rId103"/>
    <p:sldId id="752" r:id="rId104"/>
    <p:sldId id="767" r:id="rId105"/>
    <p:sldId id="768" r:id="rId106"/>
    <p:sldId id="744" r:id="rId107"/>
    <p:sldId id="759" r:id="rId108"/>
    <p:sldId id="753" r:id="rId109"/>
    <p:sldId id="754" r:id="rId110"/>
    <p:sldId id="755" r:id="rId111"/>
    <p:sldId id="756" r:id="rId112"/>
    <p:sldId id="757" r:id="rId113"/>
    <p:sldId id="758" r:id="rId114"/>
    <p:sldId id="760" r:id="rId115"/>
    <p:sldId id="761" r:id="rId116"/>
    <p:sldId id="745" r:id="rId117"/>
    <p:sldId id="746" r:id="rId118"/>
    <p:sldId id="762" r:id="rId119"/>
    <p:sldId id="747" r:id="rId120"/>
    <p:sldId id="763" r:id="rId121"/>
    <p:sldId id="748" r:id="rId122"/>
    <p:sldId id="764" r:id="rId123"/>
    <p:sldId id="766" r:id="rId124"/>
    <p:sldId id="765" r:id="rId125"/>
    <p:sldId id="749" r:id="rId126"/>
    <p:sldId id="769" r:id="rId127"/>
    <p:sldId id="770" r:id="rId128"/>
    <p:sldId id="771" r:id="rId129"/>
    <p:sldId id="772" r:id="rId130"/>
    <p:sldId id="773" r:id="rId131"/>
    <p:sldId id="750" r:id="rId132"/>
    <p:sldId id="774" r:id="rId133"/>
    <p:sldId id="775" r:id="rId134"/>
    <p:sldId id="776" r:id="rId135"/>
    <p:sldId id="504" r:id="rId136"/>
    <p:sldId id="879" r:id="rId137"/>
    <p:sldId id="489" r:id="rId138"/>
    <p:sldId id="777" r:id="rId139"/>
    <p:sldId id="785" r:id="rId140"/>
    <p:sldId id="778" r:id="rId141"/>
    <p:sldId id="784" r:id="rId142"/>
    <p:sldId id="779" r:id="rId143"/>
    <p:sldId id="786" r:id="rId144"/>
    <p:sldId id="780" r:id="rId145"/>
    <p:sldId id="781" r:id="rId146"/>
    <p:sldId id="787" r:id="rId147"/>
    <p:sldId id="782" r:id="rId148"/>
    <p:sldId id="788" r:id="rId149"/>
    <p:sldId id="783" r:id="rId150"/>
    <p:sldId id="789" r:id="rId151"/>
    <p:sldId id="790" r:id="rId152"/>
    <p:sldId id="791" r:id="rId153"/>
    <p:sldId id="793" r:id="rId154"/>
    <p:sldId id="505" r:id="rId155"/>
    <p:sldId id="490" r:id="rId156"/>
    <p:sldId id="801" r:id="rId157"/>
    <p:sldId id="802" r:id="rId158"/>
    <p:sldId id="794" r:id="rId159"/>
    <p:sldId id="803" r:id="rId160"/>
    <p:sldId id="795" r:id="rId161"/>
    <p:sldId id="804" r:id="rId162"/>
    <p:sldId id="796" r:id="rId163"/>
    <p:sldId id="805" r:id="rId164"/>
    <p:sldId id="797" r:id="rId165"/>
    <p:sldId id="806" r:id="rId166"/>
    <p:sldId id="807" r:id="rId167"/>
    <p:sldId id="808" r:id="rId168"/>
    <p:sldId id="809" r:id="rId169"/>
    <p:sldId id="811" r:id="rId170"/>
    <p:sldId id="798" r:id="rId171"/>
    <p:sldId id="799" r:id="rId172"/>
    <p:sldId id="812" r:id="rId173"/>
    <p:sldId id="800" r:id="rId174"/>
    <p:sldId id="644" r:id="rId175"/>
    <p:sldId id="650" r:id="rId176"/>
    <p:sldId id="818" r:id="rId177"/>
    <p:sldId id="813" r:id="rId178"/>
    <p:sldId id="814" r:id="rId179"/>
    <p:sldId id="815" r:id="rId180"/>
    <p:sldId id="816" r:id="rId181"/>
    <p:sldId id="817" r:id="rId182"/>
    <p:sldId id="655" r:id="rId183"/>
    <p:sldId id="651" r:id="rId184"/>
    <p:sldId id="819" r:id="rId185"/>
    <p:sldId id="827" r:id="rId186"/>
    <p:sldId id="820" r:id="rId187"/>
    <p:sldId id="828" r:id="rId188"/>
    <p:sldId id="829" r:id="rId189"/>
    <p:sldId id="830" r:id="rId190"/>
    <p:sldId id="821" r:id="rId191"/>
    <p:sldId id="822" r:id="rId192"/>
    <p:sldId id="823" r:id="rId193"/>
    <p:sldId id="824" r:id="rId194"/>
    <p:sldId id="831" r:id="rId195"/>
    <p:sldId id="825" r:id="rId196"/>
    <p:sldId id="832" r:id="rId197"/>
    <p:sldId id="833" r:id="rId198"/>
    <p:sldId id="834" r:id="rId199"/>
    <p:sldId id="873" r:id="rId200"/>
    <p:sldId id="835" r:id="rId201"/>
    <p:sldId id="656" r:id="rId202"/>
    <p:sldId id="880" r:id="rId203"/>
    <p:sldId id="652" r:id="rId204"/>
    <p:sldId id="836" r:id="rId205"/>
    <p:sldId id="842" r:id="rId206"/>
    <p:sldId id="837" r:id="rId207"/>
    <p:sldId id="838" r:id="rId208"/>
    <p:sldId id="839" r:id="rId209"/>
    <p:sldId id="874" r:id="rId210"/>
    <p:sldId id="843" r:id="rId211"/>
    <p:sldId id="841" r:id="rId212"/>
    <p:sldId id="657" r:id="rId213"/>
    <p:sldId id="653" r:id="rId214"/>
    <p:sldId id="844" r:id="rId215"/>
    <p:sldId id="845" r:id="rId216"/>
    <p:sldId id="850" r:id="rId217"/>
    <p:sldId id="851" r:id="rId218"/>
    <p:sldId id="852" r:id="rId219"/>
    <p:sldId id="854" r:id="rId220"/>
    <p:sldId id="853" r:id="rId221"/>
    <p:sldId id="856" r:id="rId222"/>
    <p:sldId id="846" r:id="rId223"/>
    <p:sldId id="855" r:id="rId224"/>
    <p:sldId id="847" r:id="rId225"/>
    <p:sldId id="848" r:id="rId226"/>
    <p:sldId id="849" r:id="rId227"/>
    <p:sldId id="658" r:id="rId228"/>
    <p:sldId id="881" r:id="rId229"/>
    <p:sldId id="654" r:id="rId230"/>
    <p:sldId id="864" r:id="rId231"/>
    <p:sldId id="865" r:id="rId232"/>
    <p:sldId id="858" r:id="rId233"/>
    <p:sldId id="866" r:id="rId234"/>
    <p:sldId id="859" r:id="rId235"/>
    <p:sldId id="867" r:id="rId236"/>
    <p:sldId id="868" r:id="rId237"/>
    <p:sldId id="860" r:id="rId238"/>
    <p:sldId id="861" r:id="rId239"/>
    <p:sldId id="862" r:id="rId240"/>
    <p:sldId id="863" r:id="rId241"/>
    <p:sldId id="870" r:id="rId242"/>
    <p:sldId id="869" r:id="rId243"/>
    <p:sldId id="875" r:id="rId244"/>
    <p:sldId id="659" r:id="rId245"/>
    <p:sldId id="883" r:id="rId246"/>
    <p:sldId id="892" r:id="rId247"/>
    <p:sldId id="893" r:id="rId248"/>
    <p:sldId id="912" r:id="rId249"/>
    <p:sldId id="895" r:id="rId250"/>
    <p:sldId id="894" r:id="rId251"/>
    <p:sldId id="896" r:id="rId252"/>
    <p:sldId id="897" r:id="rId253"/>
    <p:sldId id="898" r:id="rId254"/>
    <p:sldId id="899" r:id="rId255"/>
    <p:sldId id="900" r:id="rId256"/>
    <p:sldId id="884" r:id="rId257"/>
    <p:sldId id="885" r:id="rId258"/>
    <p:sldId id="901" r:id="rId259"/>
    <p:sldId id="902" r:id="rId260"/>
    <p:sldId id="903" r:id="rId261"/>
    <p:sldId id="904" r:id="rId262"/>
    <p:sldId id="905" r:id="rId263"/>
    <p:sldId id="906" r:id="rId264"/>
    <p:sldId id="907" r:id="rId265"/>
    <p:sldId id="908" r:id="rId266"/>
    <p:sldId id="909" r:id="rId267"/>
    <p:sldId id="910" r:id="rId268"/>
    <p:sldId id="911" r:id="rId269"/>
    <p:sldId id="913" r:id="rId270"/>
    <p:sldId id="914" r:id="rId271"/>
    <p:sldId id="915" r:id="rId272"/>
    <p:sldId id="886" r:id="rId273"/>
    <p:sldId id="887" r:id="rId274"/>
    <p:sldId id="916" r:id="rId275"/>
    <p:sldId id="921" r:id="rId276"/>
    <p:sldId id="917" r:id="rId277"/>
    <p:sldId id="922" r:id="rId278"/>
    <p:sldId id="918" r:id="rId279"/>
    <p:sldId id="923" r:id="rId280"/>
    <p:sldId id="919" r:id="rId281"/>
    <p:sldId id="924" r:id="rId282"/>
    <p:sldId id="925" r:id="rId283"/>
    <p:sldId id="926" r:id="rId284"/>
    <p:sldId id="920" r:id="rId285"/>
    <p:sldId id="927" r:id="rId286"/>
    <p:sldId id="888" r:id="rId287"/>
    <p:sldId id="889" r:id="rId288"/>
    <p:sldId id="928" r:id="rId289"/>
    <p:sldId id="931" r:id="rId290"/>
    <p:sldId id="930" r:id="rId291"/>
    <p:sldId id="933" r:id="rId292"/>
    <p:sldId id="934" r:id="rId293"/>
    <p:sldId id="929" r:id="rId294"/>
    <p:sldId id="932" r:id="rId295"/>
    <p:sldId id="890" r:id="rId296"/>
    <p:sldId id="643" r:id="rId2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797979"/>
    <a:srgbClr val="00009A"/>
    <a:srgbClr val="000098"/>
    <a:srgbClr val="1479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96517" autoAdjust="0"/>
  </p:normalViewPr>
  <p:slideViewPr>
    <p:cSldViewPr snapToGrid="0">
      <p:cViewPr varScale="1">
        <p:scale>
          <a:sx n="76" d="100"/>
          <a:sy n="76" d="100"/>
        </p:scale>
        <p:origin x="132" y="882"/>
      </p:cViewPr>
      <p:guideLst/>
    </p:cSldViewPr>
  </p:slideViewPr>
  <p:outlineViewPr>
    <p:cViewPr>
      <p:scale>
        <a:sx n="33" d="100"/>
        <a:sy n="33" d="100"/>
      </p:scale>
      <p:origin x="0" y="-1868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presProps" Target="presProp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viewProps" Target="view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7303B-CB10-45F6-BBE7-4E00892018ED}" type="datetimeFigureOut">
              <a:rPr lang="en-US" smtClean="0"/>
              <a:t>2/19/2021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A98C1-B047-42D7-8D9C-E885429D7D6A}" type="slidenum">
              <a:rPr lang="en-US" smtClean="0"/>
              <a:t>‹#›</a:t>
            </a:fld>
            <a:endParaRPr lang="en-US"/>
          </a:p>
        </p:txBody>
      </p:sp>
    </p:spTree>
    <p:extLst>
      <p:ext uri="{BB962C8B-B14F-4D97-AF65-F5344CB8AC3E}">
        <p14:creationId xmlns:p14="http://schemas.microsoft.com/office/powerpoint/2010/main" val="173826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 Course Intro">
    <p:spTree>
      <p:nvGrpSpPr>
        <p:cNvPr id="1" name=""/>
        <p:cNvGrpSpPr/>
        <p:nvPr/>
      </p:nvGrpSpPr>
      <p:grpSpPr>
        <a:xfrm>
          <a:off x="0" y="0"/>
          <a:ext cx="0" cy="0"/>
          <a:chOff x="0" y="0"/>
          <a:chExt cx="0" cy="0"/>
        </a:xfrm>
      </p:grpSpPr>
      <p:sp>
        <p:nvSpPr>
          <p:cNvPr id="8" name="Content Placeholder 4">
            <a:extLst>
              <a:ext uri="{FF2B5EF4-FFF2-40B4-BE49-F238E27FC236}">
                <a16:creationId xmlns:a16="http://schemas.microsoft.com/office/drawing/2014/main" id="{24C17C14-0D0E-43C2-A044-6B4001B33364}"/>
              </a:ext>
            </a:extLst>
          </p:cNvPr>
          <p:cNvSpPr>
            <a:spLocks noGrp="1"/>
          </p:cNvSpPr>
          <p:nvPr>
            <p:ph sz="quarter" idx="12"/>
          </p:nvPr>
        </p:nvSpPr>
        <p:spPr>
          <a:xfrm>
            <a:off x="3277386" y="1129018"/>
            <a:ext cx="5637228" cy="4314186"/>
          </a:xfrm>
          <a:prstGeom prst="rect">
            <a:avLst/>
          </a:prstGeom>
        </p:spPr>
        <p:txBody>
          <a:bodyPr/>
          <a:lstStyle>
            <a:lvl1pPr>
              <a:defRPr sz="24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4">
            <a:extLst>
              <a:ext uri="{FF2B5EF4-FFF2-40B4-BE49-F238E27FC236}">
                <a16:creationId xmlns:a16="http://schemas.microsoft.com/office/drawing/2014/main" id="{790116A6-95E3-49F0-8B00-89A622067593}"/>
              </a:ext>
            </a:extLst>
          </p:cNvPr>
          <p:cNvSpPr>
            <a:spLocks noGrp="1"/>
          </p:cNvSpPr>
          <p:nvPr>
            <p:ph type="title"/>
          </p:nvPr>
        </p:nvSpPr>
        <p:spPr>
          <a:xfrm>
            <a:off x="838200" y="261430"/>
            <a:ext cx="10515600" cy="867588"/>
          </a:xfrm>
          <a:prstGeom prst="rect">
            <a:avLst/>
          </a:prstGeom>
        </p:spPr>
        <p:txBody>
          <a:bodyPr/>
          <a:lstStyle>
            <a:lvl1pPr algn="ctr">
              <a:defRPr b="1">
                <a:solidFill>
                  <a:srgbClr val="00009A"/>
                </a:solidFill>
              </a:defRPr>
            </a:lvl1pPr>
          </a:lstStyle>
          <a:p>
            <a:r>
              <a:rPr lang="en-US" sz="4800"/>
              <a:t>Click to edit Master title style</a:t>
            </a:r>
            <a:endParaRPr lang="en-US" sz="4800" dirty="0"/>
          </a:p>
        </p:txBody>
      </p:sp>
      <p:sp>
        <p:nvSpPr>
          <p:cNvPr id="5" name="Slide Number Placeholder 14">
            <a:extLst>
              <a:ext uri="{FF2B5EF4-FFF2-40B4-BE49-F238E27FC236}">
                <a16:creationId xmlns:a16="http://schemas.microsoft.com/office/drawing/2014/main" id="{1F9155F7-F820-46C8-AA0B-7EFFF5E925ED}"/>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4009092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58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I Main">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154760" y="952500"/>
            <a:ext cx="11770146"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21" name="Title 1">
            <a:extLst>
              <a:ext uri="{FF2B5EF4-FFF2-40B4-BE49-F238E27FC236}">
                <a16:creationId xmlns:a16="http://schemas.microsoft.com/office/drawing/2014/main" id="{46DAF9B6-36A9-4011-A906-6A8FBCCA24F2}"/>
              </a:ext>
            </a:extLst>
          </p:cNvPr>
          <p:cNvSpPr>
            <a:spLocks noGrp="1"/>
          </p:cNvSpPr>
          <p:nvPr userDrawn="1">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9" name="Slide Number Placeholder 14">
            <a:extLst>
              <a:ext uri="{FF2B5EF4-FFF2-40B4-BE49-F238E27FC236}">
                <a16:creationId xmlns:a16="http://schemas.microsoft.com/office/drawing/2014/main" id="{83BE1034-5B8A-4844-A15E-AF66CE3C4BDA}"/>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389983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I Code">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154760" y="952500"/>
            <a:ext cx="11770146" cy="5137215"/>
          </a:xfrm>
          <a:prstGeom prst="rect">
            <a:avLst/>
          </a:prstGeom>
          <a:ln w="12700">
            <a:noFill/>
          </a:ln>
        </p:spPr>
        <p:txBody>
          <a:bodyPr/>
          <a:lstStyle>
            <a:lvl1pPr marL="0" indent="0" defTabSz="228600">
              <a:buNone/>
              <a:defRPr sz="2000" baseline="0">
                <a:latin typeface="Consolas" panose="020B0609020204030204" pitchFamily="49" charset="0"/>
              </a:defRPr>
            </a:lvl1pPr>
            <a:lvl2pPr marL="457200" indent="0">
              <a:buNone/>
              <a:defRPr sz="2000"/>
            </a:lvl2pPr>
            <a:lvl3pPr marL="914400" indent="0">
              <a:buNone/>
              <a:defRPr sz="1800"/>
            </a:lvl3pPr>
            <a:lvl4pPr marL="1371600" indent="0">
              <a:buNone/>
              <a:defRPr sz="1600"/>
            </a:lvl4pPr>
            <a:lvl5pPr marL="1828800" indent="0">
              <a:buNone/>
              <a:defRPr sz="1400"/>
            </a:lvl5pPr>
          </a:lstStyle>
          <a:p>
            <a:pPr lvl="0"/>
            <a:r>
              <a:rPr lang="en-US" dirty="0"/>
              <a:t>Edit Master text styles</a:t>
            </a:r>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21" name="Title 1">
            <a:extLst>
              <a:ext uri="{FF2B5EF4-FFF2-40B4-BE49-F238E27FC236}">
                <a16:creationId xmlns:a16="http://schemas.microsoft.com/office/drawing/2014/main" id="{46DAF9B6-36A9-4011-A906-6A8FBCCA24F2}"/>
              </a:ext>
            </a:extLst>
          </p:cNvPr>
          <p:cNvSpPr>
            <a:spLocks noGrp="1"/>
          </p:cNvSpPr>
          <p:nvPr userDrawn="1">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9" name="Slide Number Placeholder 14">
            <a:extLst>
              <a:ext uri="{FF2B5EF4-FFF2-40B4-BE49-F238E27FC236}">
                <a16:creationId xmlns:a16="http://schemas.microsoft.com/office/drawing/2014/main" id="{83BE1034-5B8A-4844-A15E-AF66CE3C4BDA}"/>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175283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 Pro Tips">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154760" y="952500"/>
            <a:ext cx="7716621"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a:extLst>
              <a:ext uri="{FF2B5EF4-FFF2-40B4-BE49-F238E27FC236}">
                <a16:creationId xmlns:a16="http://schemas.microsoft.com/office/drawing/2014/main" id="{3FBC9D80-A398-4A37-BE09-20D97D5D7B83}"/>
              </a:ext>
            </a:extLst>
          </p:cNvPr>
          <p:cNvSpPr/>
          <p:nvPr userDrawn="1"/>
        </p:nvSpPr>
        <p:spPr>
          <a:xfrm>
            <a:off x="8352147" y="1178351"/>
            <a:ext cx="3572759" cy="4911364"/>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55FF25DD-A9D1-468D-BE23-64399FA47E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44979" y="683773"/>
            <a:ext cx="1805718" cy="822960"/>
          </a:xfrm>
          <a:prstGeom prst="rect">
            <a:avLst/>
          </a:prstGeom>
        </p:spPr>
      </p:pic>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25" name="Text Placeholder 24">
            <a:extLst>
              <a:ext uri="{FF2B5EF4-FFF2-40B4-BE49-F238E27FC236}">
                <a16:creationId xmlns:a16="http://schemas.microsoft.com/office/drawing/2014/main" id="{F800E997-7EA4-4AFE-A40F-C6C6AAC18A1C}"/>
              </a:ext>
            </a:extLst>
          </p:cNvPr>
          <p:cNvSpPr>
            <a:spLocks noGrp="1"/>
          </p:cNvSpPr>
          <p:nvPr userDrawn="1">
            <p:ph type="body" sz="quarter" idx="14" hasCustomPrompt="1"/>
          </p:nvPr>
        </p:nvSpPr>
        <p:spPr>
          <a:xfrm>
            <a:off x="8516894" y="1480007"/>
            <a:ext cx="3243263" cy="4404053"/>
          </a:xfrm>
          <a:prstGeom prst="rect">
            <a:avLst/>
          </a:prstGeom>
        </p:spPr>
        <p:txBody>
          <a:bodyPr/>
          <a:lstStyle>
            <a:lvl1pPr marL="274320" indent="-274320">
              <a:buFont typeface="+mj-lt"/>
              <a:buAutoNum type="arabicPeriod"/>
              <a:defRPr sz="1800"/>
            </a:lvl1pPr>
            <a:lvl2pPr>
              <a:defRPr sz="1800"/>
            </a:lvl2pPr>
            <a:lvl3pPr>
              <a:defRPr sz="1600"/>
            </a:lvl3pPr>
          </a:lstStyle>
          <a:p>
            <a:pPr lvl="0"/>
            <a:r>
              <a:rPr lang="en-US" dirty="0"/>
              <a:t>Third level</a:t>
            </a:r>
          </a:p>
        </p:txBody>
      </p:sp>
      <p:sp>
        <p:nvSpPr>
          <p:cNvPr id="9" name="Title 1">
            <a:extLst>
              <a:ext uri="{FF2B5EF4-FFF2-40B4-BE49-F238E27FC236}">
                <a16:creationId xmlns:a16="http://schemas.microsoft.com/office/drawing/2014/main" id="{8FCC1FBD-3E0F-4983-81A8-4036CBE6353D}"/>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3" name="Slide Number Placeholder 14">
            <a:extLst>
              <a:ext uri="{FF2B5EF4-FFF2-40B4-BE49-F238E27FC236}">
                <a16:creationId xmlns:a16="http://schemas.microsoft.com/office/drawing/2014/main" id="{50E23EDE-5252-4E0F-8E9E-B035676BBEDB}"/>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60581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 Short Topic with Steps">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6007228" y="1696879"/>
            <a:ext cx="5757424" cy="4287202"/>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9" name="Title 1">
            <a:extLst>
              <a:ext uri="{FF2B5EF4-FFF2-40B4-BE49-F238E27FC236}">
                <a16:creationId xmlns:a16="http://schemas.microsoft.com/office/drawing/2014/main" id="{8FCC1FBD-3E0F-4983-81A8-4036CBE6353D}"/>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3" name="Slide Number Placeholder 14">
            <a:extLst>
              <a:ext uri="{FF2B5EF4-FFF2-40B4-BE49-F238E27FC236}">
                <a16:creationId xmlns:a16="http://schemas.microsoft.com/office/drawing/2014/main" id="{50E23EDE-5252-4E0F-8E9E-B035676BBEDB}"/>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
        <p:nvSpPr>
          <p:cNvPr id="11" name="Rectangle 10">
            <a:extLst>
              <a:ext uri="{FF2B5EF4-FFF2-40B4-BE49-F238E27FC236}">
                <a16:creationId xmlns:a16="http://schemas.microsoft.com/office/drawing/2014/main" id="{5326578F-891C-4A8E-BA85-CD6A953ADF83}"/>
              </a:ext>
            </a:extLst>
          </p:cNvPr>
          <p:cNvSpPr/>
          <p:nvPr userDrawn="1"/>
        </p:nvSpPr>
        <p:spPr>
          <a:xfrm>
            <a:off x="5818130" y="1256540"/>
            <a:ext cx="6106775" cy="4833175"/>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919B1BD7-7445-406E-9DE6-BC235A9762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8616" y="873919"/>
            <a:ext cx="1876750" cy="822960"/>
          </a:xfrm>
          <a:prstGeom prst="rect">
            <a:avLst/>
          </a:prstGeom>
        </p:spPr>
      </p:pic>
      <p:sp>
        <p:nvSpPr>
          <p:cNvPr id="15" name="Content Placeholder 22">
            <a:extLst>
              <a:ext uri="{FF2B5EF4-FFF2-40B4-BE49-F238E27FC236}">
                <a16:creationId xmlns:a16="http://schemas.microsoft.com/office/drawing/2014/main" id="{97CAC5A2-C000-4911-A6EE-0C851DD37446}"/>
              </a:ext>
            </a:extLst>
          </p:cNvPr>
          <p:cNvSpPr>
            <a:spLocks noGrp="1"/>
          </p:cNvSpPr>
          <p:nvPr>
            <p:ph sz="quarter" idx="14"/>
          </p:nvPr>
        </p:nvSpPr>
        <p:spPr>
          <a:xfrm>
            <a:off x="154760" y="952500"/>
            <a:ext cx="5347351"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4088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I Short Topic with Code">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DB9703F6-176F-4204-AE7D-878F99795DE8}"/>
              </a:ext>
            </a:extLst>
          </p:cNvPr>
          <p:cNvSpPr>
            <a:spLocks noGrp="1"/>
          </p:cNvSpPr>
          <p:nvPr>
            <p:ph sz="quarter" idx="13"/>
          </p:nvPr>
        </p:nvSpPr>
        <p:spPr>
          <a:xfrm>
            <a:off x="6007228" y="1696879"/>
            <a:ext cx="5757424" cy="4287202"/>
          </a:xfrm>
          <a:prstGeom prst="rect">
            <a:avLst/>
          </a:prstGeom>
          <a:ln w="12700">
            <a:noFill/>
          </a:ln>
        </p:spPr>
        <p:txBody>
          <a:bodyPr/>
          <a:lstStyle>
            <a:lvl1pPr marL="0" indent="0" defTabSz="228600">
              <a:buNone/>
              <a:defRPr sz="1800">
                <a:latin typeface="Consolas" panose="020B0609020204030204" pitchFamily="49" charset="0"/>
              </a:defRPr>
            </a:lvl1pPr>
            <a:lvl2pPr>
              <a:defRPr sz="2000"/>
            </a:lvl2pPr>
            <a:lvl3pPr>
              <a:defRPr sz="1800"/>
            </a:lvl3pPr>
            <a:lvl4pPr>
              <a:defRPr sz="1600"/>
            </a:lvl4pPr>
            <a:lvl5pPr>
              <a:defRPr sz="1400"/>
            </a:lvl5pPr>
          </a:lstStyle>
          <a:p>
            <a:pPr lvl="0"/>
            <a:r>
              <a:rPr lang="en-US" dirty="0"/>
              <a:t>Edit Master text styles</a:t>
            </a:r>
          </a:p>
        </p:txBody>
      </p:sp>
      <p:pic>
        <p:nvPicPr>
          <p:cNvPr id="17" name="Picture 16">
            <a:extLst>
              <a:ext uri="{FF2B5EF4-FFF2-40B4-BE49-F238E27FC236}">
                <a16:creationId xmlns:a16="http://schemas.microsoft.com/office/drawing/2014/main" id="{53F5410A-88BE-4C87-84B1-A1402BFE08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9" name="Title 1">
            <a:extLst>
              <a:ext uri="{FF2B5EF4-FFF2-40B4-BE49-F238E27FC236}">
                <a16:creationId xmlns:a16="http://schemas.microsoft.com/office/drawing/2014/main" id="{8FCC1FBD-3E0F-4983-81A8-4036CBE6353D}"/>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3" name="Slide Number Placeholder 14">
            <a:extLst>
              <a:ext uri="{FF2B5EF4-FFF2-40B4-BE49-F238E27FC236}">
                <a16:creationId xmlns:a16="http://schemas.microsoft.com/office/drawing/2014/main" id="{50E23EDE-5252-4E0F-8E9E-B035676BBEDB}"/>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
        <p:nvSpPr>
          <p:cNvPr id="11" name="Rectangle 10">
            <a:extLst>
              <a:ext uri="{FF2B5EF4-FFF2-40B4-BE49-F238E27FC236}">
                <a16:creationId xmlns:a16="http://schemas.microsoft.com/office/drawing/2014/main" id="{5326578F-891C-4A8E-BA85-CD6A953ADF83}"/>
              </a:ext>
            </a:extLst>
          </p:cNvPr>
          <p:cNvSpPr/>
          <p:nvPr userDrawn="1"/>
        </p:nvSpPr>
        <p:spPr>
          <a:xfrm>
            <a:off x="5818130" y="1256540"/>
            <a:ext cx="6106775" cy="4833175"/>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919B1BD7-7445-406E-9DE6-BC235A9762D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02109" y="873919"/>
            <a:ext cx="2719785" cy="822960"/>
          </a:xfrm>
          <a:prstGeom prst="rect">
            <a:avLst/>
          </a:prstGeom>
        </p:spPr>
      </p:pic>
      <p:sp>
        <p:nvSpPr>
          <p:cNvPr id="15" name="Content Placeholder 22">
            <a:extLst>
              <a:ext uri="{FF2B5EF4-FFF2-40B4-BE49-F238E27FC236}">
                <a16:creationId xmlns:a16="http://schemas.microsoft.com/office/drawing/2014/main" id="{97CAC5A2-C000-4911-A6EE-0C851DD37446}"/>
              </a:ext>
            </a:extLst>
          </p:cNvPr>
          <p:cNvSpPr>
            <a:spLocks noGrp="1"/>
          </p:cNvSpPr>
          <p:nvPr>
            <p:ph sz="quarter" idx="14"/>
          </p:nvPr>
        </p:nvSpPr>
        <p:spPr>
          <a:xfrm>
            <a:off x="154760" y="952500"/>
            <a:ext cx="5347351" cy="5137215"/>
          </a:xfrm>
          <a:prstGeom prst="rect">
            <a:avLst/>
          </a:prstGeom>
          <a:ln w="12700">
            <a:noFill/>
          </a:ln>
        </p:spPr>
        <p:txBody>
          <a:bodyPr/>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2856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 Step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3D22CF-A13C-49FE-BBDB-B25289DABF9A}"/>
              </a:ext>
            </a:extLst>
          </p:cNvPr>
          <p:cNvSpPr/>
          <p:nvPr userDrawn="1"/>
        </p:nvSpPr>
        <p:spPr>
          <a:xfrm>
            <a:off x="470779" y="1216058"/>
            <a:ext cx="11454127" cy="4911364"/>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1">
            <a:extLst>
              <a:ext uri="{FF2B5EF4-FFF2-40B4-BE49-F238E27FC236}">
                <a16:creationId xmlns:a16="http://schemas.microsoft.com/office/drawing/2014/main" id="{C326022D-26D6-4553-A25D-997EE93474D7}"/>
              </a:ext>
            </a:extLst>
          </p:cNvPr>
          <p:cNvSpPr>
            <a:spLocks noGrp="1"/>
          </p:cNvSpPr>
          <p:nvPr>
            <p:ph type="body" sz="quarter" idx="10"/>
          </p:nvPr>
        </p:nvSpPr>
        <p:spPr>
          <a:xfrm>
            <a:off x="782639" y="1604963"/>
            <a:ext cx="10938582" cy="4257675"/>
          </a:xfrm>
          <a:prstGeom prst="rect">
            <a:avLst/>
          </a:prstGeom>
        </p:spPr>
        <p:txBody>
          <a:bodyPr numCol="2" spcCol="457200"/>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C5482493-186A-4DC8-80BD-878E08E05321}"/>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pic>
        <p:nvPicPr>
          <p:cNvPr id="2" name="Graphic 1">
            <a:extLst>
              <a:ext uri="{FF2B5EF4-FFF2-40B4-BE49-F238E27FC236}">
                <a16:creationId xmlns:a16="http://schemas.microsoft.com/office/drawing/2014/main" id="{F41F3910-EE88-4906-AB04-7A863A5ACDA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1265" y="833437"/>
            <a:ext cx="1876750" cy="822960"/>
          </a:xfrm>
          <a:prstGeom prst="rect">
            <a:avLst/>
          </a:prstGeom>
        </p:spPr>
      </p:pic>
      <p:sp>
        <p:nvSpPr>
          <p:cNvPr id="11" name="Slide Number Placeholder 14">
            <a:extLst>
              <a:ext uri="{FF2B5EF4-FFF2-40B4-BE49-F238E27FC236}">
                <a16:creationId xmlns:a16="http://schemas.microsoft.com/office/drawing/2014/main" id="{3790E32B-89D2-4344-856B-E7E47F98201F}"/>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276839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 Skill Che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33D22CF-A13C-49FE-BBDB-B25289DABF9A}"/>
              </a:ext>
            </a:extLst>
          </p:cNvPr>
          <p:cNvSpPr/>
          <p:nvPr userDrawn="1"/>
        </p:nvSpPr>
        <p:spPr>
          <a:xfrm>
            <a:off x="470779" y="1216058"/>
            <a:ext cx="11454127" cy="4911364"/>
          </a:xfrm>
          <a:prstGeom prst="rect">
            <a:avLst/>
          </a:prstGeom>
          <a:noFill/>
          <a:ln w="28575">
            <a:solidFill>
              <a:srgbClr val="1479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523812EE-4185-447F-BC60-06F79C7E3F9B}"/>
              </a:ext>
            </a:extLst>
          </p:cNvPr>
          <p:cNvSpPr>
            <a:spLocks noGrp="1"/>
          </p:cNvSpPr>
          <p:nvPr>
            <p:ph type="body" sz="quarter" idx="10"/>
          </p:nvPr>
        </p:nvSpPr>
        <p:spPr>
          <a:xfrm>
            <a:off x="782639" y="1604963"/>
            <a:ext cx="10938582" cy="4257675"/>
          </a:xfrm>
          <a:prstGeom prst="rect">
            <a:avLst/>
          </a:prstGeom>
        </p:spPr>
        <p:txBody>
          <a:bodyPr numCol="2" spcCol="457200"/>
          <a:lstStyle>
            <a:lvl1pPr>
              <a:defRPr sz="2400"/>
            </a:lvl1pPr>
            <a:lvl2pPr>
              <a:defRPr sz="2000"/>
            </a:lvl2pPr>
            <a:lvl3pPr>
              <a:defRPr sz="1800"/>
            </a:lvl3pPr>
            <a:lvl4pPr>
              <a:defRPr sz="16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Graphic 1">
            <a:extLst>
              <a:ext uri="{FF2B5EF4-FFF2-40B4-BE49-F238E27FC236}">
                <a16:creationId xmlns:a16="http://schemas.microsoft.com/office/drawing/2014/main" id="{BCCEEC56-6818-425E-9DD9-7F0E33909E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386" y="730578"/>
            <a:ext cx="2424020" cy="939196"/>
          </a:xfrm>
          <a:prstGeom prst="rect">
            <a:avLst/>
          </a:prstGeom>
        </p:spPr>
      </p:pic>
      <p:sp>
        <p:nvSpPr>
          <p:cNvPr id="7" name="Title 1">
            <a:extLst>
              <a:ext uri="{FF2B5EF4-FFF2-40B4-BE49-F238E27FC236}">
                <a16:creationId xmlns:a16="http://schemas.microsoft.com/office/drawing/2014/main" id="{38D962C7-8170-4D64-8C1F-B1D0612B6ABB}"/>
              </a:ext>
            </a:extLst>
          </p:cNvPr>
          <p:cNvSpPr>
            <a:spLocks noGrp="1"/>
          </p:cNvSpPr>
          <p:nvPr>
            <p:ph type="title"/>
          </p:nvPr>
        </p:nvSpPr>
        <p:spPr>
          <a:xfrm>
            <a:off x="154760" y="129070"/>
            <a:ext cx="11770146" cy="662782"/>
          </a:xfrm>
          <a:prstGeom prst="rect">
            <a:avLst/>
          </a:prstGeom>
        </p:spPr>
        <p:txBody>
          <a:bodyPr>
            <a:normAutofit/>
          </a:bodyPr>
          <a:lstStyle>
            <a:lvl1pPr>
              <a:defRPr sz="3600" b="1">
                <a:solidFill>
                  <a:srgbClr val="000098"/>
                </a:solidFill>
              </a:defRPr>
            </a:lvl1pPr>
          </a:lstStyle>
          <a:p>
            <a:r>
              <a:rPr lang="en-US"/>
              <a:t>Click to edit Master title style</a:t>
            </a:r>
            <a:endParaRPr lang="en-US" dirty="0"/>
          </a:p>
        </p:txBody>
      </p:sp>
      <p:sp>
        <p:nvSpPr>
          <p:cNvPr id="11" name="Slide Number Placeholder 14">
            <a:extLst>
              <a:ext uri="{FF2B5EF4-FFF2-40B4-BE49-F238E27FC236}">
                <a16:creationId xmlns:a16="http://schemas.microsoft.com/office/drawing/2014/main" id="{69CC0001-300C-4793-A97A-042BCF3AB8C9}"/>
              </a:ext>
            </a:extLst>
          </p:cNvPr>
          <p:cNvSpPr>
            <a:spLocks noGrp="1"/>
          </p:cNvSpPr>
          <p:nvPr>
            <p:ph type="sldNum" sz="quarter" idx="4"/>
          </p:nvPr>
        </p:nvSpPr>
        <p:spPr>
          <a:xfrm>
            <a:off x="5502111" y="6310792"/>
            <a:ext cx="1187777" cy="438800"/>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314378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DE255FA-56F3-4BD7-BBFB-28B8E1389F6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54760" y="6249971"/>
            <a:ext cx="1976049" cy="635032"/>
          </a:xfrm>
          <a:prstGeom prst="rect">
            <a:avLst/>
          </a:prstGeom>
        </p:spPr>
      </p:pic>
      <p:sp>
        <p:nvSpPr>
          <p:cNvPr id="14" name="TextBox 13">
            <a:extLst>
              <a:ext uri="{FF2B5EF4-FFF2-40B4-BE49-F238E27FC236}">
                <a16:creationId xmlns:a16="http://schemas.microsoft.com/office/drawing/2014/main" id="{ECB71E79-0EAE-4CC0-B5F8-A06756F30610}"/>
              </a:ext>
            </a:extLst>
          </p:cNvPr>
          <p:cNvSpPr txBox="1"/>
          <p:nvPr userDrawn="1"/>
        </p:nvSpPr>
        <p:spPr>
          <a:xfrm>
            <a:off x="8725632" y="6382821"/>
            <a:ext cx="3199274" cy="369332"/>
          </a:xfrm>
          <a:prstGeom prst="rect">
            <a:avLst/>
          </a:prstGeom>
          <a:noFill/>
        </p:spPr>
        <p:txBody>
          <a:bodyPr wrap="none" rtlCol="0">
            <a:spAutoFit/>
          </a:bodyPr>
          <a:lstStyle/>
          <a:p>
            <a:r>
              <a:rPr lang="en-US" dirty="0"/>
              <a:t>©Logical Imagination Group LLC</a:t>
            </a:r>
          </a:p>
        </p:txBody>
      </p:sp>
      <p:sp>
        <p:nvSpPr>
          <p:cNvPr id="15" name="Slide Number Placeholder 14">
            <a:extLst>
              <a:ext uri="{FF2B5EF4-FFF2-40B4-BE49-F238E27FC236}">
                <a16:creationId xmlns:a16="http://schemas.microsoft.com/office/drawing/2014/main" id="{F4CA7D9D-DFD6-4232-9B54-1AE99A01A6D5}"/>
              </a:ext>
            </a:extLst>
          </p:cNvPr>
          <p:cNvSpPr>
            <a:spLocks noGrp="1"/>
          </p:cNvSpPr>
          <p:nvPr>
            <p:ph type="sldNum" sz="quarter" idx="4"/>
          </p:nvPr>
        </p:nvSpPr>
        <p:spPr>
          <a:xfrm>
            <a:off x="5776078" y="6382821"/>
            <a:ext cx="639844" cy="369332"/>
          </a:xfrm>
          <a:prstGeom prst="rect">
            <a:avLst/>
          </a:prstGeom>
        </p:spPr>
        <p:txBody>
          <a:bodyPr vert="horz" lIns="91440" tIns="45720" rIns="91440" bIns="45720" rtlCol="0" anchor="ctr"/>
          <a:lstStyle>
            <a:lvl1pPr algn="ctr">
              <a:defRPr sz="2400" b="1">
                <a:solidFill>
                  <a:schemeClr val="tx1">
                    <a:tint val="75000"/>
                  </a:schemeClr>
                </a:solidFill>
              </a:defRPr>
            </a:lvl1pPr>
          </a:lstStyle>
          <a:p>
            <a:fld id="{3A3ABCD3-4259-4031-A1A0-BB63FBFB7B73}" type="slidenum">
              <a:rPr lang="en-US" smtClean="0"/>
              <a:pPr/>
              <a:t>‹#›</a:t>
            </a:fld>
            <a:endParaRPr lang="en-US" dirty="0"/>
          </a:p>
        </p:txBody>
      </p:sp>
    </p:spTree>
    <p:extLst>
      <p:ext uri="{BB962C8B-B14F-4D97-AF65-F5344CB8AC3E}">
        <p14:creationId xmlns:p14="http://schemas.microsoft.com/office/powerpoint/2010/main" val="2056013930"/>
      </p:ext>
    </p:extLst>
  </p:cSld>
  <p:clrMap bg1="lt1" tx1="dk1" bg2="lt2" tx2="dk2" accent1="accent1" accent2="accent2" accent3="accent3" accent4="accent4" accent5="accent5" accent6="accent6" hlink="hlink" folHlink="folHlink"/>
  <p:sldLayoutIdLst>
    <p:sldLayoutId id="2147483658" r:id="rId1"/>
    <p:sldLayoutId id="2147483660" r:id="rId2"/>
    <p:sldLayoutId id="2147483650" r:id="rId3"/>
    <p:sldLayoutId id="2147483661" r:id="rId4"/>
    <p:sldLayoutId id="2147483656" r:id="rId5"/>
    <p:sldLayoutId id="2147483659" r:id="rId6"/>
    <p:sldLayoutId id="2147483662" r:id="rId7"/>
    <p:sldLayoutId id="2147483655"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3" Type="http://schemas.openxmlformats.org/officeDocument/2006/relationships/hyperlink" Target="https://airbnb.io/enzyme/docs/api/" TargetMode="External"/><Relationship Id="rId2" Type="http://schemas.openxmlformats.org/officeDocument/2006/relationships/hyperlink" Target="https://jestjs.io/docs/en/getting-started" TargetMode="Externa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hyperlink" Target="https://www.npmjs.com/package/eslint-plugin-react-hooks" TargetMode="Externa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hyperlink" Target="https://github.com/css-modules/css-modules" TargetMode="Externa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CC449C-07AD-4849-9A83-25955AF6993F}"/>
              </a:ext>
            </a:extLst>
          </p:cNvPr>
          <p:cNvSpPr>
            <a:spLocks noGrp="1"/>
          </p:cNvSpPr>
          <p:nvPr>
            <p:ph type="title"/>
          </p:nvPr>
        </p:nvSpPr>
        <p:spPr>
          <a:xfrm>
            <a:off x="838200" y="261429"/>
            <a:ext cx="10515600" cy="1325563"/>
          </a:xfrm>
          <a:prstGeom prst="rect">
            <a:avLst/>
          </a:prstGeom>
        </p:spPr>
        <p:txBody>
          <a:bodyPr/>
          <a:lstStyle/>
          <a:p>
            <a:r>
              <a:rPr lang="en-US" sz="4800" dirty="0"/>
              <a:t>React Fundamentals</a:t>
            </a:r>
          </a:p>
        </p:txBody>
      </p:sp>
      <p:sp>
        <p:nvSpPr>
          <p:cNvPr id="2" name="Slide Number Placeholder 1">
            <a:extLst>
              <a:ext uri="{FF2B5EF4-FFF2-40B4-BE49-F238E27FC236}">
                <a16:creationId xmlns:a16="http://schemas.microsoft.com/office/drawing/2014/main" id="{67FD5990-5E0A-44A1-A113-3DA585BAE13A}"/>
              </a:ext>
            </a:extLst>
          </p:cNvPr>
          <p:cNvSpPr>
            <a:spLocks noGrp="1"/>
          </p:cNvSpPr>
          <p:nvPr>
            <p:ph type="sldNum" sz="quarter" idx="4"/>
          </p:nvPr>
        </p:nvSpPr>
        <p:spPr/>
        <p:txBody>
          <a:bodyPr/>
          <a:lstStyle/>
          <a:p>
            <a:fld id="{3A3ABCD3-4259-4031-A1A0-BB63FBFB7B73}" type="slidenum">
              <a:rPr lang="en-US" smtClean="0"/>
              <a:pPr/>
              <a:t>1</a:t>
            </a:fld>
            <a:endParaRPr lang="en-US" dirty="0"/>
          </a:p>
        </p:txBody>
      </p:sp>
    </p:spTree>
    <p:extLst>
      <p:ext uri="{BB962C8B-B14F-4D97-AF65-F5344CB8AC3E}">
        <p14:creationId xmlns:p14="http://schemas.microsoft.com/office/powerpoint/2010/main" val="384338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30790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616B36-9B7B-4D3E-B179-38435861AB05}"/>
              </a:ext>
            </a:extLst>
          </p:cNvPr>
          <p:cNvSpPr>
            <a:spLocks noGrp="1"/>
          </p:cNvSpPr>
          <p:nvPr>
            <p:ph sz="quarter" idx="13"/>
          </p:nvPr>
        </p:nvSpPr>
        <p:spPr/>
        <p:txBody>
          <a:bodyPr/>
          <a:lstStyle/>
          <a:p>
            <a:r>
              <a:rPr lang="en-US" dirty="0"/>
              <a:t>What goes into its own component?</a:t>
            </a:r>
          </a:p>
          <a:p>
            <a:pPr lvl="1"/>
            <a:r>
              <a:rPr lang="en-US" dirty="0"/>
              <a:t>Components should be narrowly-focused.</a:t>
            </a:r>
          </a:p>
          <a:p>
            <a:pPr lvl="1"/>
            <a:r>
              <a:rPr lang="en-US" dirty="0"/>
              <a:t>Be guided by SRP and DRY.</a:t>
            </a:r>
          </a:p>
          <a:p>
            <a:r>
              <a:rPr lang="en-US" dirty="0"/>
              <a:t>React components fall into one of two categories:</a:t>
            </a:r>
          </a:p>
          <a:p>
            <a:pPr lvl="1"/>
            <a:r>
              <a:rPr lang="en-US" dirty="0"/>
              <a:t>Container components.</a:t>
            </a:r>
          </a:p>
          <a:p>
            <a:pPr lvl="1"/>
            <a:r>
              <a:rPr lang="en-US" dirty="0"/>
              <a:t>Presentational components.</a:t>
            </a:r>
          </a:p>
          <a:p>
            <a:r>
              <a:rPr lang="en-US" dirty="0"/>
              <a:t>Container components – "smart" components:</a:t>
            </a:r>
          </a:p>
          <a:p>
            <a:pPr lvl="1"/>
            <a:r>
              <a:rPr lang="en-US" dirty="0"/>
              <a:t>Usually manage data.</a:t>
            </a:r>
          </a:p>
          <a:p>
            <a:pPr lvl="1"/>
            <a:r>
              <a:rPr lang="en-US" dirty="0"/>
              <a:t>Render() is rather lean.</a:t>
            </a:r>
          </a:p>
          <a:p>
            <a:r>
              <a:rPr lang="en-US" dirty="0"/>
              <a:t>Presentational components – "dumb" components:</a:t>
            </a:r>
          </a:p>
          <a:p>
            <a:pPr lvl="1"/>
            <a:r>
              <a:rPr lang="en-US" dirty="0"/>
              <a:t>Are usually given their data as props.</a:t>
            </a:r>
          </a:p>
          <a:p>
            <a:pPr lvl="1"/>
            <a:r>
              <a:rPr lang="en-US" dirty="0"/>
              <a:t>Are mainly all about render().</a:t>
            </a:r>
          </a:p>
        </p:txBody>
      </p:sp>
      <p:sp>
        <p:nvSpPr>
          <p:cNvPr id="3" name="Title 2">
            <a:extLst>
              <a:ext uri="{FF2B5EF4-FFF2-40B4-BE49-F238E27FC236}">
                <a16:creationId xmlns:a16="http://schemas.microsoft.com/office/drawing/2014/main" id="{FC1533FC-565A-42D1-88CC-6EB22565D94D}"/>
              </a:ext>
            </a:extLst>
          </p:cNvPr>
          <p:cNvSpPr>
            <a:spLocks noGrp="1"/>
          </p:cNvSpPr>
          <p:nvPr>
            <p:ph type="title"/>
          </p:nvPr>
        </p:nvSpPr>
        <p:spPr/>
        <p:txBody>
          <a:bodyPr/>
          <a:lstStyle/>
          <a:p>
            <a:r>
              <a:rPr lang="en-US" dirty="0"/>
              <a:t>Creating Components</a:t>
            </a:r>
          </a:p>
        </p:txBody>
      </p:sp>
      <p:sp>
        <p:nvSpPr>
          <p:cNvPr id="4" name="Slide Number Placeholder 3">
            <a:extLst>
              <a:ext uri="{FF2B5EF4-FFF2-40B4-BE49-F238E27FC236}">
                <a16:creationId xmlns:a16="http://schemas.microsoft.com/office/drawing/2014/main" id="{B79AAD05-A37F-403A-8544-DA03A1CB8090}"/>
              </a:ext>
            </a:extLst>
          </p:cNvPr>
          <p:cNvSpPr>
            <a:spLocks noGrp="1"/>
          </p:cNvSpPr>
          <p:nvPr>
            <p:ph type="sldNum" sz="quarter" idx="4"/>
          </p:nvPr>
        </p:nvSpPr>
        <p:spPr/>
        <p:txBody>
          <a:bodyPr/>
          <a:lstStyle/>
          <a:p>
            <a:fld id="{3A3ABCD3-4259-4031-A1A0-BB63FBFB7B73}" type="slidenum">
              <a:rPr lang="en-US" smtClean="0"/>
              <a:pPr/>
              <a:t>100</a:t>
            </a:fld>
            <a:endParaRPr lang="en-US" dirty="0"/>
          </a:p>
        </p:txBody>
      </p:sp>
    </p:spTree>
    <p:extLst>
      <p:ext uri="{BB962C8B-B14F-4D97-AF65-F5344CB8AC3E}">
        <p14:creationId xmlns:p14="http://schemas.microsoft.com/office/powerpoint/2010/main" val="36389307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7D3B81-9D74-49F1-98FE-19F5F9FABDBA}"/>
              </a:ext>
            </a:extLst>
          </p:cNvPr>
          <p:cNvSpPr>
            <a:spLocks noGrp="1"/>
          </p:cNvSpPr>
          <p:nvPr>
            <p:ph sz="quarter" idx="13"/>
          </p:nvPr>
        </p:nvSpPr>
        <p:spPr/>
        <p:txBody>
          <a:bodyPr/>
          <a:lstStyle/>
          <a:p>
            <a:r>
              <a:rPr lang="en-US" dirty="0"/>
              <a:t>React applications usually have MANY components.</a:t>
            </a:r>
          </a:p>
          <a:p>
            <a:r>
              <a:rPr lang="en-US" dirty="0"/>
              <a:t>Organization of them is essential.</a:t>
            </a:r>
          </a:p>
          <a:p>
            <a:r>
              <a:rPr lang="en-US" dirty="0"/>
              <a:t>Many developers organize them by their type:</a:t>
            </a:r>
          </a:p>
          <a:p>
            <a:pPr lvl="1"/>
            <a:r>
              <a:rPr lang="en-US" dirty="0"/>
              <a:t>One top-level directory for container components.</a:t>
            </a:r>
          </a:p>
          <a:p>
            <a:pPr lvl="1"/>
            <a:r>
              <a:rPr lang="en-US" dirty="0"/>
              <a:t>One top-level directory for presentational components.</a:t>
            </a:r>
          </a:p>
          <a:p>
            <a:r>
              <a:rPr lang="en-US" dirty="0"/>
              <a:t>There is not one organization strategy that is recommended as a best practice.</a:t>
            </a:r>
          </a:p>
          <a:p>
            <a:pPr lvl="1"/>
            <a:r>
              <a:rPr lang="en-US" dirty="0"/>
              <a:t>Each dev team has their own preferences.</a:t>
            </a:r>
          </a:p>
          <a:p>
            <a:pPr lvl="1"/>
            <a:r>
              <a:rPr lang="en-US" dirty="0"/>
              <a:t>Different size projects have different needs.</a:t>
            </a:r>
          </a:p>
          <a:p>
            <a:r>
              <a:rPr lang="en-US" dirty="0"/>
              <a:t>General best-practices:</a:t>
            </a:r>
          </a:p>
          <a:p>
            <a:pPr lvl="1"/>
            <a:r>
              <a:rPr lang="en-US" dirty="0"/>
              <a:t>Small number of "smart", stateful components.</a:t>
            </a:r>
          </a:p>
          <a:p>
            <a:pPr lvl="1"/>
            <a:r>
              <a:rPr lang="en-US" dirty="0"/>
              <a:t>Large number of "dumb", stateless components.</a:t>
            </a:r>
          </a:p>
          <a:p>
            <a:pPr lvl="1"/>
            <a:r>
              <a:rPr lang="en-US" dirty="0"/>
              <a:t>Each component narrowly-focused with clear purpose.</a:t>
            </a:r>
          </a:p>
        </p:txBody>
      </p:sp>
      <p:sp>
        <p:nvSpPr>
          <p:cNvPr id="3" name="Title 2">
            <a:extLst>
              <a:ext uri="{FF2B5EF4-FFF2-40B4-BE49-F238E27FC236}">
                <a16:creationId xmlns:a16="http://schemas.microsoft.com/office/drawing/2014/main" id="{C77F5693-132B-48C8-9580-1ACE87FDC95D}"/>
              </a:ext>
            </a:extLst>
          </p:cNvPr>
          <p:cNvSpPr>
            <a:spLocks noGrp="1"/>
          </p:cNvSpPr>
          <p:nvPr>
            <p:ph type="title"/>
          </p:nvPr>
        </p:nvSpPr>
        <p:spPr/>
        <p:txBody>
          <a:bodyPr/>
          <a:lstStyle/>
          <a:p>
            <a:r>
              <a:rPr lang="en-US" dirty="0"/>
              <a:t>Organizing components</a:t>
            </a:r>
          </a:p>
        </p:txBody>
      </p:sp>
      <p:sp>
        <p:nvSpPr>
          <p:cNvPr id="4" name="Slide Number Placeholder 3">
            <a:extLst>
              <a:ext uri="{FF2B5EF4-FFF2-40B4-BE49-F238E27FC236}">
                <a16:creationId xmlns:a16="http://schemas.microsoft.com/office/drawing/2014/main" id="{29286C81-7F52-4AA6-BBB4-3791A931751B}"/>
              </a:ext>
            </a:extLst>
          </p:cNvPr>
          <p:cNvSpPr>
            <a:spLocks noGrp="1"/>
          </p:cNvSpPr>
          <p:nvPr>
            <p:ph type="sldNum" sz="quarter" idx="4"/>
          </p:nvPr>
        </p:nvSpPr>
        <p:spPr/>
        <p:txBody>
          <a:bodyPr/>
          <a:lstStyle/>
          <a:p>
            <a:fld id="{3A3ABCD3-4259-4031-A1A0-BB63FBFB7B73}" type="slidenum">
              <a:rPr lang="en-US" smtClean="0"/>
              <a:pPr/>
              <a:t>101</a:t>
            </a:fld>
            <a:endParaRPr lang="en-US" dirty="0"/>
          </a:p>
        </p:txBody>
      </p:sp>
    </p:spTree>
    <p:extLst>
      <p:ext uri="{BB962C8B-B14F-4D97-AF65-F5344CB8AC3E}">
        <p14:creationId xmlns:p14="http://schemas.microsoft.com/office/powerpoint/2010/main" val="39541040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EE212A-D27D-4E82-8E4A-7445E0FB4AF9}"/>
              </a:ext>
            </a:extLst>
          </p:cNvPr>
          <p:cNvSpPr>
            <a:spLocks noGrp="1"/>
          </p:cNvSpPr>
          <p:nvPr>
            <p:ph sz="quarter" idx="13"/>
          </p:nvPr>
        </p:nvSpPr>
        <p:spPr/>
        <p:txBody>
          <a:bodyPr/>
          <a:lstStyle/>
          <a:p>
            <a:r>
              <a:rPr lang="en-US" dirty="0"/>
              <a:t>Stateful components:</a:t>
            </a:r>
          </a:p>
          <a:p>
            <a:pPr lvl="1"/>
            <a:r>
              <a:rPr lang="en-US" dirty="0"/>
              <a:t>Also called container components, or "smart" components.</a:t>
            </a:r>
          </a:p>
          <a:p>
            <a:pPr lvl="1"/>
            <a:r>
              <a:rPr lang="en-US" dirty="0"/>
              <a:t>Historically implied a class-based component (React hooks changes this.)</a:t>
            </a:r>
          </a:p>
          <a:p>
            <a:pPr lvl="1"/>
            <a:r>
              <a:rPr lang="en-US" dirty="0"/>
              <a:t>Maintain internal state.</a:t>
            </a:r>
          </a:p>
          <a:p>
            <a:pPr lvl="1"/>
            <a:r>
              <a:rPr lang="en-US" dirty="0"/>
              <a:t>Pass state to children via props.</a:t>
            </a:r>
          </a:p>
          <a:p>
            <a:pPr lvl="1"/>
            <a:endParaRPr lang="en-US" dirty="0"/>
          </a:p>
          <a:p>
            <a:r>
              <a:rPr lang="en-US" dirty="0"/>
              <a:t>Stateless components:</a:t>
            </a:r>
          </a:p>
          <a:p>
            <a:pPr lvl="1"/>
            <a:r>
              <a:rPr lang="en-US" dirty="0"/>
              <a:t>Also called presentational components, or "dumb" components.</a:t>
            </a:r>
          </a:p>
          <a:p>
            <a:pPr lvl="1"/>
            <a:r>
              <a:rPr lang="en-US" dirty="0"/>
              <a:t>Historically implied a functional component.</a:t>
            </a:r>
          </a:p>
          <a:p>
            <a:pPr lvl="1"/>
            <a:r>
              <a:rPr lang="en-US" dirty="0"/>
              <a:t>Have no internal state.</a:t>
            </a:r>
          </a:p>
          <a:p>
            <a:pPr lvl="1"/>
            <a:r>
              <a:rPr lang="en-US" dirty="0"/>
              <a:t>Receive data as props.</a:t>
            </a:r>
          </a:p>
          <a:p>
            <a:pPr lvl="1"/>
            <a:r>
              <a:rPr lang="en-US" dirty="0"/>
              <a:t>Vastly outnumber stateful components (in a well-designed app.)</a:t>
            </a:r>
          </a:p>
          <a:p>
            <a:pPr lvl="1"/>
            <a:endParaRPr lang="en-US" dirty="0"/>
          </a:p>
          <a:p>
            <a:endParaRPr lang="en-US" dirty="0"/>
          </a:p>
        </p:txBody>
      </p:sp>
      <p:sp>
        <p:nvSpPr>
          <p:cNvPr id="3" name="Title 2">
            <a:extLst>
              <a:ext uri="{FF2B5EF4-FFF2-40B4-BE49-F238E27FC236}">
                <a16:creationId xmlns:a16="http://schemas.microsoft.com/office/drawing/2014/main" id="{9D7CAD32-D9E2-40DC-AE6E-426915301E4B}"/>
              </a:ext>
            </a:extLst>
          </p:cNvPr>
          <p:cNvSpPr>
            <a:spLocks noGrp="1"/>
          </p:cNvSpPr>
          <p:nvPr>
            <p:ph type="title"/>
          </p:nvPr>
        </p:nvSpPr>
        <p:spPr/>
        <p:txBody>
          <a:bodyPr/>
          <a:lstStyle/>
          <a:p>
            <a:r>
              <a:rPr lang="en-US" dirty="0"/>
              <a:t>Stateless vs. Stateful</a:t>
            </a:r>
          </a:p>
        </p:txBody>
      </p:sp>
      <p:sp>
        <p:nvSpPr>
          <p:cNvPr id="4" name="Slide Number Placeholder 3">
            <a:extLst>
              <a:ext uri="{FF2B5EF4-FFF2-40B4-BE49-F238E27FC236}">
                <a16:creationId xmlns:a16="http://schemas.microsoft.com/office/drawing/2014/main" id="{C78E3512-5570-465E-B9BB-49F63AEB5EAB}"/>
              </a:ext>
            </a:extLst>
          </p:cNvPr>
          <p:cNvSpPr>
            <a:spLocks noGrp="1"/>
          </p:cNvSpPr>
          <p:nvPr>
            <p:ph type="sldNum" sz="quarter" idx="4"/>
          </p:nvPr>
        </p:nvSpPr>
        <p:spPr/>
        <p:txBody>
          <a:bodyPr/>
          <a:lstStyle/>
          <a:p>
            <a:fld id="{3A3ABCD3-4259-4031-A1A0-BB63FBFB7B73}" type="slidenum">
              <a:rPr lang="en-US" smtClean="0"/>
              <a:pPr/>
              <a:t>102</a:t>
            </a:fld>
            <a:endParaRPr lang="en-US" dirty="0"/>
          </a:p>
        </p:txBody>
      </p:sp>
    </p:spTree>
    <p:extLst>
      <p:ext uri="{BB962C8B-B14F-4D97-AF65-F5344CB8AC3E}">
        <p14:creationId xmlns:p14="http://schemas.microsoft.com/office/powerpoint/2010/main" val="416620192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90E1E3-58F9-4F4D-AED5-D7A789BEEA5E}"/>
              </a:ext>
            </a:extLst>
          </p:cNvPr>
          <p:cNvSpPr>
            <a:spLocks noGrp="1"/>
          </p:cNvSpPr>
          <p:nvPr>
            <p:ph sz="quarter" idx="13"/>
          </p:nvPr>
        </p:nvSpPr>
        <p:spPr/>
        <p:txBody>
          <a:bodyPr/>
          <a:lstStyle/>
          <a:p>
            <a:r>
              <a:rPr lang="en-US" dirty="0"/>
              <a:t>Best practices suggest creating few stateful components and many stateless.</a:t>
            </a:r>
          </a:p>
          <a:p>
            <a:r>
              <a:rPr lang="en-US" dirty="0"/>
              <a:t>Provides predictable data flow.</a:t>
            </a:r>
          </a:p>
          <a:p>
            <a:r>
              <a:rPr lang="en-US" dirty="0"/>
              <a:t>Application logic is focused in relatively few places.</a:t>
            </a:r>
          </a:p>
          <a:p>
            <a:pPr lvl="1"/>
            <a:r>
              <a:rPr lang="en-US" dirty="0"/>
              <a:t>Easier to debug.</a:t>
            </a:r>
          </a:p>
          <a:p>
            <a:pPr lvl="1"/>
            <a:r>
              <a:rPr lang="en-US" dirty="0"/>
              <a:t>Simpler to extend.</a:t>
            </a:r>
          </a:p>
          <a:p>
            <a:r>
              <a:rPr lang="en-US" dirty="0"/>
              <a:t>UI is cleanly separated from logic.</a:t>
            </a:r>
          </a:p>
          <a:p>
            <a:r>
              <a:rPr lang="en-US" dirty="0"/>
              <a:t>UI is granularly defined.</a:t>
            </a:r>
          </a:p>
          <a:p>
            <a:pPr lvl="1"/>
            <a:r>
              <a:rPr lang="en-US" dirty="0"/>
              <a:t>Easily reused.</a:t>
            </a:r>
          </a:p>
          <a:p>
            <a:pPr lvl="1"/>
            <a:r>
              <a:rPr lang="en-US" dirty="0"/>
              <a:t>Easily modified.</a:t>
            </a:r>
          </a:p>
          <a:p>
            <a:r>
              <a:rPr lang="en-US" dirty="0"/>
              <a:t>UI is highly predictable.</a:t>
            </a:r>
          </a:p>
        </p:txBody>
      </p:sp>
      <p:sp>
        <p:nvSpPr>
          <p:cNvPr id="3" name="Title 2">
            <a:extLst>
              <a:ext uri="{FF2B5EF4-FFF2-40B4-BE49-F238E27FC236}">
                <a16:creationId xmlns:a16="http://schemas.microsoft.com/office/drawing/2014/main" id="{CBDA1CE6-53E1-4960-94E1-FCC464B340E5}"/>
              </a:ext>
            </a:extLst>
          </p:cNvPr>
          <p:cNvSpPr>
            <a:spLocks noGrp="1"/>
          </p:cNvSpPr>
          <p:nvPr>
            <p:ph type="title"/>
          </p:nvPr>
        </p:nvSpPr>
        <p:spPr/>
        <p:txBody>
          <a:bodyPr/>
          <a:lstStyle/>
          <a:p>
            <a:r>
              <a:rPr lang="en-US" dirty="0"/>
              <a:t>Why the ratio?</a:t>
            </a:r>
          </a:p>
        </p:txBody>
      </p:sp>
      <p:sp>
        <p:nvSpPr>
          <p:cNvPr id="4" name="Slide Number Placeholder 3">
            <a:extLst>
              <a:ext uri="{FF2B5EF4-FFF2-40B4-BE49-F238E27FC236}">
                <a16:creationId xmlns:a16="http://schemas.microsoft.com/office/drawing/2014/main" id="{82BA98CE-6AB8-4B67-B39C-CDC7ECCEFDDB}"/>
              </a:ext>
            </a:extLst>
          </p:cNvPr>
          <p:cNvSpPr>
            <a:spLocks noGrp="1"/>
          </p:cNvSpPr>
          <p:nvPr>
            <p:ph type="sldNum" sz="quarter" idx="4"/>
          </p:nvPr>
        </p:nvSpPr>
        <p:spPr/>
        <p:txBody>
          <a:bodyPr/>
          <a:lstStyle/>
          <a:p>
            <a:fld id="{3A3ABCD3-4259-4031-A1A0-BB63FBFB7B73}" type="slidenum">
              <a:rPr lang="en-US" smtClean="0"/>
              <a:pPr/>
              <a:t>103</a:t>
            </a:fld>
            <a:endParaRPr lang="en-US" dirty="0"/>
          </a:p>
        </p:txBody>
      </p:sp>
    </p:spTree>
    <p:extLst>
      <p:ext uri="{BB962C8B-B14F-4D97-AF65-F5344CB8AC3E}">
        <p14:creationId xmlns:p14="http://schemas.microsoft.com/office/powerpoint/2010/main" val="3237505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5F7F79-408A-4109-9E6F-5963A13A83EC}"/>
              </a:ext>
            </a:extLst>
          </p:cNvPr>
          <p:cNvSpPr>
            <a:spLocks noGrp="1"/>
          </p:cNvSpPr>
          <p:nvPr>
            <p:ph sz="quarter" idx="13"/>
          </p:nvPr>
        </p:nvSpPr>
        <p:spPr/>
        <p:txBody>
          <a:bodyPr/>
          <a:lstStyle/>
          <a:p>
            <a:r>
              <a:rPr lang="en-US" dirty="0" err="1"/>
              <a:t>setState</a:t>
            </a:r>
            <a:r>
              <a:rPr lang="en-US" dirty="0"/>
              <a:t>() should be used to mutate state.</a:t>
            </a:r>
          </a:p>
          <a:p>
            <a:pPr lvl="1"/>
            <a:r>
              <a:rPr lang="en-US" dirty="0"/>
              <a:t>Does not immediately apply state changes.</a:t>
            </a:r>
          </a:p>
          <a:p>
            <a:pPr lvl="1"/>
            <a:r>
              <a:rPr lang="en-US" dirty="0"/>
              <a:t>Schedules a state change.</a:t>
            </a:r>
          </a:p>
          <a:p>
            <a:pPr lvl="1"/>
            <a:r>
              <a:rPr lang="en-US" dirty="0"/>
              <a:t>React will apply the state change asynchronously – batched with other state changes.</a:t>
            </a:r>
          </a:p>
          <a:p>
            <a:r>
              <a:rPr lang="en-US" dirty="0"/>
              <a:t>When new state values depend upon current state, race conditions can occur.</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this.setState</a:t>
            </a:r>
            <a:r>
              <a:rPr lang="en-US" sz="2000" dirty="0">
                <a:latin typeface="Consolas" panose="020B0609020204030204" pitchFamily="49" charset="0"/>
              </a:rPr>
              <a:t>({</a:t>
            </a:r>
          </a:p>
          <a:p>
            <a:pPr marL="0" indent="0">
              <a:buNone/>
            </a:pPr>
            <a:r>
              <a:rPr lang="en-US" sz="2000" dirty="0">
                <a:latin typeface="Consolas" panose="020B0609020204030204" pitchFamily="49" charset="0"/>
              </a:rPr>
              <a:t>		counter: </a:t>
            </a:r>
            <a:r>
              <a:rPr lang="en-US" sz="2000" dirty="0" err="1">
                <a:latin typeface="Consolas" panose="020B0609020204030204" pitchFamily="49" charset="0"/>
              </a:rPr>
              <a:t>this.state.counter</a:t>
            </a:r>
            <a:r>
              <a:rPr lang="en-US" sz="2000" dirty="0">
                <a:latin typeface="Consolas" panose="020B0609020204030204" pitchFamily="49" charset="0"/>
              </a:rPr>
              <a:t> + 1</a:t>
            </a:r>
          </a:p>
          <a:p>
            <a:pPr marL="0" indent="0">
              <a:buNone/>
            </a:pPr>
            <a:r>
              <a:rPr lang="en-US" sz="2000" dirty="0">
                <a:latin typeface="Consolas" panose="020B0609020204030204" pitchFamily="49" charset="0"/>
              </a:rPr>
              <a:t>	});</a:t>
            </a:r>
          </a:p>
          <a:p>
            <a:pPr marL="0" indent="0">
              <a:buNone/>
            </a:pPr>
            <a:endParaRPr lang="en-US" sz="2000" dirty="0">
              <a:latin typeface="Consolas" panose="020B0609020204030204" pitchFamily="49" charset="0"/>
            </a:endParaRPr>
          </a:p>
          <a:p>
            <a:r>
              <a:rPr lang="en-US" dirty="0"/>
              <a:t>Could result in erroneous state if multiple invocations like this get scheduled at once.</a:t>
            </a:r>
          </a:p>
        </p:txBody>
      </p:sp>
      <p:sp>
        <p:nvSpPr>
          <p:cNvPr id="3" name="Title 2">
            <a:extLst>
              <a:ext uri="{FF2B5EF4-FFF2-40B4-BE49-F238E27FC236}">
                <a16:creationId xmlns:a16="http://schemas.microsoft.com/office/drawing/2014/main" id="{C68106B2-B4D2-4D11-BE33-32E4E4447739}"/>
              </a:ext>
            </a:extLst>
          </p:cNvPr>
          <p:cNvSpPr>
            <a:spLocks noGrp="1"/>
          </p:cNvSpPr>
          <p:nvPr>
            <p:ph type="title"/>
          </p:nvPr>
        </p:nvSpPr>
        <p:spPr/>
        <p:txBody>
          <a:bodyPr/>
          <a:lstStyle/>
          <a:p>
            <a:r>
              <a:rPr lang="en-US" dirty="0"/>
              <a:t>Common State Mistake</a:t>
            </a:r>
          </a:p>
        </p:txBody>
      </p:sp>
      <p:sp>
        <p:nvSpPr>
          <p:cNvPr id="4" name="Slide Number Placeholder 3">
            <a:extLst>
              <a:ext uri="{FF2B5EF4-FFF2-40B4-BE49-F238E27FC236}">
                <a16:creationId xmlns:a16="http://schemas.microsoft.com/office/drawing/2014/main" id="{1D286566-0947-475B-87DF-CE066193A3DA}"/>
              </a:ext>
            </a:extLst>
          </p:cNvPr>
          <p:cNvSpPr>
            <a:spLocks noGrp="1"/>
          </p:cNvSpPr>
          <p:nvPr>
            <p:ph type="sldNum" sz="quarter" idx="4"/>
          </p:nvPr>
        </p:nvSpPr>
        <p:spPr/>
        <p:txBody>
          <a:bodyPr/>
          <a:lstStyle/>
          <a:p>
            <a:fld id="{3A3ABCD3-4259-4031-A1A0-BB63FBFB7B73}" type="slidenum">
              <a:rPr lang="en-US" smtClean="0"/>
              <a:pPr/>
              <a:t>104</a:t>
            </a:fld>
            <a:endParaRPr lang="en-US" dirty="0"/>
          </a:p>
        </p:txBody>
      </p:sp>
    </p:spTree>
    <p:extLst>
      <p:ext uri="{BB962C8B-B14F-4D97-AF65-F5344CB8AC3E}">
        <p14:creationId xmlns:p14="http://schemas.microsoft.com/office/powerpoint/2010/main" val="15931340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2BCF9B-A01E-476C-93F2-64DB00DF7A27}"/>
              </a:ext>
            </a:extLst>
          </p:cNvPr>
          <p:cNvSpPr>
            <a:spLocks noGrp="1"/>
          </p:cNvSpPr>
          <p:nvPr>
            <p:ph sz="quarter" idx="13"/>
          </p:nvPr>
        </p:nvSpPr>
        <p:spPr/>
        <p:txBody>
          <a:bodyPr/>
          <a:lstStyle/>
          <a:p>
            <a:r>
              <a:rPr lang="en-US" dirty="0"/>
              <a:t>When new state values depend upon current state values, use functional form.</a:t>
            </a:r>
          </a:p>
          <a:p>
            <a:pPr lvl="1"/>
            <a:r>
              <a:rPr lang="en-US" dirty="0"/>
              <a:t>Callback function is scheduled instead of data being scheduled.</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this.setState</a:t>
            </a:r>
            <a:r>
              <a:rPr lang="en-US" sz="2000" dirty="0">
                <a:latin typeface="Consolas" panose="020B0609020204030204" pitchFamily="49" charset="0"/>
              </a:rPr>
              <a:t>((</a:t>
            </a:r>
            <a:r>
              <a:rPr lang="en-US" sz="2000" dirty="0" err="1">
                <a:latin typeface="Consolas" panose="020B0609020204030204" pitchFamily="49" charset="0"/>
              </a:rPr>
              <a:t>prevState</a:t>
            </a:r>
            <a:r>
              <a:rPr lang="en-US" sz="2000" dirty="0">
                <a:latin typeface="Consolas" panose="020B0609020204030204" pitchFamily="49" charset="0"/>
              </a:rPr>
              <a:t>, props) =&gt; {</a:t>
            </a:r>
          </a:p>
          <a:p>
            <a:pPr marL="0" indent="0">
              <a:buNone/>
            </a:pPr>
            <a:r>
              <a:rPr lang="en-US" sz="2000" dirty="0">
                <a:latin typeface="Consolas" panose="020B0609020204030204" pitchFamily="49" charset="0"/>
              </a:rPr>
              <a:t>		return {</a:t>
            </a:r>
          </a:p>
          <a:p>
            <a:pPr marL="0" indent="0">
              <a:buNone/>
            </a:pPr>
            <a:r>
              <a:rPr lang="en-US" sz="2000" dirty="0">
                <a:latin typeface="Consolas" panose="020B0609020204030204" pitchFamily="49" charset="0"/>
              </a:rPr>
              <a:t>			counter: </a:t>
            </a:r>
            <a:r>
              <a:rPr lang="en-US" sz="2000" dirty="0" err="1">
                <a:latin typeface="Consolas" panose="020B0609020204030204" pitchFamily="49" charset="0"/>
              </a:rPr>
              <a:t>prevState.counter</a:t>
            </a:r>
            <a:r>
              <a:rPr lang="en-US" sz="2000" dirty="0">
                <a:latin typeface="Consolas" panose="020B0609020204030204" pitchFamily="49" charset="0"/>
              </a:rPr>
              <a:t> + 1</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pPr marL="0" indent="0">
              <a:buNone/>
            </a:pPr>
            <a:endParaRPr lang="en-US" sz="2000" dirty="0">
              <a:latin typeface="Consolas" panose="020B0609020204030204" pitchFamily="49" charset="0"/>
            </a:endParaRPr>
          </a:p>
          <a:p>
            <a:r>
              <a:rPr lang="en-US" dirty="0"/>
              <a:t>When state is actually updated by React, the current state is passed in.</a:t>
            </a:r>
          </a:p>
          <a:p>
            <a:pPr lvl="1"/>
            <a:r>
              <a:rPr lang="en-US" dirty="0"/>
              <a:t>Avoids race conditions.</a:t>
            </a:r>
          </a:p>
        </p:txBody>
      </p:sp>
      <p:sp>
        <p:nvSpPr>
          <p:cNvPr id="3" name="Title 2">
            <a:extLst>
              <a:ext uri="{FF2B5EF4-FFF2-40B4-BE49-F238E27FC236}">
                <a16:creationId xmlns:a16="http://schemas.microsoft.com/office/drawing/2014/main" id="{CE018646-5F37-44B8-88AF-890E36BE596D}"/>
              </a:ext>
            </a:extLst>
          </p:cNvPr>
          <p:cNvSpPr>
            <a:spLocks noGrp="1"/>
          </p:cNvSpPr>
          <p:nvPr>
            <p:ph type="title"/>
          </p:nvPr>
        </p:nvSpPr>
        <p:spPr/>
        <p:txBody>
          <a:bodyPr/>
          <a:lstStyle/>
          <a:p>
            <a:r>
              <a:rPr lang="en-US" dirty="0"/>
              <a:t>State Solution</a:t>
            </a:r>
          </a:p>
        </p:txBody>
      </p:sp>
      <p:sp>
        <p:nvSpPr>
          <p:cNvPr id="4" name="Slide Number Placeholder 3">
            <a:extLst>
              <a:ext uri="{FF2B5EF4-FFF2-40B4-BE49-F238E27FC236}">
                <a16:creationId xmlns:a16="http://schemas.microsoft.com/office/drawing/2014/main" id="{58F89A48-3B3E-497C-B2D0-C726A5030FFD}"/>
              </a:ext>
            </a:extLst>
          </p:cNvPr>
          <p:cNvSpPr>
            <a:spLocks noGrp="1"/>
          </p:cNvSpPr>
          <p:nvPr>
            <p:ph type="sldNum" sz="quarter" idx="4"/>
          </p:nvPr>
        </p:nvSpPr>
        <p:spPr/>
        <p:txBody>
          <a:bodyPr/>
          <a:lstStyle/>
          <a:p>
            <a:fld id="{3A3ABCD3-4259-4031-A1A0-BB63FBFB7B73}" type="slidenum">
              <a:rPr lang="en-US" smtClean="0"/>
              <a:pPr/>
              <a:t>105</a:t>
            </a:fld>
            <a:endParaRPr lang="en-US" dirty="0"/>
          </a:p>
        </p:txBody>
      </p:sp>
    </p:spTree>
    <p:extLst>
      <p:ext uri="{BB962C8B-B14F-4D97-AF65-F5344CB8AC3E}">
        <p14:creationId xmlns:p14="http://schemas.microsoft.com/office/powerpoint/2010/main" val="32705304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0FC2EA-4E8B-45DF-A262-882C40D3BCB4}"/>
              </a:ext>
            </a:extLst>
          </p:cNvPr>
          <p:cNvSpPr>
            <a:spLocks noGrp="1"/>
          </p:cNvSpPr>
          <p:nvPr>
            <p:ph sz="quarter" idx="13"/>
          </p:nvPr>
        </p:nvSpPr>
        <p:spPr/>
        <p:txBody>
          <a:bodyPr/>
          <a:lstStyle/>
          <a:p>
            <a:r>
              <a:rPr lang="en-US" dirty="0"/>
              <a:t>constructor()</a:t>
            </a:r>
          </a:p>
          <a:p>
            <a:r>
              <a:rPr lang="en-US" dirty="0" err="1"/>
              <a:t>getDerivedStateFromProps</a:t>
            </a:r>
            <a:r>
              <a:rPr lang="en-US" dirty="0"/>
              <a:t>()</a:t>
            </a:r>
          </a:p>
          <a:p>
            <a:r>
              <a:rPr lang="en-US" dirty="0" err="1"/>
              <a:t>shouldComponentUpdate</a:t>
            </a:r>
            <a:r>
              <a:rPr lang="en-US" dirty="0"/>
              <a:t>()</a:t>
            </a:r>
          </a:p>
          <a:p>
            <a:r>
              <a:rPr lang="en-US" dirty="0" err="1"/>
              <a:t>getSnapshotBeforeUpdate</a:t>
            </a:r>
            <a:r>
              <a:rPr lang="en-US" dirty="0"/>
              <a:t>()</a:t>
            </a:r>
          </a:p>
          <a:p>
            <a:r>
              <a:rPr lang="en-US" dirty="0" err="1"/>
              <a:t>componentDidUpdate</a:t>
            </a:r>
            <a:r>
              <a:rPr lang="en-US" dirty="0"/>
              <a:t>()</a:t>
            </a:r>
          </a:p>
          <a:p>
            <a:r>
              <a:rPr lang="en-US" dirty="0" err="1"/>
              <a:t>componentDidCatch</a:t>
            </a:r>
            <a:r>
              <a:rPr lang="en-US" dirty="0"/>
              <a:t>()</a:t>
            </a:r>
          </a:p>
          <a:p>
            <a:r>
              <a:rPr lang="en-US" dirty="0" err="1"/>
              <a:t>componentDidMount</a:t>
            </a:r>
            <a:r>
              <a:rPr lang="en-US" dirty="0"/>
              <a:t>()</a:t>
            </a:r>
          </a:p>
          <a:p>
            <a:r>
              <a:rPr lang="en-US" dirty="0" err="1"/>
              <a:t>componentWillUnmount</a:t>
            </a:r>
            <a:r>
              <a:rPr lang="en-US" dirty="0"/>
              <a:t>()</a:t>
            </a:r>
          </a:p>
          <a:p>
            <a:r>
              <a:rPr lang="en-US" dirty="0"/>
              <a:t>render()</a:t>
            </a:r>
          </a:p>
          <a:p>
            <a:endParaRPr lang="en-US" dirty="0"/>
          </a:p>
        </p:txBody>
      </p:sp>
      <p:sp>
        <p:nvSpPr>
          <p:cNvPr id="3" name="Title 2">
            <a:extLst>
              <a:ext uri="{FF2B5EF4-FFF2-40B4-BE49-F238E27FC236}">
                <a16:creationId xmlns:a16="http://schemas.microsoft.com/office/drawing/2014/main" id="{AEC6D5BC-D81C-4D06-9ABE-D105F0876477}"/>
              </a:ext>
            </a:extLst>
          </p:cNvPr>
          <p:cNvSpPr>
            <a:spLocks noGrp="1"/>
          </p:cNvSpPr>
          <p:nvPr>
            <p:ph type="title"/>
          </p:nvPr>
        </p:nvSpPr>
        <p:spPr/>
        <p:txBody>
          <a:bodyPr/>
          <a:lstStyle/>
          <a:p>
            <a:r>
              <a:rPr lang="en-US" dirty="0"/>
              <a:t>Component Lifecycle</a:t>
            </a:r>
          </a:p>
        </p:txBody>
      </p:sp>
      <p:sp>
        <p:nvSpPr>
          <p:cNvPr id="4" name="Slide Number Placeholder 3">
            <a:extLst>
              <a:ext uri="{FF2B5EF4-FFF2-40B4-BE49-F238E27FC236}">
                <a16:creationId xmlns:a16="http://schemas.microsoft.com/office/drawing/2014/main" id="{B2489491-70FB-4112-AE44-852984479F46}"/>
              </a:ext>
            </a:extLst>
          </p:cNvPr>
          <p:cNvSpPr>
            <a:spLocks noGrp="1"/>
          </p:cNvSpPr>
          <p:nvPr>
            <p:ph type="sldNum" sz="quarter" idx="4"/>
          </p:nvPr>
        </p:nvSpPr>
        <p:spPr/>
        <p:txBody>
          <a:bodyPr/>
          <a:lstStyle/>
          <a:p>
            <a:fld id="{3A3ABCD3-4259-4031-A1A0-BB63FBFB7B73}" type="slidenum">
              <a:rPr lang="en-US" smtClean="0"/>
              <a:pPr/>
              <a:t>106</a:t>
            </a:fld>
            <a:endParaRPr lang="en-US" dirty="0"/>
          </a:p>
        </p:txBody>
      </p:sp>
      <p:sp>
        <p:nvSpPr>
          <p:cNvPr id="7" name="Content Placeholder 6">
            <a:extLst>
              <a:ext uri="{FF2B5EF4-FFF2-40B4-BE49-F238E27FC236}">
                <a16:creationId xmlns:a16="http://schemas.microsoft.com/office/drawing/2014/main" id="{2E1497B1-67DC-4DB6-9F2C-180911DA9B31}"/>
              </a:ext>
            </a:extLst>
          </p:cNvPr>
          <p:cNvSpPr>
            <a:spLocks noGrp="1"/>
          </p:cNvSpPr>
          <p:nvPr>
            <p:ph sz="quarter" idx="14"/>
          </p:nvPr>
        </p:nvSpPr>
        <p:spPr/>
        <p:txBody>
          <a:bodyPr/>
          <a:lstStyle/>
          <a:p>
            <a:r>
              <a:rPr lang="en-US" dirty="0"/>
              <a:t>Components go through a sequence of events as React manages each instance.</a:t>
            </a:r>
          </a:p>
          <a:p>
            <a:r>
              <a:rPr lang="en-US" dirty="0"/>
              <a:t>Largely restricted to class-based components.</a:t>
            </a:r>
          </a:p>
          <a:p>
            <a:pPr lvl="1"/>
            <a:r>
              <a:rPr lang="en-US" dirty="0"/>
              <a:t>React hooks provide something loosely equivalent.</a:t>
            </a:r>
          </a:p>
          <a:p>
            <a:pPr lvl="1"/>
            <a:r>
              <a:rPr lang="en-US" dirty="0"/>
              <a:t>Not as precise or flexible as lifecycle.</a:t>
            </a:r>
          </a:p>
          <a:p>
            <a:r>
              <a:rPr lang="en-US" dirty="0"/>
              <a:t>A few others exist, but are deprecated.</a:t>
            </a:r>
          </a:p>
          <a:p>
            <a:pPr lvl="1"/>
            <a:r>
              <a:rPr lang="en-US" dirty="0" err="1"/>
              <a:t>componentWillMount</a:t>
            </a:r>
            <a:r>
              <a:rPr lang="en-US" dirty="0"/>
              <a:t>()</a:t>
            </a:r>
          </a:p>
          <a:p>
            <a:pPr lvl="1"/>
            <a:r>
              <a:rPr lang="en-US" dirty="0" err="1"/>
              <a:t>componentWillReceiveProps</a:t>
            </a:r>
            <a:r>
              <a:rPr lang="en-US" dirty="0"/>
              <a:t>()</a:t>
            </a:r>
          </a:p>
          <a:p>
            <a:pPr lvl="1"/>
            <a:r>
              <a:rPr lang="en-US" dirty="0" err="1"/>
              <a:t>componentWillUpdate</a:t>
            </a:r>
            <a:r>
              <a:rPr lang="en-US" dirty="0"/>
              <a:t>()</a:t>
            </a:r>
          </a:p>
          <a:p>
            <a:endParaRPr lang="en-US" dirty="0"/>
          </a:p>
        </p:txBody>
      </p:sp>
    </p:spTree>
    <p:extLst>
      <p:ext uri="{BB962C8B-B14F-4D97-AF65-F5344CB8AC3E}">
        <p14:creationId xmlns:p14="http://schemas.microsoft.com/office/powerpoint/2010/main" val="2900783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BD5A91-B59C-400A-AFBC-1A04E55E58B6}"/>
              </a:ext>
            </a:extLst>
          </p:cNvPr>
          <p:cNvSpPr>
            <a:spLocks noGrp="1"/>
          </p:cNvSpPr>
          <p:nvPr>
            <p:ph sz="quarter" idx="13"/>
          </p:nvPr>
        </p:nvSpPr>
        <p:spPr/>
        <p:txBody>
          <a:bodyPr/>
          <a:lstStyle/>
          <a:p>
            <a:r>
              <a:rPr lang="en-US" dirty="0"/>
              <a:t>Lifecycle events are often seen as a last-resort:</a:t>
            </a:r>
          </a:p>
          <a:p>
            <a:pPr lvl="1"/>
            <a:r>
              <a:rPr lang="en-US" dirty="0"/>
              <a:t>Are inefficient.</a:t>
            </a:r>
          </a:p>
          <a:p>
            <a:pPr lvl="1"/>
            <a:r>
              <a:rPr lang="en-US" dirty="0"/>
              <a:t>Add complexity to the application.</a:t>
            </a:r>
          </a:p>
          <a:p>
            <a:pPr lvl="1"/>
            <a:r>
              <a:rPr lang="en-US" dirty="0"/>
              <a:t>Difficult to reason through.</a:t>
            </a:r>
          </a:p>
          <a:p>
            <a:r>
              <a:rPr lang="en-US" dirty="0"/>
              <a:t>Typically, we would rather re-arrange components or pass state and props around.</a:t>
            </a:r>
          </a:p>
          <a:p>
            <a:r>
              <a:rPr lang="en-US" dirty="0"/>
              <a:t>Lifecycle events are good for integrating non-React tools into a React application.</a:t>
            </a:r>
          </a:p>
          <a:p>
            <a:pPr lvl="1"/>
            <a:r>
              <a:rPr lang="en-US" dirty="0"/>
              <a:t>Many JavaScript libraries or modules are not constructed to integrate with React.</a:t>
            </a:r>
          </a:p>
          <a:p>
            <a:pPr lvl="1"/>
            <a:r>
              <a:rPr lang="en-US" dirty="0"/>
              <a:t>Lifecycle events provide hooks to invoke such modules' code at appropriate times.</a:t>
            </a:r>
          </a:p>
          <a:p>
            <a:endParaRPr lang="en-US" dirty="0"/>
          </a:p>
        </p:txBody>
      </p:sp>
      <p:sp>
        <p:nvSpPr>
          <p:cNvPr id="3" name="Title 2">
            <a:extLst>
              <a:ext uri="{FF2B5EF4-FFF2-40B4-BE49-F238E27FC236}">
                <a16:creationId xmlns:a16="http://schemas.microsoft.com/office/drawing/2014/main" id="{0D69E7C9-13FF-425F-9423-24354059721D}"/>
              </a:ext>
            </a:extLst>
          </p:cNvPr>
          <p:cNvSpPr>
            <a:spLocks noGrp="1"/>
          </p:cNvSpPr>
          <p:nvPr>
            <p:ph type="title"/>
          </p:nvPr>
        </p:nvSpPr>
        <p:spPr/>
        <p:txBody>
          <a:bodyPr/>
          <a:lstStyle/>
          <a:p>
            <a:r>
              <a:rPr lang="en-US" dirty="0"/>
              <a:t>Why use lifecycle events?</a:t>
            </a:r>
          </a:p>
        </p:txBody>
      </p:sp>
      <p:sp>
        <p:nvSpPr>
          <p:cNvPr id="4" name="Slide Number Placeholder 3">
            <a:extLst>
              <a:ext uri="{FF2B5EF4-FFF2-40B4-BE49-F238E27FC236}">
                <a16:creationId xmlns:a16="http://schemas.microsoft.com/office/drawing/2014/main" id="{EFA51D48-02FF-48FA-A2EC-C2282205183C}"/>
              </a:ext>
            </a:extLst>
          </p:cNvPr>
          <p:cNvSpPr>
            <a:spLocks noGrp="1"/>
          </p:cNvSpPr>
          <p:nvPr>
            <p:ph type="sldNum" sz="quarter" idx="4"/>
          </p:nvPr>
        </p:nvSpPr>
        <p:spPr/>
        <p:txBody>
          <a:bodyPr/>
          <a:lstStyle/>
          <a:p>
            <a:fld id="{3A3ABCD3-4259-4031-A1A0-BB63FBFB7B73}" type="slidenum">
              <a:rPr lang="en-US" smtClean="0"/>
              <a:pPr/>
              <a:t>107</a:t>
            </a:fld>
            <a:endParaRPr lang="en-US" dirty="0"/>
          </a:p>
        </p:txBody>
      </p:sp>
    </p:spTree>
    <p:extLst>
      <p:ext uri="{BB962C8B-B14F-4D97-AF65-F5344CB8AC3E}">
        <p14:creationId xmlns:p14="http://schemas.microsoft.com/office/powerpoint/2010/main" val="31662048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8243ED-CB00-43E5-8207-49853543D060}"/>
              </a:ext>
            </a:extLst>
          </p:cNvPr>
          <p:cNvSpPr>
            <a:spLocks noGrp="1"/>
          </p:cNvSpPr>
          <p:nvPr>
            <p:ph sz="quarter" idx="13"/>
          </p:nvPr>
        </p:nvSpPr>
        <p:spPr/>
        <p:txBody>
          <a:bodyPr/>
          <a:lstStyle/>
          <a:p>
            <a:r>
              <a:rPr lang="en-US" sz="1600" dirty="0"/>
              <a:t>constructor(props)</a:t>
            </a:r>
          </a:p>
          <a:p>
            <a:r>
              <a:rPr lang="en-US" sz="1600" dirty="0"/>
              <a:t>			- ES6 feature</a:t>
            </a:r>
          </a:p>
          <a:p>
            <a:r>
              <a:rPr lang="en-US" sz="1600" dirty="0"/>
              <a:t>			- call super(props)</a:t>
            </a:r>
          </a:p>
          <a:p>
            <a:r>
              <a:rPr lang="en-US" sz="1600" dirty="0"/>
              <a:t>			– set up initial state</a:t>
            </a:r>
          </a:p>
          <a:p>
            <a:r>
              <a:rPr lang="en-US" sz="1600" dirty="0" err="1"/>
              <a:t>getDerivedStateFromProps</a:t>
            </a:r>
            <a:r>
              <a:rPr lang="en-US" sz="1600" dirty="0"/>
              <a:t>(props, state)</a:t>
            </a:r>
          </a:p>
          <a:p>
            <a:r>
              <a:rPr lang="en-US" sz="1600" dirty="0"/>
              <a:t>			– rarely needed</a:t>
            </a:r>
          </a:p>
          <a:p>
            <a:r>
              <a:rPr lang="en-US" sz="1600" dirty="0"/>
              <a:t>			- sync internal state from props</a:t>
            </a:r>
          </a:p>
          <a:p>
            <a:r>
              <a:rPr lang="en-US" sz="1600" dirty="0"/>
              <a:t>render()</a:t>
            </a:r>
          </a:p>
          <a:p>
            <a:r>
              <a:rPr lang="en-US" sz="1600" dirty="0"/>
              <a:t>			- prepare and structure JSX code</a:t>
            </a:r>
          </a:p>
          <a:p>
            <a:r>
              <a:rPr lang="en-US" sz="1600" dirty="0"/>
              <a:t>			- child components will render</a:t>
            </a:r>
          </a:p>
          <a:p>
            <a:r>
              <a:rPr lang="en-US" sz="1600" dirty="0" err="1"/>
              <a:t>componentDidMount</a:t>
            </a:r>
            <a:r>
              <a:rPr lang="en-US" sz="1600" dirty="0"/>
              <a:t>()</a:t>
            </a:r>
          </a:p>
          <a:p>
            <a:r>
              <a:rPr lang="en-US" sz="1600" dirty="0"/>
              <a:t>			- can invoke side-effects</a:t>
            </a:r>
          </a:p>
        </p:txBody>
      </p:sp>
      <p:sp>
        <p:nvSpPr>
          <p:cNvPr id="3" name="Title 2">
            <a:extLst>
              <a:ext uri="{FF2B5EF4-FFF2-40B4-BE49-F238E27FC236}">
                <a16:creationId xmlns:a16="http://schemas.microsoft.com/office/drawing/2014/main" id="{80DBFAE1-522E-467A-9C54-1400364EEDAB}"/>
              </a:ext>
            </a:extLst>
          </p:cNvPr>
          <p:cNvSpPr>
            <a:spLocks noGrp="1"/>
          </p:cNvSpPr>
          <p:nvPr>
            <p:ph type="title"/>
          </p:nvPr>
        </p:nvSpPr>
        <p:spPr/>
        <p:txBody>
          <a:bodyPr/>
          <a:lstStyle/>
          <a:p>
            <a:r>
              <a:rPr lang="en-US" dirty="0"/>
              <a:t>Creation lifecycle events</a:t>
            </a:r>
          </a:p>
        </p:txBody>
      </p:sp>
      <p:sp>
        <p:nvSpPr>
          <p:cNvPr id="4" name="Slide Number Placeholder 3">
            <a:extLst>
              <a:ext uri="{FF2B5EF4-FFF2-40B4-BE49-F238E27FC236}">
                <a16:creationId xmlns:a16="http://schemas.microsoft.com/office/drawing/2014/main" id="{E5373A41-52B6-42B6-B7C9-054221EFF803}"/>
              </a:ext>
            </a:extLst>
          </p:cNvPr>
          <p:cNvSpPr>
            <a:spLocks noGrp="1"/>
          </p:cNvSpPr>
          <p:nvPr>
            <p:ph type="sldNum" sz="quarter" idx="4"/>
          </p:nvPr>
        </p:nvSpPr>
        <p:spPr/>
        <p:txBody>
          <a:bodyPr/>
          <a:lstStyle/>
          <a:p>
            <a:fld id="{3A3ABCD3-4259-4031-A1A0-BB63FBFB7B73}" type="slidenum">
              <a:rPr lang="en-US" smtClean="0"/>
              <a:pPr/>
              <a:t>108</a:t>
            </a:fld>
            <a:endParaRPr lang="en-US" dirty="0"/>
          </a:p>
        </p:txBody>
      </p:sp>
      <p:sp>
        <p:nvSpPr>
          <p:cNvPr id="5" name="Content Placeholder 4">
            <a:extLst>
              <a:ext uri="{FF2B5EF4-FFF2-40B4-BE49-F238E27FC236}">
                <a16:creationId xmlns:a16="http://schemas.microsoft.com/office/drawing/2014/main" id="{38A2427E-F9DF-4AF1-A55E-2EBBE10CC0A9}"/>
              </a:ext>
            </a:extLst>
          </p:cNvPr>
          <p:cNvSpPr>
            <a:spLocks noGrp="1"/>
          </p:cNvSpPr>
          <p:nvPr>
            <p:ph sz="quarter" idx="14"/>
          </p:nvPr>
        </p:nvSpPr>
        <p:spPr/>
        <p:txBody>
          <a:bodyPr/>
          <a:lstStyle/>
          <a:p>
            <a:r>
              <a:rPr lang="en-US" dirty="0"/>
              <a:t>When a component instance is created.</a:t>
            </a:r>
          </a:p>
          <a:p>
            <a:r>
              <a:rPr lang="en-US" dirty="0"/>
              <a:t>Only invoke side-effects (e.g., HTTP request or store data to </a:t>
            </a:r>
            <a:r>
              <a:rPr lang="en-US" dirty="0" err="1"/>
              <a:t>localStorage</a:t>
            </a:r>
            <a:r>
              <a:rPr lang="en-US" dirty="0"/>
              <a:t>) in </a:t>
            </a:r>
            <a:r>
              <a:rPr lang="en-US" dirty="0" err="1"/>
              <a:t>componentDidMount</a:t>
            </a:r>
            <a:r>
              <a:rPr lang="en-US" dirty="0"/>
              <a:t>().</a:t>
            </a:r>
          </a:p>
          <a:p>
            <a:pPr lvl="1"/>
            <a:r>
              <a:rPr lang="en-US" dirty="0"/>
              <a:t>Can block rendering process.</a:t>
            </a:r>
          </a:p>
          <a:p>
            <a:r>
              <a:rPr lang="en-US" dirty="0"/>
              <a:t>Do not change state synchronously in </a:t>
            </a:r>
            <a:r>
              <a:rPr lang="en-US" dirty="0" err="1"/>
              <a:t>componentDidMount</a:t>
            </a:r>
            <a:r>
              <a:rPr lang="en-US" dirty="0"/>
              <a:t>().</a:t>
            </a:r>
          </a:p>
          <a:p>
            <a:pPr lvl="1"/>
            <a:r>
              <a:rPr lang="en-US" dirty="0"/>
              <a:t>Can trigger a re-render.</a:t>
            </a:r>
          </a:p>
          <a:p>
            <a:pPr lvl="1"/>
            <a:r>
              <a:rPr lang="en-US" dirty="0"/>
              <a:t>Can (and do) change state in an async callback from an HTTP request initiated here.</a:t>
            </a:r>
          </a:p>
          <a:p>
            <a:endParaRPr lang="en-US" dirty="0"/>
          </a:p>
        </p:txBody>
      </p:sp>
    </p:spTree>
    <p:extLst>
      <p:ext uri="{BB962C8B-B14F-4D97-AF65-F5344CB8AC3E}">
        <p14:creationId xmlns:p14="http://schemas.microsoft.com/office/powerpoint/2010/main" val="30403684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241D71-2595-4EDA-96AA-9B31BD48CA9A}"/>
              </a:ext>
            </a:extLst>
          </p:cNvPr>
          <p:cNvSpPr>
            <a:spLocks noGrp="1"/>
          </p:cNvSpPr>
          <p:nvPr>
            <p:ph sz="quarter" idx="13"/>
          </p:nvPr>
        </p:nvSpPr>
        <p:spPr/>
        <p:txBody>
          <a:bodyPr/>
          <a:lstStyle/>
          <a:p>
            <a:r>
              <a:rPr lang="en-US" dirty="0"/>
              <a:t>constructor(props) {</a:t>
            </a:r>
          </a:p>
          <a:p>
            <a:r>
              <a:rPr lang="en-US" dirty="0"/>
              <a:t>	super(props);</a:t>
            </a:r>
          </a:p>
          <a:p>
            <a:r>
              <a:rPr lang="en-US" dirty="0"/>
              <a:t>	</a:t>
            </a:r>
            <a:r>
              <a:rPr lang="en-US" dirty="0" err="1"/>
              <a:t>this.state</a:t>
            </a:r>
            <a:r>
              <a:rPr lang="en-US" dirty="0"/>
              <a:t> = {</a:t>
            </a:r>
          </a:p>
          <a:p>
            <a:r>
              <a:rPr lang="en-US" dirty="0"/>
              <a:t>		name: 'Widget',</a:t>
            </a:r>
          </a:p>
          <a:p>
            <a:r>
              <a:rPr lang="en-US" dirty="0"/>
              <a:t>		color: 'blue',</a:t>
            </a:r>
          </a:p>
          <a:p>
            <a:r>
              <a:rPr lang="en-US" dirty="0"/>
              <a:t>		price: 4.95</a:t>
            </a:r>
          </a:p>
          <a:p>
            <a:r>
              <a:rPr lang="en-US" dirty="0"/>
              <a:t>	};</a:t>
            </a:r>
          </a:p>
          <a:p>
            <a:r>
              <a:rPr lang="en-US" dirty="0"/>
              <a:t>}</a:t>
            </a:r>
          </a:p>
        </p:txBody>
      </p:sp>
      <p:sp>
        <p:nvSpPr>
          <p:cNvPr id="3" name="Title 2">
            <a:extLst>
              <a:ext uri="{FF2B5EF4-FFF2-40B4-BE49-F238E27FC236}">
                <a16:creationId xmlns:a16="http://schemas.microsoft.com/office/drawing/2014/main" id="{322E5893-6D43-473E-8B7A-DC9966C5C01A}"/>
              </a:ext>
            </a:extLst>
          </p:cNvPr>
          <p:cNvSpPr>
            <a:spLocks noGrp="1"/>
          </p:cNvSpPr>
          <p:nvPr>
            <p:ph type="title"/>
          </p:nvPr>
        </p:nvSpPr>
        <p:spPr/>
        <p:txBody>
          <a:bodyPr/>
          <a:lstStyle/>
          <a:p>
            <a:r>
              <a:rPr lang="en-US" dirty="0"/>
              <a:t>Constructor</a:t>
            </a:r>
          </a:p>
        </p:txBody>
      </p:sp>
      <p:sp>
        <p:nvSpPr>
          <p:cNvPr id="4" name="Slide Number Placeholder 3">
            <a:extLst>
              <a:ext uri="{FF2B5EF4-FFF2-40B4-BE49-F238E27FC236}">
                <a16:creationId xmlns:a16="http://schemas.microsoft.com/office/drawing/2014/main" id="{66598329-0126-4D31-8526-F448402E159C}"/>
              </a:ext>
            </a:extLst>
          </p:cNvPr>
          <p:cNvSpPr>
            <a:spLocks noGrp="1"/>
          </p:cNvSpPr>
          <p:nvPr>
            <p:ph type="sldNum" sz="quarter" idx="4"/>
          </p:nvPr>
        </p:nvSpPr>
        <p:spPr/>
        <p:txBody>
          <a:bodyPr/>
          <a:lstStyle/>
          <a:p>
            <a:fld id="{3A3ABCD3-4259-4031-A1A0-BB63FBFB7B73}" type="slidenum">
              <a:rPr lang="en-US" smtClean="0"/>
              <a:pPr/>
              <a:t>109</a:t>
            </a:fld>
            <a:endParaRPr lang="en-US" dirty="0"/>
          </a:p>
        </p:txBody>
      </p:sp>
      <p:sp>
        <p:nvSpPr>
          <p:cNvPr id="5" name="Content Placeholder 4">
            <a:extLst>
              <a:ext uri="{FF2B5EF4-FFF2-40B4-BE49-F238E27FC236}">
                <a16:creationId xmlns:a16="http://schemas.microsoft.com/office/drawing/2014/main" id="{52507F86-06A6-4B6A-9D02-9E0655D593C5}"/>
              </a:ext>
            </a:extLst>
          </p:cNvPr>
          <p:cNvSpPr>
            <a:spLocks noGrp="1"/>
          </p:cNvSpPr>
          <p:nvPr>
            <p:ph sz="quarter" idx="14"/>
          </p:nvPr>
        </p:nvSpPr>
        <p:spPr/>
        <p:txBody>
          <a:bodyPr/>
          <a:lstStyle/>
          <a:p>
            <a:r>
              <a:rPr lang="en-US" dirty="0"/>
              <a:t>A method called constructor().</a:t>
            </a:r>
          </a:p>
          <a:p>
            <a:r>
              <a:rPr lang="en-US" dirty="0"/>
              <a:t>Receives a props object.</a:t>
            </a:r>
          </a:p>
          <a:p>
            <a:r>
              <a:rPr lang="en-US" dirty="0"/>
              <a:t>Must invoke base class' constructor and pass props.</a:t>
            </a:r>
          </a:p>
          <a:p>
            <a:pPr lvl="1"/>
            <a:r>
              <a:rPr lang="en-US" dirty="0"/>
              <a:t>In order for Component to be properly initialized.</a:t>
            </a:r>
          </a:p>
          <a:p>
            <a:r>
              <a:rPr lang="en-US" dirty="0"/>
              <a:t>Can initialize state.</a:t>
            </a:r>
          </a:p>
          <a:p>
            <a:pPr lvl="1"/>
            <a:r>
              <a:rPr lang="en-US" dirty="0"/>
              <a:t>The only place where state can be directly modified.</a:t>
            </a:r>
          </a:p>
          <a:p>
            <a:pPr lvl="1"/>
            <a:r>
              <a:rPr lang="en-US" dirty="0"/>
              <a:t>Do not use </a:t>
            </a:r>
            <a:r>
              <a:rPr lang="en-US" dirty="0" err="1"/>
              <a:t>setState</a:t>
            </a:r>
            <a:r>
              <a:rPr lang="en-US" dirty="0"/>
              <a:t>() in constructor.</a:t>
            </a:r>
          </a:p>
        </p:txBody>
      </p:sp>
    </p:spTree>
    <p:extLst>
      <p:ext uri="{BB962C8B-B14F-4D97-AF65-F5344CB8AC3E}">
        <p14:creationId xmlns:p14="http://schemas.microsoft.com/office/powerpoint/2010/main" val="13462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What is React</a:t>
            </a:r>
          </a:p>
          <a:p>
            <a:r>
              <a:rPr lang="en-US" dirty="0"/>
              <a:t>Why use React?</a:t>
            </a:r>
          </a:p>
          <a:p>
            <a:r>
              <a:rPr lang="en-US" dirty="0"/>
              <a:t>SPAs and React Web Apps</a:t>
            </a:r>
          </a:p>
          <a:p>
            <a:r>
              <a:rPr lang="en-US" dirty="0"/>
              <a:t>NextGen JavaScript Features</a:t>
            </a:r>
          </a:p>
        </p:txBody>
      </p:sp>
      <p:sp>
        <p:nvSpPr>
          <p:cNvPr id="3" name="Title 2"/>
          <p:cNvSpPr>
            <a:spLocks noGrp="1"/>
          </p:cNvSpPr>
          <p:nvPr>
            <p:ph type="title"/>
          </p:nvPr>
        </p:nvSpPr>
        <p:spPr/>
        <p:txBody>
          <a:bodyPr/>
          <a:lstStyle/>
          <a:p>
            <a:r>
              <a:rPr lang="en-US" dirty="0"/>
              <a:t>Lesson 1: Introduction</a:t>
            </a:r>
          </a:p>
        </p:txBody>
      </p:sp>
      <p:sp>
        <p:nvSpPr>
          <p:cNvPr id="4" name="Slide Number Placeholder 3"/>
          <p:cNvSpPr>
            <a:spLocks noGrp="1"/>
          </p:cNvSpPr>
          <p:nvPr>
            <p:ph type="sldNum" sz="quarter" idx="4"/>
          </p:nvPr>
        </p:nvSpPr>
        <p:spPr/>
        <p:txBody>
          <a:bodyPr/>
          <a:lstStyle/>
          <a:p>
            <a:fld id="{3A3ABCD3-4259-4031-A1A0-BB63FBFB7B73}" type="slidenum">
              <a:rPr lang="en-US" smtClean="0"/>
              <a:pPr/>
              <a:t>11</a:t>
            </a:fld>
            <a:endParaRPr lang="en-US" dirty="0"/>
          </a:p>
        </p:txBody>
      </p:sp>
    </p:spTree>
    <p:extLst>
      <p:ext uri="{BB962C8B-B14F-4D97-AF65-F5344CB8AC3E}">
        <p14:creationId xmlns:p14="http://schemas.microsoft.com/office/powerpoint/2010/main" val="5266774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1E0D3-028E-40B2-A9BE-5B30ED2365CF}"/>
              </a:ext>
            </a:extLst>
          </p:cNvPr>
          <p:cNvSpPr>
            <a:spLocks noGrp="1"/>
          </p:cNvSpPr>
          <p:nvPr>
            <p:ph sz="quarter" idx="13"/>
          </p:nvPr>
        </p:nvSpPr>
        <p:spPr/>
        <p:txBody>
          <a:bodyPr/>
          <a:lstStyle/>
          <a:p>
            <a:r>
              <a:rPr lang="en-US" sz="1600" dirty="0"/>
              <a:t>static </a:t>
            </a:r>
            <a:r>
              <a:rPr lang="en-US" sz="1600" dirty="0" err="1"/>
              <a:t>getDerivedStateFromProps</a:t>
            </a:r>
            <a:r>
              <a:rPr lang="en-US" sz="1600" dirty="0"/>
              <a:t>(props, state) {</a:t>
            </a:r>
          </a:p>
          <a:p>
            <a:r>
              <a:rPr lang="en-US" sz="1600" dirty="0"/>
              <a:t>	if (</a:t>
            </a:r>
            <a:r>
              <a:rPr lang="en-US" sz="1600" dirty="0" err="1"/>
              <a:t>props.selected</a:t>
            </a:r>
            <a:r>
              <a:rPr lang="en-US" sz="1600" dirty="0"/>
              <a:t> !== </a:t>
            </a:r>
            <a:r>
              <a:rPr lang="en-US" sz="1600" dirty="0" err="1"/>
              <a:t>state.selected</a:t>
            </a:r>
            <a:r>
              <a:rPr lang="en-US" sz="1600" dirty="0"/>
              <a:t>) {</a:t>
            </a:r>
          </a:p>
          <a:p>
            <a:r>
              <a:rPr lang="en-US" sz="1600" dirty="0"/>
              <a:t>		return {</a:t>
            </a:r>
          </a:p>
          <a:p>
            <a:r>
              <a:rPr lang="en-US" sz="1600" dirty="0"/>
              <a:t>			...state,</a:t>
            </a:r>
          </a:p>
          <a:p>
            <a:r>
              <a:rPr lang="en-US" sz="1600" dirty="0"/>
              <a:t>			selected: </a:t>
            </a:r>
            <a:r>
              <a:rPr lang="en-US" sz="1600" dirty="0" err="1"/>
              <a:t>props.selected</a:t>
            </a:r>
            <a:endParaRPr lang="en-US" sz="1600" dirty="0"/>
          </a:p>
          <a:p>
            <a:r>
              <a:rPr lang="en-US" sz="1600" dirty="0"/>
              <a:t>		}</a:t>
            </a:r>
          </a:p>
          <a:p>
            <a:r>
              <a:rPr lang="en-US" sz="1600" dirty="0"/>
              <a:t>	}</a:t>
            </a:r>
          </a:p>
          <a:p>
            <a:r>
              <a:rPr lang="en-US" sz="1600" dirty="0"/>
              <a:t>	return null;		//if state hasn't changed</a:t>
            </a:r>
          </a:p>
          <a:p>
            <a:r>
              <a:rPr lang="en-US" sz="1600" dirty="0"/>
              <a:t>}</a:t>
            </a:r>
          </a:p>
        </p:txBody>
      </p:sp>
      <p:sp>
        <p:nvSpPr>
          <p:cNvPr id="3" name="Title 2">
            <a:extLst>
              <a:ext uri="{FF2B5EF4-FFF2-40B4-BE49-F238E27FC236}">
                <a16:creationId xmlns:a16="http://schemas.microsoft.com/office/drawing/2014/main" id="{55E7D06D-F2CF-4C84-AF72-8840479C373C}"/>
              </a:ext>
            </a:extLst>
          </p:cNvPr>
          <p:cNvSpPr>
            <a:spLocks noGrp="1"/>
          </p:cNvSpPr>
          <p:nvPr>
            <p:ph type="title"/>
          </p:nvPr>
        </p:nvSpPr>
        <p:spPr/>
        <p:txBody>
          <a:bodyPr/>
          <a:lstStyle/>
          <a:p>
            <a:r>
              <a:rPr lang="en-US" dirty="0" err="1"/>
              <a:t>getDerivedStateFromProps</a:t>
            </a:r>
            <a:endParaRPr lang="en-US" dirty="0"/>
          </a:p>
        </p:txBody>
      </p:sp>
      <p:sp>
        <p:nvSpPr>
          <p:cNvPr id="4" name="Slide Number Placeholder 3">
            <a:extLst>
              <a:ext uri="{FF2B5EF4-FFF2-40B4-BE49-F238E27FC236}">
                <a16:creationId xmlns:a16="http://schemas.microsoft.com/office/drawing/2014/main" id="{C6AC10C9-BB3B-49E1-92E6-BB61944F1E2B}"/>
              </a:ext>
            </a:extLst>
          </p:cNvPr>
          <p:cNvSpPr>
            <a:spLocks noGrp="1"/>
          </p:cNvSpPr>
          <p:nvPr>
            <p:ph type="sldNum" sz="quarter" idx="4"/>
          </p:nvPr>
        </p:nvSpPr>
        <p:spPr/>
        <p:txBody>
          <a:bodyPr/>
          <a:lstStyle/>
          <a:p>
            <a:fld id="{3A3ABCD3-4259-4031-A1A0-BB63FBFB7B73}" type="slidenum">
              <a:rPr lang="en-US" smtClean="0"/>
              <a:pPr/>
              <a:t>110</a:t>
            </a:fld>
            <a:endParaRPr lang="en-US" dirty="0"/>
          </a:p>
        </p:txBody>
      </p:sp>
      <p:sp>
        <p:nvSpPr>
          <p:cNvPr id="5" name="Content Placeholder 4">
            <a:extLst>
              <a:ext uri="{FF2B5EF4-FFF2-40B4-BE49-F238E27FC236}">
                <a16:creationId xmlns:a16="http://schemas.microsoft.com/office/drawing/2014/main" id="{E54CD931-1342-42B2-96A5-347FDFB06333}"/>
              </a:ext>
            </a:extLst>
          </p:cNvPr>
          <p:cNvSpPr>
            <a:spLocks noGrp="1"/>
          </p:cNvSpPr>
          <p:nvPr>
            <p:ph sz="quarter" idx="14"/>
          </p:nvPr>
        </p:nvSpPr>
        <p:spPr/>
        <p:txBody>
          <a:bodyPr/>
          <a:lstStyle/>
          <a:p>
            <a:r>
              <a:rPr lang="en-US" sz="2000" dirty="0"/>
              <a:t>Replaces </a:t>
            </a:r>
            <a:r>
              <a:rPr lang="en-US" sz="2000" dirty="0" err="1"/>
              <a:t>componentWillReceiveProps</a:t>
            </a:r>
            <a:r>
              <a:rPr lang="en-US" sz="2000" dirty="0"/>
              <a:t>().</a:t>
            </a:r>
            <a:endParaRPr lang="en-US" dirty="0"/>
          </a:p>
          <a:p>
            <a:r>
              <a:rPr lang="en-US" sz="2000" dirty="0"/>
              <a:t>Used when a component has internal state that is dependent upon received props.</a:t>
            </a:r>
          </a:p>
          <a:p>
            <a:r>
              <a:rPr lang="en-US" sz="2000" dirty="0"/>
              <a:t>Must be a static method.</a:t>
            </a:r>
          </a:p>
          <a:p>
            <a:r>
              <a:rPr lang="en-US" sz="2000" dirty="0"/>
              <a:t>Receives both props and state.</a:t>
            </a:r>
          </a:p>
          <a:p>
            <a:r>
              <a:rPr lang="en-US" sz="2000" dirty="0"/>
              <a:t>Should return updated state.</a:t>
            </a:r>
          </a:p>
          <a:p>
            <a:r>
              <a:rPr lang="en-US" sz="2000" dirty="0"/>
              <a:t>Executes every time parent component re-renders.</a:t>
            </a:r>
          </a:p>
          <a:p>
            <a:pPr lvl="1"/>
            <a:r>
              <a:rPr lang="en-US" sz="1800" dirty="0"/>
              <a:t>Regardless of whether props have changed.</a:t>
            </a:r>
          </a:p>
          <a:p>
            <a:r>
              <a:rPr lang="en-US" sz="2000" dirty="0"/>
              <a:t>Should be used rarely.</a:t>
            </a:r>
          </a:p>
          <a:p>
            <a:pPr lvl="1"/>
            <a:r>
              <a:rPr lang="en-US" sz="1800" dirty="0"/>
              <a:t>Each piece of data should be owned by only one component, and updated by that component only.</a:t>
            </a:r>
          </a:p>
        </p:txBody>
      </p:sp>
    </p:spTree>
    <p:extLst>
      <p:ext uri="{BB962C8B-B14F-4D97-AF65-F5344CB8AC3E}">
        <p14:creationId xmlns:p14="http://schemas.microsoft.com/office/powerpoint/2010/main" val="16091930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9A09AD-7FE2-4D4E-9ED3-B942611B9814}"/>
              </a:ext>
            </a:extLst>
          </p:cNvPr>
          <p:cNvSpPr>
            <a:spLocks noGrp="1"/>
          </p:cNvSpPr>
          <p:nvPr>
            <p:ph sz="quarter" idx="13"/>
          </p:nvPr>
        </p:nvSpPr>
        <p:spPr/>
        <p:txBody>
          <a:bodyPr/>
          <a:lstStyle/>
          <a:p>
            <a:r>
              <a:rPr lang="en-US" sz="1600" dirty="0" err="1"/>
              <a:t>getDerivedStateFromProps</a:t>
            </a:r>
            <a:r>
              <a:rPr lang="en-US" sz="1600" dirty="0"/>
              <a:t>(props, state)</a:t>
            </a:r>
          </a:p>
          <a:p>
            <a:r>
              <a:rPr lang="en-US" sz="1600" dirty="0"/>
              <a:t>			– rarely needed</a:t>
            </a:r>
          </a:p>
          <a:p>
            <a:r>
              <a:rPr lang="en-US" sz="1600" dirty="0"/>
              <a:t>			- sync internal state from props</a:t>
            </a:r>
          </a:p>
          <a:p>
            <a:r>
              <a:rPr lang="en-US" sz="1600" dirty="0" err="1"/>
              <a:t>shouldComponentUpdate</a:t>
            </a:r>
            <a:r>
              <a:rPr lang="en-US" sz="1600" dirty="0"/>
              <a:t>(</a:t>
            </a:r>
            <a:r>
              <a:rPr lang="en-US" sz="1600" dirty="0" err="1"/>
              <a:t>nextProps</a:t>
            </a:r>
            <a:r>
              <a:rPr lang="en-US" sz="1600" dirty="0"/>
              <a:t>, </a:t>
            </a:r>
            <a:r>
              <a:rPr lang="en-US" sz="1600" dirty="0" err="1"/>
              <a:t>nextState</a:t>
            </a:r>
            <a:r>
              <a:rPr lang="en-US" sz="1600" dirty="0"/>
              <a:t>)</a:t>
            </a:r>
          </a:p>
          <a:p>
            <a:r>
              <a:rPr lang="en-US" sz="1600" dirty="0"/>
              <a:t>			- may cancel updating process</a:t>
            </a:r>
          </a:p>
          <a:p>
            <a:r>
              <a:rPr lang="en-US" sz="1600" dirty="0"/>
              <a:t>render()</a:t>
            </a:r>
          </a:p>
          <a:p>
            <a:r>
              <a:rPr lang="en-US" sz="1600" dirty="0"/>
              <a:t>			- prepare and structure JSX code</a:t>
            </a:r>
          </a:p>
          <a:p>
            <a:r>
              <a:rPr lang="en-US" sz="1600" dirty="0"/>
              <a:t>			- child components will render</a:t>
            </a:r>
          </a:p>
          <a:p>
            <a:r>
              <a:rPr lang="en-US" sz="1600" dirty="0" err="1"/>
              <a:t>getSnapshotBeforeUpdate</a:t>
            </a:r>
            <a:r>
              <a:rPr lang="en-US" sz="1600" dirty="0"/>
              <a:t>(</a:t>
            </a:r>
            <a:r>
              <a:rPr lang="en-US" sz="1600" dirty="0" err="1"/>
              <a:t>prevProps</a:t>
            </a:r>
            <a:r>
              <a:rPr lang="en-US" sz="1600" dirty="0"/>
              <a:t>, </a:t>
            </a:r>
            <a:r>
              <a:rPr lang="en-US" sz="1600" dirty="0" err="1"/>
              <a:t>prevState</a:t>
            </a:r>
            <a:r>
              <a:rPr lang="en-US" sz="1600" dirty="0"/>
              <a:t>)</a:t>
            </a:r>
          </a:p>
          <a:p>
            <a:r>
              <a:rPr lang="en-US" sz="1600" dirty="0"/>
              <a:t>			- rarely needed</a:t>
            </a:r>
          </a:p>
          <a:p>
            <a:r>
              <a:rPr lang="en-US" sz="1600" dirty="0" err="1"/>
              <a:t>componentDidUpdate</a:t>
            </a:r>
            <a:r>
              <a:rPr lang="en-US" sz="1600" dirty="0"/>
              <a:t>(</a:t>
            </a:r>
            <a:r>
              <a:rPr lang="en-US" sz="1600" dirty="0" err="1"/>
              <a:t>prevProps</a:t>
            </a:r>
            <a:r>
              <a:rPr lang="en-US" sz="1600" dirty="0"/>
              <a:t>, </a:t>
            </a:r>
            <a:r>
              <a:rPr lang="en-US" sz="1600" dirty="0" err="1"/>
              <a:t>prevState</a:t>
            </a:r>
            <a:r>
              <a:rPr lang="en-US" sz="1600" dirty="0"/>
              <a:t>, snapshot)</a:t>
            </a:r>
          </a:p>
          <a:p>
            <a:r>
              <a:rPr lang="en-US" sz="1600" dirty="0"/>
              <a:t>			- can invoke side-effects</a:t>
            </a:r>
          </a:p>
        </p:txBody>
      </p:sp>
      <p:sp>
        <p:nvSpPr>
          <p:cNvPr id="3" name="Title 2">
            <a:extLst>
              <a:ext uri="{FF2B5EF4-FFF2-40B4-BE49-F238E27FC236}">
                <a16:creationId xmlns:a16="http://schemas.microsoft.com/office/drawing/2014/main" id="{79F0DDA7-6FC0-41FD-8017-6E8891F5CB72}"/>
              </a:ext>
            </a:extLst>
          </p:cNvPr>
          <p:cNvSpPr>
            <a:spLocks noGrp="1"/>
          </p:cNvSpPr>
          <p:nvPr>
            <p:ph type="title"/>
          </p:nvPr>
        </p:nvSpPr>
        <p:spPr/>
        <p:txBody>
          <a:bodyPr/>
          <a:lstStyle/>
          <a:p>
            <a:r>
              <a:rPr lang="en-US" dirty="0"/>
              <a:t>Update lifecycle events</a:t>
            </a:r>
          </a:p>
        </p:txBody>
      </p:sp>
      <p:sp>
        <p:nvSpPr>
          <p:cNvPr id="4" name="Slide Number Placeholder 3">
            <a:extLst>
              <a:ext uri="{FF2B5EF4-FFF2-40B4-BE49-F238E27FC236}">
                <a16:creationId xmlns:a16="http://schemas.microsoft.com/office/drawing/2014/main" id="{70976F68-3185-4316-9FC1-43A007AA32A2}"/>
              </a:ext>
            </a:extLst>
          </p:cNvPr>
          <p:cNvSpPr>
            <a:spLocks noGrp="1"/>
          </p:cNvSpPr>
          <p:nvPr>
            <p:ph type="sldNum" sz="quarter" idx="4"/>
          </p:nvPr>
        </p:nvSpPr>
        <p:spPr/>
        <p:txBody>
          <a:bodyPr/>
          <a:lstStyle/>
          <a:p>
            <a:fld id="{3A3ABCD3-4259-4031-A1A0-BB63FBFB7B73}" type="slidenum">
              <a:rPr lang="en-US" smtClean="0"/>
              <a:pPr/>
              <a:t>111</a:t>
            </a:fld>
            <a:endParaRPr lang="en-US" dirty="0"/>
          </a:p>
        </p:txBody>
      </p:sp>
      <p:sp>
        <p:nvSpPr>
          <p:cNvPr id="5" name="Content Placeholder 4">
            <a:extLst>
              <a:ext uri="{FF2B5EF4-FFF2-40B4-BE49-F238E27FC236}">
                <a16:creationId xmlns:a16="http://schemas.microsoft.com/office/drawing/2014/main" id="{CC9E723A-445E-42E7-9774-DAEBE2342D08}"/>
              </a:ext>
            </a:extLst>
          </p:cNvPr>
          <p:cNvSpPr>
            <a:spLocks noGrp="1"/>
          </p:cNvSpPr>
          <p:nvPr>
            <p:ph sz="quarter" idx="14"/>
          </p:nvPr>
        </p:nvSpPr>
        <p:spPr/>
        <p:txBody>
          <a:bodyPr/>
          <a:lstStyle/>
          <a:p>
            <a:r>
              <a:rPr lang="en-US" dirty="0"/>
              <a:t>When React is processing data changes.</a:t>
            </a:r>
          </a:p>
          <a:p>
            <a:r>
              <a:rPr lang="en-US" dirty="0"/>
              <a:t>Only invoke side-effects (e.g., HTTP request or store data to </a:t>
            </a:r>
            <a:r>
              <a:rPr lang="en-US" dirty="0" err="1"/>
              <a:t>localStorage</a:t>
            </a:r>
            <a:r>
              <a:rPr lang="en-US" dirty="0"/>
              <a:t>) in </a:t>
            </a:r>
            <a:r>
              <a:rPr lang="en-US" dirty="0" err="1"/>
              <a:t>componentDidUpdate</a:t>
            </a:r>
            <a:r>
              <a:rPr lang="en-US" dirty="0"/>
              <a:t>().</a:t>
            </a:r>
          </a:p>
          <a:p>
            <a:pPr lvl="1"/>
            <a:r>
              <a:rPr lang="en-US" dirty="0"/>
              <a:t>Can block rendering process.</a:t>
            </a:r>
          </a:p>
          <a:p>
            <a:r>
              <a:rPr lang="en-US" dirty="0"/>
              <a:t>Do not change state synchronously in </a:t>
            </a:r>
            <a:r>
              <a:rPr lang="en-US" dirty="0" err="1"/>
              <a:t>componentDidUpdate</a:t>
            </a:r>
            <a:r>
              <a:rPr lang="en-US" dirty="0"/>
              <a:t>().</a:t>
            </a:r>
          </a:p>
          <a:p>
            <a:pPr lvl="1"/>
            <a:r>
              <a:rPr lang="en-US" dirty="0"/>
              <a:t>Can trigger a re-render.</a:t>
            </a:r>
          </a:p>
          <a:p>
            <a:pPr lvl="1"/>
            <a:r>
              <a:rPr lang="en-US" dirty="0"/>
              <a:t>Can (and do) change state in an async callback from an HTTP request initiated here.</a:t>
            </a:r>
          </a:p>
          <a:p>
            <a:endParaRPr lang="en-US" dirty="0"/>
          </a:p>
        </p:txBody>
      </p:sp>
    </p:spTree>
    <p:extLst>
      <p:ext uri="{BB962C8B-B14F-4D97-AF65-F5344CB8AC3E}">
        <p14:creationId xmlns:p14="http://schemas.microsoft.com/office/powerpoint/2010/main" val="17782294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380C2B-5B36-433D-A309-65898C5C8005}"/>
              </a:ext>
            </a:extLst>
          </p:cNvPr>
          <p:cNvSpPr>
            <a:spLocks noGrp="1"/>
          </p:cNvSpPr>
          <p:nvPr>
            <p:ph sz="quarter" idx="13"/>
          </p:nvPr>
        </p:nvSpPr>
        <p:spPr/>
        <p:txBody>
          <a:bodyPr/>
          <a:lstStyle/>
          <a:p>
            <a:r>
              <a:rPr lang="en-US" sz="1600" dirty="0" err="1"/>
              <a:t>shouldComponentUpdate</a:t>
            </a:r>
            <a:r>
              <a:rPr lang="en-US" sz="1600" dirty="0"/>
              <a:t>(</a:t>
            </a:r>
            <a:r>
              <a:rPr lang="en-US" sz="1600" dirty="0" err="1"/>
              <a:t>nextProps</a:t>
            </a:r>
            <a:r>
              <a:rPr lang="en-US" sz="1600" dirty="0"/>
              <a:t>, </a:t>
            </a:r>
            <a:r>
              <a:rPr lang="en-US" sz="1600" dirty="0" err="1"/>
              <a:t>nextState</a:t>
            </a:r>
            <a:r>
              <a:rPr lang="en-US" sz="1600" dirty="0"/>
              <a:t>) {</a:t>
            </a:r>
          </a:p>
          <a:p>
            <a:r>
              <a:rPr lang="en-US" sz="1600" dirty="0"/>
              <a:t>	if (</a:t>
            </a:r>
            <a:r>
              <a:rPr lang="en-US" sz="1600" dirty="0" err="1"/>
              <a:t>nextProps.myProp</a:t>
            </a:r>
            <a:r>
              <a:rPr lang="en-US" sz="1600" dirty="0"/>
              <a:t> !== </a:t>
            </a:r>
            <a:r>
              <a:rPr lang="en-US" sz="1600" dirty="0" err="1"/>
              <a:t>this.props.myProp</a:t>
            </a:r>
            <a:r>
              <a:rPr lang="en-US" sz="1600" dirty="0"/>
              <a:t>) {</a:t>
            </a:r>
          </a:p>
          <a:p>
            <a:r>
              <a:rPr lang="en-US" sz="1600" dirty="0"/>
              <a:t>		//only proceed with updates if relevant</a:t>
            </a:r>
          </a:p>
          <a:p>
            <a:r>
              <a:rPr lang="en-US" sz="1600" dirty="0"/>
              <a:t>		//data has changed</a:t>
            </a:r>
          </a:p>
          <a:p>
            <a:r>
              <a:rPr lang="en-US" sz="1600" dirty="0"/>
              <a:t>		return true;</a:t>
            </a:r>
          </a:p>
          <a:p>
            <a:r>
              <a:rPr lang="en-US" sz="1600" dirty="0"/>
              <a:t>	}</a:t>
            </a:r>
          </a:p>
          <a:p>
            <a:r>
              <a:rPr lang="en-US" sz="1600" dirty="0"/>
              <a:t>	return false;</a:t>
            </a:r>
          </a:p>
          <a:p>
            <a:r>
              <a:rPr lang="en-US" sz="1600" dirty="0"/>
              <a:t>}</a:t>
            </a:r>
          </a:p>
        </p:txBody>
      </p:sp>
      <p:sp>
        <p:nvSpPr>
          <p:cNvPr id="3" name="Title 2">
            <a:extLst>
              <a:ext uri="{FF2B5EF4-FFF2-40B4-BE49-F238E27FC236}">
                <a16:creationId xmlns:a16="http://schemas.microsoft.com/office/drawing/2014/main" id="{A8B7DCC5-13CD-40C1-952E-499D6FF7B193}"/>
              </a:ext>
            </a:extLst>
          </p:cNvPr>
          <p:cNvSpPr>
            <a:spLocks noGrp="1"/>
          </p:cNvSpPr>
          <p:nvPr>
            <p:ph type="title"/>
          </p:nvPr>
        </p:nvSpPr>
        <p:spPr/>
        <p:txBody>
          <a:bodyPr/>
          <a:lstStyle/>
          <a:p>
            <a:r>
              <a:rPr lang="en-US" dirty="0" err="1"/>
              <a:t>shouldComponentUpdate</a:t>
            </a:r>
            <a:endParaRPr lang="en-US" dirty="0"/>
          </a:p>
        </p:txBody>
      </p:sp>
      <p:sp>
        <p:nvSpPr>
          <p:cNvPr id="4" name="Slide Number Placeholder 3">
            <a:extLst>
              <a:ext uri="{FF2B5EF4-FFF2-40B4-BE49-F238E27FC236}">
                <a16:creationId xmlns:a16="http://schemas.microsoft.com/office/drawing/2014/main" id="{EE7ABF7B-A808-48B3-8BC7-938CB42FFE15}"/>
              </a:ext>
            </a:extLst>
          </p:cNvPr>
          <p:cNvSpPr>
            <a:spLocks noGrp="1"/>
          </p:cNvSpPr>
          <p:nvPr>
            <p:ph type="sldNum" sz="quarter" idx="4"/>
          </p:nvPr>
        </p:nvSpPr>
        <p:spPr/>
        <p:txBody>
          <a:bodyPr/>
          <a:lstStyle/>
          <a:p>
            <a:fld id="{3A3ABCD3-4259-4031-A1A0-BB63FBFB7B73}" type="slidenum">
              <a:rPr lang="en-US" smtClean="0"/>
              <a:pPr/>
              <a:t>112</a:t>
            </a:fld>
            <a:endParaRPr lang="en-US" dirty="0"/>
          </a:p>
        </p:txBody>
      </p:sp>
      <p:sp>
        <p:nvSpPr>
          <p:cNvPr id="5" name="Content Placeholder 4">
            <a:extLst>
              <a:ext uri="{FF2B5EF4-FFF2-40B4-BE49-F238E27FC236}">
                <a16:creationId xmlns:a16="http://schemas.microsoft.com/office/drawing/2014/main" id="{B740FB82-8D8D-47CC-ACD7-9E76F2A32F59}"/>
              </a:ext>
            </a:extLst>
          </p:cNvPr>
          <p:cNvSpPr>
            <a:spLocks noGrp="1"/>
          </p:cNvSpPr>
          <p:nvPr>
            <p:ph sz="quarter" idx="14"/>
          </p:nvPr>
        </p:nvSpPr>
        <p:spPr/>
        <p:txBody>
          <a:bodyPr/>
          <a:lstStyle/>
          <a:p>
            <a:r>
              <a:rPr lang="en-US" dirty="0"/>
              <a:t>Allows component to exit the update lifecycle.</a:t>
            </a:r>
          </a:p>
          <a:p>
            <a:pPr lvl="1"/>
            <a:r>
              <a:rPr lang="en-US" dirty="0"/>
              <a:t>React does not deeply compare props or state.</a:t>
            </a:r>
          </a:p>
          <a:p>
            <a:pPr lvl="1"/>
            <a:r>
              <a:rPr lang="en-US" dirty="0"/>
              <a:t>Any time either changes, components are re-rendered.</a:t>
            </a:r>
          </a:p>
          <a:p>
            <a:r>
              <a:rPr lang="en-US" dirty="0"/>
              <a:t>Receives the new props and state values.</a:t>
            </a:r>
          </a:p>
          <a:p>
            <a:pPr lvl="1"/>
            <a:r>
              <a:rPr lang="en-US" dirty="0"/>
              <a:t>Typically compares them against existing props or state.</a:t>
            </a:r>
          </a:p>
          <a:p>
            <a:r>
              <a:rPr lang="en-US" dirty="0"/>
              <a:t>Must return true or false.</a:t>
            </a:r>
          </a:p>
          <a:p>
            <a:pPr lvl="1"/>
            <a:r>
              <a:rPr lang="en-US" dirty="0"/>
              <a:t>False will tell React to omit re-rendering the component (and its descendants.)</a:t>
            </a:r>
          </a:p>
        </p:txBody>
      </p:sp>
    </p:spTree>
    <p:extLst>
      <p:ext uri="{BB962C8B-B14F-4D97-AF65-F5344CB8AC3E}">
        <p14:creationId xmlns:p14="http://schemas.microsoft.com/office/powerpoint/2010/main" val="11727944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507356-F2A0-4B5D-B6E4-6C3FC9F11507}"/>
              </a:ext>
            </a:extLst>
          </p:cNvPr>
          <p:cNvSpPr>
            <a:spLocks noGrp="1"/>
          </p:cNvSpPr>
          <p:nvPr>
            <p:ph sz="quarter" idx="13"/>
          </p:nvPr>
        </p:nvSpPr>
        <p:spPr/>
        <p:txBody>
          <a:bodyPr/>
          <a:lstStyle/>
          <a:p>
            <a:r>
              <a:rPr lang="en-US" sz="1600" dirty="0" err="1"/>
              <a:t>getSnapshotBeforeUpdate</a:t>
            </a:r>
            <a:r>
              <a:rPr lang="en-US" sz="1600" dirty="0"/>
              <a:t>(</a:t>
            </a:r>
            <a:r>
              <a:rPr lang="en-US" sz="1600" dirty="0" err="1"/>
              <a:t>prevProps</a:t>
            </a:r>
            <a:r>
              <a:rPr lang="en-US" sz="1600" dirty="0"/>
              <a:t>, </a:t>
            </a:r>
            <a:r>
              <a:rPr lang="en-US" sz="1600" dirty="0" err="1"/>
              <a:t>prevState</a:t>
            </a:r>
            <a:r>
              <a:rPr lang="en-US" sz="1600" dirty="0"/>
              <a:t>) {</a:t>
            </a:r>
          </a:p>
          <a:p>
            <a:r>
              <a:rPr lang="en-US" sz="1600" dirty="0"/>
              <a:t>	if (</a:t>
            </a:r>
            <a:r>
              <a:rPr lang="en-US" sz="1600" dirty="0" err="1"/>
              <a:t>prevState.blocks.length</a:t>
            </a:r>
            <a:r>
              <a:rPr lang="en-US" sz="1600" dirty="0"/>
              <a:t> &lt; </a:t>
            </a:r>
            <a:r>
              <a:rPr lang="en-US" sz="1600" dirty="0" err="1"/>
              <a:t>this.state.blocks.length</a:t>
            </a:r>
            <a:r>
              <a:rPr lang="en-US" sz="1600" dirty="0"/>
              <a:t>) {</a:t>
            </a:r>
          </a:p>
          <a:p>
            <a:r>
              <a:rPr lang="en-US" sz="1600" dirty="0"/>
              <a:t>		const </a:t>
            </a:r>
            <a:r>
              <a:rPr lang="en-US" sz="1600" dirty="0" err="1"/>
              <a:t>isAtBottomOfGrid</a:t>
            </a:r>
            <a:r>
              <a:rPr lang="en-US" sz="1600" dirty="0"/>
              <a:t> = </a:t>
            </a:r>
            <a:r>
              <a:rPr lang="en-US" sz="1600" dirty="0" err="1"/>
              <a:t>window.innerHeight</a:t>
            </a:r>
            <a:r>
              <a:rPr lang="en-US" sz="1600" dirty="0"/>
              <a:t> + </a:t>
            </a:r>
            <a:r>
              <a:rPr lang="en-US" sz="1600" dirty="0" err="1"/>
              <a:t>window.pageYOffset</a:t>
            </a:r>
            <a:r>
              <a:rPr lang="en-US" sz="1600" dirty="0"/>
              <a:t> === </a:t>
            </a:r>
            <a:r>
              <a:rPr lang="en-US" sz="1600" dirty="0" err="1"/>
              <a:t>this.grid.current.scrollHeight</a:t>
            </a:r>
            <a:r>
              <a:rPr lang="en-US" sz="1600" dirty="0"/>
              <a:t>;</a:t>
            </a:r>
          </a:p>
          <a:p>
            <a:endParaRPr lang="en-US" sz="1600" dirty="0"/>
          </a:p>
          <a:p>
            <a:r>
              <a:rPr lang="en-US" sz="1600" dirty="0"/>
              <a:t>		return { </a:t>
            </a:r>
            <a:r>
              <a:rPr lang="en-US" sz="1600" dirty="0" err="1"/>
              <a:t>isAtBottomOfGrid</a:t>
            </a:r>
            <a:r>
              <a:rPr lang="en-US" sz="1600" dirty="0"/>
              <a:t> };</a:t>
            </a:r>
          </a:p>
          <a:p>
            <a:r>
              <a:rPr lang="en-US" sz="1600" dirty="0"/>
              <a:t>	}</a:t>
            </a:r>
          </a:p>
          <a:p>
            <a:r>
              <a:rPr lang="en-US" sz="1600" dirty="0"/>
              <a:t>	</a:t>
            </a:r>
          </a:p>
          <a:p>
            <a:r>
              <a:rPr lang="en-US" sz="1600" dirty="0"/>
              <a:t>	return null;</a:t>
            </a:r>
          </a:p>
          <a:p>
            <a:r>
              <a:rPr lang="en-US" sz="1600" dirty="0"/>
              <a:t>}</a:t>
            </a:r>
          </a:p>
        </p:txBody>
      </p:sp>
      <p:sp>
        <p:nvSpPr>
          <p:cNvPr id="3" name="Title 2">
            <a:extLst>
              <a:ext uri="{FF2B5EF4-FFF2-40B4-BE49-F238E27FC236}">
                <a16:creationId xmlns:a16="http://schemas.microsoft.com/office/drawing/2014/main" id="{FADE3866-35F3-44A9-8848-96DF4DAF43A4}"/>
              </a:ext>
            </a:extLst>
          </p:cNvPr>
          <p:cNvSpPr>
            <a:spLocks noGrp="1"/>
          </p:cNvSpPr>
          <p:nvPr>
            <p:ph type="title"/>
          </p:nvPr>
        </p:nvSpPr>
        <p:spPr/>
        <p:txBody>
          <a:bodyPr/>
          <a:lstStyle/>
          <a:p>
            <a:r>
              <a:rPr lang="en-US" dirty="0" err="1"/>
              <a:t>getSnapshotBeforeUpdate</a:t>
            </a:r>
            <a:endParaRPr lang="en-US" dirty="0"/>
          </a:p>
        </p:txBody>
      </p:sp>
      <p:sp>
        <p:nvSpPr>
          <p:cNvPr id="4" name="Slide Number Placeholder 3">
            <a:extLst>
              <a:ext uri="{FF2B5EF4-FFF2-40B4-BE49-F238E27FC236}">
                <a16:creationId xmlns:a16="http://schemas.microsoft.com/office/drawing/2014/main" id="{1515B3F9-18DC-4E0D-A016-1F1B487A5635}"/>
              </a:ext>
            </a:extLst>
          </p:cNvPr>
          <p:cNvSpPr>
            <a:spLocks noGrp="1"/>
          </p:cNvSpPr>
          <p:nvPr>
            <p:ph type="sldNum" sz="quarter" idx="4"/>
          </p:nvPr>
        </p:nvSpPr>
        <p:spPr/>
        <p:txBody>
          <a:bodyPr/>
          <a:lstStyle/>
          <a:p>
            <a:fld id="{3A3ABCD3-4259-4031-A1A0-BB63FBFB7B73}" type="slidenum">
              <a:rPr lang="en-US" smtClean="0"/>
              <a:pPr/>
              <a:t>113</a:t>
            </a:fld>
            <a:endParaRPr lang="en-US" dirty="0"/>
          </a:p>
        </p:txBody>
      </p:sp>
      <p:sp>
        <p:nvSpPr>
          <p:cNvPr id="5" name="Content Placeholder 4">
            <a:extLst>
              <a:ext uri="{FF2B5EF4-FFF2-40B4-BE49-F238E27FC236}">
                <a16:creationId xmlns:a16="http://schemas.microsoft.com/office/drawing/2014/main" id="{5BAAEDF0-C0A9-4BD6-B864-3E6A721788E7}"/>
              </a:ext>
            </a:extLst>
          </p:cNvPr>
          <p:cNvSpPr>
            <a:spLocks noGrp="1"/>
          </p:cNvSpPr>
          <p:nvPr>
            <p:ph sz="quarter" idx="14"/>
          </p:nvPr>
        </p:nvSpPr>
        <p:spPr/>
        <p:txBody>
          <a:bodyPr/>
          <a:lstStyle/>
          <a:p>
            <a:r>
              <a:rPr lang="en-US" dirty="0"/>
              <a:t>Invoked after render() but before changes are actually pushed to the DOM.</a:t>
            </a:r>
          </a:p>
          <a:p>
            <a:r>
              <a:rPr lang="en-US" dirty="0"/>
              <a:t>Typically used to capture window state (e.g., scroll position) in order to restore it after DOM changes.</a:t>
            </a:r>
          </a:p>
          <a:p>
            <a:r>
              <a:rPr lang="en-US" dirty="0"/>
              <a:t>Should return either null or a value (typically an object.)</a:t>
            </a:r>
          </a:p>
          <a:p>
            <a:pPr lvl="1"/>
            <a:r>
              <a:rPr lang="en-US" dirty="0"/>
              <a:t>This value will be provided to </a:t>
            </a:r>
            <a:r>
              <a:rPr lang="en-US" dirty="0" err="1"/>
              <a:t>componentDidUpdate</a:t>
            </a:r>
            <a:r>
              <a:rPr lang="en-US" dirty="0"/>
              <a:t>().</a:t>
            </a:r>
          </a:p>
        </p:txBody>
      </p:sp>
    </p:spTree>
    <p:extLst>
      <p:ext uri="{BB962C8B-B14F-4D97-AF65-F5344CB8AC3E}">
        <p14:creationId xmlns:p14="http://schemas.microsoft.com/office/powerpoint/2010/main" val="38726613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98C76A-48D6-4F5E-AA3C-F4A147DC6B98}"/>
              </a:ext>
            </a:extLst>
          </p:cNvPr>
          <p:cNvSpPr>
            <a:spLocks noGrp="1"/>
          </p:cNvSpPr>
          <p:nvPr>
            <p:ph sz="quarter" idx="13"/>
          </p:nvPr>
        </p:nvSpPr>
        <p:spPr/>
        <p:txBody>
          <a:bodyPr/>
          <a:lstStyle/>
          <a:p>
            <a:r>
              <a:rPr lang="en-US" sz="1600" dirty="0" err="1"/>
              <a:t>componentDidUpdate</a:t>
            </a:r>
            <a:r>
              <a:rPr lang="en-US" sz="1600" dirty="0"/>
              <a:t>(</a:t>
            </a:r>
            <a:r>
              <a:rPr lang="en-US" sz="1600" dirty="0" err="1"/>
              <a:t>prevProps</a:t>
            </a:r>
            <a:r>
              <a:rPr lang="en-US" sz="1600" dirty="0"/>
              <a:t>, </a:t>
            </a:r>
            <a:r>
              <a:rPr lang="en-US" sz="1600" dirty="0" err="1"/>
              <a:t>prevState</a:t>
            </a:r>
            <a:r>
              <a:rPr lang="en-US" sz="1600" dirty="0"/>
              <a:t>, snapshot)</a:t>
            </a:r>
          </a:p>
          <a:p>
            <a:r>
              <a:rPr lang="en-US" sz="1600" dirty="0"/>
              <a:t>{</a:t>
            </a:r>
          </a:p>
          <a:p>
            <a:r>
              <a:rPr lang="en-US" sz="1600" dirty="0"/>
              <a:t>	if (snapshot &amp;&amp; </a:t>
            </a:r>
            <a:r>
              <a:rPr lang="en-US" sz="1600" dirty="0" err="1"/>
              <a:t>snapshot.isAtBottomOfGrid</a:t>
            </a:r>
            <a:r>
              <a:rPr lang="en-US" sz="1600" dirty="0"/>
              <a:t>) {</a:t>
            </a:r>
          </a:p>
          <a:p>
            <a:r>
              <a:rPr lang="en-US" sz="1600" dirty="0"/>
              <a:t>		</a:t>
            </a:r>
            <a:r>
              <a:rPr lang="en-US" sz="1600" dirty="0" err="1"/>
              <a:t>window.scrollTo</a:t>
            </a:r>
            <a:r>
              <a:rPr lang="en-US" sz="1600" dirty="0"/>
              <a:t>({</a:t>
            </a:r>
          </a:p>
          <a:p>
            <a:r>
              <a:rPr lang="en-US" sz="1600" dirty="0"/>
              <a:t>			top: </a:t>
            </a:r>
            <a:r>
              <a:rPr lang="en-US" sz="1600" dirty="0" err="1"/>
              <a:t>this.grid.current.scrollHeight</a:t>
            </a:r>
            <a:r>
              <a:rPr lang="en-US" sz="1600" dirty="0"/>
              <a:t>,</a:t>
            </a:r>
          </a:p>
          <a:p>
            <a:r>
              <a:rPr lang="en-US" sz="1600" dirty="0"/>
              <a:t>			behavior: 'smooth'</a:t>
            </a:r>
          </a:p>
          <a:p>
            <a:r>
              <a:rPr lang="en-US" sz="1600" dirty="0"/>
              <a:t>		});</a:t>
            </a:r>
          </a:p>
          <a:p>
            <a:r>
              <a:rPr lang="en-US" sz="1600" dirty="0"/>
              <a:t>	}</a:t>
            </a:r>
          </a:p>
          <a:p>
            <a:r>
              <a:rPr lang="en-US" sz="1600" dirty="0"/>
              <a:t>}</a:t>
            </a:r>
          </a:p>
        </p:txBody>
      </p:sp>
      <p:sp>
        <p:nvSpPr>
          <p:cNvPr id="3" name="Title 2">
            <a:extLst>
              <a:ext uri="{FF2B5EF4-FFF2-40B4-BE49-F238E27FC236}">
                <a16:creationId xmlns:a16="http://schemas.microsoft.com/office/drawing/2014/main" id="{C77BF7A3-AB3C-4F7F-8172-69BFA3E4A916}"/>
              </a:ext>
            </a:extLst>
          </p:cNvPr>
          <p:cNvSpPr>
            <a:spLocks noGrp="1"/>
          </p:cNvSpPr>
          <p:nvPr>
            <p:ph type="title"/>
          </p:nvPr>
        </p:nvSpPr>
        <p:spPr/>
        <p:txBody>
          <a:bodyPr/>
          <a:lstStyle/>
          <a:p>
            <a:r>
              <a:rPr lang="en-US" dirty="0" err="1"/>
              <a:t>componentDidUpdate</a:t>
            </a:r>
            <a:endParaRPr lang="en-US" dirty="0"/>
          </a:p>
        </p:txBody>
      </p:sp>
      <p:sp>
        <p:nvSpPr>
          <p:cNvPr id="4" name="Slide Number Placeholder 3">
            <a:extLst>
              <a:ext uri="{FF2B5EF4-FFF2-40B4-BE49-F238E27FC236}">
                <a16:creationId xmlns:a16="http://schemas.microsoft.com/office/drawing/2014/main" id="{6CB2313D-BD14-41BA-8299-03FF57905EF9}"/>
              </a:ext>
            </a:extLst>
          </p:cNvPr>
          <p:cNvSpPr>
            <a:spLocks noGrp="1"/>
          </p:cNvSpPr>
          <p:nvPr>
            <p:ph type="sldNum" sz="quarter" idx="4"/>
          </p:nvPr>
        </p:nvSpPr>
        <p:spPr/>
        <p:txBody>
          <a:bodyPr/>
          <a:lstStyle/>
          <a:p>
            <a:fld id="{3A3ABCD3-4259-4031-A1A0-BB63FBFB7B73}" type="slidenum">
              <a:rPr lang="en-US" smtClean="0"/>
              <a:pPr/>
              <a:t>114</a:t>
            </a:fld>
            <a:endParaRPr lang="en-US" dirty="0"/>
          </a:p>
        </p:txBody>
      </p:sp>
      <p:sp>
        <p:nvSpPr>
          <p:cNvPr id="5" name="Content Placeholder 4">
            <a:extLst>
              <a:ext uri="{FF2B5EF4-FFF2-40B4-BE49-F238E27FC236}">
                <a16:creationId xmlns:a16="http://schemas.microsoft.com/office/drawing/2014/main" id="{5ECEEFBB-D686-4C59-A719-E3E9ED1D20CB}"/>
              </a:ext>
            </a:extLst>
          </p:cNvPr>
          <p:cNvSpPr>
            <a:spLocks noGrp="1"/>
          </p:cNvSpPr>
          <p:nvPr>
            <p:ph sz="quarter" idx="14"/>
          </p:nvPr>
        </p:nvSpPr>
        <p:spPr/>
        <p:txBody>
          <a:bodyPr/>
          <a:lstStyle/>
          <a:p>
            <a:r>
              <a:rPr lang="en-US" dirty="0"/>
              <a:t>Runs after changes are pushed to DOM.</a:t>
            </a:r>
          </a:p>
          <a:p>
            <a:r>
              <a:rPr lang="en-US" dirty="0"/>
              <a:t>Receives previous props and state as well as snapshot (if any.)</a:t>
            </a:r>
          </a:p>
          <a:p>
            <a:r>
              <a:rPr lang="en-US" dirty="0"/>
              <a:t>Typically used to push changes to non-React libraries or restore window state from snapshot.</a:t>
            </a:r>
          </a:p>
          <a:p>
            <a:endParaRPr lang="en-US" dirty="0"/>
          </a:p>
        </p:txBody>
      </p:sp>
    </p:spTree>
    <p:extLst>
      <p:ext uri="{BB962C8B-B14F-4D97-AF65-F5344CB8AC3E}">
        <p14:creationId xmlns:p14="http://schemas.microsoft.com/office/powerpoint/2010/main" val="23397123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1B5F0-9899-4FF7-BF71-6E71AC941E78}"/>
              </a:ext>
            </a:extLst>
          </p:cNvPr>
          <p:cNvSpPr>
            <a:spLocks noGrp="1"/>
          </p:cNvSpPr>
          <p:nvPr>
            <p:ph sz="quarter" idx="13"/>
          </p:nvPr>
        </p:nvSpPr>
        <p:spPr/>
        <p:txBody>
          <a:bodyPr/>
          <a:lstStyle/>
          <a:p>
            <a:r>
              <a:rPr lang="en-US" dirty="0" err="1"/>
              <a:t>componentDidMount</a:t>
            </a:r>
            <a:r>
              <a:rPr lang="en-US" dirty="0"/>
              <a:t>() and </a:t>
            </a:r>
            <a:r>
              <a:rPr lang="en-US" dirty="0" err="1"/>
              <a:t>componentDidUpdate</a:t>
            </a:r>
            <a:r>
              <a:rPr lang="en-US" dirty="0"/>
              <a:t>()</a:t>
            </a:r>
          </a:p>
          <a:p>
            <a:pPr lvl="1"/>
            <a:r>
              <a:rPr lang="en-US" dirty="0"/>
              <a:t>Fetch new data from server (asynchronously!)</a:t>
            </a:r>
          </a:p>
          <a:p>
            <a:pPr lvl="1"/>
            <a:r>
              <a:rPr lang="en-US" dirty="0"/>
              <a:t>Interact with non-React libraries.</a:t>
            </a:r>
          </a:p>
          <a:p>
            <a:r>
              <a:rPr lang="en-US" dirty="0" err="1"/>
              <a:t>shouldComponentUpdate</a:t>
            </a:r>
            <a:r>
              <a:rPr lang="en-US" dirty="0"/>
              <a:t>()</a:t>
            </a:r>
          </a:p>
          <a:p>
            <a:pPr lvl="1"/>
            <a:r>
              <a:rPr lang="en-US" dirty="0"/>
              <a:t>Prevent non-necessary updates for performance.</a:t>
            </a:r>
          </a:p>
          <a:p>
            <a:r>
              <a:rPr lang="en-US" dirty="0"/>
              <a:t>Should every component implement </a:t>
            </a:r>
            <a:r>
              <a:rPr lang="en-US" dirty="0" err="1"/>
              <a:t>shouldComponentUpdate</a:t>
            </a:r>
            <a:r>
              <a:rPr lang="en-US" dirty="0"/>
              <a:t>?</a:t>
            </a:r>
          </a:p>
          <a:p>
            <a:pPr lvl="1"/>
            <a:r>
              <a:rPr lang="en-US" dirty="0"/>
              <a:t>No, many components will always update when their parent does.</a:t>
            </a:r>
          </a:p>
          <a:p>
            <a:pPr lvl="1"/>
            <a:r>
              <a:rPr lang="en-US" dirty="0"/>
              <a:t>Those components would execute </a:t>
            </a:r>
            <a:r>
              <a:rPr lang="en-US" dirty="0" err="1"/>
              <a:t>shouldComponentUpdate</a:t>
            </a:r>
            <a:r>
              <a:rPr lang="en-US" dirty="0"/>
              <a:t>, always returning true.</a:t>
            </a:r>
          </a:p>
          <a:p>
            <a:pPr lvl="2"/>
            <a:r>
              <a:rPr lang="en-US" dirty="0"/>
              <a:t>This would actually hurt performance!</a:t>
            </a:r>
          </a:p>
          <a:p>
            <a:r>
              <a:rPr lang="en-US" dirty="0"/>
              <a:t>Many components should implement </a:t>
            </a:r>
            <a:r>
              <a:rPr lang="en-US" dirty="0" err="1"/>
              <a:t>shouldComponentUpdate</a:t>
            </a:r>
            <a:r>
              <a:rPr lang="en-US" dirty="0"/>
              <a:t>.</a:t>
            </a:r>
          </a:p>
          <a:p>
            <a:pPr lvl="1"/>
            <a:r>
              <a:rPr lang="en-US" dirty="0"/>
              <a:t>Often will test ALL of their props for changes.</a:t>
            </a:r>
          </a:p>
          <a:p>
            <a:pPr lvl="1"/>
            <a:r>
              <a:rPr lang="en-US" dirty="0"/>
              <a:t>That can be tedious code to write, so. . .</a:t>
            </a:r>
          </a:p>
        </p:txBody>
      </p:sp>
      <p:sp>
        <p:nvSpPr>
          <p:cNvPr id="3" name="Title 2">
            <a:extLst>
              <a:ext uri="{FF2B5EF4-FFF2-40B4-BE49-F238E27FC236}">
                <a16:creationId xmlns:a16="http://schemas.microsoft.com/office/drawing/2014/main" id="{2CF33986-8BDF-48CF-A4A4-A674371C8608}"/>
              </a:ext>
            </a:extLst>
          </p:cNvPr>
          <p:cNvSpPr>
            <a:spLocks noGrp="1"/>
          </p:cNvSpPr>
          <p:nvPr>
            <p:ph type="title"/>
          </p:nvPr>
        </p:nvSpPr>
        <p:spPr/>
        <p:txBody>
          <a:bodyPr/>
          <a:lstStyle/>
          <a:p>
            <a:r>
              <a:rPr lang="en-US" dirty="0"/>
              <a:t>Most-commonly used events</a:t>
            </a:r>
          </a:p>
        </p:txBody>
      </p:sp>
      <p:sp>
        <p:nvSpPr>
          <p:cNvPr id="4" name="Slide Number Placeholder 3">
            <a:extLst>
              <a:ext uri="{FF2B5EF4-FFF2-40B4-BE49-F238E27FC236}">
                <a16:creationId xmlns:a16="http://schemas.microsoft.com/office/drawing/2014/main" id="{1C783303-C143-4B7A-AC5D-7CAC8247AC22}"/>
              </a:ext>
            </a:extLst>
          </p:cNvPr>
          <p:cNvSpPr>
            <a:spLocks noGrp="1"/>
          </p:cNvSpPr>
          <p:nvPr>
            <p:ph type="sldNum" sz="quarter" idx="4"/>
          </p:nvPr>
        </p:nvSpPr>
        <p:spPr/>
        <p:txBody>
          <a:bodyPr/>
          <a:lstStyle/>
          <a:p>
            <a:fld id="{3A3ABCD3-4259-4031-A1A0-BB63FBFB7B73}" type="slidenum">
              <a:rPr lang="en-US" smtClean="0"/>
              <a:pPr/>
              <a:t>115</a:t>
            </a:fld>
            <a:endParaRPr lang="en-US" dirty="0"/>
          </a:p>
        </p:txBody>
      </p:sp>
    </p:spTree>
    <p:extLst>
      <p:ext uri="{BB962C8B-B14F-4D97-AF65-F5344CB8AC3E}">
        <p14:creationId xmlns:p14="http://schemas.microsoft.com/office/powerpoint/2010/main" val="12063862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1E7BB-4DEB-47F6-B10C-0160A527E850}"/>
              </a:ext>
            </a:extLst>
          </p:cNvPr>
          <p:cNvSpPr>
            <a:spLocks noGrp="1"/>
          </p:cNvSpPr>
          <p:nvPr>
            <p:ph sz="quarter" idx="13"/>
          </p:nvPr>
        </p:nvSpPr>
        <p:spPr/>
        <p:txBody>
          <a:bodyPr/>
          <a:lstStyle/>
          <a:p>
            <a:r>
              <a:rPr lang="en-US" sz="1600" dirty="0"/>
              <a:t>import React, { </a:t>
            </a:r>
            <a:r>
              <a:rPr lang="en-US" sz="1600" dirty="0" err="1"/>
              <a:t>PureComponent</a:t>
            </a:r>
            <a:r>
              <a:rPr lang="en-US" sz="1600" dirty="0"/>
              <a:t> } from 'react';</a:t>
            </a:r>
          </a:p>
          <a:p>
            <a:r>
              <a:rPr lang="en-US" sz="1600" dirty="0"/>
              <a:t>class Products extends </a:t>
            </a:r>
            <a:r>
              <a:rPr lang="en-US" sz="1600" dirty="0" err="1"/>
              <a:t>PureComponent</a:t>
            </a:r>
            <a:r>
              <a:rPr lang="en-US" sz="1600" dirty="0"/>
              <a:t> {</a:t>
            </a:r>
          </a:p>
          <a:p>
            <a:r>
              <a:rPr lang="en-US" sz="1600" dirty="0"/>
              <a:t>	</a:t>
            </a:r>
          </a:p>
          <a:p>
            <a:r>
              <a:rPr lang="en-US" sz="1600" dirty="0"/>
              <a:t>	render() {</a:t>
            </a:r>
          </a:p>
          <a:p>
            <a:r>
              <a:rPr lang="en-US" sz="1600" dirty="0"/>
              <a:t>		//etc.</a:t>
            </a:r>
          </a:p>
          <a:p>
            <a:r>
              <a:rPr lang="en-US" sz="1600" dirty="0"/>
              <a:t>	}</a:t>
            </a:r>
          </a:p>
          <a:p>
            <a:r>
              <a:rPr lang="en-US" sz="1600" dirty="0"/>
              <a:t>}</a:t>
            </a:r>
          </a:p>
          <a:p>
            <a:endParaRPr lang="en-US" dirty="0"/>
          </a:p>
        </p:txBody>
      </p:sp>
      <p:sp>
        <p:nvSpPr>
          <p:cNvPr id="3" name="Title 2">
            <a:extLst>
              <a:ext uri="{FF2B5EF4-FFF2-40B4-BE49-F238E27FC236}">
                <a16:creationId xmlns:a16="http://schemas.microsoft.com/office/drawing/2014/main" id="{73374239-7348-4C97-A52A-B00BD8B92416}"/>
              </a:ext>
            </a:extLst>
          </p:cNvPr>
          <p:cNvSpPr>
            <a:spLocks noGrp="1"/>
          </p:cNvSpPr>
          <p:nvPr>
            <p:ph type="title"/>
          </p:nvPr>
        </p:nvSpPr>
        <p:spPr/>
        <p:txBody>
          <a:bodyPr/>
          <a:lstStyle/>
          <a:p>
            <a:r>
              <a:rPr lang="en-US" dirty="0"/>
              <a:t>Pure Components</a:t>
            </a:r>
          </a:p>
        </p:txBody>
      </p:sp>
      <p:sp>
        <p:nvSpPr>
          <p:cNvPr id="4" name="Slide Number Placeholder 3">
            <a:extLst>
              <a:ext uri="{FF2B5EF4-FFF2-40B4-BE49-F238E27FC236}">
                <a16:creationId xmlns:a16="http://schemas.microsoft.com/office/drawing/2014/main" id="{E32F4FD1-D3DA-4643-B585-9A94C1952CCC}"/>
              </a:ext>
            </a:extLst>
          </p:cNvPr>
          <p:cNvSpPr>
            <a:spLocks noGrp="1"/>
          </p:cNvSpPr>
          <p:nvPr>
            <p:ph type="sldNum" sz="quarter" idx="4"/>
          </p:nvPr>
        </p:nvSpPr>
        <p:spPr/>
        <p:txBody>
          <a:bodyPr/>
          <a:lstStyle/>
          <a:p>
            <a:fld id="{3A3ABCD3-4259-4031-A1A0-BB63FBFB7B73}" type="slidenum">
              <a:rPr lang="en-US" smtClean="0"/>
              <a:pPr/>
              <a:t>116</a:t>
            </a:fld>
            <a:endParaRPr lang="en-US" dirty="0"/>
          </a:p>
        </p:txBody>
      </p:sp>
      <p:sp>
        <p:nvSpPr>
          <p:cNvPr id="5" name="Content Placeholder 4">
            <a:extLst>
              <a:ext uri="{FF2B5EF4-FFF2-40B4-BE49-F238E27FC236}">
                <a16:creationId xmlns:a16="http://schemas.microsoft.com/office/drawing/2014/main" id="{1871205A-0DE3-4E8B-8D25-9A6FF3E3B359}"/>
              </a:ext>
            </a:extLst>
          </p:cNvPr>
          <p:cNvSpPr>
            <a:spLocks noGrp="1"/>
          </p:cNvSpPr>
          <p:nvPr>
            <p:ph sz="quarter" idx="14"/>
          </p:nvPr>
        </p:nvSpPr>
        <p:spPr/>
        <p:txBody>
          <a:bodyPr/>
          <a:lstStyle/>
          <a:p>
            <a:r>
              <a:rPr lang="en-US" dirty="0"/>
              <a:t>Often components want to filter their updates to only happen when a prop changes.</a:t>
            </a:r>
          </a:p>
          <a:p>
            <a:r>
              <a:rPr lang="en-US" dirty="0"/>
              <a:t>Writing code in </a:t>
            </a:r>
            <a:r>
              <a:rPr lang="en-US" dirty="0" err="1"/>
              <a:t>shouldComponentUpdate</a:t>
            </a:r>
            <a:r>
              <a:rPr lang="en-US" dirty="0"/>
              <a:t> to test every prop is tedious!</a:t>
            </a:r>
          </a:p>
          <a:p>
            <a:r>
              <a:rPr lang="en-US" dirty="0"/>
              <a:t>Inherit from </a:t>
            </a:r>
            <a:r>
              <a:rPr lang="en-US" dirty="0" err="1"/>
              <a:t>PureComponent</a:t>
            </a:r>
            <a:r>
              <a:rPr lang="en-US" dirty="0"/>
              <a:t> instead of Component for automatic checks of props.</a:t>
            </a:r>
          </a:p>
          <a:p>
            <a:pPr lvl="1"/>
            <a:r>
              <a:rPr lang="en-US" dirty="0"/>
              <a:t>No need to even implement </a:t>
            </a:r>
            <a:r>
              <a:rPr lang="en-US" dirty="0" err="1"/>
              <a:t>shouldComponentUpdate</a:t>
            </a:r>
            <a:r>
              <a:rPr lang="en-US" dirty="0"/>
              <a:t>!</a:t>
            </a:r>
          </a:p>
        </p:txBody>
      </p:sp>
    </p:spTree>
    <p:extLst>
      <p:ext uri="{BB962C8B-B14F-4D97-AF65-F5344CB8AC3E}">
        <p14:creationId xmlns:p14="http://schemas.microsoft.com/office/powerpoint/2010/main" val="35938886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84E06D-BBEA-45FF-BADF-CCB2ACA97BB0}"/>
              </a:ext>
            </a:extLst>
          </p:cNvPr>
          <p:cNvSpPr>
            <a:spLocks noGrp="1"/>
          </p:cNvSpPr>
          <p:nvPr>
            <p:ph sz="quarter" idx="13"/>
          </p:nvPr>
        </p:nvSpPr>
        <p:spPr/>
        <p:txBody>
          <a:bodyPr/>
          <a:lstStyle/>
          <a:p>
            <a:r>
              <a:rPr lang="en-US" dirty="0"/>
              <a:t>render() does NOT directly update the browser's DOM.</a:t>
            </a:r>
          </a:p>
          <a:p>
            <a:pPr lvl="1"/>
            <a:r>
              <a:rPr lang="en-US" dirty="0"/>
              <a:t>DOM modifications are slow and expensive.</a:t>
            </a:r>
          </a:p>
          <a:p>
            <a:pPr lvl="1"/>
            <a:r>
              <a:rPr lang="en-US" dirty="0"/>
              <a:t>Rendering components can cascade and involve many areas of the DOM.</a:t>
            </a:r>
          </a:p>
          <a:p>
            <a:pPr lvl="1"/>
            <a:r>
              <a:rPr lang="en-US" dirty="0"/>
              <a:t>Rendering a given component sometimes results in no net changes.</a:t>
            </a:r>
          </a:p>
          <a:p>
            <a:r>
              <a:rPr lang="en-US" dirty="0"/>
              <a:t>React maintains a virtual DOM.</a:t>
            </a:r>
          </a:p>
          <a:p>
            <a:pPr lvl="1"/>
            <a:r>
              <a:rPr lang="en-US" dirty="0"/>
              <a:t>In-memory only, not onscreen.</a:t>
            </a:r>
          </a:p>
          <a:p>
            <a:pPr lvl="1"/>
            <a:r>
              <a:rPr lang="en-US" dirty="0"/>
              <a:t>Modifications to it can happen quickly and cheaply.</a:t>
            </a:r>
          </a:p>
          <a:p>
            <a:pPr lvl="2"/>
            <a:r>
              <a:rPr lang="en-US" dirty="0"/>
              <a:t>The browser (and its UI) is not involved.</a:t>
            </a:r>
          </a:p>
          <a:p>
            <a:pPr lvl="1"/>
            <a:r>
              <a:rPr lang="en-US" dirty="0"/>
              <a:t>Only includes node properties relevant to React.</a:t>
            </a:r>
          </a:p>
          <a:p>
            <a:endParaRPr lang="en-US" dirty="0"/>
          </a:p>
        </p:txBody>
      </p:sp>
      <p:sp>
        <p:nvSpPr>
          <p:cNvPr id="3" name="Title 2">
            <a:extLst>
              <a:ext uri="{FF2B5EF4-FFF2-40B4-BE49-F238E27FC236}">
                <a16:creationId xmlns:a16="http://schemas.microsoft.com/office/drawing/2014/main" id="{832C0A53-A41B-44D7-A77E-0DE5FDA65653}"/>
              </a:ext>
            </a:extLst>
          </p:cNvPr>
          <p:cNvSpPr>
            <a:spLocks noGrp="1"/>
          </p:cNvSpPr>
          <p:nvPr>
            <p:ph type="title"/>
          </p:nvPr>
        </p:nvSpPr>
        <p:spPr/>
        <p:txBody>
          <a:bodyPr/>
          <a:lstStyle/>
          <a:p>
            <a:r>
              <a:rPr lang="en-US" dirty="0"/>
              <a:t>Virtual DOM and React Updates</a:t>
            </a:r>
          </a:p>
        </p:txBody>
      </p:sp>
      <p:sp>
        <p:nvSpPr>
          <p:cNvPr id="4" name="Slide Number Placeholder 3">
            <a:extLst>
              <a:ext uri="{FF2B5EF4-FFF2-40B4-BE49-F238E27FC236}">
                <a16:creationId xmlns:a16="http://schemas.microsoft.com/office/drawing/2014/main" id="{06CE7E33-F316-46F0-A49D-4A95168F9C98}"/>
              </a:ext>
            </a:extLst>
          </p:cNvPr>
          <p:cNvSpPr>
            <a:spLocks noGrp="1"/>
          </p:cNvSpPr>
          <p:nvPr>
            <p:ph type="sldNum" sz="quarter" idx="4"/>
          </p:nvPr>
        </p:nvSpPr>
        <p:spPr/>
        <p:txBody>
          <a:bodyPr/>
          <a:lstStyle/>
          <a:p>
            <a:fld id="{3A3ABCD3-4259-4031-A1A0-BB63FBFB7B73}" type="slidenum">
              <a:rPr lang="en-US" smtClean="0"/>
              <a:pPr/>
              <a:t>117</a:t>
            </a:fld>
            <a:endParaRPr lang="en-US" dirty="0"/>
          </a:p>
        </p:txBody>
      </p:sp>
    </p:spTree>
    <p:extLst>
      <p:ext uri="{BB962C8B-B14F-4D97-AF65-F5344CB8AC3E}">
        <p14:creationId xmlns:p14="http://schemas.microsoft.com/office/powerpoint/2010/main" val="30511121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26D801-43E2-45E1-A228-BB4079730268}"/>
              </a:ext>
            </a:extLst>
          </p:cNvPr>
          <p:cNvSpPr>
            <a:spLocks noGrp="1"/>
          </p:cNvSpPr>
          <p:nvPr>
            <p:ph sz="quarter" idx="13"/>
          </p:nvPr>
        </p:nvSpPr>
        <p:spPr/>
        <p:txBody>
          <a:bodyPr/>
          <a:lstStyle/>
          <a:p>
            <a:pPr marL="457200" indent="-457200">
              <a:buFont typeface="+mj-lt"/>
              <a:buAutoNum type="arabicPeriod"/>
            </a:pPr>
            <a:r>
              <a:rPr lang="en-US" dirty="0"/>
              <a:t>Build a new virtual DOM</a:t>
            </a:r>
          </a:p>
          <a:p>
            <a:pPr marL="457200" indent="-457200">
              <a:buFont typeface="+mj-lt"/>
              <a:buAutoNum type="arabicPeriod"/>
            </a:pPr>
            <a:r>
              <a:rPr lang="en-US" dirty="0"/>
              <a:t>Compare old virtual DOM to new virtual DOM</a:t>
            </a:r>
          </a:p>
          <a:p>
            <a:pPr marL="457200" indent="-457200">
              <a:buFont typeface="+mj-lt"/>
              <a:buAutoNum type="arabicPeriod"/>
            </a:pPr>
            <a:r>
              <a:rPr lang="en-US" dirty="0"/>
              <a:t>Apply differences to the "real" DOM</a:t>
            </a:r>
          </a:p>
          <a:p>
            <a:pPr lvl="1"/>
            <a:r>
              <a:rPr lang="en-US" dirty="0"/>
              <a:t>If no differences, "real" DOM is not touched!</a:t>
            </a:r>
          </a:p>
        </p:txBody>
      </p:sp>
      <p:sp>
        <p:nvSpPr>
          <p:cNvPr id="3" name="Title 2">
            <a:extLst>
              <a:ext uri="{FF2B5EF4-FFF2-40B4-BE49-F238E27FC236}">
                <a16:creationId xmlns:a16="http://schemas.microsoft.com/office/drawing/2014/main" id="{70559CBA-E4EF-46FC-8C5F-C99F2974B9FF}"/>
              </a:ext>
            </a:extLst>
          </p:cNvPr>
          <p:cNvSpPr>
            <a:spLocks noGrp="1"/>
          </p:cNvSpPr>
          <p:nvPr>
            <p:ph type="title"/>
          </p:nvPr>
        </p:nvSpPr>
        <p:spPr/>
        <p:txBody>
          <a:bodyPr/>
          <a:lstStyle/>
          <a:p>
            <a:r>
              <a:rPr lang="en-US" dirty="0"/>
              <a:t>React rendering</a:t>
            </a:r>
          </a:p>
        </p:txBody>
      </p:sp>
      <p:sp>
        <p:nvSpPr>
          <p:cNvPr id="4" name="Slide Number Placeholder 3">
            <a:extLst>
              <a:ext uri="{FF2B5EF4-FFF2-40B4-BE49-F238E27FC236}">
                <a16:creationId xmlns:a16="http://schemas.microsoft.com/office/drawing/2014/main" id="{FB5E7734-D507-406E-BAE3-68F70DFBB915}"/>
              </a:ext>
            </a:extLst>
          </p:cNvPr>
          <p:cNvSpPr>
            <a:spLocks noGrp="1"/>
          </p:cNvSpPr>
          <p:nvPr>
            <p:ph type="sldNum" sz="quarter" idx="4"/>
          </p:nvPr>
        </p:nvSpPr>
        <p:spPr/>
        <p:txBody>
          <a:bodyPr/>
          <a:lstStyle/>
          <a:p>
            <a:fld id="{3A3ABCD3-4259-4031-A1A0-BB63FBFB7B73}" type="slidenum">
              <a:rPr lang="en-US" smtClean="0"/>
              <a:pPr/>
              <a:t>118</a:t>
            </a:fld>
            <a:endParaRPr lang="en-US" dirty="0"/>
          </a:p>
        </p:txBody>
      </p:sp>
      <p:sp>
        <p:nvSpPr>
          <p:cNvPr id="5" name="Content Placeholder 4">
            <a:extLst>
              <a:ext uri="{FF2B5EF4-FFF2-40B4-BE49-F238E27FC236}">
                <a16:creationId xmlns:a16="http://schemas.microsoft.com/office/drawing/2014/main" id="{28D00F3A-5929-4EC3-8ECE-5CF1682C4E95}"/>
              </a:ext>
            </a:extLst>
          </p:cNvPr>
          <p:cNvSpPr>
            <a:spLocks noGrp="1"/>
          </p:cNvSpPr>
          <p:nvPr>
            <p:ph sz="quarter" idx="14"/>
          </p:nvPr>
        </p:nvSpPr>
        <p:spPr/>
        <p:txBody>
          <a:bodyPr/>
          <a:lstStyle/>
          <a:p>
            <a:r>
              <a:rPr lang="en-US" dirty="0"/>
              <a:t>Minimizes interactions with the browser's DOM.</a:t>
            </a:r>
          </a:p>
          <a:p>
            <a:r>
              <a:rPr lang="en-US" dirty="0" err="1"/>
              <a:t>shouldComponentUpdate</a:t>
            </a:r>
            <a:r>
              <a:rPr lang="en-US" dirty="0"/>
              <a:t>() actually affects step 1, not step 3!</a:t>
            </a:r>
          </a:p>
          <a:p>
            <a:pPr lvl="1"/>
            <a:r>
              <a:rPr lang="en-US" dirty="0"/>
              <a:t>If a component returns false, its DOM fragment from the old virtual DOM is directly copied to the new virtual DOM.</a:t>
            </a:r>
          </a:p>
          <a:p>
            <a:endParaRPr lang="en-US" dirty="0"/>
          </a:p>
        </p:txBody>
      </p:sp>
    </p:spTree>
    <p:extLst>
      <p:ext uri="{BB962C8B-B14F-4D97-AF65-F5344CB8AC3E}">
        <p14:creationId xmlns:p14="http://schemas.microsoft.com/office/powerpoint/2010/main" val="32732274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C4CA65-FCE7-4B3D-9440-29E550EB1F55}"/>
              </a:ext>
            </a:extLst>
          </p:cNvPr>
          <p:cNvSpPr>
            <a:spLocks noGrp="1"/>
          </p:cNvSpPr>
          <p:nvPr>
            <p:ph sz="quarter" idx="13"/>
          </p:nvPr>
        </p:nvSpPr>
        <p:spPr/>
        <p:txBody>
          <a:bodyPr/>
          <a:lstStyle/>
          <a:p>
            <a:r>
              <a:rPr lang="en-US" dirty="0"/>
              <a:t>React originally required components to return one root element.</a:t>
            </a:r>
          </a:p>
          <a:p>
            <a:pPr lvl="1"/>
            <a:r>
              <a:rPr lang="en-US" dirty="0"/>
              <a:t>Often led to extraneous &lt;div&gt;s wrapping multiple elements.</a:t>
            </a:r>
          </a:p>
          <a:p>
            <a:r>
              <a:rPr lang="en-US" dirty="0"/>
              <a:t>React@16+ can return multiple root elements in the form of an array.</a:t>
            </a:r>
          </a:p>
          <a:p>
            <a:pPr lvl="1"/>
            <a:r>
              <a:rPr lang="en-US" dirty="0"/>
              <a:t>Provided each root element has a unique 'key' attribute.</a:t>
            </a:r>
          </a:p>
          <a:p>
            <a:pPr lvl="1"/>
            <a:r>
              <a:rPr lang="en-US" dirty="0"/>
              <a:t>Allow React to properly diff the new and old virtual DOM during updates.</a:t>
            </a:r>
          </a:p>
          <a:p>
            <a:pPr lvl="1"/>
            <a:r>
              <a:rPr lang="en-US" dirty="0"/>
              <a:t>Allows </a:t>
            </a:r>
            <a:r>
              <a:rPr lang="en-US" sz="1800" dirty="0" err="1">
                <a:latin typeface="Consolas" panose="020B0609020204030204" pitchFamily="49" charset="0"/>
              </a:rPr>
              <a:t>this.props.someArray.map</a:t>
            </a:r>
            <a:r>
              <a:rPr lang="en-US" sz="1800" dirty="0">
                <a:latin typeface="Consolas" panose="020B0609020204030204" pitchFamily="49" charset="0"/>
              </a:rPr>
              <a:t>((</a:t>
            </a:r>
            <a:r>
              <a:rPr lang="en-US" sz="1800" dirty="0" err="1">
                <a:latin typeface="Consolas" panose="020B0609020204030204" pitchFamily="49" charset="0"/>
              </a:rPr>
              <a:t>elt</a:t>
            </a:r>
            <a:r>
              <a:rPr lang="en-US" sz="1800" dirty="0">
                <a:latin typeface="Consolas" panose="020B0609020204030204" pitchFamily="49" charset="0"/>
              </a:rPr>
              <a:t>) =&gt; (&lt;div&gt;{elt.name}&lt;/div&gt;))</a:t>
            </a:r>
            <a:r>
              <a:rPr lang="en-US" dirty="0"/>
              <a:t> to work as root content.</a:t>
            </a:r>
          </a:p>
          <a:p>
            <a:r>
              <a:rPr lang="en-US" dirty="0"/>
              <a:t>React@16.2+ can use a non-rendering wrapper element: Fragment.</a:t>
            </a:r>
          </a:p>
          <a:p>
            <a:pPr lvl="1"/>
            <a:r>
              <a:rPr lang="en-US" dirty="0"/>
              <a:t>Import Fragment from react.</a:t>
            </a:r>
          </a:p>
          <a:p>
            <a:pPr lvl="1"/>
            <a:r>
              <a:rPr lang="en-US" dirty="0"/>
              <a:t>Wrap multiple root content with &lt;Fragment&gt;&lt;/Fragment&gt;.</a:t>
            </a:r>
          </a:p>
          <a:p>
            <a:pPr lvl="2"/>
            <a:r>
              <a:rPr lang="en-US" dirty="0"/>
              <a:t>Technically has one root element.</a:t>
            </a:r>
          </a:p>
          <a:p>
            <a:pPr lvl="2"/>
            <a:r>
              <a:rPr lang="en-US" dirty="0"/>
              <a:t>Does not actually render to the DOM.</a:t>
            </a:r>
          </a:p>
          <a:p>
            <a:pPr lvl="1"/>
            <a:r>
              <a:rPr lang="en-US" dirty="0"/>
              <a:t>Variation: an empty element is an alias for Fragment.</a:t>
            </a:r>
          </a:p>
          <a:p>
            <a:pPr lvl="2"/>
            <a:r>
              <a:rPr lang="en-US" dirty="0"/>
              <a:t>Wrap multiple root content with &lt;&gt;. . .&lt;/&gt;.</a:t>
            </a:r>
          </a:p>
          <a:p>
            <a:pPr lvl="2"/>
            <a:r>
              <a:rPr lang="en-US" dirty="0"/>
              <a:t>Do not need to import Fragment.</a:t>
            </a:r>
          </a:p>
        </p:txBody>
      </p:sp>
      <p:sp>
        <p:nvSpPr>
          <p:cNvPr id="3" name="Title 2">
            <a:extLst>
              <a:ext uri="{FF2B5EF4-FFF2-40B4-BE49-F238E27FC236}">
                <a16:creationId xmlns:a16="http://schemas.microsoft.com/office/drawing/2014/main" id="{A1FF6777-F643-4538-A4CB-3E07690B9E07}"/>
              </a:ext>
            </a:extLst>
          </p:cNvPr>
          <p:cNvSpPr>
            <a:spLocks noGrp="1"/>
          </p:cNvSpPr>
          <p:nvPr>
            <p:ph type="title"/>
          </p:nvPr>
        </p:nvSpPr>
        <p:spPr/>
        <p:txBody>
          <a:bodyPr/>
          <a:lstStyle/>
          <a:p>
            <a:r>
              <a:rPr lang="en-US" dirty="0"/>
              <a:t>Rendering Adjacent Root JSX Elements</a:t>
            </a:r>
          </a:p>
        </p:txBody>
      </p:sp>
      <p:sp>
        <p:nvSpPr>
          <p:cNvPr id="4" name="Slide Number Placeholder 3">
            <a:extLst>
              <a:ext uri="{FF2B5EF4-FFF2-40B4-BE49-F238E27FC236}">
                <a16:creationId xmlns:a16="http://schemas.microsoft.com/office/drawing/2014/main" id="{BBE5F404-09B2-48D0-B703-85705D985004}"/>
              </a:ext>
            </a:extLst>
          </p:cNvPr>
          <p:cNvSpPr>
            <a:spLocks noGrp="1"/>
          </p:cNvSpPr>
          <p:nvPr>
            <p:ph type="sldNum" sz="quarter" idx="4"/>
          </p:nvPr>
        </p:nvSpPr>
        <p:spPr/>
        <p:txBody>
          <a:bodyPr/>
          <a:lstStyle/>
          <a:p>
            <a:fld id="{3A3ABCD3-4259-4031-A1A0-BB63FBFB7B73}" type="slidenum">
              <a:rPr lang="en-US" smtClean="0"/>
              <a:pPr/>
              <a:t>119</a:t>
            </a:fld>
            <a:endParaRPr lang="en-US" dirty="0"/>
          </a:p>
        </p:txBody>
      </p:sp>
    </p:spTree>
    <p:extLst>
      <p:ext uri="{BB962C8B-B14F-4D97-AF65-F5344CB8AC3E}">
        <p14:creationId xmlns:p14="http://schemas.microsoft.com/office/powerpoint/2010/main" val="405952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1DC2A3-85BD-45E5-B92D-B3565AE94D17}"/>
              </a:ext>
            </a:extLst>
          </p:cNvPr>
          <p:cNvSpPr>
            <a:spLocks noGrp="1"/>
          </p:cNvSpPr>
          <p:nvPr>
            <p:ph sz="quarter" idx="13"/>
          </p:nvPr>
        </p:nvSpPr>
        <p:spPr/>
        <p:txBody>
          <a:bodyPr/>
          <a:lstStyle/>
          <a:p>
            <a:r>
              <a:rPr lang="en-US" dirty="0"/>
              <a:t>"A JavaScript Library for building User Interfaces" – reactjs.org</a:t>
            </a:r>
          </a:p>
          <a:p>
            <a:r>
              <a:rPr lang="en-US" dirty="0"/>
              <a:t>React is a browser-based framework.</a:t>
            </a:r>
          </a:p>
          <a:p>
            <a:pPr lvl="1"/>
            <a:r>
              <a:rPr lang="en-US" dirty="0"/>
              <a:t>It implements application logic in the browser.</a:t>
            </a:r>
          </a:p>
          <a:p>
            <a:pPr lvl="1"/>
            <a:r>
              <a:rPr lang="en-US" dirty="0"/>
              <a:t>It quickly, efficiently updates the UI when data changes.</a:t>
            </a:r>
          </a:p>
          <a:p>
            <a:r>
              <a:rPr lang="en-US" dirty="0"/>
              <a:t>React is a component-based framework.</a:t>
            </a:r>
          </a:p>
          <a:p>
            <a:pPr lvl="1"/>
            <a:r>
              <a:rPr lang="en-US" dirty="0"/>
              <a:t>It creates encapsulated application blocks.</a:t>
            </a:r>
          </a:p>
          <a:p>
            <a:pPr lvl="1"/>
            <a:r>
              <a:rPr lang="en-US" dirty="0"/>
              <a:t>Its architecture promotes reusability.</a:t>
            </a:r>
          </a:p>
          <a:p>
            <a:r>
              <a:rPr lang="en-US" dirty="0"/>
              <a:t>React is a framework for creating custom HTML elements.</a:t>
            </a:r>
          </a:p>
          <a:p>
            <a:pPr lvl="1"/>
            <a:r>
              <a:rPr lang="en-US" dirty="0"/>
              <a:t>It facilitates building complex UI composed of smaller components.</a:t>
            </a:r>
          </a:p>
          <a:p>
            <a:endParaRPr lang="en-US" dirty="0"/>
          </a:p>
        </p:txBody>
      </p:sp>
      <p:sp>
        <p:nvSpPr>
          <p:cNvPr id="3" name="Title 2">
            <a:extLst>
              <a:ext uri="{FF2B5EF4-FFF2-40B4-BE49-F238E27FC236}">
                <a16:creationId xmlns:a16="http://schemas.microsoft.com/office/drawing/2014/main" id="{42491729-C47C-4475-B2A6-714C64D1E4B6}"/>
              </a:ext>
            </a:extLst>
          </p:cNvPr>
          <p:cNvSpPr>
            <a:spLocks noGrp="1"/>
          </p:cNvSpPr>
          <p:nvPr>
            <p:ph type="title"/>
          </p:nvPr>
        </p:nvSpPr>
        <p:spPr/>
        <p:txBody>
          <a:bodyPr/>
          <a:lstStyle/>
          <a:p>
            <a:r>
              <a:rPr lang="en-US" dirty="0"/>
              <a:t>What is React?</a:t>
            </a:r>
          </a:p>
        </p:txBody>
      </p:sp>
      <p:sp>
        <p:nvSpPr>
          <p:cNvPr id="4" name="Slide Number Placeholder 3">
            <a:extLst>
              <a:ext uri="{FF2B5EF4-FFF2-40B4-BE49-F238E27FC236}">
                <a16:creationId xmlns:a16="http://schemas.microsoft.com/office/drawing/2014/main" id="{224D8001-4CA1-44F1-ABDF-72CCE1DDC7C2}"/>
              </a:ext>
            </a:extLst>
          </p:cNvPr>
          <p:cNvSpPr>
            <a:spLocks noGrp="1"/>
          </p:cNvSpPr>
          <p:nvPr>
            <p:ph type="sldNum" sz="quarter" idx="4"/>
          </p:nvPr>
        </p:nvSpPr>
        <p:spPr/>
        <p:txBody>
          <a:bodyPr/>
          <a:lstStyle/>
          <a:p>
            <a:fld id="{3A3ABCD3-4259-4031-A1A0-BB63FBFB7B73}" type="slidenum">
              <a:rPr lang="en-US" smtClean="0"/>
              <a:pPr/>
              <a:t>12</a:t>
            </a:fld>
            <a:endParaRPr lang="en-US" dirty="0"/>
          </a:p>
        </p:txBody>
      </p:sp>
    </p:spTree>
    <p:extLst>
      <p:ext uri="{BB962C8B-B14F-4D97-AF65-F5344CB8AC3E}">
        <p14:creationId xmlns:p14="http://schemas.microsoft.com/office/powerpoint/2010/main" val="39679419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835AB8-5A88-450A-AF6E-46E652F9B4C1}"/>
              </a:ext>
            </a:extLst>
          </p:cNvPr>
          <p:cNvSpPr>
            <a:spLocks noGrp="1"/>
          </p:cNvSpPr>
          <p:nvPr>
            <p:ph sz="quarter" idx="13"/>
          </p:nvPr>
        </p:nvSpPr>
        <p:spPr/>
        <p:txBody>
          <a:bodyPr/>
          <a:lstStyle/>
          <a:p>
            <a:r>
              <a:rPr lang="en-US" dirty="0"/>
              <a:t>const wrapper = props =&gt; </a:t>
            </a:r>
            <a:r>
              <a:rPr lang="en-US" dirty="0" err="1"/>
              <a:t>props.children</a:t>
            </a:r>
            <a:r>
              <a:rPr lang="en-US" dirty="0"/>
              <a:t>;</a:t>
            </a:r>
          </a:p>
          <a:p>
            <a:endParaRPr lang="en-US" dirty="0"/>
          </a:p>
          <a:p>
            <a:r>
              <a:rPr lang="en-US" dirty="0"/>
              <a:t>export default wrapper</a:t>
            </a:r>
          </a:p>
        </p:txBody>
      </p:sp>
      <p:sp>
        <p:nvSpPr>
          <p:cNvPr id="3" name="Title 2">
            <a:extLst>
              <a:ext uri="{FF2B5EF4-FFF2-40B4-BE49-F238E27FC236}">
                <a16:creationId xmlns:a16="http://schemas.microsoft.com/office/drawing/2014/main" id="{A91B2233-EE19-4435-A944-BB9750362463}"/>
              </a:ext>
            </a:extLst>
          </p:cNvPr>
          <p:cNvSpPr>
            <a:spLocks noGrp="1"/>
          </p:cNvSpPr>
          <p:nvPr>
            <p:ph type="title"/>
          </p:nvPr>
        </p:nvSpPr>
        <p:spPr/>
        <p:txBody>
          <a:bodyPr/>
          <a:lstStyle/>
          <a:p>
            <a:r>
              <a:rPr lang="en-US" dirty="0"/>
              <a:t>Custom Solution for Adjacent Root Content</a:t>
            </a:r>
          </a:p>
        </p:txBody>
      </p:sp>
      <p:sp>
        <p:nvSpPr>
          <p:cNvPr id="4" name="Slide Number Placeholder 3">
            <a:extLst>
              <a:ext uri="{FF2B5EF4-FFF2-40B4-BE49-F238E27FC236}">
                <a16:creationId xmlns:a16="http://schemas.microsoft.com/office/drawing/2014/main" id="{7A4F36CF-A4A5-42AF-B1E3-6DD77432C84A}"/>
              </a:ext>
            </a:extLst>
          </p:cNvPr>
          <p:cNvSpPr>
            <a:spLocks noGrp="1"/>
          </p:cNvSpPr>
          <p:nvPr>
            <p:ph type="sldNum" sz="quarter" idx="4"/>
          </p:nvPr>
        </p:nvSpPr>
        <p:spPr/>
        <p:txBody>
          <a:bodyPr/>
          <a:lstStyle/>
          <a:p>
            <a:fld id="{3A3ABCD3-4259-4031-A1A0-BB63FBFB7B73}" type="slidenum">
              <a:rPr lang="en-US" smtClean="0"/>
              <a:pPr/>
              <a:t>120</a:t>
            </a:fld>
            <a:endParaRPr lang="en-US" dirty="0"/>
          </a:p>
        </p:txBody>
      </p:sp>
      <p:sp>
        <p:nvSpPr>
          <p:cNvPr id="5" name="Content Placeholder 4">
            <a:extLst>
              <a:ext uri="{FF2B5EF4-FFF2-40B4-BE49-F238E27FC236}">
                <a16:creationId xmlns:a16="http://schemas.microsoft.com/office/drawing/2014/main" id="{E4D937C6-BA06-4ACC-B5AD-89962472C57C}"/>
              </a:ext>
            </a:extLst>
          </p:cNvPr>
          <p:cNvSpPr>
            <a:spLocks noGrp="1"/>
          </p:cNvSpPr>
          <p:nvPr>
            <p:ph sz="quarter" idx="14"/>
          </p:nvPr>
        </p:nvSpPr>
        <p:spPr/>
        <p:txBody>
          <a:bodyPr/>
          <a:lstStyle/>
          <a:p>
            <a:r>
              <a:rPr lang="en-US" dirty="0"/>
              <a:t>A custom functional component that simply returns its children could work.</a:t>
            </a:r>
          </a:p>
          <a:p>
            <a:r>
              <a:rPr lang="en-US" dirty="0"/>
              <a:t>Does not even need to import React.</a:t>
            </a:r>
          </a:p>
          <a:p>
            <a:r>
              <a:rPr lang="en-US" dirty="0"/>
              <a:t>Functions just like &lt;Fragment&gt;.</a:t>
            </a:r>
          </a:p>
          <a:p>
            <a:r>
              <a:rPr lang="en-US" dirty="0"/>
              <a:t>A component like this is often referred to as a Higher-Order Component (HOC.)</a:t>
            </a:r>
          </a:p>
          <a:p>
            <a:endParaRPr lang="en-US" dirty="0"/>
          </a:p>
        </p:txBody>
      </p:sp>
    </p:spTree>
    <p:extLst>
      <p:ext uri="{BB962C8B-B14F-4D97-AF65-F5344CB8AC3E}">
        <p14:creationId xmlns:p14="http://schemas.microsoft.com/office/powerpoint/2010/main" val="15927320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1416F-F335-425A-A669-977762080922}"/>
              </a:ext>
            </a:extLst>
          </p:cNvPr>
          <p:cNvSpPr>
            <a:spLocks noGrp="1"/>
          </p:cNvSpPr>
          <p:nvPr>
            <p:ph sz="quarter" idx="13"/>
          </p:nvPr>
        </p:nvSpPr>
        <p:spPr/>
        <p:txBody>
          <a:bodyPr/>
          <a:lstStyle/>
          <a:p>
            <a:r>
              <a:rPr lang="en-US" dirty="0"/>
              <a:t>Function that receives a component and returns another component.</a:t>
            </a:r>
          </a:p>
          <a:p>
            <a:pPr lvl="1"/>
            <a:r>
              <a:rPr lang="en-US" dirty="0"/>
              <a:t>A pure function with zero side-effects.</a:t>
            </a:r>
          </a:p>
          <a:p>
            <a:r>
              <a:rPr lang="en-US" dirty="0"/>
              <a:t>Typically do little more than wrap around another component.</a:t>
            </a:r>
          </a:p>
          <a:p>
            <a:pPr lvl="1"/>
            <a:r>
              <a:rPr lang="en-US" dirty="0"/>
              <a:t>Don't usually add styling.</a:t>
            </a:r>
          </a:p>
          <a:p>
            <a:pPr lvl="1"/>
            <a:r>
              <a:rPr lang="en-US" dirty="0"/>
              <a:t>Don't usually add JSX content.</a:t>
            </a:r>
          </a:p>
          <a:p>
            <a:pPr lvl="1"/>
            <a:r>
              <a:rPr lang="en-US" dirty="0"/>
              <a:t>Often add some logic.</a:t>
            </a:r>
          </a:p>
          <a:p>
            <a:r>
              <a:rPr lang="en-US" dirty="0"/>
              <a:t>Great way to implement cross-cutting concerns.</a:t>
            </a:r>
          </a:p>
          <a:p>
            <a:pPr lvl="1"/>
            <a:r>
              <a:rPr lang="en-US" dirty="0"/>
              <a:t>Error handling, logging, persistence, "global" constants, etc.</a:t>
            </a:r>
          </a:p>
          <a:p>
            <a:r>
              <a:rPr lang="en-US" dirty="0"/>
              <a:t>Heavily used by 3</a:t>
            </a:r>
            <a:r>
              <a:rPr lang="en-US" baseline="30000" dirty="0"/>
              <a:t>rd</a:t>
            </a:r>
            <a:r>
              <a:rPr lang="en-US" dirty="0"/>
              <a:t>-party React libraries.</a:t>
            </a:r>
          </a:p>
          <a:p>
            <a:r>
              <a:rPr lang="en-US" dirty="0"/>
              <a:t>Somewhat of a convention to name them "withXXX.js".</a:t>
            </a:r>
          </a:p>
        </p:txBody>
      </p:sp>
      <p:sp>
        <p:nvSpPr>
          <p:cNvPr id="3" name="Title 2">
            <a:extLst>
              <a:ext uri="{FF2B5EF4-FFF2-40B4-BE49-F238E27FC236}">
                <a16:creationId xmlns:a16="http://schemas.microsoft.com/office/drawing/2014/main" id="{940DAB08-CFCC-4FFF-8C07-83CD75113B85}"/>
              </a:ext>
            </a:extLst>
          </p:cNvPr>
          <p:cNvSpPr>
            <a:spLocks noGrp="1"/>
          </p:cNvSpPr>
          <p:nvPr>
            <p:ph type="title"/>
          </p:nvPr>
        </p:nvSpPr>
        <p:spPr/>
        <p:txBody>
          <a:bodyPr/>
          <a:lstStyle/>
          <a:p>
            <a:r>
              <a:rPr lang="en-US" dirty="0"/>
              <a:t>Higher-Order Components</a:t>
            </a:r>
          </a:p>
        </p:txBody>
      </p:sp>
      <p:sp>
        <p:nvSpPr>
          <p:cNvPr id="4" name="Slide Number Placeholder 3">
            <a:extLst>
              <a:ext uri="{FF2B5EF4-FFF2-40B4-BE49-F238E27FC236}">
                <a16:creationId xmlns:a16="http://schemas.microsoft.com/office/drawing/2014/main" id="{1326BEDB-2D71-46FC-BBC2-7555D02DD6FD}"/>
              </a:ext>
            </a:extLst>
          </p:cNvPr>
          <p:cNvSpPr>
            <a:spLocks noGrp="1"/>
          </p:cNvSpPr>
          <p:nvPr>
            <p:ph type="sldNum" sz="quarter" idx="4"/>
          </p:nvPr>
        </p:nvSpPr>
        <p:spPr/>
        <p:txBody>
          <a:bodyPr/>
          <a:lstStyle/>
          <a:p>
            <a:fld id="{3A3ABCD3-4259-4031-A1A0-BB63FBFB7B73}" type="slidenum">
              <a:rPr lang="en-US" smtClean="0"/>
              <a:pPr/>
              <a:t>121</a:t>
            </a:fld>
            <a:endParaRPr lang="en-US" dirty="0"/>
          </a:p>
        </p:txBody>
      </p:sp>
    </p:spTree>
    <p:extLst>
      <p:ext uri="{BB962C8B-B14F-4D97-AF65-F5344CB8AC3E}">
        <p14:creationId xmlns:p14="http://schemas.microsoft.com/office/powerpoint/2010/main" val="17930553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7E942E-138F-44AC-8A83-EA6AD13A9CAC}"/>
              </a:ext>
            </a:extLst>
          </p:cNvPr>
          <p:cNvSpPr>
            <a:spLocks noGrp="1"/>
          </p:cNvSpPr>
          <p:nvPr>
            <p:ph sz="quarter" idx="13"/>
          </p:nvPr>
        </p:nvSpPr>
        <p:spPr/>
        <p:txBody>
          <a:bodyPr/>
          <a:lstStyle/>
          <a:p>
            <a:r>
              <a:rPr lang="en-US" dirty="0"/>
              <a:t>import React, { Component } from 'react';</a:t>
            </a:r>
          </a:p>
          <a:p>
            <a:endParaRPr lang="en-US" dirty="0"/>
          </a:p>
          <a:p>
            <a:r>
              <a:rPr lang="en-US" dirty="0"/>
              <a:t>const </a:t>
            </a:r>
            <a:r>
              <a:rPr lang="en-US" dirty="0" err="1"/>
              <a:t>withGatewayToken</a:t>
            </a:r>
            <a:r>
              <a:rPr lang="en-US" dirty="0"/>
              <a:t> = (Wrapped) =&gt; {</a:t>
            </a:r>
          </a:p>
          <a:p>
            <a:r>
              <a:rPr lang="en-US" dirty="0"/>
              <a:t>	class HOC extends Component {</a:t>
            </a:r>
          </a:p>
          <a:p>
            <a:r>
              <a:rPr lang="en-US" dirty="0"/>
              <a:t>		render() {</a:t>
            </a:r>
          </a:p>
          <a:p>
            <a:r>
              <a:rPr lang="en-US" dirty="0"/>
              <a:t>			return (&lt;Wrapped {...</a:t>
            </a:r>
            <a:r>
              <a:rPr lang="en-US" dirty="0" err="1"/>
              <a:t>this.props</a:t>
            </a:r>
            <a:r>
              <a:rPr lang="en-US" dirty="0"/>
              <a:t>} </a:t>
            </a:r>
            <a:r>
              <a:rPr lang="en-US" dirty="0" err="1"/>
              <a:t>gatewayToken</a:t>
            </a:r>
            <a:r>
              <a:rPr lang="en-US" dirty="0"/>
              <a:t>={523090534693853} /&gt;);</a:t>
            </a:r>
          </a:p>
          <a:p>
            <a:r>
              <a:rPr lang="en-US" dirty="0"/>
              <a:t>		}</a:t>
            </a:r>
          </a:p>
          <a:p>
            <a:r>
              <a:rPr lang="en-US" dirty="0"/>
              <a:t>	}</a:t>
            </a:r>
          </a:p>
          <a:p>
            <a:r>
              <a:rPr lang="en-US" dirty="0"/>
              <a:t>	return HOC;</a:t>
            </a:r>
          </a:p>
          <a:p>
            <a:r>
              <a:rPr lang="en-US" dirty="0"/>
              <a:t>};</a:t>
            </a:r>
          </a:p>
          <a:p>
            <a:endParaRPr lang="en-US" dirty="0"/>
          </a:p>
          <a:p>
            <a:r>
              <a:rPr lang="en-US" dirty="0"/>
              <a:t>export default </a:t>
            </a:r>
            <a:r>
              <a:rPr lang="en-US" dirty="0" err="1"/>
              <a:t>withGatewayToken</a:t>
            </a:r>
            <a:r>
              <a:rPr lang="en-US" dirty="0"/>
              <a:t>;</a:t>
            </a:r>
          </a:p>
        </p:txBody>
      </p:sp>
      <p:sp>
        <p:nvSpPr>
          <p:cNvPr id="3" name="Title 2">
            <a:extLst>
              <a:ext uri="{FF2B5EF4-FFF2-40B4-BE49-F238E27FC236}">
                <a16:creationId xmlns:a16="http://schemas.microsoft.com/office/drawing/2014/main" id="{7D95E777-2CBD-4CA5-BD86-C655160D5551}"/>
              </a:ext>
            </a:extLst>
          </p:cNvPr>
          <p:cNvSpPr>
            <a:spLocks noGrp="1"/>
          </p:cNvSpPr>
          <p:nvPr>
            <p:ph type="title"/>
          </p:nvPr>
        </p:nvSpPr>
        <p:spPr/>
        <p:txBody>
          <a:bodyPr/>
          <a:lstStyle/>
          <a:p>
            <a:r>
              <a:rPr lang="en-US" dirty="0"/>
              <a:t>Higher-Order Component Example</a:t>
            </a:r>
          </a:p>
        </p:txBody>
      </p:sp>
      <p:sp>
        <p:nvSpPr>
          <p:cNvPr id="4" name="Slide Number Placeholder 3">
            <a:extLst>
              <a:ext uri="{FF2B5EF4-FFF2-40B4-BE49-F238E27FC236}">
                <a16:creationId xmlns:a16="http://schemas.microsoft.com/office/drawing/2014/main" id="{D43E79A5-3C2F-422D-B4A0-271577DF4E19}"/>
              </a:ext>
            </a:extLst>
          </p:cNvPr>
          <p:cNvSpPr>
            <a:spLocks noGrp="1"/>
          </p:cNvSpPr>
          <p:nvPr>
            <p:ph type="sldNum" sz="quarter" idx="4"/>
          </p:nvPr>
        </p:nvSpPr>
        <p:spPr/>
        <p:txBody>
          <a:bodyPr/>
          <a:lstStyle/>
          <a:p>
            <a:fld id="{3A3ABCD3-4259-4031-A1A0-BB63FBFB7B73}" type="slidenum">
              <a:rPr lang="en-US" smtClean="0"/>
              <a:pPr/>
              <a:t>122</a:t>
            </a:fld>
            <a:endParaRPr lang="en-US" dirty="0"/>
          </a:p>
        </p:txBody>
      </p:sp>
    </p:spTree>
    <p:extLst>
      <p:ext uri="{BB962C8B-B14F-4D97-AF65-F5344CB8AC3E}">
        <p14:creationId xmlns:p14="http://schemas.microsoft.com/office/powerpoint/2010/main" val="42830400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7E942E-138F-44AC-8A83-EA6AD13A9CAC}"/>
              </a:ext>
            </a:extLst>
          </p:cNvPr>
          <p:cNvSpPr>
            <a:spLocks noGrp="1"/>
          </p:cNvSpPr>
          <p:nvPr>
            <p:ph sz="quarter" idx="13"/>
          </p:nvPr>
        </p:nvSpPr>
        <p:spPr/>
        <p:txBody>
          <a:bodyPr/>
          <a:lstStyle/>
          <a:p>
            <a:r>
              <a:rPr lang="en-US" dirty="0"/>
              <a:t>import React, { Component } from 'react';</a:t>
            </a:r>
          </a:p>
          <a:p>
            <a:endParaRPr lang="en-US" dirty="0"/>
          </a:p>
          <a:p>
            <a:r>
              <a:rPr lang="en-US" dirty="0"/>
              <a:t>const </a:t>
            </a:r>
            <a:r>
              <a:rPr lang="en-US" dirty="0" err="1"/>
              <a:t>withGatewayToken</a:t>
            </a:r>
            <a:r>
              <a:rPr lang="en-US" dirty="0"/>
              <a:t> = (Wrapped) =&gt; {</a:t>
            </a:r>
          </a:p>
          <a:p>
            <a:r>
              <a:rPr lang="en-US" dirty="0"/>
              <a:t>	return props =&gt; (</a:t>
            </a:r>
          </a:p>
          <a:p>
            <a:r>
              <a:rPr lang="en-US" dirty="0"/>
              <a:t>		&lt;Wrapped {...props} </a:t>
            </a:r>
            <a:r>
              <a:rPr lang="en-US" dirty="0" err="1"/>
              <a:t>gatewayToken</a:t>
            </a:r>
            <a:r>
              <a:rPr lang="en-US" dirty="0"/>
              <a:t>={523090534693853} /&gt;</a:t>
            </a:r>
          </a:p>
          <a:p>
            <a:r>
              <a:rPr lang="en-US" dirty="0"/>
              <a:t>	);</a:t>
            </a:r>
          </a:p>
          <a:p>
            <a:r>
              <a:rPr lang="en-US" dirty="0"/>
              <a:t>};</a:t>
            </a:r>
          </a:p>
          <a:p>
            <a:endParaRPr lang="en-US" dirty="0"/>
          </a:p>
          <a:p>
            <a:r>
              <a:rPr lang="en-US" dirty="0"/>
              <a:t>export default </a:t>
            </a:r>
            <a:r>
              <a:rPr lang="en-US" dirty="0" err="1"/>
              <a:t>withGatewayToken</a:t>
            </a:r>
            <a:r>
              <a:rPr lang="en-US" dirty="0"/>
              <a:t>;</a:t>
            </a:r>
          </a:p>
        </p:txBody>
      </p:sp>
      <p:sp>
        <p:nvSpPr>
          <p:cNvPr id="3" name="Title 2">
            <a:extLst>
              <a:ext uri="{FF2B5EF4-FFF2-40B4-BE49-F238E27FC236}">
                <a16:creationId xmlns:a16="http://schemas.microsoft.com/office/drawing/2014/main" id="{7D95E777-2CBD-4CA5-BD86-C655160D5551}"/>
              </a:ext>
            </a:extLst>
          </p:cNvPr>
          <p:cNvSpPr>
            <a:spLocks noGrp="1"/>
          </p:cNvSpPr>
          <p:nvPr>
            <p:ph type="title"/>
          </p:nvPr>
        </p:nvSpPr>
        <p:spPr/>
        <p:txBody>
          <a:bodyPr/>
          <a:lstStyle/>
          <a:p>
            <a:r>
              <a:rPr lang="en-US" dirty="0"/>
              <a:t>Higher-Order Component Alternate Syntax</a:t>
            </a:r>
          </a:p>
        </p:txBody>
      </p:sp>
      <p:sp>
        <p:nvSpPr>
          <p:cNvPr id="4" name="Slide Number Placeholder 3">
            <a:extLst>
              <a:ext uri="{FF2B5EF4-FFF2-40B4-BE49-F238E27FC236}">
                <a16:creationId xmlns:a16="http://schemas.microsoft.com/office/drawing/2014/main" id="{D43E79A5-3C2F-422D-B4A0-271577DF4E19}"/>
              </a:ext>
            </a:extLst>
          </p:cNvPr>
          <p:cNvSpPr>
            <a:spLocks noGrp="1"/>
          </p:cNvSpPr>
          <p:nvPr>
            <p:ph type="sldNum" sz="quarter" idx="4"/>
          </p:nvPr>
        </p:nvSpPr>
        <p:spPr/>
        <p:txBody>
          <a:bodyPr/>
          <a:lstStyle/>
          <a:p>
            <a:fld id="{3A3ABCD3-4259-4031-A1A0-BB63FBFB7B73}" type="slidenum">
              <a:rPr lang="en-US" smtClean="0"/>
              <a:pPr/>
              <a:t>123</a:t>
            </a:fld>
            <a:endParaRPr lang="en-US" dirty="0"/>
          </a:p>
        </p:txBody>
      </p:sp>
    </p:spTree>
    <p:extLst>
      <p:ext uri="{BB962C8B-B14F-4D97-AF65-F5344CB8AC3E}">
        <p14:creationId xmlns:p14="http://schemas.microsoft.com/office/powerpoint/2010/main" val="827126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86989D-A889-454E-B79B-B44BAFC9228D}"/>
              </a:ext>
            </a:extLst>
          </p:cNvPr>
          <p:cNvSpPr>
            <a:spLocks noGrp="1"/>
          </p:cNvSpPr>
          <p:nvPr>
            <p:ph sz="quarter" idx="13"/>
          </p:nvPr>
        </p:nvSpPr>
        <p:spPr/>
        <p:txBody>
          <a:bodyPr/>
          <a:lstStyle/>
          <a:p>
            <a:r>
              <a:rPr lang="en-US" dirty="0"/>
              <a:t>//the HOC must be imported where needed</a:t>
            </a:r>
          </a:p>
          <a:p>
            <a:r>
              <a:rPr lang="en-US" dirty="0"/>
              <a:t>import </a:t>
            </a:r>
            <a:r>
              <a:rPr lang="en-US" dirty="0" err="1"/>
              <a:t>withGatewayToken</a:t>
            </a:r>
            <a:r>
              <a:rPr lang="en-US" dirty="0"/>
              <a:t> from '../../hoc/</a:t>
            </a:r>
            <a:r>
              <a:rPr lang="en-US" dirty="0" err="1"/>
              <a:t>withGatewayToken</a:t>
            </a:r>
            <a:r>
              <a:rPr lang="en-US" dirty="0"/>
              <a:t>';</a:t>
            </a:r>
          </a:p>
          <a:p>
            <a:endParaRPr lang="en-US" dirty="0"/>
          </a:p>
          <a:p>
            <a:r>
              <a:rPr lang="en-US" dirty="0"/>
              <a:t>//the exported component must be wrapped in the HOC</a:t>
            </a:r>
          </a:p>
          <a:p>
            <a:r>
              <a:rPr lang="en-US" dirty="0"/>
              <a:t>export default </a:t>
            </a:r>
            <a:r>
              <a:rPr lang="en-US" dirty="0" err="1"/>
              <a:t>withGatewayToken</a:t>
            </a:r>
            <a:r>
              <a:rPr lang="en-US" dirty="0"/>
              <a:t>(Products);</a:t>
            </a:r>
          </a:p>
          <a:p>
            <a:endParaRPr lang="en-US" dirty="0"/>
          </a:p>
        </p:txBody>
      </p:sp>
      <p:sp>
        <p:nvSpPr>
          <p:cNvPr id="3" name="Title 2">
            <a:extLst>
              <a:ext uri="{FF2B5EF4-FFF2-40B4-BE49-F238E27FC236}">
                <a16:creationId xmlns:a16="http://schemas.microsoft.com/office/drawing/2014/main" id="{D44F38A7-CDEF-4040-B03E-AA1B4C48BFA2}"/>
              </a:ext>
            </a:extLst>
          </p:cNvPr>
          <p:cNvSpPr>
            <a:spLocks noGrp="1"/>
          </p:cNvSpPr>
          <p:nvPr>
            <p:ph type="title"/>
          </p:nvPr>
        </p:nvSpPr>
        <p:spPr/>
        <p:txBody>
          <a:bodyPr/>
          <a:lstStyle/>
          <a:p>
            <a:r>
              <a:rPr lang="en-US" dirty="0"/>
              <a:t>Using a Higher-Order Component</a:t>
            </a:r>
          </a:p>
        </p:txBody>
      </p:sp>
      <p:sp>
        <p:nvSpPr>
          <p:cNvPr id="4" name="Slide Number Placeholder 3">
            <a:extLst>
              <a:ext uri="{FF2B5EF4-FFF2-40B4-BE49-F238E27FC236}">
                <a16:creationId xmlns:a16="http://schemas.microsoft.com/office/drawing/2014/main" id="{54FAEF57-6DD6-470A-84AE-04565508421F}"/>
              </a:ext>
            </a:extLst>
          </p:cNvPr>
          <p:cNvSpPr>
            <a:spLocks noGrp="1"/>
          </p:cNvSpPr>
          <p:nvPr>
            <p:ph type="sldNum" sz="quarter" idx="4"/>
          </p:nvPr>
        </p:nvSpPr>
        <p:spPr/>
        <p:txBody>
          <a:bodyPr/>
          <a:lstStyle/>
          <a:p>
            <a:fld id="{3A3ABCD3-4259-4031-A1A0-BB63FBFB7B73}" type="slidenum">
              <a:rPr lang="en-US" smtClean="0"/>
              <a:pPr/>
              <a:t>124</a:t>
            </a:fld>
            <a:endParaRPr lang="en-US" dirty="0"/>
          </a:p>
        </p:txBody>
      </p:sp>
    </p:spTree>
    <p:extLst>
      <p:ext uri="{BB962C8B-B14F-4D97-AF65-F5344CB8AC3E}">
        <p14:creationId xmlns:p14="http://schemas.microsoft.com/office/powerpoint/2010/main" val="4003798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4B7645-2023-4760-B127-F99CB1C00111}"/>
              </a:ext>
            </a:extLst>
          </p:cNvPr>
          <p:cNvSpPr>
            <a:spLocks noGrp="1"/>
          </p:cNvSpPr>
          <p:nvPr>
            <p:ph sz="quarter" idx="13"/>
          </p:nvPr>
        </p:nvSpPr>
        <p:spPr/>
        <p:txBody>
          <a:bodyPr/>
          <a:lstStyle/>
          <a:p>
            <a:r>
              <a:rPr lang="en-US" dirty="0"/>
              <a:t>Import </a:t>
            </a:r>
            <a:r>
              <a:rPr lang="en-US" dirty="0" err="1"/>
              <a:t>PropTypes</a:t>
            </a:r>
            <a:r>
              <a:rPr lang="en-US" dirty="0"/>
              <a:t> from 'prop-types'</a:t>
            </a:r>
          </a:p>
          <a:p>
            <a:r>
              <a:rPr lang="en-US" dirty="0"/>
              <a:t>Add a "</a:t>
            </a:r>
            <a:r>
              <a:rPr lang="en-US" dirty="0" err="1"/>
              <a:t>propTypes</a:t>
            </a:r>
            <a:r>
              <a:rPr lang="en-US" dirty="0"/>
              <a:t>" static property to your component – value is a hashmap</a:t>
            </a:r>
          </a:p>
          <a:p>
            <a:pPr lvl="1"/>
            <a:r>
              <a:rPr lang="en-US" dirty="0"/>
              <a:t>Keys are the prop names</a:t>
            </a:r>
          </a:p>
          <a:p>
            <a:pPr lvl="1"/>
            <a:r>
              <a:rPr lang="en-US" dirty="0"/>
              <a:t>Values use </a:t>
            </a:r>
            <a:r>
              <a:rPr lang="en-US" dirty="0" err="1"/>
              <a:t>PropTypes</a:t>
            </a:r>
            <a:r>
              <a:rPr lang="en-US" dirty="0"/>
              <a:t> data values to define types and validation rules for the props</a:t>
            </a:r>
          </a:p>
        </p:txBody>
      </p:sp>
      <p:sp>
        <p:nvSpPr>
          <p:cNvPr id="3" name="Title 2">
            <a:extLst>
              <a:ext uri="{FF2B5EF4-FFF2-40B4-BE49-F238E27FC236}">
                <a16:creationId xmlns:a16="http://schemas.microsoft.com/office/drawing/2014/main" id="{3DC9A711-853F-44B5-9F12-DACF81AC4AC7}"/>
              </a:ext>
            </a:extLst>
          </p:cNvPr>
          <p:cNvSpPr>
            <a:spLocks noGrp="1"/>
          </p:cNvSpPr>
          <p:nvPr>
            <p:ph type="title"/>
          </p:nvPr>
        </p:nvSpPr>
        <p:spPr/>
        <p:txBody>
          <a:bodyPr/>
          <a:lstStyle/>
          <a:p>
            <a:r>
              <a:rPr lang="en-US" dirty="0"/>
              <a:t>Validating Props and </a:t>
            </a:r>
            <a:r>
              <a:rPr lang="en-US" dirty="0" err="1"/>
              <a:t>PropTypes</a:t>
            </a:r>
            <a:endParaRPr lang="en-US" dirty="0"/>
          </a:p>
        </p:txBody>
      </p:sp>
      <p:sp>
        <p:nvSpPr>
          <p:cNvPr id="4" name="Slide Number Placeholder 3">
            <a:extLst>
              <a:ext uri="{FF2B5EF4-FFF2-40B4-BE49-F238E27FC236}">
                <a16:creationId xmlns:a16="http://schemas.microsoft.com/office/drawing/2014/main" id="{A3B4B198-5A3C-4B05-81A9-E9172C4F00FB}"/>
              </a:ext>
            </a:extLst>
          </p:cNvPr>
          <p:cNvSpPr>
            <a:spLocks noGrp="1"/>
          </p:cNvSpPr>
          <p:nvPr>
            <p:ph type="sldNum" sz="quarter" idx="4"/>
          </p:nvPr>
        </p:nvSpPr>
        <p:spPr/>
        <p:txBody>
          <a:bodyPr/>
          <a:lstStyle/>
          <a:p>
            <a:fld id="{3A3ABCD3-4259-4031-A1A0-BB63FBFB7B73}" type="slidenum">
              <a:rPr lang="en-US" smtClean="0"/>
              <a:pPr/>
              <a:t>125</a:t>
            </a:fld>
            <a:endParaRPr lang="en-US" dirty="0"/>
          </a:p>
        </p:txBody>
      </p:sp>
      <p:sp>
        <p:nvSpPr>
          <p:cNvPr id="6" name="Content Placeholder 5">
            <a:extLst>
              <a:ext uri="{FF2B5EF4-FFF2-40B4-BE49-F238E27FC236}">
                <a16:creationId xmlns:a16="http://schemas.microsoft.com/office/drawing/2014/main" id="{A2F235B8-6FC3-4536-9F47-0F6039C2C1E2}"/>
              </a:ext>
            </a:extLst>
          </p:cNvPr>
          <p:cNvSpPr>
            <a:spLocks noGrp="1"/>
          </p:cNvSpPr>
          <p:nvPr>
            <p:ph sz="quarter" idx="14"/>
          </p:nvPr>
        </p:nvSpPr>
        <p:spPr/>
        <p:txBody>
          <a:bodyPr/>
          <a:lstStyle/>
          <a:p>
            <a:r>
              <a:rPr lang="en-US" dirty="0"/>
              <a:t>React can validate props (and their data types) being passed to components.</a:t>
            </a:r>
          </a:p>
          <a:p>
            <a:r>
              <a:rPr lang="en-US" dirty="0"/>
              <a:t>Requires a package called prop-types.</a:t>
            </a:r>
          </a:p>
          <a:p>
            <a:pPr lvl="1"/>
            <a:r>
              <a:rPr lang="en-US" dirty="0"/>
              <a:t>Is part of React (developed by React team) but not part of React core (must be installed.)</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npm install prop-types</a:t>
            </a:r>
          </a:p>
          <a:p>
            <a:pPr marL="0" indent="0">
              <a:buNone/>
            </a:pPr>
            <a:endParaRPr lang="en-US" sz="2000" dirty="0">
              <a:latin typeface="Consolas" panose="020B0609020204030204" pitchFamily="49" charset="0"/>
            </a:endParaRPr>
          </a:p>
          <a:p>
            <a:r>
              <a:rPr lang="en-US" dirty="0"/>
              <a:t>Passing invalid values to a prop will cause a warning in the browser console.</a:t>
            </a:r>
          </a:p>
        </p:txBody>
      </p:sp>
    </p:spTree>
    <p:extLst>
      <p:ext uri="{BB962C8B-B14F-4D97-AF65-F5344CB8AC3E}">
        <p14:creationId xmlns:p14="http://schemas.microsoft.com/office/powerpoint/2010/main" val="22128556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515ABB-60CA-4A05-8F1A-7343C21198C4}"/>
              </a:ext>
            </a:extLst>
          </p:cNvPr>
          <p:cNvSpPr>
            <a:spLocks noGrp="1"/>
          </p:cNvSpPr>
          <p:nvPr>
            <p:ph sz="quarter" idx="13"/>
          </p:nvPr>
        </p:nvSpPr>
        <p:spPr/>
        <p:txBody>
          <a:bodyPr/>
          <a:lstStyle/>
          <a:p>
            <a:r>
              <a:rPr lang="en-US" dirty="0"/>
              <a:t>//after defining class, before exporting</a:t>
            </a:r>
          </a:p>
          <a:p>
            <a:r>
              <a:rPr lang="en-US" dirty="0" err="1"/>
              <a:t>Person.propTypes</a:t>
            </a:r>
            <a:r>
              <a:rPr lang="en-US" dirty="0"/>
              <a:t> = {</a:t>
            </a:r>
          </a:p>
          <a:p>
            <a:r>
              <a:rPr lang="en-US" dirty="0"/>
              <a:t>	name: </a:t>
            </a:r>
            <a:r>
              <a:rPr lang="en-US" dirty="0" err="1"/>
              <a:t>PropTypes.string</a:t>
            </a:r>
            <a:r>
              <a:rPr lang="en-US" dirty="0"/>
              <a:t>,</a:t>
            </a:r>
          </a:p>
          <a:p>
            <a:r>
              <a:rPr lang="en-US" dirty="0"/>
              <a:t>	age: </a:t>
            </a:r>
            <a:r>
              <a:rPr lang="en-US" dirty="0" err="1"/>
              <a:t>PropTypes.number</a:t>
            </a:r>
            <a:r>
              <a:rPr lang="en-US" dirty="0"/>
              <a:t>,</a:t>
            </a:r>
          </a:p>
          <a:p>
            <a:r>
              <a:rPr lang="en-US" dirty="0"/>
              <a:t>	</a:t>
            </a:r>
            <a:r>
              <a:rPr lang="en-US" dirty="0" err="1"/>
              <a:t>nameChanged</a:t>
            </a:r>
            <a:r>
              <a:rPr lang="en-US" dirty="0"/>
              <a:t>: </a:t>
            </a:r>
            <a:r>
              <a:rPr lang="en-US" dirty="0" err="1"/>
              <a:t>PropTypes.func</a:t>
            </a:r>
            <a:endParaRPr lang="en-US" dirty="0"/>
          </a:p>
          <a:p>
            <a:r>
              <a:rPr lang="en-US" dirty="0"/>
              <a:t>};</a:t>
            </a:r>
          </a:p>
        </p:txBody>
      </p:sp>
      <p:sp>
        <p:nvSpPr>
          <p:cNvPr id="3" name="Title 2">
            <a:extLst>
              <a:ext uri="{FF2B5EF4-FFF2-40B4-BE49-F238E27FC236}">
                <a16:creationId xmlns:a16="http://schemas.microsoft.com/office/drawing/2014/main" id="{31B80193-3967-488E-B803-E04185252A90}"/>
              </a:ext>
            </a:extLst>
          </p:cNvPr>
          <p:cNvSpPr>
            <a:spLocks noGrp="1"/>
          </p:cNvSpPr>
          <p:nvPr>
            <p:ph type="title"/>
          </p:nvPr>
        </p:nvSpPr>
        <p:spPr/>
        <p:txBody>
          <a:bodyPr/>
          <a:lstStyle/>
          <a:p>
            <a:r>
              <a:rPr lang="en-US" dirty="0"/>
              <a:t>Available </a:t>
            </a:r>
            <a:r>
              <a:rPr lang="en-US" dirty="0" err="1"/>
              <a:t>PropTypes</a:t>
            </a:r>
            <a:endParaRPr lang="en-US" dirty="0"/>
          </a:p>
        </p:txBody>
      </p:sp>
      <p:sp>
        <p:nvSpPr>
          <p:cNvPr id="4" name="Slide Number Placeholder 3">
            <a:extLst>
              <a:ext uri="{FF2B5EF4-FFF2-40B4-BE49-F238E27FC236}">
                <a16:creationId xmlns:a16="http://schemas.microsoft.com/office/drawing/2014/main" id="{34C618B8-FF24-443C-8A65-539DE01973CD}"/>
              </a:ext>
            </a:extLst>
          </p:cNvPr>
          <p:cNvSpPr>
            <a:spLocks noGrp="1"/>
          </p:cNvSpPr>
          <p:nvPr>
            <p:ph type="sldNum" sz="quarter" idx="4"/>
          </p:nvPr>
        </p:nvSpPr>
        <p:spPr/>
        <p:txBody>
          <a:bodyPr/>
          <a:lstStyle/>
          <a:p>
            <a:fld id="{3A3ABCD3-4259-4031-A1A0-BB63FBFB7B73}" type="slidenum">
              <a:rPr lang="en-US" smtClean="0"/>
              <a:pPr/>
              <a:t>126</a:t>
            </a:fld>
            <a:endParaRPr lang="en-US" dirty="0"/>
          </a:p>
        </p:txBody>
      </p:sp>
      <p:sp>
        <p:nvSpPr>
          <p:cNvPr id="5" name="Content Placeholder 4">
            <a:extLst>
              <a:ext uri="{FF2B5EF4-FFF2-40B4-BE49-F238E27FC236}">
                <a16:creationId xmlns:a16="http://schemas.microsoft.com/office/drawing/2014/main" id="{59D50F7A-0E9F-4B83-803D-BA5B7F02E552}"/>
              </a:ext>
            </a:extLst>
          </p:cNvPr>
          <p:cNvSpPr>
            <a:spLocks noGrp="1"/>
          </p:cNvSpPr>
          <p:nvPr>
            <p:ph sz="quarter" idx="14"/>
          </p:nvPr>
        </p:nvSpPr>
        <p:spPr/>
        <p:txBody>
          <a:bodyPr/>
          <a:lstStyle/>
          <a:p>
            <a:r>
              <a:rPr lang="en-US" dirty="0" err="1"/>
              <a:t>PropTypes.array</a:t>
            </a:r>
            <a:endParaRPr lang="en-US" dirty="0"/>
          </a:p>
          <a:p>
            <a:r>
              <a:rPr lang="en-US" dirty="0" err="1"/>
              <a:t>PropTypes.bool</a:t>
            </a:r>
            <a:endParaRPr lang="en-US" dirty="0"/>
          </a:p>
          <a:p>
            <a:r>
              <a:rPr lang="en-US" dirty="0" err="1"/>
              <a:t>PropTypes.func</a:t>
            </a:r>
            <a:endParaRPr lang="en-US" dirty="0"/>
          </a:p>
          <a:p>
            <a:r>
              <a:rPr lang="en-US" dirty="0" err="1"/>
              <a:t>PropTypes.number</a:t>
            </a:r>
            <a:r>
              <a:rPr lang="en-US" dirty="0"/>
              <a:t>,</a:t>
            </a:r>
          </a:p>
          <a:p>
            <a:r>
              <a:rPr lang="en-US" dirty="0" err="1"/>
              <a:t>PropTypes.object</a:t>
            </a:r>
            <a:r>
              <a:rPr lang="en-US" dirty="0"/>
              <a:t>,</a:t>
            </a:r>
          </a:p>
          <a:p>
            <a:r>
              <a:rPr lang="en-US" dirty="0" err="1"/>
              <a:t>PropTypes.string</a:t>
            </a:r>
            <a:endParaRPr lang="en-US" dirty="0"/>
          </a:p>
          <a:p>
            <a:r>
              <a:rPr lang="en-US" dirty="0" err="1"/>
              <a:t>PropTypes.symbol</a:t>
            </a:r>
            <a:endParaRPr lang="en-US" dirty="0"/>
          </a:p>
          <a:p>
            <a:r>
              <a:rPr lang="en-US" dirty="0" err="1"/>
              <a:t>PropTypes.node</a:t>
            </a:r>
            <a:endParaRPr lang="en-US" dirty="0"/>
          </a:p>
          <a:p>
            <a:r>
              <a:rPr lang="en-US" dirty="0" err="1"/>
              <a:t>PropTypes.element</a:t>
            </a:r>
            <a:endParaRPr lang="en-US" dirty="0"/>
          </a:p>
          <a:p>
            <a:r>
              <a:rPr lang="en-US" dirty="0" err="1"/>
              <a:t>PropTypes.instanceOf</a:t>
            </a:r>
            <a:r>
              <a:rPr lang="en-US" dirty="0"/>
              <a:t>(</a:t>
            </a:r>
            <a:r>
              <a:rPr lang="en-US" dirty="0" err="1"/>
              <a:t>ClassName</a:t>
            </a:r>
            <a:r>
              <a:rPr lang="en-US" dirty="0"/>
              <a:t>)</a:t>
            </a:r>
          </a:p>
          <a:p>
            <a:r>
              <a:rPr lang="en-US" dirty="0" err="1"/>
              <a:t>PropTypes.any</a:t>
            </a:r>
            <a:endParaRPr lang="en-US" dirty="0"/>
          </a:p>
        </p:txBody>
      </p:sp>
    </p:spTree>
    <p:extLst>
      <p:ext uri="{BB962C8B-B14F-4D97-AF65-F5344CB8AC3E}">
        <p14:creationId xmlns:p14="http://schemas.microsoft.com/office/powerpoint/2010/main" val="20309941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1B90E5-7373-4321-BC66-C8DEB8136728}"/>
              </a:ext>
            </a:extLst>
          </p:cNvPr>
          <p:cNvSpPr>
            <a:spLocks noGrp="1"/>
          </p:cNvSpPr>
          <p:nvPr>
            <p:ph sz="quarter" idx="13"/>
          </p:nvPr>
        </p:nvSpPr>
        <p:spPr/>
        <p:txBody>
          <a:bodyPr/>
          <a:lstStyle/>
          <a:p>
            <a:r>
              <a:rPr lang="en-US" dirty="0" err="1"/>
              <a:t>PropTypes.oneOf</a:t>
            </a:r>
            <a:r>
              <a:rPr lang="en-US" dirty="0"/>
              <a:t>(['Submitted', 'Reviewed', 'Approved', 'Rejected'])</a:t>
            </a:r>
          </a:p>
          <a:p>
            <a:pPr lvl="1"/>
            <a:r>
              <a:rPr lang="en-US" dirty="0"/>
              <a:t>Treated as an enumeration.</a:t>
            </a:r>
          </a:p>
          <a:p>
            <a:r>
              <a:rPr lang="en-US" dirty="0" err="1"/>
              <a:t>PropTypes.oneOfType</a:t>
            </a:r>
            <a:r>
              <a:rPr lang="en-US" dirty="0"/>
              <a:t>([</a:t>
            </a:r>
            <a:r>
              <a:rPr lang="en-US" dirty="0" err="1"/>
              <a:t>PropTypes.string</a:t>
            </a:r>
            <a:r>
              <a:rPr lang="en-US" dirty="0"/>
              <a:t>, </a:t>
            </a:r>
            <a:r>
              <a:rPr lang="en-US" dirty="0" err="1"/>
              <a:t>PropTypes.number</a:t>
            </a:r>
            <a:r>
              <a:rPr lang="en-US" dirty="0"/>
              <a:t>])</a:t>
            </a:r>
          </a:p>
          <a:p>
            <a:pPr lvl="1"/>
            <a:r>
              <a:rPr lang="en-US" dirty="0"/>
              <a:t>Allow for restriction to a few different types.</a:t>
            </a:r>
          </a:p>
          <a:p>
            <a:r>
              <a:rPr lang="en-US" dirty="0" err="1"/>
              <a:t>PropTypes.arrayOf</a:t>
            </a:r>
            <a:r>
              <a:rPr lang="en-US" dirty="0"/>
              <a:t>(</a:t>
            </a:r>
            <a:r>
              <a:rPr lang="en-US" dirty="0" err="1"/>
              <a:t>PropTypes.number</a:t>
            </a:r>
            <a:r>
              <a:rPr lang="en-US" dirty="0"/>
              <a:t>)</a:t>
            </a:r>
          </a:p>
          <a:p>
            <a:pPr lvl="1"/>
            <a:r>
              <a:rPr lang="en-US" dirty="0"/>
              <a:t>Strongly-typed arrays.</a:t>
            </a:r>
          </a:p>
          <a:p>
            <a:r>
              <a:rPr lang="en-US" dirty="0"/>
              <a:t>.</a:t>
            </a:r>
            <a:r>
              <a:rPr lang="en-US" dirty="0" err="1"/>
              <a:t>isRequired</a:t>
            </a:r>
            <a:r>
              <a:rPr lang="en-US" dirty="0"/>
              <a:t> is a modifier that can be added to any type.</a:t>
            </a:r>
          </a:p>
          <a:p>
            <a:pPr lvl="1"/>
            <a:r>
              <a:rPr lang="en-US" dirty="0" err="1"/>
              <a:t>PropTypes.number.isRequired</a:t>
            </a:r>
            <a:endParaRPr lang="en-US" dirty="0"/>
          </a:p>
          <a:p>
            <a:pPr lvl="1"/>
            <a:r>
              <a:rPr lang="en-US" dirty="0" err="1"/>
              <a:t>PropTypes.any.isRequired</a:t>
            </a:r>
            <a:endParaRPr lang="en-US" dirty="0"/>
          </a:p>
          <a:p>
            <a:pPr lvl="1"/>
            <a:r>
              <a:rPr lang="en-US" dirty="0" err="1"/>
              <a:t>PropTypes.oneOfType</a:t>
            </a:r>
            <a:r>
              <a:rPr lang="en-US" dirty="0"/>
              <a:t>([</a:t>
            </a:r>
            <a:r>
              <a:rPr lang="en-US" dirty="0" err="1"/>
              <a:t>PropTypes.bool</a:t>
            </a:r>
            <a:r>
              <a:rPr lang="en-US" dirty="0"/>
              <a:t>, </a:t>
            </a:r>
            <a:r>
              <a:rPr lang="en-US" dirty="0" err="1"/>
              <a:t>PropTypes.number</a:t>
            </a:r>
            <a:r>
              <a:rPr lang="en-US" dirty="0"/>
              <a:t>]).</a:t>
            </a:r>
            <a:r>
              <a:rPr lang="en-US" dirty="0" err="1"/>
              <a:t>isRequired</a:t>
            </a:r>
            <a:endParaRPr lang="en-US" dirty="0"/>
          </a:p>
          <a:p>
            <a:endParaRPr lang="en-US" dirty="0"/>
          </a:p>
        </p:txBody>
      </p:sp>
      <p:sp>
        <p:nvSpPr>
          <p:cNvPr id="3" name="Title 2">
            <a:extLst>
              <a:ext uri="{FF2B5EF4-FFF2-40B4-BE49-F238E27FC236}">
                <a16:creationId xmlns:a16="http://schemas.microsoft.com/office/drawing/2014/main" id="{6413EE64-1AE2-44D6-B120-E6DE39937A3A}"/>
              </a:ext>
            </a:extLst>
          </p:cNvPr>
          <p:cNvSpPr>
            <a:spLocks noGrp="1"/>
          </p:cNvSpPr>
          <p:nvPr>
            <p:ph type="title"/>
          </p:nvPr>
        </p:nvSpPr>
        <p:spPr/>
        <p:txBody>
          <a:bodyPr/>
          <a:lstStyle/>
          <a:p>
            <a:r>
              <a:rPr lang="en-US" dirty="0"/>
              <a:t>Special </a:t>
            </a:r>
            <a:r>
              <a:rPr lang="en-US" dirty="0" err="1"/>
              <a:t>PropTypes</a:t>
            </a:r>
            <a:endParaRPr lang="en-US" dirty="0"/>
          </a:p>
        </p:txBody>
      </p:sp>
      <p:sp>
        <p:nvSpPr>
          <p:cNvPr id="4" name="Slide Number Placeholder 3">
            <a:extLst>
              <a:ext uri="{FF2B5EF4-FFF2-40B4-BE49-F238E27FC236}">
                <a16:creationId xmlns:a16="http://schemas.microsoft.com/office/drawing/2014/main" id="{B606E7DD-1843-444D-8C19-635CAA85A799}"/>
              </a:ext>
            </a:extLst>
          </p:cNvPr>
          <p:cNvSpPr>
            <a:spLocks noGrp="1"/>
          </p:cNvSpPr>
          <p:nvPr>
            <p:ph type="sldNum" sz="quarter" idx="4"/>
          </p:nvPr>
        </p:nvSpPr>
        <p:spPr/>
        <p:txBody>
          <a:bodyPr/>
          <a:lstStyle/>
          <a:p>
            <a:fld id="{3A3ABCD3-4259-4031-A1A0-BB63FBFB7B73}" type="slidenum">
              <a:rPr lang="en-US" smtClean="0"/>
              <a:pPr/>
              <a:t>127</a:t>
            </a:fld>
            <a:endParaRPr lang="en-US" dirty="0"/>
          </a:p>
        </p:txBody>
      </p:sp>
    </p:spTree>
    <p:extLst>
      <p:ext uri="{BB962C8B-B14F-4D97-AF65-F5344CB8AC3E}">
        <p14:creationId xmlns:p14="http://schemas.microsoft.com/office/powerpoint/2010/main" val="675434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A2B23E-A165-4850-A72D-524AEFF2730A}"/>
              </a:ext>
            </a:extLst>
          </p:cNvPr>
          <p:cNvSpPr>
            <a:spLocks noGrp="1"/>
          </p:cNvSpPr>
          <p:nvPr>
            <p:ph sz="quarter" idx="13"/>
          </p:nvPr>
        </p:nvSpPr>
        <p:spPr/>
        <p:txBody>
          <a:bodyPr/>
          <a:lstStyle/>
          <a:p>
            <a:r>
              <a:rPr lang="en-US" dirty="0"/>
              <a:t>//after defining class, before exporting</a:t>
            </a:r>
          </a:p>
          <a:p>
            <a:r>
              <a:rPr lang="en-US" dirty="0" err="1"/>
              <a:t>Person.defaultProps</a:t>
            </a:r>
            <a:r>
              <a:rPr lang="en-US" dirty="0"/>
              <a:t> = {</a:t>
            </a:r>
          </a:p>
          <a:p>
            <a:r>
              <a:rPr lang="en-US" dirty="0"/>
              <a:t>	email: 'unknown',</a:t>
            </a:r>
          </a:p>
          <a:p>
            <a:r>
              <a:rPr lang="en-US" dirty="0"/>
              <a:t>	phone: 'none',</a:t>
            </a:r>
          </a:p>
          <a:p>
            <a:r>
              <a:rPr lang="en-US" dirty="0"/>
              <a:t>	restricted: false</a:t>
            </a:r>
          </a:p>
          <a:p>
            <a:r>
              <a:rPr lang="en-US" dirty="0"/>
              <a:t>};</a:t>
            </a:r>
          </a:p>
        </p:txBody>
      </p:sp>
      <p:sp>
        <p:nvSpPr>
          <p:cNvPr id="3" name="Title 2">
            <a:extLst>
              <a:ext uri="{FF2B5EF4-FFF2-40B4-BE49-F238E27FC236}">
                <a16:creationId xmlns:a16="http://schemas.microsoft.com/office/drawing/2014/main" id="{F0A55E4A-945A-4217-84CE-28F851FB097F}"/>
              </a:ext>
            </a:extLst>
          </p:cNvPr>
          <p:cNvSpPr>
            <a:spLocks noGrp="1"/>
          </p:cNvSpPr>
          <p:nvPr>
            <p:ph type="title"/>
          </p:nvPr>
        </p:nvSpPr>
        <p:spPr/>
        <p:txBody>
          <a:bodyPr/>
          <a:lstStyle/>
          <a:p>
            <a:r>
              <a:rPr lang="en-US" dirty="0"/>
              <a:t>Default props values</a:t>
            </a:r>
          </a:p>
        </p:txBody>
      </p:sp>
      <p:sp>
        <p:nvSpPr>
          <p:cNvPr id="4" name="Slide Number Placeholder 3">
            <a:extLst>
              <a:ext uri="{FF2B5EF4-FFF2-40B4-BE49-F238E27FC236}">
                <a16:creationId xmlns:a16="http://schemas.microsoft.com/office/drawing/2014/main" id="{3B776989-E718-4F70-9A7A-36A39F421C52}"/>
              </a:ext>
            </a:extLst>
          </p:cNvPr>
          <p:cNvSpPr>
            <a:spLocks noGrp="1"/>
          </p:cNvSpPr>
          <p:nvPr>
            <p:ph type="sldNum" sz="quarter" idx="4"/>
          </p:nvPr>
        </p:nvSpPr>
        <p:spPr/>
        <p:txBody>
          <a:bodyPr/>
          <a:lstStyle/>
          <a:p>
            <a:fld id="{3A3ABCD3-4259-4031-A1A0-BB63FBFB7B73}" type="slidenum">
              <a:rPr lang="en-US" smtClean="0"/>
              <a:pPr/>
              <a:t>128</a:t>
            </a:fld>
            <a:endParaRPr lang="en-US" dirty="0"/>
          </a:p>
        </p:txBody>
      </p:sp>
      <p:sp>
        <p:nvSpPr>
          <p:cNvPr id="5" name="Content Placeholder 4">
            <a:extLst>
              <a:ext uri="{FF2B5EF4-FFF2-40B4-BE49-F238E27FC236}">
                <a16:creationId xmlns:a16="http://schemas.microsoft.com/office/drawing/2014/main" id="{8C77CAF5-3DD0-4AAB-BDBD-F3BD70047989}"/>
              </a:ext>
            </a:extLst>
          </p:cNvPr>
          <p:cNvSpPr>
            <a:spLocks noGrp="1"/>
          </p:cNvSpPr>
          <p:nvPr>
            <p:ph sz="quarter" idx="14"/>
          </p:nvPr>
        </p:nvSpPr>
        <p:spPr/>
        <p:txBody>
          <a:bodyPr/>
          <a:lstStyle/>
          <a:p>
            <a:r>
              <a:rPr lang="en-US" dirty="0" err="1"/>
              <a:t>PropTypes</a:t>
            </a:r>
            <a:r>
              <a:rPr lang="en-US" dirty="0"/>
              <a:t> can create default values for props.</a:t>
            </a:r>
          </a:p>
          <a:p>
            <a:r>
              <a:rPr lang="en-US" dirty="0"/>
              <a:t>Add a property called </a:t>
            </a:r>
            <a:r>
              <a:rPr lang="en-US" dirty="0" err="1"/>
              <a:t>defaultProps</a:t>
            </a:r>
            <a:r>
              <a:rPr lang="en-US" dirty="0"/>
              <a:t> to the component.</a:t>
            </a:r>
          </a:p>
          <a:p>
            <a:pPr lvl="1"/>
            <a:r>
              <a:rPr lang="en-US" dirty="0"/>
              <a:t>Hashmap with prop names and their default values.</a:t>
            </a:r>
          </a:p>
        </p:txBody>
      </p:sp>
    </p:spTree>
    <p:extLst>
      <p:ext uri="{BB962C8B-B14F-4D97-AF65-F5344CB8AC3E}">
        <p14:creationId xmlns:p14="http://schemas.microsoft.com/office/powerpoint/2010/main" val="16172818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EEECAF-B0D5-4D0D-966C-96B8D7AC31EB}"/>
              </a:ext>
            </a:extLst>
          </p:cNvPr>
          <p:cNvSpPr>
            <a:spLocks noGrp="1"/>
          </p:cNvSpPr>
          <p:nvPr>
            <p:ph sz="quarter" idx="13"/>
          </p:nvPr>
        </p:nvSpPr>
        <p:spPr/>
        <p:txBody>
          <a:bodyPr/>
          <a:lstStyle/>
          <a:p>
            <a:r>
              <a:rPr lang="en-US" dirty="0"/>
              <a:t>Component code may need to interact with JSX elements.</a:t>
            </a:r>
          </a:p>
          <a:p>
            <a:r>
              <a:rPr lang="en-US" dirty="0"/>
              <a:t>Most direct way is using state/props and databinding.</a:t>
            </a:r>
          </a:p>
          <a:p>
            <a:pPr lvl="1"/>
            <a:r>
              <a:rPr lang="en-US" dirty="0"/>
              <a:t>Some operations do not lend themselves to this approach.</a:t>
            </a:r>
          </a:p>
          <a:p>
            <a:r>
              <a:rPr lang="en-US" dirty="0" err="1"/>
              <a:t>document.querySelector</a:t>
            </a:r>
            <a:r>
              <a:rPr lang="en-US" dirty="0"/>
              <a:t>() methods do not work well with React components.</a:t>
            </a:r>
          </a:p>
          <a:p>
            <a:r>
              <a:rPr lang="en-US" dirty="0"/>
              <a:t>React recognizes a "ref" attribute on JSX elements.</a:t>
            </a:r>
          </a:p>
          <a:p>
            <a:pPr lvl="1"/>
            <a:r>
              <a:rPr lang="en-US" dirty="0"/>
              <a:t>Value is a function that receives a reference to the element.</a:t>
            </a:r>
          </a:p>
          <a:p>
            <a:pPr lvl="1"/>
            <a:r>
              <a:rPr lang="en-US" dirty="0"/>
              <a:t>Typically used to store that reference in a component property.</a:t>
            </a:r>
          </a:p>
          <a:p>
            <a:pPr lvl="2"/>
            <a:r>
              <a:rPr lang="en-US" dirty="0"/>
              <a:t>Therefore, this only works with class-based components.</a:t>
            </a:r>
          </a:p>
          <a:p>
            <a:pPr lvl="1"/>
            <a:r>
              <a:rPr lang="en-US" dirty="0"/>
              <a:t>Other component code could then use that reference to work with the element.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&lt;input type="text" </a:t>
            </a:r>
          </a:p>
          <a:p>
            <a:pPr marL="0" indent="0">
              <a:buNone/>
            </a:pPr>
            <a:r>
              <a:rPr lang="en-US" sz="2000" dirty="0">
                <a:latin typeface="Consolas" panose="020B0609020204030204" pitchFamily="49" charset="0"/>
              </a:rPr>
              <a:t>		ref={(el) =&gt; { </a:t>
            </a:r>
            <a:r>
              <a:rPr lang="en-US" sz="2000" dirty="0" err="1">
                <a:latin typeface="Consolas" panose="020B0609020204030204" pitchFamily="49" charset="0"/>
              </a:rPr>
              <a:t>this.nameBox</a:t>
            </a:r>
            <a:r>
              <a:rPr lang="en-US" sz="2000" dirty="0">
                <a:latin typeface="Consolas" panose="020B0609020204030204" pitchFamily="49" charset="0"/>
              </a:rPr>
              <a:t> = el }} </a:t>
            </a:r>
          </a:p>
          <a:p>
            <a:pPr marL="0" indent="0">
              <a:buNone/>
            </a:pPr>
            <a:r>
              <a:rPr lang="en-US" sz="2000" dirty="0">
                <a:latin typeface="Consolas" panose="020B0609020204030204" pitchFamily="49" charset="0"/>
              </a:rPr>
              <a:t>		value={this.props.name} /&gt;</a:t>
            </a:r>
          </a:p>
          <a:p>
            <a:endParaRPr lang="en-US" dirty="0"/>
          </a:p>
        </p:txBody>
      </p:sp>
      <p:sp>
        <p:nvSpPr>
          <p:cNvPr id="3" name="Title 2">
            <a:extLst>
              <a:ext uri="{FF2B5EF4-FFF2-40B4-BE49-F238E27FC236}">
                <a16:creationId xmlns:a16="http://schemas.microsoft.com/office/drawing/2014/main" id="{C07B8981-0A71-4494-A3C1-A7DB33473262}"/>
              </a:ext>
            </a:extLst>
          </p:cNvPr>
          <p:cNvSpPr>
            <a:spLocks noGrp="1"/>
          </p:cNvSpPr>
          <p:nvPr>
            <p:ph type="title"/>
          </p:nvPr>
        </p:nvSpPr>
        <p:spPr/>
        <p:txBody>
          <a:bodyPr/>
          <a:lstStyle/>
          <a:p>
            <a:r>
              <a:rPr lang="en-US" dirty="0"/>
              <a:t>refs</a:t>
            </a:r>
          </a:p>
        </p:txBody>
      </p:sp>
      <p:sp>
        <p:nvSpPr>
          <p:cNvPr id="4" name="Slide Number Placeholder 3">
            <a:extLst>
              <a:ext uri="{FF2B5EF4-FFF2-40B4-BE49-F238E27FC236}">
                <a16:creationId xmlns:a16="http://schemas.microsoft.com/office/drawing/2014/main" id="{0A221CE2-6E00-4CA3-AE82-08C680FC000C}"/>
              </a:ext>
            </a:extLst>
          </p:cNvPr>
          <p:cNvSpPr>
            <a:spLocks noGrp="1"/>
          </p:cNvSpPr>
          <p:nvPr>
            <p:ph type="sldNum" sz="quarter" idx="4"/>
          </p:nvPr>
        </p:nvSpPr>
        <p:spPr/>
        <p:txBody>
          <a:bodyPr/>
          <a:lstStyle/>
          <a:p>
            <a:fld id="{3A3ABCD3-4259-4031-A1A0-BB63FBFB7B73}" type="slidenum">
              <a:rPr lang="en-US" smtClean="0"/>
              <a:pPr/>
              <a:t>129</a:t>
            </a:fld>
            <a:endParaRPr lang="en-US" dirty="0"/>
          </a:p>
        </p:txBody>
      </p:sp>
    </p:spTree>
    <p:extLst>
      <p:ext uri="{BB962C8B-B14F-4D97-AF65-F5344CB8AC3E}">
        <p14:creationId xmlns:p14="http://schemas.microsoft.com/office/powerpoint/2010/main" val="289621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478051-E331-4938-9DB7-1E9CB33F051C}"/>
              </a:ext>
            </a:extLst>
          </p:cNvPr>
          <p:cNvSpPr>
            <a:spLocks noGrp="1"/>
          </p:cNvSpPr>
          <p:nvPr>
            <p:ph type="title"/>
          </p:nvPr>
        </p:nvSpPr>
        <p:spPr/>
        <p:txBody>
          <a:bodyPr/>
          <a:lstStyle/>
          <a:p>
            <a:r>
              <a:rPr lang="en-US" dirty="0"/>
              <a:t>Component Reuse</a:t>
            </a:r>
          </a:p>
        </p:txBody>
      </p:sp>
      <p:sp>
        <p:nvSpPr>
          <p:cNvPr id="4" name="Slide Number Placeholder 3">
            <a:extLst>
              <a:ext uri="{FF2B5EF4-FFF2-40B4-BE49-F238E27FC236}">
                <a16:creationId xmlns:a16="http://schemas.microsoft.com/office/drawing/2014/main" id="{AE91371C-831C-43FD-B12E-3C652B9AF4F9}"/>
              </a:ext>
            </a:extLst>
          </p:cNvPr>
          <p:cNvSpPr>
            <a:spLocks noGrp="1"/>
          </p:cNvSpPr>
          <p:nvPr>
            <p:ph type="sldNum" sz="quarter" idx="4"/>
          </p:nvPr>
        </p:nvSpPr>
        <p:spPr/>
        <p:txBody>
          <a:bodyPr/>
          <a:lstStyle/>
          <a:p>
            <a:fld id="{3A3ABCD3-4259-4031-A1A0-BB63FBFB7B73}" type="slidenum">
              <a:rPr lang="en-US" smtClean="0"/>
              <a:pPr/>
              <a:t>13</a:t>
            </a:fld>
            <a:endParaRPr lang="en-US" dirty="0"/>
          </a:p>
        </p:txBody>
      </p:sp>
      <p:pic>
        <p:nvPicPr>
          <p:cNvPr id="5" name="Picture 4">
            <a:extLst>
              <a:ext uri="{FF2B5EF4-FFF2-40B4-BE49-F238E27FC236}">
                <a16:creationId xmlns:a16="http://schemas.microsoft.com/office/drawing/2014/main" id="{68AF5257-6949-49A8-A54F-55BFCF9795FF}"/>
              </a:ext>
            </a:extLst>
          </p:cNvPr>
          <p:cNvPicPr>
            <a:picLocks noChangeAspect="1"/>
          </p:cNvPicPr>
          <p:nvPr/>
        </p:nvPicPr>
        <p:blipFill>
          <a:blip r:embed="rId2"/>
          <a:stretch>
            <a:fillRect/>
          </a:stretch>
        </p:blipFill>
        <p:spPr>
          <a:xfrm>
            <a:off x="1027756" y="791852"/>
            <a:ext cx="10136486" cy="5363868"/>
          </a:xfrm>
          <a:prstGeom prst="rect">
            <a:avLst/>
          </a:prstGeom>
        </p:spPr>
      </p:pic>
      <p:sp>
        <p:nvSpPr>
          <p:cNvPr id="6" name="Rectangle 5">
            <a:extLst>
              <a:ext uri="{FF2B5EF4-FFF2-40B4-BE49-F238E27FC236}">
                <a16:creationId xmlns:a16="http://schemas.microsoft.com/office/drawing/2014/main" id="{5DA8A27A-DA90-4D85-A27B-12DF94DD1629}"/>
              </a:ext>
            </a:extLst>
          </p:cNvPr>
          <p:cNvSpPr/>
          <p:nvPr/>
        </p:nvSpPr>
        <p:spPr>
          <a:xfrm>
            <a:off x="2568271" y="1304014"/>
            <a:ext cx="6957392" cy="2377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10AE735-8D16-402A-9A1F-703EB6BF0CBC}"/>
              </a:ext>
            </a:extLst>
          </p:cNvPr>
          <p:cNvSpPr/>
          <p:nvPr/>
        </p:nvSpPr>
        <p:spPr>
          <a:xfrm>
            <a:off x="2568271" y="3777825"/>
            <a:ext cx="6957392" cy="2377440"/>
          </a:xfrm>
          <a:prstGeom prst="rect">
            <a:avLst/>
          </a:prstGeom>
          <a:solidFill>
            <a:srgbClr val="797979">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7736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EEECAF-B0D5-4D0D-966C-96B8D7AC31EB}"/>
              </a:ext>
            </a:extLst>
          </p:cNvPr>
          <p:cNvSpPr>
            <a:spLocks noGrp="1"/>
          </p:cNvSpPr>
          <p:nvPr>
            <p:ph sz="quarter" idx="13"/>
          </p:nvPr>
        </p:nvSpPr>
        <p:spPr/>
        <p:txBody>
          <a:bodyPr/>
          <a:lstStyle/>
          <a:p>
            <a:r>
              <a:rPr lang="en-US" dirty="0"/>
              <a:t>A string can be assigned as the value of the ref attribute.</a:t>
            </a:r>
          </a:p>
          <a:p>
            <a:r>
              <a:rPr lang="en-US" dirty="0"/>
              <a:t>Component code has access to the JSX element through "</a:t>
            </a:r>
            <a:r>
              <a:rPr lang="en-US" dirty="0" err="1"/>
              <a:t>this.refs</a:t>
            </a:r>
            <a:r>
              <a:rPr lang="en-US" dirty="0"/>
              <a:t>".</a:t>
            </a:r>
          </a:p>
          <a:p>
            <a:pPr lvl="1"/>
            <a:r>
              <a:rPr lang="en-US" dirty="0"/>
              <a:t>Hashmap whose keys are the string values assigned to various elements' "ref" attributes.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&lt;input type="text" </a:t>
            </a:r>
          </a:p>
          <a:p>
            <a:pPr marL="0" indent="0">
              <a:buNone/>
            </a:pPr>
            <a:r>
              <a:rPr lang="en-US" sz="2000" dirty="0">
                <a:latin typeface="Consolas" panose="020B0609020204030204" pitchFamily="49" charset="0"/>
              </a:rPr>
              <a:t>		ref="</a:t>
            </a:r>
            <a:r>
              <a:rPr lang="en-US" sz="2000" dirty="0" err="1">
                <a:latin typeface="Consolas" panose="020B0609020204030204" pitchFamily="49" charset="0"/>
              </a:rPr>
              <a:t>nameBox</a:t>
            </a:r>
            <a:r>
              <a:rPr lang="en-US" sz="2000" dirty="0">
                <a:latin typeface="Consolas" panose="020B0609020204030204" pitchFamily="49" charset="0"/>
              </a:rPr>
              <a:t>" </a:t>
            </a:r>
          </a:p>
          <a:p>
            <a:pPr marL="0" indent="0">
              <a:buNone/>
            </a:pPr>
            <a:r>
              <a:rPr lang="en-US" sz="2000" dirty="0">
                <a:latin typeface="Consolas" panose="020B0609020204030204" pitchFamily="49" charset="0"/>
              </a:rPr>
              <a:t>		value={this.props.name} /&gt;</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this.refs.nameBox.focus</a:t>
            </a:r>
            <a:r>
              <a:rPr lang="en-US" sz="2000" dirty="0">
                <a:latin typeface="Consolas" panose="020B0609020204030204" pitchFamily="49" charset="0"/>
              </a:rPr>
              <a:t>();</a:t>
            </a:r>
          </a:p>
          <a:p>
            <a:endParaRPr lang="en-US" dirty="0"/>
          </a:p>
        </p:txBody>
      </p:sp>
      <p:sp>
        <p:nvSpPr>
          <p:cNvPr id="3" name="Title 2">
            <a:extLst>
              <a:ext uri="{FF2B5EF4-FFF2-40B4-BE49-F238E27FC236}">
                <a16:creationId xmlns:a16="http://schemas.microsoft.com/office/drawing/2014/main" id="{C07B8981-0A71-4494-A3C1-A7DB33473262}"/>
              </a:ext>
            </a:extLst>
          </p:cNvPr>
          <p:cNvSpPr>
            <a:spLocks noGrp="1"/>
          </p:cNvSpPr>
          <p:nvPr>
            <p:ph type="title"/>
          </p:nvPr>
        </p:nvSpPr>
        <p:spPr/>
        <p:txBody>
          <a:bodyPr/>
          <a:lstStyle/>
          <a:p>
            <a:r>
              <a:rPr lang="en-US" dirty="0"/>
              <a:t>String refs</a:t>
            </a:r>
          </a:p>
        </p:txBody>
      </p:sp>
      <p:sp>
        <p:nvSpPr>
          <p:cNvPr id="4" name="Slide Number Placeholder 3">
            <a:extLst>
              <a:ext uri="{FF2B5EF4-FFF2-40B4-BE49-F238E27FC236}">
                <a16:creationId xmlns:a16="http://schemas.microsoft.com/office/drawing/2014/main" id="{0A221CE2-6E00-4CA3-AE82-08C680FC000C}"/>
              </a:ext>
            </a:extLst>
          </p:cNvPr>
          <p:cNvSpPr>
            <a:spLocks noGrp="1"/>
          </p:cNvSpPr>
          <p:nvPr>
            <p:ph type="sldNum" sz="quarter" idx="4"/>
          </p:nvPr>
        </p:nvSpPr>
        <p:spPr/>
        <p:txBody>
          <a:bodyPr/>
          <a:lstStyle/>
          <a:p>
            <a:fld id="{3A3ABCD3-4259-4031-A1A0-BB63FBFB7B73}" type="slidenum">
              <a:rPr lang="en-US" smtClean="0"/>
              <a:pPr/>
              <a:t>130</a:t>
            </a:fld>
            <a:endParaRPr lang="en-US" dirty="0"/>
          </a:p>
        </p:txBody>
      </p:sp>
    </p:spTree>
    <p:extLst>
      <p:ext uri="{BB962C8B-B14F-4D97-AF65-F5344CB8AC3E}">
        <p14:creationId xmlns:p14="http://schemas.microsoft.com/office/powerpoint/2010/main" val="5162005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45C43B-8728-41A6-9A9F-60843FBF3510}"/>
              </a:ext>
            </a:extLst>
          </p:cNvPr>
          <p:cNvSpPr>
            <a:spLocks noGrp="1"/>
          </p:cNvSpPr>
          <p:nvPr>
            <p:ph sz="quarter" idx="13"/>
          </p:nvPr>
        </p:nvSpPr>
        <p:spPr/>
        <p:txBody>
          <a:bodyPr/>
          <a:lstStyle/>
          <a:p>
            <a:r>
              <a:rPr lang="en-US" dirty="0"/>
              <a:t>React architecture encourages hierarchical component structures.</a:t>
            </a:r>
          </a:p>
          <a:p>
            <a:r>
              <a:rPr lang="en-US" dirty="0"/>
              <a:t>Stateful components at the top manage data.</a:t>
            </a:r>
          </a:p>
          <a:p>
            <a:r>
              <a:rPr lang="en-US" dirty="0"/>
              <a:t>Stateless components in the middle and bottom receive data through props.</a:t>
            </a:r>
          </a:p>
          <a:p>
            <a:r>
              <a:rPr lang="en-US" dirty="0"/>
              <a:t>Frequently data managed at the top is only needed at the bottom.</a:t>
            </a:r>
          </a:p>
          <a:p>
            <a:pPr lvl="1"/>
            <a:r>
              <a:rPr lang="en-US" dirty="0"/>
              <a:t>Props passes from parent to child.</a:t>
            </a:r>
          </a:p>
          <a:p>
            <a:pPr lvl="1"/>
            <a:r>
              <a:rPr lang="en-US" dirty="0"/>
              <a:t>Intermediate layers often receive data they do not use, only to forward it to their children.</a:t>
            </a:r>
          </a:p>
          <a:p>
            <a:pPr lvl="1"/>
            <a:r>
              <a:rPr lang="en-US" dirty="0"/>
              <a:t>This is too tightly-coupled for best application maintenance.</a:t>
            </a:r>
          </a:p>
          <a:p>
            <a:r>
              <a:rPr lang="en-US" dirty="0"/>
              <a:t>Context API can help avoid this situation.</a:t>
            </a:r>
          </a:p>
          <a:p>
            <a:endParaRPr lang="en-US" dirty="0"/>
          </a:p>
        </p:txBody>
      </p:sp>
      <p:sp>
        <p:nvSpPr>
          <p:cNvPr id="3" name="Title 2">
            <a:extLst>
              <a:ext uri="{FF2B5EF4-FFF2-40B4-BE49-F238E27FC236}">
                <a16:creationId xmlns:a16="http://schemas.microsoft.com/office/drawing/2014/main" id="{04CA4A4B-5A7E-40A4-868E-39057727F7F6}"/>
              </a:ext>
            </a:extLst>
          </p:cNvPr>
          <p:cNvSpPr>
            <a:spLocks noGrp="1"/>
          </p:cNvSpPr>
          <p:nvPr>
            <p:ph type="title"/>
          </p:nvPr>
        </p:nvSpPr>
        <p:spPr/>
        <p:txBody>
          <a:bodyPr/>
          <a:lstStyle/>
          <a:p>
            <a:r>
              <a:rPr lang="en-US" dirty="0"/>
              <a:t>The Problem with props</a:t>
            </a:r>
          </a:p>
        </p:txBody>
      </p:sp>
      <p:sp>
        <p:nvSpPr>
          <p:cNvPr id="4" name="Slide Number Placeholder 3">
            <a:extLst>
              <a:ext uri="{FF2B5EF4-FFF2-40B4-BE49-F238E27FC236}">
                <a16:creationId xmlns:a16="http://schemas.microsoft.com/office/drawing/2014/main" id="{C8B2749F-95FB-45F1-AF0B-BD6A44334B6B}"/>
              </a:ext>
            </a:extLst>
          </p:cNvPr>
          <p:cNvSpPr>
            <a:spLocks noGrp="1"/>
          </p:cNvSpPr>
          <p:nvPr>
            <p:ph type="sldNum" sz="quarter" idx="4"/>
          </p:nvPr>
        </p:nvSpPr>
        <p:spPr/>
        <p:txBody>
          <a:bodyPr/>
          <a:lstStyle/>
          <a:p>
            <a:fld id="{3A3ABCD3-4259-4031-A1A0-BB63FBFB7B73}" type="slidenum">
              <a:rPr lang="en-US" smtClean="0"/>
              <a:pPr/>
              <a:t>131</a:t>
            </a:fld>
            <a:endParaRPr lang="en-US" dirty="0"/>
          </a:p>
        </p:txBody>
      </p:sp>
    </p:spTree>
    <p:extLst>
      <p:ext uri="{BB962C8B-B14F-4D97-AF65-F5344CB8AC3E}">
        <p14:creationId xmlns:p14="http://schemas.microsoft.com/office/powerpoint/2010/main" val="37936833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92D173-15BD-4227-BE0D-C00E7D3F2D15}"/>
              </a:ext>
            </a:extLst>
          </p:cNvPr>
          <p:cNvSpPr>
            <a:spLocks noGrp="1"/>
          </p:cNvSpPr>
          <p:nvPr>
            <p:ph sz="quarter" idx="13"/>
          </p:nvPr>
        </p:nvSpPr>
        <p:spPr/>
        <p:txBody>
          <a:bodyPr/>
          <a:lstStyle/>
          <a:p>
            <a:r>
              <a:rPr lang="en-US" dirty="0"/>
              <a:t>Context is a value (object, string, number) wrapped in a React-created object.</a:t>
            </a:r>
          </a:p>
          <a:p>
            <a:pPr lvl="1"/>
            <a:r>
              <a:rPr lang="en-US" dirty="0"/>
              <a:t>React creates a Provider and Consumer for the value.</a:t>
            </a:r>
          </a:p>
          <a:p>
            <a:r>
              <a:rPr lang="en-US" dirty="0"/>
              <a:t>Created by invoking </a:t>
            </a:r>
            <a:r>
              <a:rPr lang="en-US" dirty="0" err="1"/>
              <a:t>React.createContext</a:t>
            </a:r>
            <a:r>
              <a:rPr lang="en-US" dirty="0"/>
              <a:t>().</a:t>
            </a:r>
          </a:p>
          <a:p>
            <a:pPr lvl="1"/>
            <a:r>
              <a:rPr lang="en-US" dirty="0"/>
              <a:t>Pass in default value as a parameter – it doesn't matter what is passed in.</a:t>
            </a:r>
          </a:p>
          <a:p>
            <a:pPr lvl="1"/>
            <a:r>
              <a:rPr lang="en-US" dirty="0"/>
              <a:t>Default content is typically passed in anyway (IDEs can use it for auto-completion.)</a:t>
            </a:r>
          </a:p>
          <a:p>
            <a:pPr lvl="1"/>
            <a:r>
              <a:rPr lang="en-US" dirty="0"/>
              <a:t>Usually defined in their own file.</a:t>
            </a:r>
          </a:p>
          <a:p>
            <a:r>
              <a:rPr lang="en-US" dirty="0"/>
              <a:t>Imported into a (usually) stateful component.</a:t>
            </a:r>
          </a:p>
          <a:p>
            <a:r>
              <a:rPr lang="en-US" dirty="0"/>
              <a:t>Provider element is wrapped around some JSX content.</a:t>
            </a:r>
          </a:p>
          <a:p>
            <a:pPr lvl="1"/>
            <a:r>
              <a:rPr lang="en-US" dirty="0"/>
              <a:t>Has a value attribute that sets the initial value (this is why default does not matter.)</a:t>
            </a:r>
          </a:p>
          <a:p>
            <a:pPr lvl="1"/>
            <a:r>
              <a:rPr lang="en-US" dirty="0"/>
              <a:t>This initial value is usually still tied to component state.</a:t>
            </a:r>
          </a:p>
          <a:p>
            <a:pPr lvl="2"/>
            <a:r>
              <a:rPr lang="en-US" dirty="0"/>
              <a:t>Changes to context data does NOT trigger re-render while changes to state does.</a:t>
            </a:r>
          </a:p>
          <a:p>
            <a:pPr lvl="1"/>
            <a:r>
              <a:rPr lang="en-US" dirty="0"/>
              <a:t>That content (and all descendants) have access to the context values.</a:t>
            </a:r>
          </a:p>
          <a:p>
            <a:endParaRPr lang="en-US" dirty="0"/>
          </a:p>
        </p:txBody>
      </p:sp>
      <p:sp>
        <p:nvSpPr>
          <p:cNvPr id="3" name="Title 2">
            <a:extLst>
              <a:ext uri="{FF2B5EF4-FFF2-40B4-BE49-F238E27FC236}">
                <a16:creationId xmlns:a16="http://schemas.microsoft.com/office/drawing/2014/main" id="{48AFA01C-CE6B-4FA4-AFB7-C8E546BA5E07}"/>
              </a:ext>
            </a:extLst>
          </p:cNvPr>
          <p:cNvSpPr>
            <a:spLocks noGrp="1"/>
          </p:cNvSpPr>
          <p:nvPr>
            <p:ph type="title"/>
          </p:nvPr>
        </p:nvSpPr>
        <p:spPr/>
        <p:txBody>
          <a:bodyPr/>
          <a:lstStyle/>
          <a:p>
            <a:r>
              <a:rPr lang="en-US" dirty="0"/>
              <a:t>Context API</a:t>
            </a:r>
          </a:p>
        </p:txBody>
      </p:sp>
      <p:sp>
        <p:nvSpPr>
          <p:cNvPr id="4" name="Slide Number Placeholder 3">
            <a:extLst>
              <a:ext uri="{FF2B5EF4-FFF2-40B4-BE49-F238E27FC236}">
                <a16:creationId xmlns:a16="http://schemas.microsoft.com/office/drawing/2014/main" id="{152D4C9A-873E-4922-BC31-45A0FFD8F59B}"/>
              </a:ext>
            </a:extLst>
          </p:cNvPr>
          <p:cNvSpPr>
            <a:spLocks noGrp="1"/>
          </p:cNvSpPr>
          <p:nvPr>
            <p:ph type="sldNum" sz="quarter" idx="4"/>
          </p:nvPr>
        </p:nvSpPr>
        <p:spPr/>
        <p:txBody>
          <a:bodyPr/>
          <a:lstStyle/>
          <a:p>
            <a:fld id="{3A3ABCD3-4259-4031-A1A0-BB63FBFB7B73}" type="slidenum">
              <a:rPr lang="en-US" smtClean="0"/>
              <a:pPr/>
              <a:t>132</a:t>
            </a:fld>
            <a:endParaRPr lang="en-US" dirty="0"/>
          </a:p>
        </p:txBody>
      </p:sp>
    </p:spTree>
    <p:extLst>
      <p:ext uri="{BB962C8B-B14F-4D97-AF65-F5344CB8AC3E}">
        <p14:creationId xmlns:p14="http://schemas.microsoft.com/office/powerpoint/2010/main" val="9400939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DAB32C-76CB-471D-B259-20342532D32E}"/>
              </a:ext>
            </a:extLst>
          </p:cNvPr>
          <p:cNvSpPr>
            <a:spLocks noGrp="1"/>
          </p:cNvSpPr>
          <p:nvPr>
            <p:ph sz="quarter" idx="13"/>
          </p:nvPr>
        </p:nvSpPr>
        <p:spPr/>
        <p:txBody>
          <a:bodyPr/>
          <a:lstStyle/>
          <a:p>
            <a:r>
              <a:rPr lang="en-US" dirty="0"/>
              <a:t>import </a:t>
            </a:r>
            <a:r>
              <a:rPr lang="en-US" dirty="0" err="1"/>
              <a:t>MyContext</a:t>
            </a:r>
            <a:r>
              <a:rPr lang="en-US" dirty="0"/>
              <a:t> from './</a:t>
            </a:r>
            <a:r>
              <a:rPr lang="en-US" dirty="0" err="1"/>
              <a:t>myContext</a:t>
            </a:r>
            <a:r>
              <a:rPr lang="en-US" dirty="0"/>
              <a:t>';</a:t>
            </a:r>
          </a:p>
          <a:p>
            <a:r>
              <a:rPr lang="en-US" dirty="0"/>
              <a:t>...</a:t>
            </a:r>
          </a:p>
          <a:p>
            <a:r>
              <a:rPr lang="en-US" dirty="0"/>
              <a:t>render() {</a:t>
            </a:r>
          </a:p>
          <a:p>
            <a:r>
              <a:rPr lang="en-US" dirty="0"/>
              <a:t>	return (&lt;</a:t>
            </a:r>
            <a:r>
              <a:rPr lang="en-US" dirty="0" err="1"/>
              <a:t>MyContext.Consumer</a:t>
            </a:r>
            <a:r>
              <a:rPr lang="en-US" dirty="0"/>
              <a:t>&gt;</a:t>
            </a:r>
          </a:p>
          <a:p>
            <a:r>
              <a:rPr lang="en-US" dirty="0"/>
              <a:t>		{</a:t>
            </a:r>
          </a:p>
          <a:p>
            <a:r>
              <a:rPr lang="en-US" dirty="0"/>
              <a:t>			(context) =&gt; (</a:t>
            </a:r>
          </a:p>
          <a:p>
            <a:r>
              <a:rPr lang="en-US" dirty="0"/>
              <a:t>				//JSX content here</a:t>
            </a:r>
          </a:p>
          <a:p>
            <a:r>
              <a:rPr lang="en-US" dirty="0"/>
              <a:t>			)</a:t>
            </a:r>
          </a:p>
          <a:p>
            <a:r>
              <a:rPr lang="en-US" dirty="0"/>
              <a:t>		}</a:t>
            </a:r>
          </a:p>
          <a:p>
            <a:r>
              <a:rPr lang="en-US" dirty="0"/>
              <a:t>	&lt;/</a:t>
            </a:r>
            <a:r>
              <a:rPr lang="en-US" dirty="0" err="1"/>
              <a:t>MyContext.Consumer</a:t>
            </a:r>
            <a:r>
              <a:rPr lang="en-US" dirty="0"/>
              <a:t>&gt;);</a:t>
            </a:r>
          </a:p>
          <a:p>
            <a:r>
              <a:rPr lang="en-US" dirty="0"/>
              <a:t>}</a:t>
            </a:r>
          </a:p>
          <a:p>
            <a:endParaRPr lang="en-US" dirty="0"/>
          </a:p>
        </p:txBody>
      </p:sp>
      <p:sp>
        <p:nvSpPr>
          <p:cNvPr id="3" name="Title 2">
            <a:extLst>
              <a:ext uri="{FF2B5EF4-FFF2-40B4-BE49-F238E27FC236}">
                <a16:creationId xmlns:a16="http://schemas.microsoft.com/office/drawing/2014/main" id="{D36F8EBE-722B-4245-B932-D88164A74C33}"/>
              </a:ext>
            </a:extLst>
          </p:cNvPr>
          <p:cNvSpPr>
            <a:spLocks noGrp="1"/>
          </p:cNvSpPr>
          <p:nvPr>
            <p:ph type="title"/>
          </p:nvPr>
        </p:nvSpPr>
        <p:spPr/>
        <p:txBody>
          <a:bodyPr/>
          <a:lstStyle/>
          <a:p>
            <a:r>
              <a:rPr lang="en-US" dirty="0"/>
              <a:t>Accessing Context API</a:t>
            </a:r>
          </a:p>
        </p:txBody>
      </p:sp>
      <p:sp>
        <p:nvSpPr>
          <p:cNvPr id="4" name="Slide Number Placeholder 3">
            <a:extLst>
              <a:ext uri="{FF2B5EF4-FFF2-40B4-BE49-F238E27FC236}">
                <a16:creationId xmlns:a16="http://schemas.microsoft.com/office/drawing/2014/main" id="{CDB60273-21AB-4414-A464-F9E17655A3AE}"/>
              </a:ext>
            </a:extLst>
          </p:cNvPr>
          <p:cNvSpPr>
            <a:spLocks noGrp="1"/>
          </p:cNvSpPr>
          <p:nvPr>
            <p:ph type="sldNum" sz="quarter" idx="4"/>
          </p:nvPr>
        </p:nvSpPr>
        <p:spPr/>
        <p:txBody>
          <a:bodyPr/>
          <a:lstStyle/>
          <a:p>
            <a:fld id="{3A3ABCD3-4259-4031-A1A0-BB63FBFB7B73}" type="slidenum">
              <a:rPr lang="en-US" smtClean="0"/>
              <a:pPr/>
              <a:t>133</a:t>
            </a:fld>
            <a:endParaRPr lang="en-US" dirty="0"/>
          </a:p>
        </p:txBody>
      </p:sp>
      <p:sp>
        <p:nvSpPr>
          <p:cNvPr id="6" name="Content Placeholder 5">
            <a:extLst>
              <a:ext uri="{FF2B5EF4-FFF2-40B4-BE49-F238E27FC236}">
                <a16:creationId xmlns:a16="http://schemas.microsoft.com/office/drawing/2014/main" id="{6D264362-125D-4E7E-8112-C3899F40032A}"/>
              </a:ext>
            </a:extLst>
          </p:cNvPr>
          <p:cNvSpPr>
            <a:spLocks noGrp="1"/>
          </p:cNvSpPr>
          <p:nvPr>
            <p:ph sz="quarter" idx="14"/>
          </p:nvPr>
        </p:nvSpPr>
        <p:spPr/>
        <p:txBody>
          <a:bodyPr/>
          <a:lstStyle/>
          <a:p>
            <a:r>
              <a:rPr lang="en-US" dirty="0"/>
              <a:t>Descendant components that need access to contact data use the context Consumer.</a:t>
            </a:r>
          </a:p>
          <a:p>
            <a:r>
              <a:rPr lang="en-US" dirty="0"/>
              <a:t>Component's render() should return the context Consumer.</a:t>
            </a:r>
          </a:p>
          <a:p>
            <a:r>
              <a:rPr lang="en-US" dirty="0"/>
              <a:t>Consumer child content is a function.</a:t>
            </a:r>
          </a:p>
          <a:p>
            <a:pPr lvl="1"/>
            <a:r>
              <a:rPr lang="en-US" dirty="0"/>
              <a:t>Receives the context object.</a:t>
            </a:r>
          </a:p>
          <a:p>
            <a:pPr lvl="1"/>
            <a:r>
              <a:rPr lang="en-US" dirty="0"/>
              <a:t>Returns the content.</a:t>
            </a:r>
          </a:p>
          <a:p>
            <a:pPr lvl="1"/>
            <a:r>
              <a:rPr lang="en-US" dirty="0"/>
              <a:t>Content can use the context data and methods.</a:t>
            </a:r>
          </a:p>
          <a:p>
            <a:endParaRPr lang="en-US" dirty="0"/>
          </a:p>
        </p:txBody>
      </p:sp>
    </p:spTree>
    <p:extLst>
      <p:ext uri="{BB962C8B-B14F-4D97-AF65-F5344CB8AC3E}">
        <p14:creationId xmlns:p14="http://schemas.microsoft.com/office/powerpoint/2010/main" val="40978751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72B2066-510C-43DD-8802-264A9C30DB12}"/>
              </a:ext>
            </a:extLst>
          </p:cNvPr>
          <p:cNvSpPr>
            <a:spLocks noGrp="1"/>
          </p:cNvSpPr>
          <p:nvPr>
            <p:ph sz="quarter" idx="13"/>
          </p:nvPr>
        </p:nvSpPr>
        <p:spPr/>
        <p:txBody>
          <a:bodyPr/>
          <a:lstStyle/>
          <a:p>
            <a:r>
              <a:rPr lang="en-US" dirty="0"/>
              <a:t>import </a:t>
            </a:r>
            <a:r>
              <a:rPr lang="en-US" dirty="0" err="1"/>
              <a:t>MyContext</a:t>
            </a:r>
            <a:r>
              <a:rPr lang="en-US" dirty="0"/>
              <a:t> from './</a:t>
            </a:r>
            <a:r>
              <a:rPr lang="en-US" dirty="0" err="1"/>
              <a:t>myContext</a:t>
            </a:r>
            <a:r>
              <a:rPr lang="en-US" dirty="0"/>
              <a:t>';</a:t>
            </a:r>
          </a:p>
          <a:p>
            <a:endParaRPr lang="en-US" dirty="0"/>
          </a:p>
          <a:p>
            <a:r>
              <a:rPr lang="en-US" dirty="0"/>
              <a:t>class </a:t>
            </a:r>
            <a:r>
              <a:rPr lang="en-US" dirty="0" err="1"/>
              <a:t>MyComponent</a:t>
            </a:r>
            <a:r>
              <a:rPr lang="en-US" dirty="0"/>
              <a:t> extends Component {</a:t>
            </a:r>
          </a:p>
          <a:p>
            <a:r>
              <a:rPr lang="en-US" dirty="0"/>
              <a:t>	static </a:t>
            </a:r>
            <a:r>
              <a:rPr lang="en-US" dirty="0" err="1"/>
              <a:t>contextType</a:t>
            </a:r>
            <a:r>
              <a:rPr lang="en-US" dirty="0"/>
              <a:t> = </a:t>
            </a:r>
            <a:r>
              <a:rPr lang="en-US" dirty="0" err="1"/>
              <a:t>MyContext</a:t>
            </a:r>
            <a:r>
              <a:rPr lang="en-US" dirty="0"/>
              <a:t>;</a:t>
            </a:r>
          </a:p>
          <a:p>
            <a:r>
              <a:rPr lang="en-US" dirty="0"/>
              <a:t>	</a:t>
            </a:r>
          </a:p>
          <a:p>
            <a:r>
              <a:rPr lang="en-US" dirty="0"/>
              <a:t>	render() {</a:t>
            </a:r>
          </a:p>
          <a:p>
            <a:r>
              <a:rPr lang="en-US" dirty="0"/>
              <a:t>		return (</a:t>
            </a:r>
          </a:p>
          <a:p>
            <a:r>
              <a:rPr lang="en-US" dirty="0"/>
              <a:t>			&lt;div&gt;{</a:t>
            </a:r>
            <a:r>
              <a:rPr lang="en-US" dirty="0" err="1"/>
              <a:t>this.context.someProp</a:t>
            </a:r>
            <a:r>
              <a:rPr lang="en-US" dirty="0"/>
              <a:t>}&lt;/div&gt;</a:t>
            </a:r>
          </a:p>
          <a:p>
            <a:r>
              <a:rPr lang="en-US" dirty="0"/>
              <a:t>		);</a:t>
            </a:r>
          </a:p>
          <a:p>
            <a:r>
              <a:rPr lang="en-US" dirty="0"/>
              <a:t>	}</a:t>
            </a:r>
          </a:p>
          <a:p>
            <a:r>
              <a:rPr lang="en-US" dirty="0"/>
              <a:t>}</a:t>
            </a:r>
          </a:p>
        </p:txBody>
      </p:sp>
      <p:sp>
        <p:nvSpPr>
          <p:cNvPr id="3" name="Title 2">
            <a:extLst>
              <a:ext uri="{FF2B5EF4-FFF2-40B4-BE49-F238E27FC236}">
                <a16:creationId xmlns:a16="http://schemas.microsoft.com/office/drawing/2014/main" id="{949F074C-FD32-46DA-B881-507C08F58F2E}"/>
              </a:ext>
            </a:extLst>
          </p:cNvPr>
          <p:cNvSpPr>
            <a:spLocks noGrp="1"/>
          </p:cNvSpPr>
          <p:nvPr>
            <p:ph type="title"/>
          </p:nvPr>
        </p:nvSpPr>
        <p:spPr/>
        <p:txBody>
          <a:bodyPr/>
          <a:lstStyle/>
          <a:p>
            <a:r>
              <a:rPr lang="en-US" dirty="0"/>
              <a:t>Alternative Access to Context API</a:t>
            </a:r>
          </a:p>
        </p:txBody>
      </p:sp>
      <p:sp>
        <p:nvSpPr>
          <p:cNvPr id="4" name="Slide Number Placeholder 3">
            <a:extLst>
              <a:ext uri="{FF2B5EF4-FFF2-40B4-BE49-F238E27FC236}">
                <a16:creationId xmlns:a16="http://schemas.microsoft.com/office/drawing/2014/main" id="{CD1A3C7B-8486-4461-9372-F62524240D57}"/>
              </a:ext>
            </a:extLst>
          </p:cNvPr>
          <p:cNvSpPr>
            <a:spLocks noGrp="1"/>
          </p:cNvSpPr>
          <p:nvPr>
            <p:ph type="sldNum" sz="quarter" idx="4"/>
          </p:nvPr>
        </p:nvSpPr>
        <p:spPr/>
        <p:txBody>
          <a:bodyPr/>
          <a:lstStyle/>
          <a:p>
            <a:fld id="{3A3ABCD3-4259-4031-A1A0-BB63FBFB7B73}" type="slidenum">
              <a:rPr lang="en-US" smtClean="0"/>
              <a:pPr/>
              <a:t>134</a:t>
            </a:fld>
            <a:endParaRPr lang="en-US" dirty="0"/>
          </a:p>
        </p:txBody>
      </p:sp>
      <p:sp>
        <p:nvSpPr>
          <p:cNvPr id="6" name="Content Placeholder 5">
            <a:extLst>
              <a:ext uri="{FF2B5EF4-FFF2-40B4-BE49-F238E27FC236}">
                <a16:creationId xmlns:a16="http://schemas.microsoft.com/office/drawing/2014/main" id="{696E5280-C0D5-4191-BD41-203E190CC708}"/>
              </a:ext>
            </a:extLst>
          </p:cNvPr>
          <p:cNvSpPr>
            <a:spLocks noGrp="1"/>
          </p:cNvSpPr>
          <p:nvPr>
            <p:ph sz="quarter" idx="14"/>
          </p:nvPr>
        </p:nvSpPr>
        <p:spPr/>
        <p:txBody>
          <a:bodyPr/>
          <a:lstStyle/>
          <a:p>
            <a:r>
              <a:rPr lang="en-US" dirty="0"/>
              <a:t>Consumer only makes context available to JSX.</a:t>
            </a:r>
          </a:p>
          <a:p>
            <a:pPr lvl="1"/>
            <a:r>
              <a:rPr lang="en-US" dirty="0"/>
              <a:t>Other code in the component does not have access to context.</a:t>
            </a:r>
          </a:p>
          <a:p>
            <a:r>
              <a:rPr lang="en-US" dirty="0"/>
              <a:t>React@16.6 added </a:t>
            </a:r>
            <a:r>
              <a:rPr lang="en-US" dirty="0" err="1"/>
              <a:t>contextType</a:t>
            </a:r>
            <a:r>
              <a:rPr lang="en-US" dirty="0"/>
              <a:t>.</a:t>
            </a:r>
          </a:p>
          <a:p>
            <a:pPr lvl="1"/>
            <a:r>
              <a:rPr lang="en-US" dirty="0"/>
              <a:t>Add a static property called </a:t>
            </a:r>
            <a:r>
              <a:rPr lang="en-US" dirty="0" err="1"/>
              <a:t>contextType</a:t>
            </a:r>
            <a:r>
              <a:rPr lang="en-US" dirty="0"/>
              <a:t> to the class.</a:t>
            </a:r>
          </a:p>
          <a:p>
            <a:pPr lvl="1"/>
            <a:r>
              <a:rPr lang="en-US" dirty="0"/>
              <a:t>Set its value to the imported context object.</a:t>
            </a:r>
          </a:p>
          <a:p>
            <a:pPr lvl="1"/>
            <a:r>
              <a:rPr lang="en-US" dirty="0"/>
              <a:t>Gives the component access through "</a:t>
            </a:r>
            <a:r>
              <a:rPr lang="en-US" dirty="0" err="1"/>
              <a:t>this.context</a:t>
            </a:r>
            <a:r>
              <a:rPr lang="en-US" dirty="0"/>
              <a:t>".</a:t>
            </a:r>
          </a:p>
          <a:p>
            <a:r>
              <a:rPr lang="en-US" dirty="0"/>
              <a:t>No longer need the Consumer element wrapping the content.</a:t>
            </a:r>
          </a:p>
          <a:p>
            <a:endParaRPr lang="en-US" dirty="0"/>
          </a:p>
        </p:txBody>
      </p:sp>
    </p:spTree>
    <p:extLst>
      <p:ext uri="{BB962C8B-B14F-4D97-AF65-F5344CB8AC3E}">
        <p14:creationId xmlns:p14="http://schemas.microsoft.com/office/powerpoint/2010/main" val="22363892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6 in your student files</a:t>
            </a:r>
          </a:p>
          <a:p>
            <a:endParaRPr lang="en-US" dirty="0"/>
          </a:p>
        </p:txBody>
      </p:sp>
      <p:sp>
        <p:nvSpPr>
          <p:cNvPr id="3" name="Title 2"/>
          <p:cNvSpPr>
            <a:spLocks noGrp="1"/>
          </p:cNvSpPr>
          <p:nvPr>
            <p:ph type="title"/>
          </p:nvPr>
        </p:nvSpPr>
        <p:spPr/>
        <p:txBody>
          <a:bodyPr/>
          <a:lstStyle/>
          <a:p>
            <a:r>
              <a:rPr lang="en-US" dirty="0"/>
              <a:t>Exercise 6: Components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135</a:t>
            </a:fld>
            <a:endParaRPr lang="en-US" dirty="0"/>
          </a:p>
        </p:txBody>
      </p:sp>
    </p:spTree>
    <p:extLst>
      <p:ext uri="{BB962C8B-B14F-4D97-AF65-F5344CB8AC3E}">
        <p14:creationId xmlns:p14="http://schemas.microsoft.com/office/powerpoint/2010/main" val="211874015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115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AJAX Calls</a:t>
            </a:r>
          </a:p>
          <a:p>
            <a:r>
              <a:rPr lang="en-US" dirty="0"/>
              <a:t>Using Axios</a:t>
            </a:r>
          </a:p>
          <a:p>
            <a:r>
              <a:rPr lang="en-US" dirty="0"/>
              <a:t>Rendering Fetched Data</a:t>
            </a:r>
          </a:p>
          <a:p>
            <a:r>
              <a:rPr lang="en-US" dirty="0"/>
              <a:t>Avoiding Infinite Loops</a:t>
            </a:r>
          </a:p>
          <a:p>
            <a:r>
              <a:rPr lang="en-US" dirty="0" err="1"/>
              <a:t>POSTing</a:t>
            </a:r>
            <a:r>
              <a:rPr lang="en-US" dirty="0"/>
              <a:t> Data</a:t>
            </a:r>
          </a:p>
          <a:p>
            <a:r>
              <a:rPr lang="en-US" dirty="0"/>
              <a:t>Handling Errors Locally</a:t>
            </a:r>
          </a:p>
          <a:p>
            <a:r>
              <a:rPr lang="en-US" dirty="0"/>
              <a:t>Interceptors</a:t>
            </a:r>
          </a:p>
          <a:p>
            <a:endParaRPr lang="en-US" dirty="0"/>
          </a:p>
          <a:p>
            <a:endParaRPr lang="en-US" dirty="0"/>
          </a:p>
        </p:txBody>
      </p:sp>
      <p:sp>
        <p:nvSpPr>
          <p:cNvPr id="3" name="Title 2"/>
          <p:cNvSpPr>
            <a:spLocks noGrp="1"/>
          </p:cNvSpPr>
          <p:nvPr>
            <p:ph type="title"/>
          </p:nvPr>
        </p:nvSpPr>
        <p:spPr/>
        <p:txBody>
          <a:bodyPr/>
          <a:lstStyle/>
          <a:p>
            <a:r>
              <a:rPr lang="en-US" dirty="0"/>
              <a:t>Lesson 7: Web Server Interactions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137</a:t>
            </a:fld>
            <a:endParaRPr lang="en-US" dirty="0"/>
          </a:p>
        </p:txBody>
      </p:sp>
    </p:spTree>
    <p:extLst>
      <p:ext uri="{BB962C8B-B14F-4D97-AF65-F5344CB8AC3E}">
        <p14:creationId xmlns:p14="http://schemas.microsoft.com/office/powerpoint/2010/main" val="35921428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F0C7A5-0F71-4863-A5DC-0124EBBE3C6D}"/>
              </a:ext>
            </a:extLst>
          </p:cNvPr>
          <p:cNvSpPr>
            <a:spLocks noGrp="1"/>
          </p:cNvSpPr>
          <p:nvPr>
            <p:ph sz="quarter" idx="13"/>
          </p:nvPr>
        </p:nvSpPr>
        <p:spPr/>
        <p:txBody>
          <a:bodyPr/>
          <a:lstStyle/>
          <a:p>
            <a:r>
              <a:rPr lang="en-US" dirty="0"/>
              <a:t>React applications typically make AJAX calls to an API.</a:t>
            </a:r>
          </a:p>
          <a:p>
            <a:pPr lvl="1"/>
            <a:r>
              <a:rPr lang="en-US" dirty="0"/>
              <a:t>Asynchronously get data from or send data to the web server.</a:t>
            </a:r>
          </a:p>
          <a:p>
            <a:pPr lvl="1"/>
            <a:r>
              <a:rPr lang="en-US" dirty="0"/>
              <a:t>Update the UI after operation is complete.</a:t>
            </a:r>
          </a:p>
          <a:p>
            <a:r>
              <a:rPr lang="en-US" dirty="0"/>
              <a:t>Used to enhance interactivity of individual web pages.</a:t>
            </a:r>
          </a:p>
          <a:p>
            <a:r>
              <a:rPr lang="en-US" dirty="0"/>
              <a:t>Used to create a single-page application (SPA).</a:t>
            </a:r>
          </a:p>
          <a:p>
            <a:pPr lvl="1"/>
            <a:r>
              <a:rPr lang="en-US" dirty="0"/>
              <a:t>Only one HTML page loaded by browser.</a:t>
            </a:r>
          </a:p>
          <a:p>
            <a:pPr lvl="1"/>
            <a:r>
              <a:rPr lang="en-US" dirty="0"/>
              <a:t>ALL interactions with the web server happen via AJAX.</a:t>
            </a:r>
          </a:p>
          <a:p>
            <a:pPr lvl="1"/>
            <a:r>
              <a:rPr lang="en-US" dirty="0"/>
              <a:t>ALL UI updates happen through React.</a:t>
            </a:r>
          </a:p>
          <a:p>
            <a:pPr lvl="1"/>
            <a:r>
              <a:rPr lang="en-US" dirty="0"/>
              <a:t>More involved than initially appears.</a:t>
            </a:r>
          </a:p>
          <a:p>
            <a:pPr lvl="2"/>
            <a:r>
              <a:rPr lang="en-US" dirty="0"/>
              <a:t>What about URLs and deep links?</a:t>
            </a:r>
          </a:p>
          <a:p>
            <a:pPr lvl="2"/>
            <a:r>
              <a:rPr lang="en-US" dirty="0"/>
              <a:t>What about browser history and the Back button?</a:t>
            </a:r>
          </a:p>
        </p:txBody>
      </p:sp>
      <p:sp>
        <p:nvSpPr>
          <p:cNvPr id="3" name="Title 2">
            <a:extLst>
              <a:ext uri="{FF2B5EF4-FFF2-40B4-BE49-F238E27FC236}">
                <a16:creationId xmlns:a16="http://schemas.microsoft.com/office/drawing/2014/main" id="{E5E5E101-6D36-46B8-9ECB-5CE3B3678D89}"/>
              </a:ext>
            </a:extLst>
          </p:cNvPr>
          <p:cNvSpPr>
            <a:spLocks noGrp="1"/>
          </p:cNvSpPr>
          <p:nvPr>
            <p:ph type="title"/>
          </p:nvPr>
        </p:nvSpPr>
        <p:spPr/>
        <p:txBody>
          <a:bodyPr/>
          <a:lstStyle/>
          <a:p>
            <a:r>
              <a:rPr lang="en-US" dirty="0"/>
              <a:t>AJAX Calls</a:t>
            </a:r>
          </a:p>
        </p:txBody>
      </p:sp>
      <p:sp>
        <p:nvSpPr>
          <p:cNvPr id="4" name="Slide Number Placeholder 3">
            <a:extLst>
              <a:ext uri="{FF2B5EF4-FFF2-40B4-BE49-F238E27FC236}">
                <a16:creationId xmlns:a16="http://schemas.microsoft.com/office/drawing/2014/main" id="{6C6BAA41-F384-47E7-BEA2-4F5E47934821}"/>
              </a:ext>
            </a:extLst>
          </p:cNvPr>
          <p:cNvSpPr>
            <a:spLocks noGrp="1"/>
          </p:cNvSpPr>
          <p:nvPr>
            <p:ph type="sldNum" sz="quarter" idx="4"/>
          </p:nvPr>
        </p:nvSpPr>
        <p:spPr/>
        <p:txBody>
          <a:bodyPr/>
          <a:lstStyle/>
          <a:p>
            <a:fld id="{3A3ABCD3-4259-4031-A1A0-BB63FBFB7B73}" type="slidenum">
              <a:rPr lang="en-US" smtClean="0"/>
              <a:pPr/>
              <a:t>138</a:t>
            </a:fld>
            <a:endParaRPr lang="en-US" dirty="0"/>
          </a:p>
        </p:txBody>
      </p:sp>
    </p:spTree>
    <p:extLst>
      <p:ext uri="{BB962C8B-B14F-4D97-AF65-F5344CB8AC3E}">
        <p14:creationId xmlns:p14="http://schemas.microsoft.com/office/powerpoint/2010/main" val="336443058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9FFB27-9AC8-426A-B22A-77F07731875D}"/>
              </a:ext>
            </a:extLst>
          </p:cNvPr>
          <p:cNvSpPr>
            <a:spLocks noGrp="1"/>
          </p:cNvSpPr>
          <p:nvPr>
            <p:ph type="title"/>
          </p:nvPr>
        </p:nvSpPr>
        <p:spPr/>
        <p:txBody>
          <a:bodyPr/>
          <a:lstStyle/>
          <a:p>
            <a:r>
              <a:rPr lang="en-US" dirty="0"/>
              <a:t>Full Page Postback vs AJAX</a:t>
            </a:r>
          </a:p>
        </p:txBody>
      </p:sp>
      <p:sp>
        <p:nvSpPr>
          <p:cNvPr id="4" name="Slide Number Placeholder 3">
            <a:extLst>
              <a:ext uri="{FF2B5EF4-FFF2-40B4-BE49-F238E27FC236}">
                <a16:creationId xmlns:a16="http://schemas.microsoft.com/office/drawing/2014/main" id="{D66A16E1-17D9-450C-BE94-8CD86E115095}"/>
              </a:ext>
            </a:extLst>
          </p:cNvPr>
          <p:cNvSpPr>
            <a:spLocks noGrp="1"/>
          </p:cNvSpPr>
          <p:nvPr>
            <p:ph type="sldNum" sz="quarter" idx="4"/>
          </p:nvPr>
        </p:nvSpPr>
        <p:spPr/>
        <p:txBody>
          <a:bodyPr/>
          <a:lstStyle/>
          <a:p>
            <a:fld id="{3A3ABCD3-4259-4031-A1A0-BB63FBFB7B73}" type="slidenum">
              <a:rPr lang="en-US" smtClean="0"/>
              <a:pPr/>
              <a:t>139</a:t>
            </a:fld>
            <a:endParaRPr lang="en-US" dirty="0"/>
          </a:p>
        </p:txBody>
      </p:sp>
      <p:cxnSp>
        <p:nvCxnSpPr>
          <p:cNvPr id="6" name="Straight Connector 5">
            <a:extLst>
              <a:ext uri="{FF2B5EF4-FFF2-40B4-BE49-F238E27FC236}">
                <a16:creationId xmlns:a16="http://schemas.microsoft.com/office/drawing/2014/main" id="{21675954-B95E-4004-A9E5-2EDE5FB18D3B}"/>
              </a:ext>
            </a:extLst>
          </p:cNvPr>
          <p:cNvCxnSpPr/>
          <p:nvPr/>
        </p:nvCxnSpPr>
        <p:spPr>
          <a:xfrm>
            <a:off x="6039833" y="1165569"/>
            <a:ext cx="77585" cy="4771506"/>
          </a:xfrm>
          <a:prstGeom prst="line">
            <a:avLst/>
          </a:prstGeom>
        </p:spPr>
        <p:style>
          <a:lnRef idx="1">
            <a:schemeClr val="accent1"/>
          </a:lnRef>
          <a:fillRef idx="0">
            <a:schemeClr val="accent1"/>
          </a:fillRef>
          <a:effectRef idx="0">
            <a:schemeClr val="accent1"/>
          </a:effectRef>
          <a:fontRef idx="minor">
            <a:schemeClr val="tx1"/>
          </a:fontRef>
        </p:style>
      </p:cxnSp>
      <p:sp>
        <p:nvSpPr>
          <p:cNvPr id="7" name="Cube 6">
            <a:extLst>
              <a:ext uri="{FF2B5EF4-FFF2-40B4-BE49-F238E27FC236}">
                <a16:creationId xmlns:a16="http://schemas.microsoft.com/office/drawing/2014/main" id="{954CA0CB-9B70-4778-AA6C-C8CCE22366DE}"/>
              </a:ext>
            </a:extLst>
          </p:cNvPr>
          <p:cNvSpPr/>
          <p:nvPr/>
        </p:nvSpPr>
        <p:spPr>
          <a:xfrm>
            <a:off x="3635695" y="1165569"/>
            <a:ext cx="1039091" cy="1521229"/>
          </a:xfrm>
          <a:prstGeom prst="cube">
            <a:avLst>
              <a:gd name="adj" fmla="val 1327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Server</a:t>
            </a:r>
          </a:p>
        </p:txBody>
      </p:sp>
      <p:sp>
        <p:nvSpPr>
          <p:cNvPr id="8" name="Cube 7">
            <a:extLst>
              <a:ext uri="{FF2B5EF4-FFF2-40B4-BE49-F238E27FC236}">
                <a16:creationId xmlns:a16="http://schemas.microsoft.com/office/drawing/2014/main" id="{909EE7B0-3CD8-4B7A-B301-8A2E3ADDCFC6}"/>
              </a:ext>
            </a:extLst>
          </p:cNvPr>
          <p:cNvSpPr/>
          <p:nvPr/>
        </p:nvSpPr>
        <p:spPr>
          <a:xfrm>
            <a:off x="9745283" y="1141078"/>
            <a:ext cx="1039091" cy="1521229"/>
          </a:xfrm>
          <a:prstGeom prst="cube">
            <a:avLst>
              <a:gd name="adj" fmla="val 13279"/>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Server</a:t>
            </a:r>
          </a:p>
        </p:txBody>
      </p:sp>
      <p:sp>
        <p:nvSpPr>
          <p:cNvPr id="10" name="Rectangle 9">
            <a:extLst>
              <a:ext uri="{FF2B5EF4-FFF2-40B4-BE49-F238E27FC236}">
                <a16:creationId xmlns:a16="http://schemas.microsoft.com/office/drawing/2014/main" id="{ECD52F42-4398-45EE-8A9F-341DB4278D9F}"/>
              </a:ext>
            </a:extLst>
          </p:cNvPr>
          <p:cNvSpPr/>
          <p:nvPr/>
        </p:nvSpPr>
        <p:spPr>
          <a:xfrm>
            <a:off x="1238596" y="3210633"/>
            <a:ext cx="1371600" cy="86036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Page 1</a:t>
            </a:r>
          </a:p>
        </p:txBody>
      </p:sp>
      <p:sp>
        <p:nvSpPr>
          <p:cNvPr id="11" name="Rectangle 10">
            <a:extLst>
              <a:ext uri="{FF2B5EF4-FFF2-40B4-BE49-F238E27FC236}">
                <a16:creationId xmlns:a16="http://schemas.microsoft.com/office/drawing/2014/main" id="{57D5BF84-1DA9-4B17-A93B-BB9C302C0B4F}"/>
              </a:ext>
            </a:extLst>
          </p:cNvPr>
          <p:cNvSpPr/>
          <p:nvPr/>
        </p:nvSpPr>
        <p:spPr>
          <a:xfrm>
            <a:off x="2704033" y="4754971"/>
            <a:ext cx="1371600" cy="86036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Page 2</a:t>
            </a:r>
          </a:p>
        </p:txBody>
      </p:sp>
      <p:sp>
        <p:nvSpPr>
          <p:cNvPr id="12" name="Rectangle 11">
            <a:extLst>
              <a:ext uri="{FF2B5EF4-FFF2-40B4-BE49-F238E27FC236}">
                <a16:creationId xmlns:a16="http://schemas.microsoft.com/office/drawing/2014/main" id="{BBE18643-4BA3-4D55-9EA3-02381E177FAD}"/>
              </a:ext>
            </a:extLst>
          </p:cNvPr>
          <p:cNvSpPr/>
          <p:nvPr/>
        </p:nvSpPr>
        <p:spPr>
          <a:xfrm>
            <a:off x="7174890" y="3210633"/>
            <a:ext cx="1371600" cy="86036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SPA</a:t>
            </a:r>
          </a:p>
        </p:txBody>
      </p:sp>
      <p:cxnSp>
        <p:nvCxnSpPr>
          <p:cNvPr id="14" name="Straight Arrow Connector 13">
            <a:extLst>
              <a:ext uri="{FF2B5EF4-FFF2-40B4-BE49-F238E27FC236}">
                <a16:creationId xmlns:a16="http://schemas.microsoft.com/office/drawing/2014/main" id="{734340D2-648A-47AF-8796-C7A475F8D96C}"/>
              </a:ext>
            </a:extLst>
          </p:cNvPr>
          <p:cNvCxnSpPr>
            <a:cxnSpLocks/>
          </p:cNvCxnSpPr>
          <p:nvPr/>
        </p:nvCxnSpPr>
        <p:spPr>
          <a:xfrm flipH="1">
            <a:off x="1497106" y="1707902"/>
            <a:ext cx="2085941" cy="1442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37D1DE9-9A28-4C79-946F-C42FA82E133B}"/>
              </a:ext>
            </a:extLst>
          </p:cNvPr>
          <p:cNvCxnSpPr>
            <a:cxnSpLocks/>
          </p:cNvCxnSpPr>
          <p:nvPr/>
        </p:nvCxnSpPr>
        <p:spPr>
          <a:xfrm flipV="1">
            <a:off x="2727997" y="2601951"/>
            <a:ext cx="813487" cy="60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7FFA48-5B29-43B4-98D0-E9BFF18CAB8B}"/>
              </a:ext>
            </a:extLst>
          </p:cNvPr>
          <p:cNvCxnSpPr>
            <a:cxnSpLocks/>
          </p:cNvCxnSpPr>
          <p:nvPr/>
        </p:nvCxnSpPr>
        <p:spPr>
          <a:xfrm flipH="1">
            <a:off x="3132120" y="2756171"/>
            <a:ext cx="1023120" cy="193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D7A2DD3-CBC0-4B32-B25C-219585F65C18}"/>
              </a:ext>
            </a:extLst>
          </p:cNvPr>
          <p:cNvCxnSpPr>
            <a:cxnSpLocks/>
          </p:cNvCxnSpPr>
          <p:nvPr/>
        </p:nvCxnSpPr>
        <p:spPr>
          <a:xfrm flipH="1">
            <a:off x="7656896" y="1695994"/>
            <a:ext cx="1994176" cy="145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6BDFD75-A55F-488B-A419-8E4643255A80}"/>
              </a:ext>
            </a:extLst>
          </p:cNvPr>
          <p:cNvCxnSpPr/>
          <p:nvPr/>
        </p:nvCxnSpPr>
        <p:spPr>
          <a:xfrm flipV="1">
            <a:off x="8653544" y="2662307"/>
            <a:ext cx="997528" cy="766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9448272-920F-4AA8-B82F-9432B5324FC6}"/>
              </a:ext>
            </a:extLst>
          </p:cNvPr>
          <p:cNvCxnSpPr>
            <a:cxnSpLocks/>
          </p:cNvCxnSpPr>
          <p:nvPr/>
        </p:nvCxnSpPr>
        <p:spPr>
          <a:xfrm flipH="1">
            <a:off x="8653544" y="2696131"/>
            <a:ext cx="1568526" cy="1238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2F62E78-74AD-4508-8287-0DCC0196EDAA}"/>
              </a:ext>
            </a:extLst>
          </p:cNvPr>
          <p:cNvSpPr/>
          <p:nvPr/>
        </p:nvSpPr>
        <p:spPr>
          <a:xfrm>
            <a:off x="2169883" y="1431675"/>
            <a:ext cx="1371601" cy="45527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rtlCol="0" anchor="ctr">
            <a:noAutofit/>
          </a:bodyPr>
          <a:lstStyle/>
          <a:p>
            <a:pPr algn="ctr"/>
            <a:r>
              <a:rPr lang="en-US" sz="1400" dirty="0"/>
              <a:t>HTML Response</a:t>
            </a:r>
          </a:p>
        </p:txBody>
      </p:sp>
      <p:sp>
        <p:nvSpPr>
          <p:cNvPr id="35" name="Rectangle 34">
            <a:extLst>
              <a:ext uri="{FF2B5EF4-FFF2-40B4-BE49-F238E27FC236}">
                <a16:creationId xmlns:a16="http://schemas.microsoft.com/office/drawing/2014/main" id="{6DACE639-FB7D-487C-BC86-293523C66EDC}"/>
              </a:ext>
            </a:extLst>
          </p:cNvPr>
          <p:cNvSpPr/>
          <p:nvPr/>
        </p:nvSpPr>
        <p:spPr>
          <a:xfrm>
            <a:off x="8279471" y="1433504"/>
            <a:ext cx="1371601" cy="45527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rtlCol="0" anchor="ctr">
            <a:noAutofit/>
          </a:bodyPr>
          <a:lstStyle/>
          <a:p>
            <a:pPr algn="ctr"/>
            <a:r>
              <a:rPr lang="en-US" sz="1400" dirty="0"/>
              <a:t>HTML Response</a:t>
            </a:r>
          </a:p>
        </p:txBody>
      </p:sp>
      <p:sp>
        <p:nvSpPr>
          <p:cNvPr id="36" name="Rectangle 35">
            <a:extLst>
              <a:ext uri="{FF2B5EF4-FFF2-40B4-BE49-F238E27FC236}">
                <a16:creationId xmlns:a16="http://schemas.microsoft.com/office/drawing/2014/main" id="{6692C8DD-1D3C-424A-82E6-665BDC23D89C}"/>
              </a:ext>
            </a:extLst>
          </p:cNvPr>
          <p:cNvSpPr/>
          <p:nvPr/>
        </p:nvSpPr>
        <p:spPr>
          <a:xfrm>
            <a:off x="4104970" y="2725640"/>
            <a:ext cx="1371601" cy="45527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rtlCol="0" anchor="ctr">
            <a:noAutofit/>
          </a:bodyPr>
          <a:lstStyle/>
          <a:p>
            <a:pPr algn="ctr"/>
            <a:r>
              <a:rPr lang="en-US" sz="1400" dirty="0"/>
              <a:t>HTML Response</a:t>
            </a:r>
          </a:p>
        </p:txBody>
      </p:sp>
      <p:sp>
        <p:nvSpPr>
          <p:cNvPr id="37" name="Rectangle 36">
            <a:extLst>
              <a:ext uri="{FF2B5EF4-FFF2-40B4-BE49-F238E27FC236}">
                <a16:creationId xmlns:a16="http://schemas.microsoft.com/office/drawing/2014/main" id="{C0391708-C9E7-430E-9350-AD5C5483F0DA}"/>
              </a:ext>
            </a:extLst>
          </p:cNvPr>
          <p:cNvSpPr/>
          <p:nvPr/>
        </p:nvSpPr>
        <p:spPr>
          <a:xfrm>
            <a:off x="2115224" y="2895773"/>
            <a:ext cx="727233" cy="359026"/>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rtlCol="0" anchor="ctr">
            <a:noAutofit/>
          </a:bodyPr>
          <a:lstStyle/>
          <a:p>
            <a:pPr algn="ctr"/>
            <a:r>
              <a:rPr lang="en-US" sz="1400" dirty="0"/>
              <a:t>Request</a:t>
            </a:r>
          </a:p>
        </p:txBody>
      </p:sp>
      <p:sp>
        <p:nvSpPr>
          <p:cNvPr id="38" name="Rectangle 37">
            <a:extLst>
              <a:ext uri="{FF2B5EF4-FFF2-40B4-BE49-F238E27FC236}">
                <a16:creationId xmlns:a16="http://schemas.microsoft.com/office/drawing/2014/main" id="{65DF348F-3DBF-47A1-B2F7-5108FE2AFF9E}"/>
              </a:ext>
            </a:extLst>
          </p:cNvPr>
          <p:cNvSpPr/>
          <p:nvPr/>
        </p:nvSpPr>
        <p:spPr>
          <a:xfrm>
            <a:off x="8325232" y="2895773"/>
            <a:ext cx="727233" cy="359026"/>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rtlCol="0" anchor="ctr">
            <a:noAutofit/>
          </a:bodyPr>
          <a:lstStyle/>
          <a:p>
            <a:pPr algn="ctr"/>
            <a:r>
              <a:rPr lang="en-US" sz="1400" dirty="0"/>
              <a:t>Request</a:t>
            </a:r>
          </a:p>
        </p:txBody>
      </p:sp>
      <p:sp>
        <p:nvSpPr>
          <p:cNvPr id="43" name="Rectangle 42">
            <a:extLst>
              <a:ext uri="{FF2B5EF4-FFF2-40B4-BE49-F238E27FC236}">
                <a16:creationId xmlns:a16="http://schemas.microsoft.com/office/drawing/2014/main" id="{B35631A2-1FDD-4E0A-895B-D6E608804897}"/>
              </a:ext>
            </a:extLst>
          </p:cNvPr>
          <p:cNvSpPr/>
          <p:nvPr/>
        </p:nvSpPr>
        <p:spPr>
          <a:xfrm>
            <a:off x="9935788" y="2723858"/>
            <a:ext cx="1371601" cy="455277"/>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rtlCol="0" anchor="ctr">
            <a:noAutofit/>
          </a:bodyPr>
          <a:lstStyle/>
          <a:p>
            <a:pPr algn="ctr"/>
            <a:r>
              <a:rPr lang="en-US" sz="1400" dirty="0"/>
              <a:t>Data Response</a:t>
            </a:r>
          </a:p>
        </p:txBody>
      </p:sp>
    </p:spTree>
    <p:extLst>
      <p:ext uri="{BB962C8B-B14F-4D97-AF65-F5344CB8AC3E}">
        <p14:creationId xmlns:p14="http://schemas.microsoft.com/office/powerpoint/2010/main" val="27672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C575F0-4C3C-447D-9B47-F78E017B7B6E}"/>
              </a:ext>
            </a:extLst>
          </p:cNvPr>
          <p:cNvSpPr>
            <a:spLocks noGrp="1"/>
          </p:cNvSpPr>
          <p:nvPr>
            <p:ph sz="quarter" idx="13"/>
          </p:nvPr>
        </p:nvSpPr>
        <p:spPr>
          <a:xfrm>
            <a:off x="154760" y="791852"/>
            <a:ext cx="11770146" cy="5137215"/>
          </a:xfrm>
        </p:spPr>
        <p:txBody>
          <a:bodyPr/>
          <a:lstStyle/>
          <a:p>
            <a:r>
              <a:rPr lang="en-US" dirty="0"/>
              <a:t>It is scalable. </a:t>
            </a:r>
          </a:p>
          <a:p>
            <a:pPr lvl="1"/>
            <a:r>
              <a:rPr lang="en-US" dirty="0"/>
              <a:t>Use React as a library to build view layer only.</a:t>
            </a:r>
          </a:p>
          <a:p>
            <a:pPr lvl="1"/>
            <a:r>
              <a:rPr lang="en-US" dirty="0"/>
              <a:t>Use React as a framework to build a complete SPA.</a:t>
            </a:r>
          </a:p>
          <a:p>
            <a:r>
              <a:rPr lang="en-US" dirty="0"/>
              <a:t>It has a shallow learning curve.</a:t>
            </a:r>
          </a:p>
          <a:p>
            <a:pPr lvl="1"/>
            <a:r>
              <a:rPr lang="en-US" dirty="0"/>
              <a:t>React is easier to manage UI state than plain JavaScript.</a:t>
            </a:r>
          </a:p>
          <a:p>
            <a:pPr lvl="1"/>
            <a:r>
              <a:rPr lang="en-US" dirty="0"/>
              <a:t>It lets you focus on application logic instead of low-level scripting details.</a:t>
            </a:r>
          </a:p>
          <a:p>
            <a:r>
              <a:rPr lang="en-US" dirty="0"/>
              <a:t>React creates reusable components.</a:t>
            </a:r>
          </a:p>
          <a:p>
            <a:pPr lvl="1"/>
            <a:r>
              <a:rPr lang="en-US" dirty="0"/>
              <a:t>It is easy to extend and maintain ReactJS applications.</a:t>
            </a:r>
          </a:p>
          <a:p>
            <a:r>
              <a:rPr lang="en-US" dirty="0"/>
              <a:t>React has fast rendering.</a:t>
            </a:r>
          </a:p>
          <a:p>
            <a:pPr lvl="1"/>
            <a:r>
              <a:rPr lang="en-US" dirty="0"/>
              <a:t>Diffing the virtual DOM minimizes actual DOM updates.</a:t>
            </a:r>
          </a:p>
          <a:p>
            <a:r>
              <a:rPr lang="en-US" dirty="0"/>
              <a:t>There are available browser Dev Tools.</a:t>
            </a:r>
          </a:p>
          <a:p>
            <a:pPr lvl="1"/>
            <a:r>
              <a:rPr lang="en-US" dirty="0"/>
              <a:t>They provide useful debugging information is readily available.</a:t>
            </a:r>
          </a:p>
          <a:p>
            <a:r>
              <a:rPr lang="en-US" dirty="0"/>
              <a:t>You can use React Native.</a:t>
            </a:r>
          </a:p>
          <a:p>
            <a:pPr lvl="1"/>
            <a:r>
              <a:rPr lang="en-US" dirty="0"/>
              <a:t>Leverage your React knowledge to build native iOS and Android apps.</a:t>
            </a:r>
          </a:p>
        </p:txBody>
      </p:sp>
      <p:sp>
        <p:nvSpPr>
          <p:cNvPr id="3" name="Title 2">
            <a:extLst>
              <a:ext uri="{FF2B5EF4-FFF2-40B4-BE49-F238E27FC236}">
                <a16:creationId xmlns:a16="http://schemas.microsoft.com/office/drawing/2014/main" id="{2D97D193-D092-43A5-B998-C919C34510D5}"/>
              </a:ext>
            </a:extLst>
          </p:cNvPr>
          <p:cNvSpPr>
            <a:spLocks noGrp="1"/>
          </p:cNvSpPr>
          <p:nvPr>
            <p:ph type="title"/>
          </p:nvPr>
        </p:nvSpPr>
        <p:spPr/>
        <p:txBody>
          <a:bodyPr/>
          <a:lstStyle/>
          <a:p>
            <a:r>
              <a:rPr lang="en-US" dirty="0"/>
              <a:t>Why Use React?</a:t>
            </a:r>
          </a:p>
        </p:txBody>
      </p:sp>
      <p:sp>
        <p:nvSpPr>
          <p:cNvPr id="4" name="Slide Number Placeholder 3">
            <a:extLst>
              <a:ext uri="{FF2B5EF4-FFF2-40B4-BE49-F238E27FC236}">
                <a16:creationId xmlns:a16="http://schemas.microsoft.com/office/drawing/2014/main" id="{E74D4A85-E259-4E89-9005-3C18E76462D6}"/>
              </a:ext>
            </a:extLst>
          </p:cNvPr>
          <p:cNvSpPr>
            <a:spLocks noGrp="1"/>
          </p:cNvSpPr>
          <p:nvPr>
            <p:ph type="sldNum" sz="quarter" idx="4"/>
          </p:nvPr>
        </p:nvSpPr>
        <p:spPr/>
        <p:txBody>
          <a:bodyPr/>
          <a:lstStyle/>
          <a:p>
            <a:fld id="{3A3ABCD3-4259-4031-A1A0-BB63FBFB7B73}" type="slidenum">
              <a:rPr lang="en-US" smtClean="0"/>
              <a:pPr/>
              <a:t>14</a:t>
            </a:fld>
            <a:endParaRPr lang="en-US" dirty="0"/>
          </a:p>
        </p:txBody>
      </p:sp>
    </p:spTree>
    <p:extLst>
      <p:ext uri="{BB962C8B-B14F-4D97-AF65-F5344CB8AC3E}">
        <p14:creationId xmlns:p14="http://schemas.microsoft.com/office/powerpoint/2010/main" val="305396310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DE2FDE-C649-49B4-83F4-AF3DD15BFBD0}"/>
              </a:ext>
            </a:extLst>
          </p:cNvPr>
          <p:cNvSpPr>
            <a:spLocks noGrp="1"/>
          </p:cNvSpPr>
          <p:nvPr>
            <p:ph sz="quarter" idx="13"/>
          </p:nvPr>
        </p:nvSpPr>
        <p:spPr/>
        <p:txBody>
          <a:bodyPr/>
          <a:lstStyle/>
          <a:p>
            <a:r>
              <a:rPr lang="en-US" dirty="0"/>
              <a:t>React is JavaScript, so applications can use </a:t>
            </a:r>
            <a:r>
              <a:rPr lang="en-US" dirty="0" err="1"/>
              <a:t>XMLHttpRequest</a:t>
            </a:r>
            <a:r>
              <a:rPr lang="en-US" dirty="0"/>
              <a:t> for AJAX.</a:t>
            </a:r>
          </a:p>
          <a:p>
            <a:pPr lvl="1"/>
            <a:r>
              <a:rPr lang="en-US" dirty="0"/>
              <a:t>Doing so is tedious, at best.</a:t>
            </a:r>
          </a:p>
          <a:p>
            <a:r>
              <a:rPr lang="en-US" dirty="0"/>
              <a:t>3</a:t>
            </a:r>
            <a:r>
              <a:rPr lang="en-US" baseline="30000" dirty="0"/>
              <a:t>rd</a:t>
            </a:r>
            <a:r>
              <a:rPr lang="en-US" dirty="0"/>
              <a:t>-party packages make AJAX much easier.</a:t>
            </a:r>
          </a:p>
          <a:p>
            <a:pPr lvl="1"/>
            <a:r>
              <a:rPr lang="en-US" dirty="0"/>
              <a:t>Axios is one such package, commonly used.</a:t>
            </a:r>
          </a:p>
          <a:p>
            <a:pPr lvl="1"/>
            <a:r>
              <a:rPr lang="en-US" dirty="0"/>
              <a:t>Works well with React, even though not specifically designed for React.</a:t>
            </a:r>
          </a:p>
          <a:p>
            <a:r>
              <a:rPr lang="en-US" dirty="0"/>
              <a:t>Need to install Axios to your application.</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npm install axios</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B1C83EDE-827E-4A35-A14A-08D1A463E710}"/>
              </a:ext>
            </a:extLst>
          </p:cNvPr>
          <p:cNvSpPr>
            <a:spLocks noGrp="1"/>
          </p:cNvSpPr>
          <p:nvPr>
            <p:ph type="title"/>
          </p:nvPr>
        </p:nvSpPr>
        <p:spPr/>
        <p:txBody>
          <a:bodyPr/>
          <a:lstStyle/>
          <a:p>
            <a:r>
              <a:rPr lang="en-US" dirty="0"/>
              <a:t>Making AJAX Calls</a:t>
            </a:r>
          </a:p>
        </p:txBody>
      </p:sp>
      <p:sp>
        <p:nvSpPr>
          <p:cNvPr id="4" name="Slide Number Placeholder 3">
            <a:extLst>
              <a:ext uri="{FF2B5EF4-FFF2-40B4-BE49-F238E27FC236}">
                <a16:creationId xmlns:a16="http://schemas.microsoft.com/office/drawing/2014/main" id="{E06C19B5-25F3-4F61-B47E-8D51558FDB2E}"/>
              </a:ext>
            </a:extLst>
          </p:cNvPr>
          <p:cNvSpPr>
            <a:spLocks noGrp="1"/>
          </p:cNvSpPr>
          <p:nvPr>
            <p:ph type="sldNum" sz="quarter" idx="4"/>
          </p:nvPr>
        </p:nvSpPr>
        <p:spPr/>
        <p:txBody>
          <a:bodyPr/>
          <a:lstStyle/>
          <a:p>
            <a:fld id="{3A3ABCD3-4259-4031-A1A0-BB63FBFB7B73}" type="slidenum">
              <a:rPr lang="en-US" smtClean="0"/>
              <a:pPr/>
              <a:t>140</a:t>
            </a:fld>
            <a:endParaRPr lang="en-US" dirty="0"/>
          </a:p>
        </p:txBody>
      </p:sp>
    </p:spTree>
    <p:extLst>
      <p:ext uri="{BB962C8B-B14F-4D97-AF65-F5344CB8AC3E}">
        <p14:creationId xmlns:p14="http://schemas.microsoft.com/office/powerpoint/2010/main" val="39835164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5A7F9B-7714-4D3F-BE52-F982B8C06CED}"/>
              </a:ext>
            </a:extLst>
          </p:cNvPr>
          <p:cNvSpPr>
            <a:spLocks noGrp="1"/>
          </p:cNvSpPr>
          <p:nvPr>
            <p:ph sz="quarter" idx="13"/>
          </p:nvPr>
        </p:nvSpPr>
        <p:spPr/>
        <p:txBody>
          <a:bodyPr/>
          <a:lstStyle/>
          <a:p>
            <a:r>
              <a:rPr lang="en-US" dirty="0" err="1"/>
              <a:t>axios.get</a:t>
            </a:r>
            <a:r>
              <a:rPr lang="en-US" dirty="0"/>
              <a:t>('/api/products')</a:t>
            </a:r>
          </a:p>
          <a:p>
            <a:r>
              <a:rPr lang="en-US" dirty="0"/>
              <a:t>	.then(resp =&gt; {</a:t>
            </a:r>
          </a:p>
          <a:p>
            <a:r>
              <a:rPr lang="en-US" dirty="0"/>
              <a:t>		//work with the response here</a:t>
            </a:r>
          </a:p>
          <a:p>
            <a:r>
              <a:rPr lang="en-US" dirty="0"/>
              <a:t>	})</a:t>
            </a:r>
          </a:p>
          <a:p>
            <a:r>
              <a:rPr lang="en-US" dirty="0"/>
              <a:t>	.catch(err =&gt; {</a:t>
            </a:r>
          </a:p>
          <a:p>
            <a:r>
              <a:rPr lang="en-US" dirty="0"/>
              <a:t>		//handle any errors here</a:t>
            </a:r>
          </a:p>
          <a:p>
            <a:r>
              <a:rPr lang="en-US" dirty="0"/>
              <a:t>	})</a:t>
            </a:r>
          </a:p>
          <a:p>
            <a:r>
              <a:rPr lang="en-US" dirty="0"/>
              <a:t>	.finally(() =&gt; {</a:t>
            </a:r>
          </a:p>
          <a:p>
            <a:r>
              <a:rPr lang="en-US" dirty="0"/>
              <a:t>		//runs regardless of success or failure</a:t>
            </a:r>
          </a:p>
          <a:p>
            <a:r>
              <a:rPr lang="en-US" dirty="0"/>
              <a:t>	});</a:t>
            </a:r>
          </a:p>
          <a:p>
            <a:pPr marL="0" indent="0">
              <a:buNone/>
            </a:pPr>
            <a:endParaRPr lang="en-US" sz="1800" dirty="0">
              <a:latin typeface="Consolas" panose="020B0609020204030204" pitchFamily="49" charset="0"/>
            </a:endParaRPr>
          </a:p>
        </p:txBody>
      </p:sp>
      <p:sp>
        <p:nvSpPr>
          <p:cNvPr id="3" name="Title 2">
            <a:extLst>
              <a:ext uri="{FF2B5EF4-FFF2-40B4-BE49-F238E27FC236}">
                <a16:creationId xmlns:a16="http://schemas.microsoft.com/office/drawing/2014/main" id="{C19E3233-F26F-4042-B9EE-892EC5550996}"/>
              </a:ext>
            </a:extLst>
          </p:cNvPr>
          <p:cNvSpPr>
            <a:spLocks noGrp="1"/>
          </p:cNvSpPr>
          <p:nvPr>
            <p:ph type="title"/>
          </p:nvPr>
        </p:nvSpPr>
        <p:spPr/>
        <p:txBody>
          <a:bodyPr/>
          <a:lstStyle/>
          <a:p>
            <a:r>
              <a:rPr lang="en-US" dirty="0"/>
              <a:t>Using Axios</a:t>
            </a:r>
          </a:p>
        </p:txBody>
      </p:sp>
      <p:sp>
        <p:nvSpPr>
          <p:cNvPr id="4" name="Slide Number Placeholder 3">
            <a:extLst>
              <a:ext uri="{FF2B5EF4-FFF2-40B4-BE49-F238E27FC236}">
                <a16:creationId xmlns:a16="http://schemas.microsoft.com/office/drawing/2014/main" id="{60057B37-32E1-4141-A969-A4946DF23186}"/>
              </a:ext>
            </a:extLst>
          </p:cNvPr>
          <p:cNvSpPr>
            <a:spLocks noGrp="1"/>
          </p:cNvSpPr>
          <p:nvPr>
            <p:ph type="sldNum" sz="quarter" idx="4"/>
          </p:nvPr>
        </p:nvSpPr>
        <p:spPr/>
        <p:txBody>
          <a:bodyPr/>
          <a:lstStyle/>
          <a:p>
            <a:fld id="{3A3ABCD3-4259-4031-A1A0-BB63FBFB7B73}" type="slidenum">
              <a:rPr lang="en-US" smtClean="0"/>
              <a:pPr/>
              <a:t>141</a:t>
            </a:fld>
            <a:endParaRPr lang="en-US" dirty="0"/>
          </a:p>
        </p:txBody>
      </p:sp>
      <p:sp>
        <p:nvSpPr>
          <p:cNvPr id="5" name="Content Placeholder 4">
            <a:extLst>
              <a:ext uri="{FF2B5EF4-FFF2-40B4-BE49-F238E27FC236}">
                <a16:creationId xmlns:a16="http://schemas.microsoft.com/office/drawing/2014/main" id="{F81109F1-586C-44EE-827F-650334351B7F}"/>
              </a:ext>
            </a:extLst>
          </p:cNvPr>
          <p:cNvSpPr>
            <a:spLocks noGrp="1"/>
          </p:cNvSpPr>
          <p:nvPr>
            <p:ph sz="quarter" idx="14"/>
          </p:nvPr>
        </p:nvSpPr>
        <p:spPr/>
        <p:txBody>
          <a:bodyPr/>
          <a:lstStyle/>
          <a:p>
            <a:r>
              <a:rPr lang="en-US" dirty="0"/>
              <a:t>Fetching new data for a component is considered a side-effect.</a:t>
            </a:r>
          </a:p>
          <a:p>
            <a:r>
              <a:rPr lang="en-US" dirty="0" err="1"/>
              <a:t>componentDidMount</a:t>
            </a:r>
            <a:r>
              <a:rPr lang="en-US" dirty="0"/>
              <a:t>() is the appropriate lifecycle event for side-effects.</a:t>
            </a:r>
          </a:p>
          <a:p>
            <a:pPr lvl="1"/>
            <a:r>
              <a:rPr lang="en-US" dirty="0"/>
              <a:t>Be sure to update state asynchronously.</a:t>
            </a:r>
          </a:p>
          <a:p>
            <a:r>
              <a:rPr lang="en-US" dirty="0"/>
              <a:t>Axios has a get() method to make AJAX GET requests.</a:t>
            </a:r>
          </a:p>
          <a:p>
            <a:pPr lvl="1"/>
            <a:r>
              <a:rPr lang="en-US" dirty="0"/>
              <a:t>Requires a param with the URL being requested.</a:t>
            </a:r>
          </a:p>
          <a:p>
            <a:pPr lvl="1"/>
            <a:r>
              <a:rPr lang="en-US" dirty="0"/>
              <a:t>Has an optional param for additional configuration.</a:t>
            </a:r>
          </a:p>
          <a:p>
            <a:pPr lvl="1"/>
            <a:r>
              <a:rPr lang="en-US" dirty="0"/>
              <a:t>Returns a promise (so .then(), .catch() and .finally() are used to handle the response.)</a:t>
            </a:r>
          </a:p>
          <a:p>
            <a:endParaRPr lang="en-US" dirty="0"/>
          </a:p>
        </p:txBody>
      </p:sp>
    </p:spTree>
    <p:extLst>
      <p:ext uri="{BB962C8B-B14F-4D97-AF65-F5344CB8AC3E}">
        <p14:creationId xmlns:p14="http://schemas.microsoft.com/office/powerpoint/2010/main" val="309034814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F4C398-01E8-435B-AD59-B502CC1607AD}"/>
              </a:ext>
            </a:extLst>
          </p:cNvPr>
          <p:cNvSpPr>
            <a:spLocks noGrp="1"/>
          </p:cNvSpPr>
          <p:nvPr>
            <p:ph sz="quarter" idx="13"/>
          </p:nvPr>
        </p:nvSpPr>
        <p:spPr/>
        <p:txBody>
          <a:bodyPr/>
          <a:lstStyle/>
          <a:p>
            <a:r>
              <a:rPr lang="en-US" dirty="0"/>
              <a:t>Data fetched via AJAX is typically put into state.</a:t>
            </a:r>
          </a:p>
          <a:p>
            <a:r>
              <a:rPr lang="en-US" dirty="0"/>
              <a:t>State should be modified immutably.</a:t>
            </a:r>
          </a:p>
          <a:p>
            <a:pPr lvl="1"/>
            <a:r>
              <a:rPr lang="en-US" dirty="0"/>
              <a:t>Changes should not modify properties of existing state objects.</a:t>
            </a:r>
          </a:p>
          <a:p>
            <a:pPr lvl="2"/>
            <a:r>
              <a:rPr lang="en-US" dirty="0"/>
              <a:t>Create new state objects with modifications so reference is changed.</a:t>
            </a:r>
          </a:p>
          <a:p>
            <a:pPr lvl="1"/>
            <a:r>
              <a:rPr lang="en-US" dirty="0"/>
              <a:t>Changes should not modify membership in existing arrays.</a:t>
            </a:r>
          </a:p>
          <a:p>
            <a:pPr lvl="2"/>
            <a:r>
              <a:rPr lang="en-US" dirty="0"/>
              <a:t>Create new arrays with modified membership so reference is changed.</a:t>
            </a:r>
          </a:p>
          <a:p>
            <a:pPr lvl="1"/>
            <a:r>
              <a:rPr lang="en-US" dirty="0"/>
              <a:t>Changes to primitive (value) types can be directly made.</a:t>
            </a:r>
          </a:p>
          <a:p>
            <a:r>
              <a:rPr lang="en-US" dirty="0"/>
              <a:t>State is sometimes passed to child components as props.</a:t>
            </a:r>
          </a:p>
          <a:p>
            <a:pPr lvl="1"/>
            <a:r>
              <a:rPr lang="en-US" dirty="0"/>
              <a:t>If state is modified properly, re-rendering will be triggered.</a:t>
            </a:r>
          </a:p>
          <a:p>
            <a:r>
              <a:rPr lang="en-US" dirty="0"/>
              <a:t>State is sometimes used directly in component's own render() method.</a:t>
            </a:r>
          </a:p>
        </p:txBody>
      </p:sp>
      <p:sp>
        <p:nvSpPr>
          <p:cNvPr id="3" name="Title 2">
            <a:extLst>
              <a:ext uri="{FF2B5EF4-FFF2-40B4-BE49-F238E27FC236}">
                <a16:creationId xmlns:a16="http://schemas.microsoft.com/office/drawing/2014/main" id="{53AD4D7C-A3FA-46CF-BC6A-439E81C1F4E1}"/>
              </a:ext>
            </a:extLst>
          </p:cNvPr>
          <p:cNvSpPr>
            <a:spLocks noGrp="1"/>
          </p:cNvSpPr>
          <p:nvPr>
            <p:ph type="title"/>
          </p:nvPr>
        </p:nvSpPr>
        <p:spPr/>
        <p:txBody>
          <a:bodyPr/>
          <a:lstStyle/>
          <a:p>
            <a:r>
              <a:rPr lang="en-US" dirty="0"/>
              <a:t>Rendering Fetched Data</a:t>
            </a:r>
          </a:p>
        </p:txBody>
      </p:sp>
      <p:sp>
        <p:nvSpPr>
          <p:cNvPr id="4" name="Slide Number Placeholder 3">
            <a:extLst>
              <a:ext uri="{FF2B5EF4-FFF2-40B4-BE49-F238E27FC236}">
                <a16:creationId xmlns:a16="http://schemas.microsoft.com/office/drawing/2014/main" id="{2FE3F9A7-B70E-49FC-ADF4-5CB67CF18108}"/>
              </a:ext>
            </a:extLst>
          </p:cNvPr>
          <p:cNvSpPr>
            <a:spLocks noGrp="1"/>
          </p:cNvSpPr>
          <p:nvPr>
            <p:ph type="sldNum" sz="quarter" idx="4"/>
          </p:nvPr>
        </p:nvSpPr>
        <p:spPr/>
        <p:txBody>
          <a:bodyPr/>
          <a:lstStyle/>
          <a:p>
            <a:fld id="{3A3ABCD3-4259-4031-A1A0-BB63FBFB7B73}" type="slidenum">
              <a:rPr lang="en-US" smtClean="0"/>
              <a:pPr/>
              <a:t>142</a:t>
            </a:fld>
            <a:endParaRPr lang="en-US" dirty="0"/>
          </a:p>
        </p:txBody>
      </p:sp>
    </p:spTree>
    <p:extLst>
      <p:ext uri="{BB962C8B-B14F-4D97-AF65-F5344CB8AC3E}">
        <p14:creationId xmlns:p14="http://schemas.microsoft.com/office/powerpoint/2010/main" val="23178748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D2E810-4E9A-4877-A46B-65CA07D64D30}"/>
              </a:ext>
            </a:extLst>
          </p:cNvPr>
          <p:cNvSpPr>
            <a:spLocks noGrp="1"/>
          </p:cNvSpPr>
          <p:nvPr>
            <p:ph sz="quarter" idx="13"/>
          </p:nvPr>
        </p:nvSpPr>
        <p:spPr>
          <a:xfrm>
            <a:off x="154760" y="860392"/>
            <a:ext cx="11770146" cy="5137215"/>
          </a:xfrm>
        </p:spPr>
        <p:txBody>
          <a:bodyPr/>
          <a:lstStyle/>
          <a:p>
            <a:r>
              <a:rPr lang="en-US" dirty="0"/>
              <a:t>Users often need to interact with elements/component rendered from collections.</a:t>
            </a:r>
          </a:p>
          <a:p>
            <a:r>
              <a:rPr lang="en-US" dirty="0"/>
              <a:t>Event handlers need to know which data element should be used.</a:t>
            </a:r>
          </a:p>
          <a:p>
            <a:r>
              <a:rPr lang="en-US" dirty="0"/>
              <a:t>Event handlers can be connected with two different syntaxes.</a:t>
            </a:r>
          </a:p>
          <a:p>
            <a:pPr lvl="1"/>
            <a:r>
              <a:rPr lang="en-US" dirty="0"/>
              <a:t>Directly connect a function to the event.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onClick</a:t>
            </a:r>
            <a:r>
              <a:rPr lang="en-US" sz="1800" dirty="0">
                <a:latin typeface="Consolas" panose="020B0609020204030204" pitchFamily="49" charset="0"/>
              </a:rPr>
              <a:t>={</a:t>
            </a:r>
            <a:r>
              <a:rPr lang="en-US" sz="1800" dirty="0" err="1">
                <a:latin typeface="Consolas" panose="020B0609020204030204" pitchFamily="49" charset="0"/>
              </a:rPr>
              <a:t>handleClick</a:t>
            </a:r>
            <a:r>
              <a:rPr lang="en-US" sz="1800" dirty="0">
                <a:latin typeface="Consolas" panose="020B0609020204030204" pitchFamily="49" charset="0"/>
              </a:rPr>
              <a:t>}</a:t>
            </a:r>
          </a:p>
          <a:p>
            <a:pPr marL="457200" lvl="1" indent="0">
              <a:buNone/>
            </a:pPr>
            <a:endParaRPr lang="en-US" sz="1800" dirty="0">
              <a:latin typeface="Consolas" panose="020B0609020204030204" pitchFamily="49" charset="0"/>
            </a:endParaRPr>
          </a:p>
          <a:p>
            <a:pPr lvl="1"/>
            <a:r>
              <a:rPr lang="en-US" dirty="0"/>
              <a:t>Execute an anonymous function (or arrow function) in response to the event.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onClick</a:t>
            </a:r>
            <a:r>
              <a:rPr lang="en-US" sz="1800" dirty="0">
                <a:latin typeface="Consolas" panose="020B0609020204030204" pitchFamily="49" charset="0"/>
              </a:rPr>
              <a:t>={(</a:t>
            </a:r>
            <a:r>
              <a:rPr lang="en-US" sz="1800" dirty="0" err="1">
                <a:latin typeface="Consolas" panose="020B0609020204030204" pitchFamily="49" charset="0"/>
              </a:rPr>
              <a:t>evt</a:t>
            </a:r>
            <a:r>
              <a:rPr lang="en-US" sz="1800" dirty="0">
                <a:latin typeface="Consolas" panose="020B0609020204030204" pitchFamily="49" charset="0"/>
              </a:rPr>
              <a:t>) =&gt; { </a:t>
            </a:r>
            <a:r>
              <a:rPr lang="en-US" sz="1800" dirty="0" err="1">
                <a:latin typeface="Consolas" panose="020B0609020204030204" pitchFamily="49" charset="0"/>
              </a:rPr>
              <a:t>handleClick</a:t>
            </a:r>
            <a:r>
              <a:rPr lang="en-US" sz="1800" dirty="0">
                <a:latin typeface="Consolas" panose="020B0609020204030204" pitchFamily="49" charset="0"/>
              </a:rPr>
              <a:t>(</a:t>
            </a:r>
            <a:r>
              <a:rPr lang="en-US" sz="1800" dirty="0" err="1">
                <a:latin typeface="Consolas" panose="020B0609020204030204" pitchFamily="49" charset="0"/>
              </a:rPr>
              <a:t>evt</a:t>
            </a: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a:p>
            <a:r>
              <a:rPr lang="en-US" dirty="0"/>
              <a:t>The second approach is often useful when interacting with collections.</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const content = </a:t>
            </a:r>
            <a:r>
              <a:rPr lang="en-US" sz="2000" dirty="0" err="1">
                <a:latin typeface="Consolas" panose="020B0609020204030204" pitchFamily="49" charset="0"/>
              </a:rPr>
              <a:t>this.state.products.map</a:t>
            </a:r>
            <a:r>
              <a:rPr lang="en-US" sz="2000" dirty="0">
                <a:latin typeface="Consolas" panose="020B0609020204030204" pitchFamily="49" charset="0"/>
              </a:rPr>
              <a:t>(product =&gt;</a:t>
            </a:r>
          </a:p>
          <a:p>
            <a:pPr marL="0" indent="0">
              <a:buNone/>
            </a:pPr>
            <a:r>
              <a:rPr lang="en-US" sz="2000" dirty="0">
                <a:latin typeface="Consolas" panose="020B0609020204030204" pitchFamily="49" charset="0"/>
              </a:rPr>
              <a:t>		&lt;Product key={product.id} </a:t>
            </a:r>
            <a:r>
              <a:rPr lang="en-US" sz="2000" dirty="0" err="1">
                <a:latin typeface="Consolas" panose="020B0609020204030204" pitchFamily="49" charset="0"/>
              </a:rPr>
              <a:t>onClick</a:t>
            </a:r>
            <a:r>
              <a:rPr lang="en-US" sz="2000" dirty="0">
                <a:latin typeface="Consolas" panose="020B0609020204030204" pitchFamily="49" charset="0"/>
              </a:rPr>
              <a:t>={(</a:t>
            </a:r>
            <a:r>
              <a:rPr lang="en-US" sz="2000" dirty="0" err="1">
                <a:latin typeface="Consolas" panose="020B0609020204030204" pitchFamily="49" charset="0"/>
              </a:rPr>
              <a:t>evt</a:t>
            </a:r>
            <a:r>
              <a:rPr lang="en-US" sz="2000" dirty="0">
                <a:latin typeface="Consolas" panose="020B0609020204030204" pitchFamily="49" charset="0"/>
              </a:rPr>
              <a:t>) =&gt; </a:t>
            </a:r>
            <a:r>
              <a:rPr lang="en-US" sz="2000" dirty="0" err="1">
                <a:latin typeface="Consolas" panose="020B0609020204030204" pitchFamily="49" charset="0"/>
              </a:rPr>
              <a:t>editProduct</a:t>
            </a:r>
            <a:r>
              <a:rPr lang="en-US" sz="2000" dirty="0">
                <a:latin typeface="Consolas" panose="020B0609020204030204" pitchFamily="49" charset="0"/>
              </a:rPr>
              <a:t>(product)}} /&gt;</a:t>
            </a:r>
          </a:p>
          <a:p>
            <a:pPr marL="0" indent="0">
              <a:buNone/>
            </a:pPr>
            <a:r>
              <a:rPr lang="en-US" sz="2000" dirty="0">
                <a:latin typeface="Consolas" panose="020B0609020204030204" pitchFamily="49" charset="0"/>
              </a:rPr>
              <a:t>	);</a:t>
            </a:r>
          </a:p>
          <a:p>
            <a:endParaRPr lang="en-US" dirty="0"/>
          </a:p>
        </p:txBody>
      </p:sp>
      <p:sp>
        <p:nvSpPr>
          <p:cNvPr id="3" name="Title 2">
            <a:extLst>
              <a:ext uri="{FF2B5EF4-FFF2-40B4-BE49-F238E27FC236}">
                <a16:creationId xmlns:a16="http://schemas.microsoft.com/office/drawing/2014/main" id="{29E1496F-7508-4E58-97AA-21C50CC70216}"/>
              </a:ext>
            </a:extLst>
          </p:cNvPr>
          <p:cNvSpPr>
            <a:spLocks noGrp="1"/>
          </p:cNvSpPr>
          <p:nvPr>
            <p:ph type="title"/>
          </p:nvPr>
        </p:nvSpPr>
        <p:spPr/>
        <p:txBody>
          <a:bodyPr/>
          <a:lstStyle/>
          <a:p>
            <a:r>
              <a:rPr lang="en-US" dirty="0"/>
              <a:t>Interactions </a:t>
            </a:r>
          </a:p>
        </p:txBody>
      </p:sp>
      <p:sp>
        <p:nvSpPr>
          <p:cNvPr id="4" name="Slide Number Placeholder 3">
            <a:extLst>
              <a:ext uri="{FF2B5EF4-FFF2-40B4-BE49-F238E27FC236}">
                <a16:creationId xmlns:a16="http://schemas.microsoft.com/office/drawing/2014/main" id="{D53D5630-A570-4F2F-B191-F1E36E3772AE}"/>
              </a:ext>
            </a:extLst>
          </p:cNvPr>
          <p:cNvSpPr>
            <a:spLocks noGrp="1"/>
          </p:cNvSpPr>
          <p:nvPr>
            <p:ph type="sldNum" sz="quarter" idx="4"/>
          </p:nvPr>
        </p:nvSpPr>
        <p:spPr/>
        <p:txBody>
          <a:bodyPr/>
          <a:lstStyle/>
          <a:p>
            <a:fld id="{3A3ABCD3-4259-4031-A1A0-BB63FBFB7B73}" type="slidenum">
              <a:rPr lang="en-US" smtClean="0"/>
              <a:pPr/>
              <a:t>143</a:t>
            </a:fld>
            <a:endParaRPr lang="en-US" dirty="0"/>
          </a:p>
        </p:txBody>
      </p:sp>
    </p:spTree>
    <p:extLst>
      <p:ext uri="{BB962C8B-B14F-4D97-AF65-F5344CB8AC3E}">
        <p14:creationId xmlns:p14="http://schemas.microsoft.com/office/powerpoint/2010/main" val="32913499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9DC35-B712-49DF-87DC-3102D9185CC3}"/>
              </a:ext>
            </a:extLst>
          </p:cNvPr>
          <p:cNvSpPr>
            <a:spLocks noGrp="1"/>
          </p:cNvSpPr>
          <p:nvPr>
            <p:ph sz="quarter" idx="13"/>
          </p:nvPr>
        </p:nvSpPr>
        <p:spPr/>
        <p:txBody>
          <a:bodyPr/>
          <a:lstStyle/>
          <a:p>
            <a:r>
              <a:rPr lang="en-US" dirty="0"/>
              <a:t>Often when props change applications need to fetch additional data.</a:t>
            </a:r>
          </a:p>
          <a:p>
            <a:pPr lvl="1"/>
            <a:r>
              <a:rPr lang="en-US" dirty="0"/>
              <a:t>Remember that doing so is a side-effect.</a:t>
            </a:r>
          </a:p>
          <a:p>
            <a:r>
              <a:rPr lang="en-US" dirty="0" err="1"/>
              <a:t>componentDidUpdate</a:t>
            </a:r>
            <a:r>
              <a:rPr lang="en-US" dirty="0"/>
              <a:t>() is the appropriate update lifecycle event for side-effects.</a:t>
            </a:r>
          </a:p>
          <a:p>
            <a:r>
              <a:rPr lang="en-US" dirty="0"/>
              <a:t>Updating state during </a:t>
            </a:r>
            <a:r>
              <a:rPr lang="en-US" dirty="0" err="1"/>
              <a:t>componentDidUpdate</a:t>
            </a:r>
            <a:r>
              <a:rPr lang="en-US" dirty="0"/>
              <a:t> can re-start the update lifecycle.</a:t>
            </a:r>
          </a:p>
          <a:p>
            <a:pPr lvl="1"/>
            <a:r>
              <a:rPr lang="en-US" dirty="0"/>
              <a:t>Infinite loop!!</a:t>
            </a:r>
          </a:p>
          <a:p>
            <a:pPr lvl="1"/>
            <a:r>
              <a:rPr lang="en-US" dirty="0"/>
              <a:t>Page will often look fine – check the network requests to see continual requests being made.</a:t>
            </a:r>
          </a:p>
          <a:p>
            <a:r>
              <a:rPr lang="en-US" dirty="0"/>
              <a:t>Solution: carefully construct conditional checks inside </a:t>
            </a:r>
            <a:r>
              <a:rPr lang="en-US" dirty="0" err="1"/>
              <a:t>componentDidUpdate</a:t>
            </a:r>
            <a:r>
              <a:rPr lang="en-US" dirty="0"/>
              <a:t>().</a:t>
            </a:r>
          </a:p>
          <a:p>
            <a:pPr lvl="1"/>
            <a:r>
              <a:rPr lang="en-US" dirty="0"/>
              <a:t>Only load data if state is not in sync with props.</a:t>
            </a:r>
          </a:p>
          <a:p>
            <a:r>
              <a:rPr lang="en-US" dirty="0"/>
              <a:t>Other solution: avoid the problem completely.</a:t>
            </a:r>
          </a:p>
          <a:p>
            <a:pPr lvl="1"/>
            <a:r>
              <a:rPr lang="en-US" dirty="0"/>
              <a:t>Do not create hybrid components.</a:t>
            </a:r>
          </a:p>
          <a:p>
            <a:pPr lvl="1"/>
            <a:r>
              <a:rPr lang="en-US" dirty="0"/>
              <a:t>A component either uses props or manages state, not both.</a:t>
            </a:r>
          </a:p>
          <a:p>
            <a:endParaRPr lang="en-US" dirty="0"/>
          </a:p>
        </p:txBody>
      </p:sp>
      <p:sp>
        <p:nvSpPr>
          <p:cNvPr id="3" name="Title 2">
            <a:extLst>
              <a:ext uri="{FF2B5EF4-FFF2-40B4-BE49-F238E27FC236}">
                <a16:creationId xmlns:a16="http://schemas.microsoft.com/office/drawing/2014/main" id="{3DB41CB1-50B5-434D-9474-E73D19E6D71B}"/>
              </a:ext>
            </a:extLst>
          </p:cNvPr>
          <p:cNvSpPr>
            <a:spLocks noGrp="1"/>
          </p:cNvSpPr>
          <p:nvPr>
            <p:ph type="title"/>
          </p:nvPr>
        </p:nvSpPr>
        <p:spPr/>
        <p:txBody>
          <a:bodyPr/>
          <a:lstStyle/>
          <a:p>
            <a:r>
              <a:rPr lang="en-US" dirty="0"/>
              <a:t>Avoiding Infinite Loops</a:t>
            </a:r>
          </a:p>
        </p:txBody>
      </p:sp>
      <p:sp>
        <p:nvSpPr>
          <p:cNvPr id="4" name="Slide Number Placeholder 3">
            <a:extLst>
              <a:ext uri="{FF2B5EF4-FFF2-40B4-BE49-F238E27FC236}">
                <a16:creationId xmlns:a16="http://schemas.microsoft.com/office/drawing/2014/main" id="{57D19226-B6A1-45E3-B8FD-CBF29E53B0E2}"/>
              </a:ext>
            </a:extLst>
          </p:cNvPr>
          <p:cNvSpPr>
            <a:spLocks noGrp="1"/>
          </p:cNvSpPr>
          <p:nvPr>
            <p:ph type="sldNum" sz="quarter" idx="4"/>
          </p:nvPr>
        </p:nvSpPr>
        <p:spPr/>
        <p:txBody>
          <a:bodyPr/>
          <a:lstStyle/>
          <a:p>
            <a:fld id="{3A3ABCD3-4259-4031-A1A0-BB63FBFB7B73}" type="slidenum">
              <a:rPr lang="en-US" smtClean="0"/>
              <a:pPr/>
              <a:t>144</a:t>
            </a:fld>
            <a:endParaRPr lang="en-US" dirty="0"/>
          </a:p>
        </p:txBody>
      </p:sp>
    </p:spTree>
    <p:extLst>
      <p:ext uri="{BB962C8B-B14F-4D97-AF65-F5344CB8AC3E}">
        <p14:creationId xmlns:p14="http://schemas.microsoft.com/office/powerpoint/2010/main" val="1770198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DB608C-D9C6-46EB-AB6B-A89F8F0885A7}"/>
              </a:ext>
            </a:extLst>
          </p:cNvPr>
          <p:cNvSpPr>
            <a:spLocks noGrp="1"/>
          </p:cNvSpPr>
          <p:nvPr>
            <p:ph sz="quarter" idx="13"/>
          </p:nvPr>
        </p:nvSpPr>
        <p:spPr/>
        <p:txBody>
          <a:bodyPr/>
          <a:lstStyle/>
          <a:p>
            <a:r>
              <a:rPr lang="en-US" dirty="0"/>
              <a:t>const data = {</a:t>
            </a:r>
          </a:p>
          <a:p>
            <a:r>
              <a:rPr lang="en-US" dirty="0"/>
              <a:t>	name: 'Widget',</a:t>
            </a:r>
          </a:p>
          <a:p>
            <a:r>
              <a:rPr lang="en-US" dirty="0"/>
              <a:t>	size: 'medium',</a:t>
            </a:r>
          </a:p>
          <a:p>
            <a:r>
              <a:rPr lang="en-US" dirty="0"/>
              <a:t>	price: 19.95</a:t>
            </a:r>
          </a:p>
          <a:p>
            <a:r>
              <a:rPr lang="en-US" dirty="0"/>
              <a:t>};</a:t>
            </a:r>
          </a:p>
          <a:p>
            <a:r>
              <a:rPr lang="en-US" dirty="0" err="1"/>
              <a:t>axios.post</a:t>
            </a:r>
            <a:r>
              <a:rPr lang="en-US" dirty="0"/>
              <a:t>('</a:t>
            </a:r>
            <a:r>
              <a:rPr lang="en-US" dirty="0" err="1"/>
              <a:t>api</a:t>
            </a:r>
            <a:r>
              <a:rPr lang="en-US" dirty="0"/>
              <a:t>/products', data)</a:t>
            </a:r>
          </a:p>
          <a:p>
            <a:r>
              <a:rPr lang="en-US" dirty="0"/>
              <a:t>	.then(resp =&gt; { . . . })</a:t>
            </a:r>
          </a:p>
          <a:p>
            <a:r>
              <a:rPr lang="en-US" dirty="0"/>
              <a:t>	.catch(err =&gt; { . . . })</a:t>
            </a:r>
          </a:p>
          <a:p>
            <a:r>
              <a:rPr lang="en-US" dirty="0"/>
              <a:t>	.finally(() =&gt; { . . . });</a:t>
            </a:r>
          </a:p>
          <a:p>
            <a:endParaRPr lang="en-US" dirty="0"/>
          </a:p>
        </p:txBody>
      </p:sp>
      <p:sp>
        <p:nvSpPr>
          <p:cNvPr id="3" name="Title 2">
            <a:extLst>
              <a:ext uri="{FF2B5EF4-FFF2-40B4-BE49-F238E27FC236}">
                <a16:creationId xmlns:a16="http://schemas.microsoft.com/office/drawing/2014/main" id="{FB63EA7E-0B67-4DC3-81EB-1B1A9008858E}"/>
              </a:ext>
            </a:extLst>
          </p:cNvPr>
          <p:cNvSpPr>
            <a:spLocks noGrp="1"/>
          </p:cNvSpPr>
          <p:nvPr>
            <p:ph type="title"/>
          </p:nvPr>
        </p:nvSpPr>
        <p:spPr/>
        <p:txBody>
          <a:bodyPr/>
          <a:lstStyle/>
          <a:p>
            <a:r>
              <a:rPr lang="en-US" dirty="0" err="1"/>
              <a:t>POSTing</a:t>
            </a:r>
            <a:r>
              <a:rPr lang="en-US" dirty="0"/>
              <a:t> Data</a:t>
            </a:r>
          </a:p>
        </p:txBody>
      </p:sp>
      <p:sp>
        <p:nvSpPr>
          <p:cNvPr id="4" name="Slide Number Placeholder 3">
            <a:extLst>
              <a:ext uri="{FF2B5EF4-FFF2-40B4-BE49-F238E27FC236}">
                <a16:creationId xmlns:a16="http://schemas.microsoft.com/office/drawing/2014/main" id="{C2660B6F-691C-4246-BA1E-DFA4F8BB6B45}"/>
              </a:ext>
            </a:extLst>
          </p:cNvPr>
          <p:cNvSpPr>
            <a:spLocks noGrp="1"/>
          </p:cNvSpPr>
          <p:nvPr>
            <p:ph type="sldNum" sz="quarter" idx="4"/>
          </p:nvPr>
        </p:nvSpPr>
        <p:spPr/>
        <p:txBody>
          <a:bodyPr/>
          <a:lstStyle/>
          <a:p>
            <a:fld id="{3A3ABCD3-4259-4031-A1A0-BB63FBFB7B73}" type="slidenum">
              <a:rPr lang="en-US" smtClean="0"/>
              <a:pPr/>
              <a:t>145</a:t>
            </a:fld>
            <a:endParaRPr lang="en-US" dirty="0"/>
          </a:p>
        </p:txBody>
      </p:sp>
      <p:sp>
        <p:nvSpPr>
          <p:cNvPr id="7" name="Content Placeholder 6">
            <a:extLst>
              <a:ext uri="{FF2B5EF4-FFF2-40B4-BE49-F238E27FC236}">
                <a16:creationId xmlns:a16="http://schemas.microsoft.com/office/drawing/2014/main" id="{35707D34-087F-4FA7-A8E9-230BA25F93CD}"/>
              </a:ext>
            </a:extLst>
          </p:cNvPr>
          <p:cNvSpPr>
            <a:spLocks noGrp="1"/>
          </p:cNvSpPr>
          <p:nvPr>
            <p:ph sz="quarter" idx="14"/>
          </p:nvPr>
        </p:nvSpPr>
        <p:spPr/>
        <p:txBody>
          <a:bodyPr/>
          <a:lstStyle/>
          <a:p>
            <a:r>
              <a:rPr lang="en-US" dirty="0"/>
              <a:t>Axios has a post() method to send an HTTP POST request.</a:t>
            </a:r>
          </a:p>
          <a:p>
            <a:pPr lvl="1"/>
            <a:r>
              <a:rPr lang="en-US" dirty="0"/>
              <a:t>Params for the URL and the data being sent.</a:t>
            </a:r>
          </a:p>
          <a:p>
            <a:pPr lvl="1"/>
            <a:r>
              <a:rPr lang="en-US" dirty="0"/>
              <a:t>Optional parameter for any other configuration.</a:t>
            </a:r>
          </a:p>
          <a:p>
            <a:r>
              <a:rPr lang="en-US" dirty="0"/>
              <a:t>Returns a promise.</a:t>
            </a:r>
          </a:p>
          <a:p>
            <a:pPr lvl="1"/>
            <a:r>
              <a:rPr lang="en-US" dirty="0"/>
              <a:t>.then() connects a success callback.</a:t>
            </a:r>
          </a:p>
          <a:p>
            <a:pPr lvl="1"/>
            <a:r>
              <a:rPr lang="en-US" dirty="0"/>
              <a:t>.catch() connects an error callback.</a:t>
            </a:r>
          </a:p>
          <a:p>
            <a:pPr lvl="1"/>
            <a:r>
              <a:rPr lang="en-US" dirty="0"/>
              <a:t>.finally() connects a completion callback.</a:t>
            </a:r>
          </a:p>
        </p:txBody>
      </p:sp>
    </p:spTree>
    <p:extLst>
      <p:ext uri="{BB962C8B-B14F-4D97-AF65-F5344CB8AC3E}">
        <p14:creationId xmlns:p14="http://schemas.microsoft.com/office/powerpoint/2010/main" val="93837748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280266-7CD0-4FD1-B50D-75C6160C67E0}"/>
              </a:ext>
            </a:extLst>
          </p:cNvPr>
          <p:cNvSpPr>
            <a:spLocks noGrp="1"/>
          </p:cNvSpPr>
          <p:nvPr>
            <p:ph sz="quarter" idx="13"/>
          </p:nvPr>
        </p:nvSpPr>
        <p:spPr/>
        <p:txBody>
          <a:bodyPr/>
          <a:lstStyle/>
          <a:p>
            <a:r>
              <a:rPr lang="en-US" dirty="0"/>
              <a:t>Axios has a put() method.</a:t>
            </a:r>
          </a:p>
          <a:p>
            <a:pPr lvl="1"/>
            <a:r>
              <a:rPr lang="en-US" dirty="0"/>
              <a:t>Works just like post().</a:t>
            </a:r>
          </a:p>
          <a:p>
            <a:pPr lvl="1"/>
            <a:r>
              <a:rPr lang="en-US" dirty="0"/>
              <a:t>Parameters for URL and data being sent.</a:t>
            </a:r>
          </a:p>
          <a:p>
            <a:pPr lvl="1"/>
            <a:r>
              <a:rPr lang="en-US" dirty="0"/>
              <a:t>Optional parameter for other configuration settings.</a:t>
            </a:r>
          </a:p>
          <a:p>
            <a:pPr lvl="1"/>
            <a:r>
              <a:rPr lang="en-US" dirty="0"/>
              <a:t>Returns a promise.</a:t>
            </a:r>
          </a:p>
          <a:p>
            <a:r>
              <a:rPr lang="en-US" dirty="0"/>
              <a:t>Axios has a delete() method.</a:t>
            </a:r>
          </a:p>
          <a:p>
            <a:pPr lvl="1"/>
            <a:r>
              <a:rPr lang="en-US" dirty="0"/>
              <a:t>Works just like get().</a:t>
            </a:r>
          </a:p>
          <a:p>
            <a:pPr lvl="1"/>
            <a:r>
              <a:rPr lang="en-US" dirty="0"/>
              <a:t>Parameter for the URL.</a:t>
            </a:r>
          </a:p>
          <a:p>
            <a:pPr lvl="1"/>
            <a:r>
              <a:rPr lang="en-US" dirty="0"/>
              <a:t>Optional parameter for other configuration settings.</a:t>
            </a:r>
          </a:p>
          <a:p>
            <a:pPr lvl="1"/>
            <a:r>
              <a:rPr lang="en-US" dirty="0"/>
              <a:t>Returns a promise.</a:t>
            </a:r>
          </a:p>
          <a:p>
            <a:endParaRPr lang="en-US" dirty="0"/>
          </a:p>
        </p:txBody>
      </p:sp>
      <p:sp>
        <p:nvSpPr>
          <p:cNvPr id="3" name="Title 2">
            <a:extLst>
              <a:ext uri="{FF2B5EF4-FFF2-40B4-BE49-F238E27FC236}">
                <a16:creationId xmlns:a16="http://schemas.microsoft.com/office/drawing/2014/main" id="{3FEC1A4B-4875-4C0B-82AB-4ECEED9D40A7}"/>
              </a:ext>
            </a:extLst>
          </p:cNvPr>
          <p:cNvSpPr>
            <a:spLocks noGrp="1"/>
          </p:cNvSpPr>
          <p:nvPr>
            <p:ph type="title"/>
          </p:nvPr>
        </p:nvSpPr>
        <p:spPr/>
        <p:txBody>
          <a:bodyPr/>
          <a:lstStyle/>
          <a:p>
            <a:r>
              <a:rPr lang="en-US" dirty="0"/>
              <a:t>Other Request Types</a:t>
            </a:r>
          </a:p>
        </p:txBody>
      </p:sp>
      <p:sp>
        <p:nvSpPr>
          <p:cNvPr id="4" name="Slide Number Placeholder 3">
            <a:extLst>
              <a:ext uri="{FF2B5EF4-FFF2-40B4-BE49-F238E27FC236}">
                <a16:creationId xmlns:a16="http://schemas.microsoft.com/office/drawing/2014/main" id="{D23107CB-60F8-4399-A4EB-520BEA9A2CD4}"/>
              </a:ext>
            </a:extLst>
          </p:cNvPr>
          <p:cNvSpPr>
            <a:spLocks noGrp="1"/>
          </p:cNvSpPr>
          <p:nvPr>
            <p:ph type="sldNum" sz="quarter" idx="4"/>
          </p:nvPr>
        </p:nvSpPr>
        <p:spPr/>
        <p:txBody>
          <a:bodyPr/>
          <a:lstStyle/>
          <a:p>
            <a:fld id="{3A3ABCD3-4259-4031-A1A0-BB63FBFB7B73}" type="slidenum">
              <a:rPr lang="en-US" smtClean="0"/>
              <a:pPr/>
              <a:t>146</a:t>
            </a:fld>
            <a:endParaRPr lang="en-US" dirty="0"/>
          </a:p>
        </p:txBody>
      </p:sp>
    </p:spTree>
    <p:extLst>
      <p:ext uri="{BB962C8B-B14F-4D97-AF65-F5344CB8AC3E}">
        <p14:creationId xmlns:p14="http://schemas.microsoft.com/office/powerpoint/2010/main" val="427559714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479141-9BED-40DE-BCE5-2AAAD08C5C95}"/>
              </a:ext>
            </a:extLst>
          </p:cNvPr>
          <p:cNvSpPr>
            <a:spLocks noGrp="1"/>
          </p:cNvSpPr>
          <p:nvPr>
            <p:ph sz="quarter" idx="13"/>
          </p:nvPr>
        </p:nvSpPr>
        <p:spPr/>
        <p:txBody>
          <a:bodyPr/>
          <a:lstStyle/>
          <a:p>
            <a:r>
              <a:rPr lang="en-US" dirty="0"/>
              <a:t>Axios methods return a promise.</a:t>
            </a:r>
          </a:p>
          <a:p>
            <a:r>
              <a:rPr lang="en-US" dirty="0"/>
              <a:t>catch() can be used to register an error handler.</a:t>
            </a:r>
          </a:p>
          <a:p>
            <a:pPr lvl="1"/>
            <a:r>
              <a:rPr lang="en-US" dirty="0"/>
              <a:t>Log the error.</a:t>
            </a:r>
          </a:p>
          <a:p>
            <a:pPr lvl="1"/>
            <a:r>
              <a:rPr lang="en-US" dirty="0"/>
              <a:t>Update the UI.</a:t>
            </a:r>
          </a:p>
          <a:p>
            <a:r>
              <a:rPr lang="en-US" dirty="0"/>
              <a:t>Custom state properties could be created to store/display error messages.</a:t>
            </a:r>
          </a:p>
          <a:p>
            <a:pPr lvl="1"/>
            <a:r>
              <a:rPr lang="en-US" dirty="0"/>
              <a:t>Works well if further instructions are needed for the user.</a:t>
            </a:r>
          </a:p>
          <a:p>
            <a:r>
              <a:rPr lang="en-US" dirty="0"/>
              <a:t>Modern front-end applications often use a toaster to display UI messages.</a:t>
            </a:r>
          </a:p>
          <a:p>
            <a:pPr lvl="1"/>
            <a:r>
              <a:rPr lang="en-US" dirty="0"/>
              <a:t>Works well if applications just need to display error messages.</a:t>
            </a:r>
          </a:p>
          <a:p>
            <a:pPr lvl="1"/>
            <a:r>
              <a:rPr lang="en-US" dirty="0"/>
              <a:t>react-</a:t>
            </a:r>
            <a:r>
              <a:rPr lang="en-US" dirty="0" err="1"/>
              <a:t>toastify</a:t>
            </a:r>
            <a:r>
              <a:rPr lang="en-US" dirty="0"/>
              <a:t> is one of many that work with React.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npm install react-</a:t>
            </a:r>
            <a:r>
              <a:rPr lang="en-US" sz="2000" dirty="0" err="1">
                <a:latin typeface="Consolas" panose="020B0609020204030204" pitchFamily="49" charset="0"/>
              </a:rPr>
              <a:t>toastify</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9A541157-62B7-4359-9C40-682097683D98}"/>
              </a:ext>
            </a:extLst>
          </p:cNvPr>
          <p:cNvSpPr>
            <a:spLocks noGrp="1"/>
          </p:cNvSpPr>
          <p:nvPr>
            <p:ph type="title"/>
          </p:nvPr>
        </p:nvSpPr>
        <p:spPr/>
        <p:txBody>
          <a:bodyPr/>
          <a:lstStyle/>
          <a:p>
            <a:r>
              <a:rPr lang="en-US" dirty="0"/>
              <a:t>Handling Errors Locally</a:t>
            </a:r>
          </a:p>
        </p:txBody>
      </p:sp>
      <p:sp>
        <p:nvSpPr>
          <p:cNvPr id="4" name="Slide Number Placeholder 3">
            <a:extLst>
              <a:ext uri="{FF2B5EF4-FFF2-40B4-BE49-F238E27FC236}">
                <a16:creationId xmlns:a16="http://schemas.microsoft.com/office/drawing/2014/main" id="{A8972D37-23C6-4369-9299-0D59DEB874FF}"/>
              </a:ext>
            </a:extLst>
          </p:cNvPr>
          <p:cNvSpPr>
            <a:spLocks noGrp="1"/>
          </p:cNvSpPr>
          <p:nvPr>
            <p:ph type="sldNum" sz="quarter" idx="4"/>
          </p:nvPr>
        </p:nvSpPr>
        <p:spPr/>
        <p:txBody>
          <a:bodyPr/>
          <a:lstStyle/>
          <a:p>
            <a:fld id="{3A3ABCD3-4259-4031-A1A0-BB63FBFB7B73}" type="slidenum">
              <a:rPr lang="en-US" smtClean="0"/>
              <a:pPr/>
              <a:t>147</a:t>
            </a:fld>
            <a:endParaRPr lang="en-US" dirty="0"/>
          </a:p>
        </p:txBody>
      </p:sp>
    </p:spTree>
    <p:extLst>
      <p:ext uri="{BB962C8B-B14F-4D97-AF65-F5344CB8AC3E}">
        <p14:creationId xmlns:p14="http://schemas.microsoft.com/office/powerpoint/2010/main" val="6870037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A554E9-BA69-48DD-858E-A40A3F551429}"/>
              </a:ext>
            </a:extLst>
          </p:cNvPr>
          <p:cNvSpPr>
            <a:spLocks noGrp="1"/>
          </p:cNvSpPr>
          <p:nvPr>
            <p:ph sz="quarter" idx="13"/>
          </p:nvPr>
        </p:nvSpPr>
        <p:spPr/>
        <p:txBody>
          <a:bodyPr/>
          <a:lstStyle/>
          <a:p>
            <a:r>
              <a:rPr lang="en-US" dirty="0"/>
              <a:t>The toaster container and its CSS need to be included just once in the application.</a:t>
            </a:r>
          </a:p>
          <a:p>
            <a:pPr lvl="1"/>
            <a:r>
              <a:rPr lang="en-US" dirty="0"/>
              <a:t>The root component is usually used for this.</a:t>
            </a:r>
          </a:p>
          <a:p>
            <a:pPr marL="0" indent="0">
              <a:buNone/>
            </a:pPr>
            <a:r>
              <a:rPr lang="en-US" sz="2000" dirty="0">
                <a:latin typeface="Consolas" panose="020B0609020204030204" pitchFamily="49" charset="0"/>
              </a:rPr>
              <a:t>	import { </a:t>
            </a:r>
            <a:r>
              <a:rPr lang="en-US" sz="2000" dirty="0" err="1">
                <a:latin typeface="Consolas" panose="020B0609020204030204" pitchFamily="49" charset="0"/>
              </a:rPr>
              <a:t>ToastContainer</a:t>
            </a:r>
            <a:r>
              <a:rPr lang="en-US" sz="2000" dirty="0">
                <a:latin typeface="Consolas" panose="020B0609020204030204" pitchFamily="49" charset="0"/>
              </a:rPr>
              <a:t> } from 'react-</a:t>
            </a:r>
            <a:r>
              <a:rPr lang="en-US" sz="2000" dirty="0" err="1">
                <a:latin typeface="Consolas" panose="020B0609020204030204" pitchFamily="49" charset="0"/>
              </a:rPr>
              <a:t>toastify</a:t>
            </a:r>
            <a:r>
              <a:rPr lang="en-US" sz="2000" dirty="0">
                <a:latin typeface="Consolas" panose="020B0609020204030204" pitchFamily="49" charset="0"/>
              </a:rPr>
              <a:t>'</a:t>
            </a:r>
          </a:p>
          <a:p>
            <a:pPr marL="0" indent="0">
              <a:buNone/>
            </a:pPr>
            <a:r>
              <a:rPr lang="en-US" sz="2000" dirty="0">
                <a:latin typeface="Consolas" panose="020B0609020204030204" pitchFamily="49" charset="0"/>
              </a:rPr>
              <a:t>	import 'react-</a:t>
            </a:r>
            <a:r>
              <a:rPr lang="en-US" sz="2000" dirty="0" err="1">
                <a:latin typeface="Consolas" panose="020B0609020204030204" pitchFamily="49" charset="0"/>
              </a:rPr>
              <a:t>toastify</a:t>
            </a:r>
            <a:r>
              <a:rPr lang="en-US" sz="2000" dirty="0">
                <a:latin typeface="Consolas" panose="020B0609020204030204" pitchFamily="49" charset="0"/>
              </a:rPr>
              <a:t>/</a:t>
            </a:r>
            <a:r>
              <a:rPr lang="en-US" sz="2000" dirty="0" err="1">
                <a:latin typeface="Consolas" panose="020B0609020204030204" pitchFamily="49" charset="0"/>
              </a:rPr>
              <a:t>dist</a:t>
            </a:r>
            <a:r>
              <a:rPr lang="en-US" sz="2000" dirty="0">
                <a:latin typeface="Consolas" panose="020B0609020204030204" pitchFamily="49" charset="0"/>
              </a:rPr>
              <a:t>/ReactToastify.css'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//include somewhere in the JSX (it does not render visibly)</a:t>
            </a:r>
          </a:p>
          <a:p>
            <a:pPr marL="0" indent="0">
              <a:buNone/>
            </a:pPr>
            <a:r>
              <a:rPr lang="en-US" sz="2000" dirty="0">
                <a:latin typeface="Consolas" panose="020B0609020204030204" pitchFamily="49" charset="0"/>
              </a:rPr>
              <a:t>	&lt;</a:t>
            </a:r>
            <a:r>
              <a:rPr lang="en-US" sz="2000" dirty="0" err="1">
                <a:latin typeface="Consolas" panose="020B0609020204030204" pitchFamily="49" charset="0"/>
              </a:rPr>
              <a:t>ToastContainer</a:t>
            </a:r>
            <a:r>
              <a:rPr lang="en-US" sz="2000" dirty="0">
                <a:latin typeface="Consolas" panose="020B0609020204030204" pitchFamily="49" charset="0"/>
              </a:rPr>
              <a:t> /&gt;</a:t>
            </a:r>
          </a:p>
          <a:p>
            <a:pPr marL="0" indent="0">
              <a:buNone/>
            </a:pPr>
            <a:endParaRPr lang="en-US" sz="2000" dirty="0">
              <a:latin typeface="Consolas" panose="020B0609020204030204" pitchFamily="49" charset="0"/>
            </a:endParaRPr>
          </a:p>
          <a:p>
            <a:r>
              <a:rPr lang="en-US" dirty="0"/>
              <a:t>Any component can then display toaster messages.</a:t>
            </a:r>
          </a:p>
          <a:p>
            <a:pPr marL="0" indent="0">
              <a:buNone/>
            </a:pPr>
            <a:r>
              <a:rPr lang="en-US" sz="2000" dirty="0">
                <a:latin typeface="Consolas" panose="020B0609020204030204" pitchFamily="49" charset="0"/>
              </a:rPr>
              <a:t>	import { toast } from 'react-</a:t>
            </a:r>
            <a:r>
              <a:rPr lang="en-US" sz="2000" dirty="0" err="1">
                <a:latin typeface="Consolas" panose="020B0609020204030204" pitchFamily="49" charset="0"/>
              </a:rPr>
              <a:t>toastify</a:t>
            </a: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toast.error</a:t>
            </a:r>
            <a:r>
              <a:rPr lang="en-US" sz="2000" dirty="0">
                <a:latin typeface="Consolas" panose="020B0609020204030204" pitchFamily="49" charset="0"/>
              </a:rPr>
              <a:t>('Some error occurred');	//or .success() or .message(), etc.</a:t>
            </a:r>
          </a:p>
          <a:p>
            <a:endParaRPr lang="en-US" dirty="0"/>
          </a:p>
        </p:txBody>
      </p:sp>
      <p:sp>
        <p:nvSpPr>
          <p:cNvPr id="3" name="Title 2">
            <a:extLst>
              <a:ext uri="{FF2B5EF4-FFF2-40B4-BE49-F238E27FC236}">
                <a16:creationId xmlns:a16="http://schemas.microsoft.com/office/drawing/2014/main" id="{60D8FC6F-2587-4CDA-B69B-17FBC5EC5D57}"/>
              </a:ext>
            </a:extLst>
          </p:cNvPr>
          <p:cNvSpPr>
            <a:spLocks noGrp="1"/>
          </p:cNvSpPr>
          <p:nvPr>
            <p:ph type="title"/>
          </p:nvPr>
        </p:nvSpPr>
        <p:spPr/>
        <p:txBody>
          <a:bodyPr/>
          <a:lstStyle/>
          <a:p>
            <a:r>
              <a:rPr lang="en-US" dirty="0"/>
              <a:t>Using react-</a:t>
            </a:r>
            <a:r>
              <a:rPr lang="en-US" dirty="0" err="1"/>
              <a:t>toastify</a:t>
            </a:r>
            <a:endParaRPr lang="en-US" dirty="0"/>
          </a:p>
        </p:txBody>
      </p:sp>
      <p:sp>
        <p:nvSpPr>
          <p:cNvPr id="4" name="Slide Number Placeholder 3">
            <a:extLst>
              <a:ext uri="{FF2B5EF4-FFF2-40B4-BE49-F238E27FC236}">
                <a16:creationId xmlns:a16="http://schemas.microsoft.com/office/drawing/2014/main" id="{76F3FB76-68FB-4F8A-BF27-35AD63A5A2FD}"/>
              </a:ext>
            </a:extLst>
          </p:cNvPr>
          <p:cNvSpPr>
            <a:spLocks noGrp="1"/>
          </p:cNvSpPr>
          <p:nvPr>
            <p:ph type="sldNum" sz="quarter" idx="4"/>
          </p:nvPr>
        </p:nvSpPr>
        <p:spPr/>
        <p:txBody>
          <a:bodyPr/>
          <a:lstStyle/>
          <a:p>
            <a:fld id="{3A3ABCD3-4259-4031-A1A0-BB63FBFB7B73}" type="slidenum">
              <a:rPr lang="en-US" smtClean="0"/>
              <a:pPr/>
              <a:t>148</a:t>
            </a:fld>
            <a:endParaRPr lang="en-US" dirty="0"/>
          </a:p>
        </p:txBody>
      </p:sp>
    </p:spTree>
    <p:extLst>
      <p:ext uri="{BB962C8B-B14F-4D97-AF65-F5344CB8AC3E}">
        <p14:creationId xmlns:p14="http://schemas.microsoft.com/office/powerpoint/2010/main" val="7349652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61FB67-3247-4DC6-83F6-E0D9BF292CBB}"/>
              </a:ext>
            </a:extLst>
          </p:cNvPr>
          <p:cNvSpPr>
            <a:spLocks noGrp="1"/>
          </p:cNvSpPr>
          <p:nvPr>
            <p:ph sz="quarter" idx="13"/>
          </p:nvPr>
        </p:nvSpPr>
        <p:spPr/>
        <p:txBody>
          <a:bodyPr/>
          <a:lstStyle/>
          <a:p>
            <a:r>
              <a:rPr lang="en-US" dirty="0"/>
              <a:t>Handling errors locally in components makes sense.</a:t>
            </a:r>
          </a:p>
          <a:p>
            <a:pPr lvl="1"/>
            <a:r>
              <a:rPr lang="en-US" dirty="0"/>
              <a:t>Components often have unique error-handling needs.</a:t>
            </a:r>
          </a:p>
          <a:p>
            <a:r>
              <a:rPr lang="en-US" dirty="0"/>
              <a:t>However there is often need to run specific functions on each AJAX request.</a:t>
            </a:r>
          </a:p>
          <a:p>
            <a:pPr lvl="1"/>
            <a:r>
              <a:rPr lang="en-US" dirty="0"/>
              <a:t>Setting common headers (authorization, etc.)</a:t>
            </a:r>
          </a:p>
          <a:p>
            <a:pPr lvl="1"/>
            <a:r>
              <a:rPr lang="en-US" dirty="0"/>
              <a:t>Logging responses.</a:t>
            </a:r>
          </a:p>
          <a:p>
            <a:pPr lvl="1"/>
            <a:r>
              <a:rPr lang="en-US" dirty="0"/>
              <a:t>Global error handlers.</a:t>
            </a:r>
          </a:p>
          <a:p>
            <a:r>
              <a:rPr lang="en-US" dirty="0"/>
              <a:t>All Axios imports in an app share the same configuration.</a:t>
            </a:r>
          </a:p>
          <a:p>
            <a:pPr lvl="1"/>
            <a:r>
              <a:rPr lang="en-US" dirty="0"/>
              <a:t>Configuration changes at beginning of application will apply throughout.</a:t>
            </a:r>
          </a:p>
          <a:p>
            <a:r>
              <a:rPr lang="en-US" dirty="0"/>
              <a:t>Axios maintains a collection of "interceptors".</a:t>
            </a:r>
          </a:p>
          <a:p>
            <a:pPr lvl="1"/>
            <a:r>
              <a:rPr lang="en-US" dirty="0"/>
              <a:t>A function that runs before a request is sent through axios.</a:t>
            </a:r>
          </a:p>
          <a:p>
            <a:pPr lvl="1"/>
            <a:r>
              <a:rPr lang="en-US" dirty="0"/>
              <a:t>A function that runs after a response is received through axios.</a:t>
            </a:r>
          </a:p>
          <a:p>
            <a:pPr lvl="2"/>
            <a:r>
              <a:rPr lang="en-US" dirty="0"/>
              <a:t>Before the promise is resolved or rejected.</a:t>
            </a:r>
          </a:p>
        </p:txBody>
      </p:sp>
      <p:sp>
        <p:nvSpPr>
          <p:cNvPr id="3" name="Title 2">
            <a:extLst>
              <a:ext uri="{FF2B5EF4-FFF2-40B4-BE49-F238E27FC236}">
                <a16:creationId xmlns:a16="http://schemas.microsoft.com/office/drawing/2014/main" id="{0F530871-9BF6-4A40-83FF-A9B7E1E6DBC0}"/>
              </a:ext>
            </a:extLst>
          </p:cNvPr>
          <p:cNvSpPr>
            <a:spLocks noGrp="1"/>
          </p:cNvSpPr>
          <p:nvPr>
            <p:ph type="title"/>
          </p:nvPr>
        </p:nvSpPr>
        <p:spPr/>
        <p:txBody>
          <a:bodyPr/>
          <a:lstStyle/>
          <a:p>
            <a:r>
              <a:rPr lang="en-US" dirty="0"/>
              <a:t>Interceptors</a:t>
            </a:r>
          </a:p>
        </p:txBody>
      </p:sp>
      <p:sp>
        <p:nvSpPr>
          <p:cNvPr id="4" name="Slide Number Placeholder 3">
            <a:extLst>
              <a:ext uri="{FF2B5EF4-FFF2-40B4-BE49-F238E27FC236}">
                <a16:creationId xmlns:a16="http://schemas.microsoft.com/office/drawing/2014/main" id="{7388BA1D-5B35-46AA-B176-984290F4C36E}"/>
              </a:ext>
            </a:extLst>
          </p:cNvPr>
          <p:cNvSpPr>
            <a:spLocks noGrp="1"/>
          </p:cNvSpPr>
          <p:nvPr>
            <p:ph type="sldNum" sz="quarter" idx="4"/>
          </p:nvPr>
        </p:nvSpPr>
        <p:spPr/>
        <p:txBody>
          <a:bodyPr/>
          <a:lstStyle/>
          <a:p>
            <a:fld id="{3A3ABCD3-4259-4031-A1A0-BB63FBFB7B73}" type="slidenum">
              <a:rPr lang="en-US" smtClean="0"/>
              <a:pPr/>
              <a:t>149</a:t>
            </a:fld>
            <a:endParaRPr lang="en-US" dirty="0"/>
          </a:p>
        </p:txBody>
      </p:sp>
    </p:spTree>
    <p:extLst>
      <p:ext uri="{BB962C8B-B14F-4D97-AF65-F5344CB8AC3E}">
        <p14:creationId xmlns:p14="http://schemas.microsoft.com/office/powerpoint/2010/main" val="1243237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556B8-B3FA-4138-A6D6-ACEDC42CE1DD}"/>
              </a:ext>
            </a:extLst>
          </p:cNvPr>
          <p:cNvSpPr>
            <a:spLocks noGrp="1"/>
          </p:cNvSpPr>
          <p:nvPr>
            <p:ph sz="quarter" idx="13"/>
          </p:nvPr>
        </p:nvSpPr>
        <p:spPr>
          <a:xfrm>
            <a:off x="154760" y="860392"/>
            <a:ext cx="5665595" cy="5137215"/>
          </a:xfrm>
        </p:spPr>
        <p:txBody>
          <a:bodyPr/>
          <a:lstStyle/>
          <a:p>
            <a:pPr marL="0" indent="0">
              <a:buNone/>
            </a:pPr>
            <a:r>
              <a:rPr lang="en-US" dirty="0"/>
              <a:t>Single Page Applications</a:t>
            </a:r>
          </a:p>
          <a:p>
            <a:r>
              <a:rPr lang="en-US" dirty="0"/>
              <a:t>Only one HTML page sent to client</a:t>
            </a:r>
          </a:p>
          <a:p>
            <a:r>
              <a:rPr lang="en-US" dirty="0"/>
              <a:t>JavaScript manages showing new content</a:t>
            </a:r>
          </a:p>
          <a:p>
            <a:r>
              <a:rPr lang="en-US" dirty="0"/>
              <a:t>Content is rendered on client</a:t>
            </a:r>
          </a:p>
          <a:p>
            <a:r>
              <a:rPr lang="en-US" dirty="0"/>
              <a:t>Smoother, app-like user experience</a:t>
            </a:r>
          </a:p>
          <a:p>
            <a:r>
              <a:rPr lang="en-US" dirty="0"/>
              <a:t>React renders/manages the entire app</a:t>
            </a:r>
          </a:p>
          <a:p>
            <a:endParaRPr lang="en-US" dirty="0"/>
          </a:p>
        </p:txBody>
      </p:sp>
      <p:sp>
        <p:nvSpPr>
          <p:cNvPr id="3" name="Title 2">
            <a:extLst>
              <a:ext uri="{FF2B5EF4-FFF2-40B4-BE49-F238E27FC236}">
                <a16:creationId xmlns:a16="http://schemas.microsoft.com/office/drawing/2014/main" id="{60E395A3-3C97-4918-9792-AF4638A27539}"/>
              </a:ext>
            </a:extLst>
          </p:cNvPr>
          <p:cNvSpPr>
            <a:spLocks noGrp="1"/>
          </p:cNvSpPr>
          <p:nvPr>
            <p:ph type="title"/>
          </p:nvPr>
        </p:nvSpPr>
        <p:spPr/>
        <p:txBody>
          <a:bodyPr/>
          <a:lstStyle/>
          <a:p>
            <a:r>
              <a:rPr lang="en-US" dirty="0"/>
              <a:t>SPAs and React Web Apps</a:t>
            </a:r>
          </a:p>
        </p:txBody>
      </p:sp>
      <p:sp>
        <p:nvSpPr>
          <p:cNvPr id="4" name="Slide Number Placeholder 3">
            <a:extLst>
              <a:ext uri="{FF2B5EF4-FFF2-40B4-BE49-F238E27FC236}">
                <a16:creationId xmlns:a16="http://schemas.microsoft.com/office/drawing/2014/main" id="{8A58367D-DF64-44A7-A00F-8FB8A4D817DA}"/>
              </a:ext>
            </a:extLst>
          </p:cNvPr>
          <p:cNvSpPr>
            <a:spLocks noGrp="1"/>
          </p:cNvSpPr>
          <p:nvPr>
            <p:ph type="sldNum" sz="quarter" idx="4"/>
          </p:nvPr>
        </p:nvSpPr>
        <p:spPr/>
        <p:txBody>
          <a:bodyPr/>
          <a:lstStyle/>
          <a:p>
            <a:fld id="{3A3ABCD3-4259-4031-A1A0-BB63FBFB7B73}" type="slidenum">
              <a:rPr lang="en-US" smtClean="0"/>
              <a:pPr/>
              <a:t>15</a:t>
            </a:fld>
            <a:endParaRPr lang="en-US" dirty="0"/>
          </a:p>
        </p:txBody>
      </p:sp>
      <p:sp>
        <p:nvSpPr>
          <p:cNvPr id="5" name="Content Placeholder 1">
            <a:extLst>
              <a:ext uri="{FF2B5EF4-FFF2-40B4-BE49-F238E27FC236}">
                <a16:creationId xmlns:a16="http://schemas.microsoft.com/office/drawing/2014/main" id="{244E5410-F51A-4F4B-A090-B906A069B162}"/>
              </a:ext>
            </a:extLst>
          </p:cNvPr>
          <p:cNvSpPr txBox="1">
            <a:spLocks/>
          </p:cNvSpPr>
          <p:nvPr/>
        </p:nvSpPr>
        <p:spPr>
          <a:xfrm>
            <a:off x="6039833" y="860391"/>
            <a:ext cx="5665595" cy="5137215"/>
          </a:xfrm>
          <a:prstGeom prst="rect">
            <a:avLst/>
          </a:prstGeom>
          <a:ln w="12700">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Multi Page Applications</a:t>
            </a:r>
          </a:p>
          <a:p>
            <a:r>
              <a:rPr lang="en-US" dirty="0"/>
              <a:t>Each screen is a different HTML page</a:t>
            </a:r>
          </a:p>
          <a:p>
            <a:r>
              <a:rPr lang="en-US" dirty="0"/>
              <a:t>Browser loads new HTML content pages</a:t>
            </a:r>
          </a:p>
          <a:p>
            <a:r>
              <a:rPr lang="en-US" dirty="0"/>
              <a:t>Content is rendered on server</a:t>
            </a:r>
          </a:p>
          <a:p>
            <a:r>
              <a:rPr lang="en-US" dirty="0"/>
              <a:t>Episodic, interrupted user experience</a:t>
            </a:r>
          </a:p>
          <a:p>
            <a:r>
              <a:rPr lang="en-US" dirty="0"/>
              <a:t>React can render individual UI "widgets"</a:t>
            </a:r>
          </a:p>
          <a:p>
            <a:endParaRPr lang="en-US" dirty="0"/>
          </a:p>
        </p:txBody>
      </p:sp>
    </p:spTree>
    <p:extLst>
      <p:ext uri="{BB962C8B-B14F-4D97-AF65-F5344CB8AC3E}">
        <p14:creationId xmlns:p14="http://schemas.microsoft.com/office/powerpoint/2010/main" val="35532624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FFECB9-11F7-4E4C-AFB0-53906973E8A7}"/>
              </a:ext>
            </a:extLst>
          </p:cNvPr>
          <p:cNvSpPr>
            <a:spLocks noGrp="1"/>
          </p:cNvSpPr>
          <p:nvPr>
            <p:ph sz="quarter" idx="13"/>
          </p:nvPr>
        </p:nvSpPr>
        <p:spPr/>
        <p:txBody>
          <a:bodyPr/>
          <a:lstStyle/>
          <a:p>
            <a:r>
              <a:rPr lang="en-US" dirty="0"/>
              <a:t>import axios from 'axios';</a:t>
            </a:r>
          </a:p>
          <a:p>
            <a:endParaRPr lang="en-US" dirty="0"/>
          </a:p>
          <a:p>
            <a:r>
              <a:rPr lang="en-US" dirty="0" err="1"/>
              <a:t>axios.interceptors.request.use</a:t>
            </a:r>
            <a:r>
              <a:rPr lang="en-US" dirty="0"/>
              <a:t>(req =&gt; {</a:t>
            </a:r>
          </a:p>
          <a:p>
            <a:r>
              <a:rPr lang="en-US" dirty="0"/>
              <a:t>	//modify the request config </a:t>
            </a:r>
          </a:p>
          <a:p>
            <a:r>
              <a:rPr lang="en-US" dirty="0"/>
              <a:t>	</a:t>
            </a:r>
          </a:p>
          <a:p>
            <a:r>
              <a:rPr lang="en-US" dirty="0"/>
              <a:t>	return req;</a:t>
            </a:r>
          </a:p>
          <a:p>
            <a:r>
              <a:rPr lang="en-US" dirty="0"/>
              <a:t>}, err =&gt; {</a:t>
            </a:r>
          </a:p>
          <a:p>
            <a:r>
              <a:rPr lang="en-US" dirty="0"/>
              <a:t>	//process the error</a:t>
            </a:r>
          </a:p>
          <a:p>
            <a:endParaRPr lang="en-US" dirty="0"/>
          </a:p>
          <a:p>
            <a:r>
              <a:rPr lang="en-US" dirty="0"/>
              <a:t>	return </a:t>
            </a:r>
            <a:r>
              <a:rPr lang="en-US" dirty="0" err="1"/>
              <a:t>Promise.reject</a:t>
            </a:r>
            <a:r>
              <a:rPr lang="en-US" dirty="0"/>
              <a:t>(err);</a:t>
            </a:r>
          </a:p>
          <a:p>
            <a:r>
              <a:rPr lang="en-US" dirty="0"/>
              <a:t>});</a:t>
            </a:r>
          </a:p>
        </p:txBody>
      </p:sp>
      <p:sp>
        <p:nvSpPr>
          <p:cNvPr id="3" name="Title 2">
            <a:extLst>
              <a:ext uri="{FF2B5EF4-FFF2-40B4-BE49-F238E27FC236}">
                <a16:creationId xmlns:a16="http://schemas.microsoft.com/office/drawing/2014/main" id="{C20EB1BB-9441-4AB7-85E9-C3B42B954FF0}"/>
              </a:ext>
            </a:extLst>
          </p:cNvPr>
          <p:cNvSpPr>
            <a:spLocks noGrp="1"/>
          </p:cNvSpPr>
          <p:nvPr>
            <p:ph type="title"/>
          </p:nvPr>
        </p:nvSpPr>
        <p:spPr/>
        <p:txBody>
          <a:bodyPr/>
          <a:lstStyle/>
          <a:p>
            <a:r>
              <a:rPr lang="en-US" dirty="0"/>
              <a:t>Using a Request Interceptor</a:t>
            </a:r>
          </a:p>
        </p:txBody>
      </p:sp>
      <p:sp>
        <p:nvSpPr>
          <p:cNvPr id="4" name="Slide Number Placeholder 3">
            <a:extLst>
              <a:ext uri="{FF2B5EF4-FFF2-40B4-BE49-F238E27FC236}">
                <a16:creationId xmlns:a16="http://schemas.microsoft.com/office/drawing/2014/main" id="{5539CE04-61EB-43E3-AB62-B00EA365EFA7}"/>
              </a:ext>
            </a:extLst>
          </p:cNvPr>
          <p:cNvSpPr>
            <a:spLocks noGrp="1"/>
          </p:cNvSpPr>
          <p:nvPr>
            <p:ph type="sldNum" sz="quarter" idx="4"/>
          </p:nvPr>
        </p:nvSpPr>
        <p:spPr/>
        <p:txBody>
          <a:bodyPr/>
          <a:lstStyle/>
          <a:p>
            <a:fld id="{3A3ABCD3-4259-4031-A1A0-BB63FBFB7B73}" type="slidenum">
              <a:rPr lang="en-US" smtClean="0"/>
              <a:pPr/>
              <a:t>150</a:t>
            </a:fld>
            <a:endParaRPr lang="en-US" dirty="0"/>
          </a:p>
        </p:txBody>
      </p:sp>
      <p:sp>
        <p:nvSpPr>
          <p:cNvPr id="5" name="Content Placeholder 4">
            <a:extLst>
              <a:ext uri="{FF2B5EF4-FFF2-40B4-BE49-F238E27FC236}">
                <a16:creationId xmlns:a16="http://schemas.microsoft.com/office/drawing/2014/main" id="{27D75CE6-E32A-4050-B528-7D5E9811A957}"/>
              </a:ext>
            </a:extLst>
          </p:cNvPr>
          <p:cNvSpPr>
            <a:spLocks noGrp="1"/>
          </p:cNvSpPr>
          <p:nvPr>
            <p:ph sz="quarter" idx="14"/>
          </p:nvPr>
        </p:nvSpPr>
        <p:spPr/>
        <p:txBody>
          <a:bodyPr/>
          <a:lstStyle/>
          <a:p>
            <a:r>
              <a:rPr lang="en-US" dirty="0"/>
              <a:t>Register a function with the request interceptors of Axios.</a:t>
            </a:r>
          </a:p>
          <a:p>
            <a:pPr lvl="1"/>
            <a:r>
              <a:rPr lang="en-US" dirty="0"/>
              <a:t>Receives the request config object.</a:t>
            </a:r>
          </a:p>
          <a:p>
            <a:pPr lvl="1"/>
            <a:r>
              <a:rPr lang="en-US" dirty="0"/>
              <a:t>Must return the (modified) request config object – or request will not be sent!</a:t>
            </a:r>
          </a:p>
          <a:p>
            <a:pPr lvl="1"/>
            <a:r>
              <a:rPr lang="en-US" dirty="0"/>
              <a:t>Can add HTTP header values, etc.</a:t>
            </a:r>
          </a:p>
          <a:p>
            <a:r>
              <a:rPr lang="en-US" dirty="0"/>
              <a:t>Optionally register a second function that will act as a global error handler.</a:t>
            </a:r>
          </a:p>
          <a:p>
            <a:pPr lvl="1"/>
            <a:r>
              <a:rPr lang="en-US" dirty="0"/>
              <a:t>Must return </a:t>
            </a:r>
            <a:r>
              <a:rPr lang="en-US" dirty="0" err="1"/>
              <a:t>Promise.reject</a:t>
            </a:r>
            <a:r>
              <a:rPr lang="en-US" dirty="0"/>
              <a:t>() to forward the error info to the original requestor.</a:t>
            </a:r>
          </a:p>
          <a:p>
            <a:pPr lvl="1"/>
            <a:r>
              <a:rPr lang="en-US" dirty="0"/>
              <a:t>Will only handle errors occurring while sending the request (e.g., no internet connection.)</a:t>
            </a:r>
          </a:p>
        </p:txBody>
      </p:sp>
    </p:spTree>
    <p:extLst>
      <p:ext uri="{BB962C8B-B14F-4D97-AF65-F5344CB8AC3E}">
        <p14:creationId xmlns:p14="http://schemas.microsoft.com/office/powerpoint/2010/main" val="31562418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E394D2-9C82-4045-9DC6-FE16458B8E5A}"/>
              </a:ext>
            </a:extLst>
          </p:cNvPr>
          <p:cNvSpPr>
            <a:spLocks noGrp="1"/>
          </p:cNvSpPr>
          <p:nvPr>
            <p:ph sz="quarter" idx="13"/>
          </p:nvPr>
        </p:nvSpPr>
        <p:spPr/>
        <p:txBody>
          <a:bodyPr/>
          <a:lstStyle/>
          <a:p>
            <a:r>
              <a:rPr lang="en-US" dirty="0"/>
              <a:t>import axios from 'axios';</a:t>
            </a:r>
          </a:p>
          <a:p>
            <a:endParaRPr lang="en-US" dirty="0"/>
          </a:p>
          <a:p>
            <a:r>
              <a:rPr lang="en-US" dirty="0" err="1"/>
              <a:t>axios.interceptors.response.use</a:t>
            </a:r>
            <a:r>
              <a:rPr lang="en-US" dirty="0"/>
              <a:t>(resp =&gt; {</a:t>
            </a:r>
          </a:p>
          <a:p>
            <a:r>
              <a:rPr lang="en-US" dirty="0"/>
              <a:t>	//process response data</a:t>
            </a:r>
          </a:p>
          <a:p>
            <a:endParaRPr lang="en-US" dirty="0"/>
          </a:p>
          <a:p>
            <a:r>
              <a:rPr lang="en-US" dirty="0"/>
              <a:t>	return (resp);</a:t>
            </a:r>
          </a:p>
          <a:p>
            <a:r>
              <a:rPr lang="en-US" dirty="0"/>
              <a:t>}, err =&gt; {</a:t>
            </a:r>
          </a:p>
          <a:p>
            <a:r>
              <a:rPr lang="en-US" dirty="0"/>
              <a:t>	//process the error	</a:t>
            </a:r>
          </a:p>
          <a:p>
            <a:r>
              <a:rPr lang="en-US" dirty="0"/>
              <a:t>	return </a:t>
            </a:r>
            <a:r>
              <a:rPr lang="en-US" dirty="0" err="1"/>
              <a:t>Promise.reject</a:t>
            </a:r>
            <a:r>
              <a:rPr lang="en-US" dirty="0"/>
              <a:t>(err);</a:t>
            </a:r>
          </a:p>
          <a:p>
            <a:r>
              <a:rPr lang="en-US" dirty="0"/>
              <a:t>});</a:t>
            </a:r>
          </a:p>
        </p:txBody>
      </p:sp>
      <p:sp>
        <p:nvSpPr>
          <p:cNvPr id="3" name="Title 2">
            <a:extLst>
              <a:ext uri="{FF2B5EF4-FFF2-40B4-BE49-F238E27FC236}">
                <a16:creationId xmlns:a16="http://schemas.microsoft.com/office/drawing/2014/main" id="{351CB2D9-3EB9-4D37-B91B-AFEBF082E1D5}"/>
              </a:ext>
            </a:extLst>
          </p:cNvPr>
          <p:cNvSpPr>
            <a:spLocks noGrp="1"/>
          </p:cNvSpPr>
          <p:nvPr>
            <p:ph type="title"/>
          </p:nvPr>
        </p:nvSpPr>
        <p:spPr/>
        <p:txBody>
          <a:bodyPr/>
          <a:lstStyle/>
          <a:p>
            <a:r>
              <a:rPr lang="en-US" dirty="0"/>
              <a:t>Using a Response Interceptor</a:t>
            </a:r>
          </a:p>
        </p:txBody>
      </p:sp>
      <p:sp>
        <p:nvSpPr>
          <p:cNvPr id="4" name="Slide Number Placeholder 3">
            <a:extLst>
              <a:ext uri="{FF2B5EF4-FFF2-40B4-BE49-F238E27FC236}">
                <a16:creationId xmlns:a16="http://schemas.microsoft.com/office/drawing/2014/main" id="{065D6620-96FE-4BEE-9F81-7927B6563F29}"/>
              </a:ext>
            </a:extLst>
          </p:cNvPr>
          <p:cNvSpPr>
            <a:spLocks noGrp="1"/>
          </p:cNvSpPr>
          <p:nvPr>
            <p:ph type="sldNum" sz="quarter" idx="4"/>
          </p:nvPr>
        </p:nvSpPr>
        <p:spPr/>
        <p:txBody>
          <a:bodyPr/>
          <a:lstStyle/>
          <a:p>
            <a:fld id="{3A3ABCD3-4259-4031-A1A0-BB63FBFB7B73}" type="slidenum">
              <a:rPr lang="en-US" smtClean="0"/>
              <a:pPr/>
              <a:t>151</a:t>
            </a:fld>
            <a:endParaRPr lang="en-US" dirty="0"/>
          </a:p>
        </p:txBody>
      </p:sp>
      <p:sp>
        <p:nvSpPr>
          <p:cNvPr id="5" name="Content Placeholder 4">
            <a:extLst>
              <a:ext uri="{FF2B5EF4-FFF2-40B4-BE49-F238E27FC236}">
                <a16:creationId xmlns:a16="http://schemas.microsoft.com/office/drawing/2014/main" id="{FDD3ECFE-4135-416D-87C8-E9AB0998B5F8}"/>
              </a:ext>
            </a:extLst>
          </p:cNvPr>
          <p:cNvSpPr>
            <a:spLocks noGrp="1"/>
          </p:cNvSpPr>
          <p:nvPr>
            <p:ph sz="quarter" idx="14"/>
          </p:nvPr>
        </p:nvSpPr>
        <p:spPr/>
        <p:txBody>
          <a:bodyPr/>
          <a:lstStyle/>
          <a:p>
            <a:r>
              <a:rPr lang="en-US" dirty="0"/>
              <a:t>Register a function with the response interceptors of Axios.</a:t>
            </a:r>
          </a:p>
          <a:p>
            <a:pPr lvl="1"/>
            <a:r>
              <a:rPr lang="en-US" dirty="0"/>
              <a:t>Receives the response object.</a:t>
            </a:r>
          </a:p>
          <a:p>
            <a:pPr lvl="1"/>
            <a:r>
              <a:rPr lang="en-US" dirty="0"/>
              <a:t>Must return the (modified) response object – or caller will get no data.</a:t>
            </a:r>
          </a:p>
          <a:p>
            <a:pPr lvl="1"/>
            <a:r>
              <a:rPr lang="en-US" dirty="0"/>
              <a:t>Can modify response data, if needed.</a:t>
            </a:r>
          </a:p>
          <a:p>
            <a:r>
              <a:rPr lang="en-US" dirty="0"/>
              <a:t>Optionally register a second function that will act as a global error handler.</a:t>
            </a:r>
          </a:p>
          <a:p>
            <a:pPr lvl="1"/>
            <a:r>
              <a:rPr lang="en-US" dirty="0"/>
              <a:t>Must return </a:t>
            </a:r>
            <a:r>
              <a:rPr lang="en-US" dirty="0" err="1"/>
              <a:t>Promise.reject</a:t>
            </a:r>
            <a:r>
              <a:rPr lang="en-US" dirty="0"/>
              <a:t>() to forward the error info to the original requestor.</a:t>
            </a:r>
          </a:p>
          <a:p>
            <a:pPr lvl="1"/>
            <a:endParaRPr lang="en-US" dirty="0"/>
          </a:p>
        </p:txBody>
      </p:sp>
    </p:spTree>
    <p:extLst>
      <p:ext uri="{BB962C8B-B14F-4D97-AF65-F5344CB8AC3E}">
        <p14:creationId xmlns:p14="http://schemas.microsoft.com/office/powerpoint/2010/main" val="38273640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7E45C7A-625D-45D5-BE0B-03495190C55B}"/>
              </a:ext>
            </a:extLst>
          </p:cNvPr>
          <p:cNvSpPr>
            <a:spLocks noGrp="1"/>
          </p:cNvSpPr>
          <p:nvPr>
            <p:ph sz="quarter" idx="13"/>
          </p:nvPr>
        </p:nvSpPr>
        <p:spPr/>
        <p:txBody>
          <a:bodyPr/>
          <a:lstStyle/>
          <a:p>
            <a:r>
              <a:rPr lang="en-US" dirty="0" err="1"/>
              <a:t>axios.defaults.baseURL</a:t>
            </a:r>
            <a:r>
              <a:rPr lang="en-US" dirty="0"/>
              <a:t> = '. . .';</a:t>
            </a:r>
          </a:p>
          <a:p>
            <a:r>
              <a:rPr lang="en-US" dirty="0" err="1"/>
              <a:t>axios.defaults.headers.common</a:t>
            </a:r>
            <a:r>
              <a:rPr lang="en-US" dirty="0"/>
              <a:t>['Auth']</a:t>
            </a:r>
          </a:p>
          <a:p>
            <a:r>
              <a:rPr lang="en-US" dirty="0"/>
              <a:t>	= 'MY AUTH TOKEN';</a:t>
            </a:r>
          </a:p>
          <a:p>
            <a:r>
              <a:rPr lang="en-US" dirty="0" err="1"/>
              <a:t>axios.defaults.headers.post</a:t>
            </a:r>
            <a:r>
              <a:rPr lang="en-US" dirty="0"/>
              <a:t>['Content-Type']</a:t>
            </a:r>
          </a:p>
          <a:p>
            <a:r>
              <a:rPr lang="en-US" dirty="0"/>
              <a:t>	= 'application/x-www-form-</a:t>
            </a:r>
            <a:r>
              <a:rPr lang="en-US" dirty="0" err="1"/>
              <a:t>urlencoded</a:t>
            </a:r>
            <a:r>
              <a:rPr lang="en-US" dirty="0"/>
              <a:t>';</a:t>
            </a:r>
          </a:p>
          <a:p>
            <a:endParaRPr lang="en-US" dirty="0"/>
          </a:p>
        </p:txBody>
      </p:sp>
      <p:sp>
        <p:nvSpPr>
          <p:cNvPr id="6" name="Title 5">
            <a:extLst>
              <a:ext uri="{FF2B5EF4-FFF2-40B4-BE49-F238E27FC236}">
                <a16:creationId xmlns:a16="http://schemas.microsoft.com/office/drawing/2014/main" id="{B4F12FD5-526A-4BE6-A1FE-C829071249C2}"/>
              </a:ext>
            </a:extLst>
          </p:cNvPr>
          <p:cNvSpPr>
            <a:spLocks noGrp="1"/>
          </p:cNvSpPr>
          <p:nvPr>
            <p:ph type="title"/>
          </p:nvPr>
        </p:nvSpPr>
        <p:spPr/>
        <p:txBody>
          <a:bodyPr/>
          <a:lstStyle/>
          <a:p>
            <a:r>
              <a:rPr lang="en-US" dirty="0"/>
              <a:t>Global Axios Configuration</a:t>
            </a:r>
          </a:p>
        </p:txBody>
      </p:sp>
      <p:sp>
        <p:nvSpPr>
          <p:cNvPr id="4" name="Slide Number Placeholder 3">
            <a:extLst>
              <a:ext uri="{FF2B5EF4-FFF2-40B4-BE49-F238E27FC236}">
                <a16:creationId xmlns:a16="http://schemas.microsoft.com/office/drawing/2014/main" id="{C02354A4-7D88-4559-B18F-9D424B00CC5C}"/>
              </a:ext>
            </a:extLst>
          </p:cNvPr>
          <p:cNvSpPr>
            <a:spLocks noGrp="1"/>
          </p:cNvSpPr>
          <p:nvPr>
            <p:ph type="sldNum" sz="quarter" idx="4"/>
          </p:nvPr>
        </p:nvSpPr>
        <p:spPr/>
        <p:txBody>
          <a:bodyPr/>
          <a:lstStyle/>
          <a:p>
            <a:fld id="{3A3ABCD3-4259-4031-A1A0-BB63FBFB7B73}" type="slidenum">
              <a:rPr lang="en-US" smtClean="0"/>
              <a:pPr/>
              <a:t>152</a:t>
            </a:fld>
            <a:endParaRPr lang="en-US" dirty="0"/>
          </a:p>
        </p:txBody>
      </p:sp>
      <p:sp>
        <p:nvSpPr>
          <p:cNvPr id="12" name="Content Placeholder 11">
            <a:extLst>
              <a:ext uri="{FF2B5EF4-FFF2-40B4-BE49-F238E27FC236}">
                <a16:creationId xmlns:a16="http://schemas.microsoft.com/office/drawing/2014/main" id="{AA06C60C-2694-4127-A93E-414B98297F2D}"/>
              </a:ext>
            </a:extLst>
          </p:cNvPr>
          <p:cNvSpPr>
            <a:spLocks noGrp="1"/>
          </p:cNvSpPr>
          <p:nvPr>
            <p:ph sz="quarter" idx="14"/>
          </p:nvPr>
        </p:nvSpPr>
        <p:spPr/>
        <p:txBody>
          <a:bodyPr/>
          <a:lstStyle/>
          <a:p>
            <a:r>
              <a:rPr lang="en-US" dirty="0"/>
              <a:t>Axios has a "defaults" configuration property.</a:t>
            </a:r>
          </a:p>
          <a:p>
            <a:r>
              <a:rPr lang="en-US" dirty="0"/>
              <a:t>Set values on .defaults at application startup.</a:t>
            </a:r>
          </a:p>
          <a:p>
            <a:pPr lvl="1"/>
            <a:r>
              <a:rPr lang="en-US" dirty="0"/>
              <a:t>Will be used by all Axios requests.</a:t>
            </a:r>
          </a:p>
          <a:p>
            <a:pPr lvl="1"/>
            <a:r>
              <a:rPr lang="en-US" dirty="0" err="1"/>
              <a:t>baseURL</a:t>
            </a:r>
            <a:r>
              <a:rPr lang="en-US" dirty="0"/>
              <a:t> – prefix for relative request </a:t>
            </a:r>
            <a:r>
              <a:rPr lang="en-US" dirty="0" err="1"/>
              <a:t>urls</a:t>
            </a:r>
            <a:r>
              <a:rPr lang="en-US" dirty="0"/>
              <a:t>.</a:t>
            </a:r>
          </a:p>
          <a:p>
            <a:pPr lvl="1"/>
            <a:r>
              <a:rPr lang="en-US" dirty="0" err="1"/>
              <a:t>headers.common</a:t>
            </a:r>
            <a:r>
              <a:rPr lang="en-US" dirty="0"/>
              <a:t> – added to all requests.</a:t>
            </a:r>
          </a:p>
          <a:p>
            <a:pPr lvl="1"/>
            <a:r>
              <a:rPr lang="en-US" dirty="0" err="1"/>
              <a:t>headers.post</a:t>
            </a:r>
            <a:r>
              <a:rPr lang="en-US" dirty="0"/>
              <a:t> – added to POST requests.</a:t>
            </a:r>
          </a:p>
          <a:p>
            <a:pPr lvl="1"/>
            <a:r>
              <a:rPr lang="en-US" dirty="0"/>
              <a:t>etc.</a:t>
            </a:r>
          </a:p>
        </p:txBody>
      </p:sp>
    </p:spTree>
    <p:extLst>
      <p:ext uri="{BB962C8B-B14F-4D97-AF65-F5344CB8AC3E}">
        <p14:creationId xmlns:p14="http://schemas.microsoft.com/office/powerpoint/2010/main" val="19913042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58704C-A220-4126-9895-825A3B51AF29}"/>
              </a:ext>
            </a:extLst>
          </p:cNvPr>
          <p:cNvSpPr>
            <a:spLocks noGrp="1"/>
          </p:cNvSpPr>
          <p:nvPr>
            <p:ph sz="quarter" idx="13"/>
          </p:nvPr>
        </p:nvSpPr>
        <p:spPr/>
        <p:txBody>
          <a:bodyPr/>
          <a:lstStyle/>
          <a:p>
            <a:r>
              <a:rPr lang="en-US" dirty="0"/>
              <a:t>import axios from 'axios';</a:t>
            </a:r>
          </a:p>
          <a:p>
            <a:endParaRPr lang="en-US" dirty="0"/>
          </a:p>
          <a:p>
            <a:r>
              <a:rPr lang="en-US" dirty="0"/>
              <a:t>const instance = </a:t>
            </a:r>
            <a:r>
              <a:rPr lang="en-US" dirty="0" err="1"/>
              <a:t>axios.create</a:t>
            </a:r>
            <a:r>
              <a:rPr lang="en-US" dirty="0"/>
              <a:t>({</a:t>
            </a:r>
          </a:p>
          <a:p>
            <a:r>
              <a:rPr lang="en-US" dirty="0"/>
              <a:t>	</a:t>
            </a:r>
            <a:r>
              <a:rPr lang="en-US" dirty="0" err="1"/>
              <a:t>baseURL</a:t>
            </a:r>
            <a:r>
              <a:rPr lang="en-US" dirty="0"/>
              <a:t>: 'https://myapi.com'</a:t>
            </a:r>
          </a:p>
          <a:p>
            <a:r>
              <a:rPr lang="en-US" dirty="0"/>
              <a:t>});</a:t>
            </a:r>
          </a:p>
          <a:p>
            <a:endParaRPr lang="en-US" dirty="0"/>
          </a:p>
          <a:p>
            <a:r>
              <a:rPr lang="en-US" dirty="0"/>
              <a:t>export default instance;</a:t>
            </a:r>
          </a:p>
        </p:txBody>
      </p:sp>
      <p:sp>
        <p:nvSpPr>
          <p:cNvPr id="3" name="Title 2">
            <a:extLst>
              <a:ext uri="{FF2B5EF4-FFF2-40B4-BE49-F238E27FC236}">
                <a16:creationId xmlns:a16="http://schemas.microsoft.com/office/drawing/2014/main" id="{941C6C5E-CDD0-43F7-BEAE-89B37BF970D4}"/>
              </a:ext>
            </a:extLst>
          </p:cNvPr>
          <p:cNvSpPr>
            <a:spLocks noGrp="1"/>
          </p:cNvSpPr>
          <p:nvPr>
            <p:ph type="title"/>
          </p:nvPr>
        </p:nvSpPr>
        <p:spPr/>
        <p:txBody>
          <a:bodyPr/>
          <a:lstStyle/>
          <a:p>
            <a:r>
              <a:rPr lang="en-US" dirty="0"/>
              <a:t>Custom Axios Instances</a:t>
            </a:r>
          </a:p>
        </p:txBody>
      </p:sp>
      <p:sp>
        <p:nvSpPr>
          <p:cNvPr id="4" name="Slide Number Placeholder 3">
            <a:extLst>
              <a:ext uri="{FF2B5EF4-FFF2-40B4-BE49-F238E27FC236}">
                <a16:creationId xmlns:a16="http://schemas.microsoft.com/office/drawing/2014/main" id="{12CB4DA7-1E4C-41D2-8DB3-27701821D5FE}"/>
              </a:ext>
            </a:extLst>
          </p:cNvPr>
          <p:cNvSpPr>
            <a:spLocks noGrp="1"/>
          </p:cNvSpPr>
          <p:nvPr>
            <p:ph type="sldNum" sz="quarter" idx="4"/>
          </p:nvPr>
        </p:nvSpPr>
        <p:spPr/>
        <p:txBody>
          <a:bodyPr/>
          <a:lstStyle/>
          <a:p>
            <a:fld id="{3A3ABCD3-4259-4031-A1A0-BB63FBFB7B73}" type="slidenum">
              <a:rPr lang="en-US" smtClean="0"/>
              <a:pPr/>
              <a:t>153</a:t>
            </a:fld>
            <a:endParaRPr lang="en-US" dirty="0"/>
          </a:p>
        </p:txBody>
      </p:sp>
      <p:sp>
        <p:nvSpPr>
          <p:cNvPr id="5" name="Content Placeholder 4">
            <a:extLst>
              <a:ext uri="{FF2B5EF4-FFF2-40B4-BE49-F238E27FC236}">
                <a16:creationId xmlns:a16="http://schemas.microsoft.com/office/drawing/2014/main" id="{FA0EB5E4-FBD1-4E28-A347-C10B68B3A9D7}"/>
              </a:ext>
            </a:extLst>
          </p:cNvPr>
          <p:cNvSpPr>
            <a:spLocks noGrp="1"/>
          </p:cNvSpPr>
          <p:nvPr>
            <p:ph sz="quarter" idx="14"/>
          </p:nvPr>
        </p:nvSpPr>
        <p:spPr/>
        <p:txBody>
          <a:bodyPr/>
          <a:lstStyle/>
          <a:p>
            <a:r>
              <a:rPr lang="en-US" dirty="0"/>
              <a:t>Applications may need to communicate with multiple server APIs.</a:t>
            </a:r>
          </a:p>
          <a:p>
            <a:pPr lvl="1"/>
            <a:r>
              <a:rPr lang="en-US" dirty="0"/>
              <a:t>Global axios configuration will only help with one of them.</a:t>
            </a:r>
          </a:p>
          <a:p>
            <a:r>
              <a:rPr lang="en-US" dirty="0"/>
              <a:t>Custom instances can be created and configured.</a:t>
            </a:r>
          </a:p>
          <a:p>
            <a:pPr lvl="1"/>
            <a:r>
              <a:rPr lang="en-US" dirty="0"/>
              <a:t>One for each API needed.</a:t>
            </a:r>
          </a:p>
          <a:p>
            <a:pPr lvl="1"/>
            <a:r>
              <a:rPr lang="en-US" dirty="0"/>
              <a:t>Have their own configuration.</a:t>
            </a:r>
          </a:p>
          <a:p>
            <a:pPr lvl="1"/>
            <a:r>
              <a:rPr lang="en-US" dirty="0"/>
              <a:t>Have their own interceptors.</a:t>
            </a:r>
          </a:p>
          <a:p>
            <a:r>
              <a:rPr lang="en-US" dirty="0"/>
              <a:t>Have all the same methods as the default instance.</a:t>
            </a:r>
          </a:p>
          <a:p>
            <a:r>
              <a:rPr lang="en-US" dirty="0"/>
              <a:t>Use the appropriate custom instance for the API desired.</a:t>
            </a:r>
          </a:p>
        </p:txBody>
      </p:sp>
    </p:spTree>
    <p:extLst>
      <p:ext uri="{BB962C8B-B14F-4D97-AF65-F5344CB8AC3E}">
        <p14:creationId xmlns:p14="http://schemas.microsoft.com/office/powerpoint/2010/main" val="25732440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7 in your student files</a:t>
            </a:r>
          </a:p>
          <a:p>
            <a:endParaRPr lang="en-US" dirty="0"/>
          </a:p>
        </p:txBody>
      </p:sp>
      <p:sp>
        <p:nvSpPr>
          <p:cNvPr id="3" name="Title 2"/>
          <p:cNvSpPr>
            <a:spLocks noGrp="1"/>
          </p:cNvSpPr>
          <p:nvPr>
            <p:ph type="title"/>
          </p:nvPr>
        </p:nvSpPr>
        <p:spPr/>
        <p:txBody>
          <a:bodyPr/>
          <a:lstStyle/>
          <a:p>
            <a:r>
              <a:rPr lang="en-US" dirty="0"/>
              <a:t>Exercise 7: Web Server Interactions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154</a:t>
            </a:fld>
            <a:endParaRPr lang="en-US" dirty="0"/>
          </a:p>
        </p:txBody>
      </p:sp>
    </p:spTree>
    <p:extLst>
      <p:ext uri="{BB962C8B-B14F-4D97-AF65-F5344CB8AC3E}">
        <p14:creationId xmlns:p14="http://schemas.microsoft.com/office/powerpoint/2010/main" val="191400552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Setting Up the Router Package</a:t>
            </a:r>
          </a:p>
          <a:p>
            <a:r>
              <a:rPr lang="en-US" dirty="0"/>
              <a:t>Rendering Components for Routes</a:t>
            </a:r>
          </a:p>
          <a:p>
            <a:r>
              <a:rPr lang="en-US" dirty="0"/>
              <a:t>Using Routing-Related Props</a:t>
            </a:r>
          </a:p>
          <a:p>
            <a:r>
              <a:rPr lang="en-US" dirty="0"/>
              <a:t>Absolute vs. Relative Paths</a:t>
            </a:r>
          </a:p>
          <a:p>
            <a:r>
              <a:rPr lang="en-US" dirty="0"/>
              <a:t>Nested Routes</a:t>
            </a:r>
          </a:p>
          <a:p>
            <a:r>
              <a:rPr lang="en-US" dirty="0"/>
              <a:t>Route Guards</a:t>
            </a:r>
          </a:p>
          <a:p>
            <a:r>
              <a:rPr lang="en-US" dirty="0"/>
              <a:t>Routing and Deployment</a:t>
            </a:r>
          </a:p>
        </p:txBody>
      </p:sp>
      <p:sp>
        <p:nvSpPr>
          <p:cNvPr id="3" name="Title 2"/>
          <p:cNvSpPr>
            <a:spLocks noGrp="1"/>
          </p:cNvSpPr>
          <p:nvPr>
            <p:ph type="title"/>
          </p:nvPr>
        </p:nvSpPr>
        <p:spPr/>
        <p:txBody>
          <a:bodyPr/>
          <a:lstStyle/>
          <a:p>
            <a:r>
              <a:rPr lang="en-US" dirty="0"/>
              <a:t>Lesson 8: Routing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155</a:t>
            </a:fld>
            <a:endParaRPr lang="en-US" dirty="0"/>
          </a:p>
        </p:txBody>
      </p:sp>
    </p:spTree>
    <p:extLst>
      <p:ext uri="{BB962C8B-B14F-4D97-AF65-F5344CB8AC3E}">
        <p14:creationId xmlns:p14="http://schemas.microsoft.com/office/powerpoint/2010/main" val="357178453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9A7B-8021-4092-B0A9-972F60E25CF3}"/>
              </a:ext>
            </a:extLst>
          </p:cNvPr>
          <p:cNvSpPr>
            <a:spLocks noGrp="1"/>
          </p:cNvSpPr>
          <p:nvPr>
            <p:ph type="title"/>
          </p:nvPr>
        </p:nvSpPr>
        <p:spPr/>
        <p:txBody>
          <a:bodyPr/>
          <a:lstStyle/>
          <a:p>
            <a:r>
              <a:rPr lang="en-US" dirty="0"/>
              <a:t>What is Routing?</a:t>
            </a:r>
          </a:p>
        </p:txBody>
      </p:sp>
      <p:sp>
        <p:nvSpPr>
          <p:cNvPr id="3" name="Content Placeholder 2">
            <a:extLst>
              <a:ext uri="{FF2B5EF4-FFF2-40B4-BE49-F238E27FC236}">
                <a16:creationId xmlns:a16="http://schemas.microsoft.com/office/drawing/2014/main" id="{CA292297-1E20-42E5-B50B-745A52BA4BF6}"/>
              </a:ext>
            </a:extLst>
          </p:cNvPr>
          <p:cNvSpPr>
            <a:spLocks noGrp="1"/>
          </p:cNvSpPr>
          <p:nvPr>
            <p:ph sz="quarter" idx="13"/>
          </p:nvPr>
        </p:nvSpPr>
        <p:spPr/>
        <p:txBody>
          <a:bodyPr/>
          <a:lstStyle/>
          <a:p>
            <a:r>
              <a:rPr lang="en-US" dirty="0"/>
              <a:t>Replicating the feel of a multi-page application in a single-page application.</a:t>
            </a:r>
          </a:p>
          <a:p>
            <a:pPr lvl="1"/>
            <a:r>
              <a:rPr lang="en-US" dirty="0"/>
              <a:t>Want to give the user the same experience, only smoother.</a:t>
            </a:r>
          </a:p>
          <a:p>
            <a:r>
              <a:rPr lang="en-US" dirty="0"/>
              <a:t>More than just changing one set of content for another.</a:t>
            </a:r>
          </a:p>
          <a:p>
            <a:pPr lvl="1"/>
            <a:r>
              <a:rPr lang="en-US" dirty="0"/>
              <a:t>URLs need to change to allow for bookmarking and emailing deep links.</a:t>
            </a:r>
          </a:p>
          <a:p>
            <a:pPr lvl="1"/>
            <a:r>
              <a:rPr lang="en-US" dirty="0"/>
              <a:t>Browser history needs to be involved so users can go back to a prior set of content.</a:t>
            </a:r>
          </a:p>
          <a:p>
            <a:pPr lvl="1"/>
            <a:r>
              <a:rPr lang="en-US" dirty="0"/>
              <a:t>Hyperlinks need to trigger loading of new content.</a:t>
            </a:r>
          </a:p>
          <a:p>
            <a:pPr lvl="1"/>
            <a:r>
              <a:rPr lang="en-US" dirty="0"/>
              <a:t>JavaScript code needs to be able to trigger loading of new content.</a:t>
            </a:r>
          </a:p>
          <a:p>
            <a:r>
              <a:rPr lang="en-US" dirty="0"/>
              <a:t>URLs indicate different content to be displayed.</a:t>
            </a:r>
          </a:p>
          <a:p>
            <a:pPr lvl="1"/>
            <a:r>
              <a:rPr lang="en-US" dirty="0"/>
              <a:t>Do not represent actual files.</a:t>
            </a:r>
          </a:p>
          <a:p>
            <a:pPr lvl="2"/>
            <a:r>
              <a:rPr lang="en-US" dirty="0"/>
              <a:t>Browser cannot be in charge of loading the content.</a:t>
            </a:r>
          </a:p>
          <a:p>
            <a:pPr lvl="1"/>
            <a:r>
              <a:rPr lang="en-US" dirty="0"/>
              <a:t>Do represent specific chunks of content/behavior.</a:t>
            </a:r>
          </a:p>
          <a:p>
            <a:pPr lvl="2"/>
            <a:r>
              <a:rPr lang="en-US" dirty="0"/>
              <a:t>JavaScript must be in charge of loading the content.</a:t>
            </a:r>
          </a:p>
          <a:p>
            <a:r>
              <a:rPr lang="en-US" dirty="0"/>
              <a:t>Routing is the infrastructure provided by React to make this happen.</a:t>
            </a:r>
          </a:p>
        </p:txBody>
      </p:sp>
    </p:spTree>
    <p:extLst>
      <p:ext uri="{BB962C8B-B14F-4D97-AF65-F5344CB8AC3E}">
        <p14:creationId xmlns:p14="http://schemas.microsoft.com/office/powerpoint/2010/main" val="52018872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F5E1B2-B7F4-4A05-8AF2-12FCE08F8D53}"/>
              </a:ext>
            </a:extLst>
          </p:cNvPr>
          <p:cNvSpPr>
            <a:spLocks noGrp="1"/>
          </p:cNvSpPr>
          <p:nvPr>
            <p:ph sz="quarter" idx="13"/>
          </p:nvPr>
        </p:nvSpPr>
        <p:spPr/>
        <p:txBody>
          <a:bodyPr/>
          <a:lstStyle/>
          <a:p>
            <a:r>
              <a:rPr lang="en-US" dirty="0"/>
              <a:t>Parse the URL to determine what content/behavior should be loaded.</a:t>
            </a:r>
          </a:p>
          <a:p>
            <a:pPr lvl="1"/>
            <a:r>
              <a:rPr lang="en-US" dirty="0"/>
              <a:t>Reads a configuration to know what is available.</a:t>
            </a:r>
          </a:p>
          <a:p>
            <a:r>
              <a:rPr lang="en-US" dirty="0"/>
              <a:t>Load appropriate component(s) and JSX.</a:t>
            </a:r>
          </a:p>
          <a:p>
            <a:r>
              <a:rPr lang="en-US" dirty="0"/>
              <a:t>Render them in the designated portion of the existing content.</a:t>
            </a:r>
          </a:p>
          <a:p>
            <a:r>
              <a:rPr lang="en-US" dirty="0"/>
              <a:t>Make query string parameters (and parameterized URL segments) available to code.</a:t>
            </a:r>
          </a:p>
          <a:p>
            <a:endParaRPr lang="en-US" dirty="0"/>
          </a:p>
        </p:txBody>
      </p:sp>
      <p:sp>
        <p:nvSpPr>
          <p:cNvPr id="3" name="Title 2">
            <a:extLst>
              <a:ext uri="{FF2B5EF4-FFF2-40B4-BE49-F238E27FC236}">
                <a16:creationId xmlns:a16="http://schemas.microsoft.com/office/drawing/2014/main" id="{683D7E86-D525-4572-82DD-4BE986A3BA1B}"/>
              </a:ext>
            </a:extLst>
          </p:cNvPr>
          <p:cNvSpPr>
            <a:spLocks noGrp="1"/>
          </p:cNvSpPr>
          <p:nvPr>
            <p:ph type="title"/>
          </p:nvPr>
        </p:nvSpPr>
        <p:spPr/>
        <p:txBody>
          <a:bodyPr/>
          <a:lstStyle/>
          <a:p>
            <a:r>
              <a:rPr lang="en-US" dirty="0"/>
              <a:t>Router tasks</a:t>
            </a:r>
          </a:p>
        </p:txBody>
      </p:sp>
      <p:sp>
        <p:nvSpPr>
          <p:cNvPr id="4" name="Slide Number Placeholder 3">
            <a:extLst>
              <a:ext uri="{FF2B5EF4-FFF2-40B4-BE49-F238E27FC236}">
                <a16:creationId xmlns:a16="http://schemas.microsoft.com/office/drawing/2014/main" id="{572020A8-04BC-41EC-A72F-7B68CA2A88B2}"/>
              </a:ext>
            </a:extLst>
          </p:cNvPr>
          <p:cNvSpPr>
            <a:spLocks noGrp="1"/>
          </p:cNvSpPr>
          <p:nvPr>
            <p:ph type="sldNum" sz="quarter" idx="4"/>
          </p:nvPr>
        </p:nvSpPr>
        <p:spPr/>
        <p:txBody>
          <a:bodyPr/>
          <a:lstStyle/>
          <a:p>
            <a:fld id="{3A3ABCD3-4259-4031-A1A0-BB63FBFB7B73}" type="slidenum">
              <a:rPr lang="en-US" smtClean="0"/>
              <a:pPr/>
              <a:t>157</a:t>
            </a:fld>
            <a:endParaRPr lang="en-US" dirty="0"/>
          </a:p>
        </p:txBody>
      </p:sp>
    </p:spTree>
    <p:extLst>
      <p:ext uri="{BB962C8B-B14F-4D97-AF65-F5344CB8AC3E}">
        <p14:creationId xmlns:p14="http://schemas.microsoft.com/office/powerpoint/2010/main" val="6421955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897BCC-1984-497E-BB16-47FCD2837026}"/>
              </a:ext>
            </a:extLst>
          </p:cNvPr>
          <p:cNvSpPr>
            <a:spLocks noGrp="1"/>
          </p:cNvSpPr>
          <p:nvPr>
            <p:ph sz="quarter" idx="13"/>
          </p:nvPr>
        </p:nvSpPr>
        <p:spPr/>
        <p:txBody>
          <a:bodyPr/>
          <a:lstStyle/>
          <a:p>
            <a:r>
              <a:rPr lang="en-US" dirty="0"/>
              <a:t>The de-facto standard routing package is not created by Facebook.</a:t>
            </a:r>
          </a:p>
          <a:p>
            <a:pPr lvl="1"/>
            <a:r>
              <a:rPr lang="en-US" dirty="0"/>
              <a:t>It is the routing package that everyone uses.</a:t>
            </a:r>
          </a:p>
          <a:p>
            <a:pPr lvl="1"/>
            <a:r>
              <a:rPr lang="en-US" dirty="0"/>
              <a:t>Installed via npm.</a:t>
            </a:r>
          </a:p>
          <a:p>
            <a:pPr lvl="1"/>
            <a:r>
              <a:rPr lang="en-US" dirty="0"/>
              <a:t>Actually, it is two packages, just like React needs two packages.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npm install react-router react-router-</a:t>
            </a:r>
            <a:r>
              <a:rPr lang="en-US" sz="2000" dirty="0" err="1">
                <a:latin typeface="Consolas" panose="020B0609020204030204" pitchFamily="49" charset="0"/>
              </a:rPr>
              <a:t>dom</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r>
              <a:rPr lang="en-US" dirty="0"/>
              <a:t>Use &lt;</a:t>
            </a:r>
            <a:r>
              <a:rPr lang="en-US" dirty="0" err="1"/>
              <a:t>BrowserRouter</a:t>
            </a:r>
            <a:r>
              <a:rPr lang="en-US" dirty="0"/>
              <a:t>&gt; to wrap around the application JSX.</a:t>
            </a:r>
          </a:p>
          <a:p>
            <a:pPr lvl="1"/>
            <a:r>
              <a:rPr lang="en-US" dirty="0"/>
              <a:t>Imported from react-router-dom.</a:t>
            </a:r>
          </a:p>
          <a:p>
            <a:pPr lvl="1"/>
            <a:r>
              <a:rPr lang="en-US" dirty="0"/>
              <a:t>Router-based data and behavior will be available within this content subtree.</a:t>
            </a:r>
          </a:p>
        </p:txBody>
      </p:sp>
      <p:sp>
        <p:nvSpPr>
          <p:cNvPr id="3" name="Title 2">
            <a:extLst>
              <a:ext uri="{FF2B5EF4-FFF2-40B4-BE49-F238E27FC236}">
                <a16:creationId xmlns:a16="http://schemas.microsoft.com/office/drawing/2014/main" id="{D1E97642-C5D1-4679-8348-E116E134C997}"/>
              </a:ext>
            </a:extLst>
          </p:cNvPr>
          <p:cNvSpPr>
            <a:spLocks noGrp="1"/>
          </p:cNvSpPr>
          <p:nvPr>
            <p:ph type="title"/>
          </p:nvPr>
        </p:nvSpPr>
        <p:spPr/>
        <p:txBody>
          <a:bodyPr/>
          <a:lstStyle/>
          <a:p>
            <a:r>
              <a:rPr lang="en-US" dirty="0"/>
              <a:t>Setting up the Router Package</a:t>
            </a:r>
          </a:p>
        </p:txBody>
      </p:sp>
      <p:sp>
        <p:nvSpPr>
          <p:cNvPr id="4" name="Slide Number Placeholder 3">
            <a:extLst>
              <a:ext uri="{FF2B5EF4-FFF2-40B4-BE49-F238E27FC236}">
                <a16:creationId xmlns:a16="http://schemas.microsoft.com/office/drawing/2014/main" id="{FEF11A96-88DD-4591-8D1D-657DED284CFD}"/>
              </a:ext>
            </a:extLst>
          </p:cNvPr>
          <p:cNvSpPr>
            <a:spLocks noGrp="1"/>
          </p:cNvSpPr>
          <p:nvPr>
            <p:ph type="sldNum" sz="quarter" idx="4"/>
          </p:nvPr>
        </p:nvSpPr>
        <p:spPr/>
        <p:txBody>
          <a:bodyPr/>
          <a:lstStyle/>
          <a:p>
            <a:fld id="{3A3ABCD3-4259-4031-A1A0-BB63FBFB7B73}" type="slidenum">
              <a:rPr lang="en-US" smtClean="0"/>
              <a:pPr/>
              <a:t>158</a:t>
            </a:fld>
            <a:endParaRPr lang="en-US" dirty="0"/>
          </a:p>
        </p:txBody>
      </p:sp>
    </p:spTree>
    <p:extLst>
      <p:ext uri="{BB962C8B-B14F-4D97-AF65-F5344CB8AC3E}">
        <p14:creationId xmlns:p14="http://schemas.microsoft.com/office/powerpoint/2010/main" val="20955106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070D3F-5B7C-4710-928D-5C28C74919DD}"/>
              </a:ext>
            </a:extLst>
          </p:cNvPr>
          <p:cNvSpPr>
            <a:spLocks noGrp="1"/>
          </p:cNvSpPr>
          <p:nvPr>
            <p:ph sz="quarter" idx="13"/>
          </p:nvPr>
        </p:nvSpPr>
        <p:spPr/>
        <p:txBody>
          <a:bodyPr/>
          <a:lstStyle/>
          <a:p>
            <a:r>
              <a:rPr lang="en-US" dirty="0"/>
              <a:t>Any content inside of &lt;</a:t>
            </a:r>
            <a:r>
              <a:rPr lang="en-US" dirty="0" err="1"/>
              <a:t>BrowserRouter</a:t>
            </a:r>
            <a:r>
              <a:rPr lang="en-US" dirty="0"/>
              <a:t>&gt; can use &lt;Route&gt;.</a:t>
            </a:r>
          </a:p>
          <a:p>
            <a:pPr lvl="1"/>
            <a:r>
              <a:rPr lang="en-US" dirty="0"/>
              <a:t>Even nested several components deep.</a:t>
            </a:r>
          </a:p>
          <a:p>
            <a:r>
              <a:rPr lang="en-US" dirty="0"/>
              <a:t>Requires a "path" attribute.</a:t>
            </a:r>
          </a:p>
          <a:p>
            <a:pPr lvl="1"/>
            <a:r>
              <a:rPr lang="en-US" dirty="0"/>
              <a:t>path is a string.</a:t>
            </a:r>
          </a:p>
          <a:p>
            <a:r>
              <a:rPr lang="en-US" dirty="0"/>
              <a:t>Has a "render" attribute.</a:t>
            </a:r>
          </a:p>
          <a:p>
            <a:pPr lvl="1"/>
            <a:r>
              <a:rPr lang="en-US" dirty="0"/>
              <a:t>render is a function that returns JSX.</a:t>
            </a:r>
          </a:p>
          <a:p>
            <a:r>
              <a:rPr lang="en-US" dirty="0"/>
              <a:t>Is activated whenever the application's URL starts with the path string.</a:t>
            </a:r>
          </a:p>
          <a:p>
            <a:pPr lvl="1"/>
            <a:r>
              <a:rPr lang="en-US" dirty="0"/>
              <a:t>Optionally can contain an "exact" attribute.</a:t>
            </a:r>
          </a:p>
          <a:p>
            <a:pPr lvl="2"/>
            <a:r>
              <a:rPr lang="en-US" dirty="0"/>
              <a:t>Changes the criteria from "starts with" to "equals".</a:t>
            </a:r>
          </a:p>
          <a:p>
            <a:r>
              <a:rPr lang="en-US" dirty="0"/>
              <a:t>Renders its JSX content whenever activated.</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&lt;Route path="/about-us" render={() =&gt; &lt;h1&gt;About Us&lt;/h1&gt; } /&gt;</a:t>
            </a:r>
          </a:p>
          <a:p>
            <a:endParaRPr lang="en-US" dirty="0"/>
          </a:p>
        </p:txBody>
      </p:sp>
      <p:sp>
        <p:nvSpPr>
          <p:cNvPr id="3" name="Title 2">
            <a:extLst>
              <a:ext uri="{FF2B5EF4-FFF2-40B4-BE49-F238E27FC236}">
                <a16:creationId xmlns:a16="http://schemas.microsoft.com/office/drawing/2014/main" id="{EC47DFD0-475E-4AA2-B4B3-5482A78CE2AB}"/>
              </a:ext>
            </a:extLst>
          </p:cNvPr>
          <p:cNvSpPr>
            <a:spLocks noGrp="1"/>
          </p:cNvSpPr>
          <p:nvPr>
            <p:ph type="title"/>
          </p:nvPr>
        </p:nvSpPr>
        <p:spPr/>
        <p:txBody>
          <a:bodyPr/>
          <a:lstStyle/>
          <a:p>
            <a:r>
              <a:rPr lang="en-US" dirty="0"/>
              <a:t>Route component</a:t>
            </a:r>
          </a:p>
        </p:txBody>
      </p:sp>
      <p:sp>
        <p:nvSpPr>
          <p:cNvPr id="4" name="Slide Number Placeholder 3">
            <a:extLst>
              <a:ext uri="{FF2B5EF4-FFF2-40B4-BE49-F238E27FC236}">
                <a16:creationId xmlns:a16="http://schemas.microsoft.com/office/drawing/2014/main" id="{D6EFCD0D-D276-4CFE-8A5F-9DB2C5C48B5D}"/>
              </a:ext>
            </a:extLst>
          </p:cNvPr>
          <p:cNvSpPr>
            <a:spLocks noGrp="1"/>
          </p:cNvSpPr>
          <p:nvPr>
            <p:ph type="sldNum" sz="quarter" idx="4"/>
          </p:nvPr>
        </p:nvSpPr>
        <p:spPr/>
        <p:txBody>
          <a:bodyPr/>
          <a:lstStyle/>
          <a:p>
            <a:fld id="{3A3ABCD3-4259-4031-A1A0-BB63FBFB7B73}" type="slidenum">
              <a:rPr lang="en-US" smtClean="0"/>
              <a:pPr/>
              <a:t>159</a:t>
            </a:fld>
            <a:endParaRPr lang="en-US" dirty="0"/>
          </a:p>
        </p:txBody>
      </p:sp>
    </p:spTree>
    <p:extLst>
      <p:ext uri="{BB962C8B-B14F-4D97-AF65-F5344CB8AC3E}">
        <p14:creationId xmlns:p14="http://schemas.microsoft.com/office/powerpoint/2010/main" val="191879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1F8F7D-4EBC-44B1-80F4-0A29420872EF}"/>
              </a:ext>
            </a:extLst>
          </p:cNvPr>
          <p:cNvSpPr>
            <a:spLocks noGrp="1"/>
          </p:cNvSpPr>
          <p:nvPr>
            <p:ph sz="quarter" idx="13"/>
          </p:nvPr>
        </p:nvSpPr>
        <p:spPr/>
        <p:txBody>
          <a:bodyPr/>
          <a:lstStyle/>
          <a:p>
            <a:r>
              <a:rPr lang="en-US" dirty="0"/>
              <a:t>ES2015 (ES6) introduces many new features, including:</a:t>
            </a:r>
          </a:p>
          <a:p>
            <a:pPr lvl="1"/>
            <a:r>
              <a:rPr lang="en-US" dirty="0"/>
              <a:t>"let" and "const"</a:t>
            </a:r>
          </a:p>
          <a:p>
            <a:pPr lvl="1"/>
            <a:r>
              <a:rPr lang="en-US" dirty="0"/>
              <a:t>Arrow functions</a:t>
            </a:r>
          </a:p>
          <a:p>
            <a:pPr lvl="1"/>
            <a:r>
              <a:rPr lang="en-US" dirty="0"/>
              <a:t>Exports and Imports</a:t>
            </a:r>
          </a:p>
          <a:p>
            <a:pPr lvl="1"/>
            <a:r>
              <a:rPr lang="en-US" dirty="0"/>
              <a:t>Classes</a:t>
            </a:r>
          </a:p>
          <a:p>
            <a:pPr lvl="1"/>
            <a:r>
              <a:rPr lang="en-US" dirty="0"/>
              <a:t>Class Properties and Methods</a:t>
            </a:r>
          </a:p>
          <a:p>
            <a:pPr lvl="1"/>
            <a:r>
              <a:rPr lang="en-US" dirty="0"/>
              <a:t>Spread and Rest operators</a:t>
            </a:r>
          </a:p>
          <a:p>
            <a:pPr lvl="1"/>
            <a:r>
              <a:rPr lang="en-US" dirty="0" err="1"/>
              <a:t>Destructuring</a:t>
            </a:r>
            <a:endParaRPr lang="en-US" dirty="0"/>
          </a:p>
          <a:p>
            <a:pPr lvl="1"/>
            <a:r>
              <a:rPr lang="en-US" dirty="0"/>
              <a:t>Array functions</a:t>
            </a:r>
          </a:p>
          <a:p>
            <a:r>
              <a:rPr lang="en-US" dirty="0"/>
              <a:t>React applications typically use these features extensively.</a:t>
            </a:r>
          </a:p>
          <a:p>
            <a:r>
              <a:rPr lang="en-US" dirty="0"/>
              <a:t>Transpilers such as Babel allow for use of these features when supporting older browsers.</a:t>
            </a:r>
          </a:p>
          <a:p>
            <a:pPr lvl="1"/>
            <a:r>
              <a:rPr lang="en-US" dirty="0"/>
              <a:t>The build process would include transpiling ES2015 features to older JavaScript syntax.</a:t>
            </a:r>
          </a:p>
        </p:txBody>
      </p:sp>
      <p:sp>
        <p:nvSpPr>
          <p:cNvPr id="3" name="Title 2">
            <a:extLst>
              <a:ext uri="{FF2B5EF4-FFF2-40B4-BE49-F238E27FC236}">
                <a16:creationId xmlns:a16="http://schemas.microsoft.com/office/drawing/2014/main" id="{36B5C49A-230A-4AA7-ACF3-2561101180A0}"/>
              </a:ext>
            </a:extLst>
          </p:cNvPr>
          <p:cNvSpPr>
            <a:spLocks noGrp="1"/>
          </p:cNvSpPr>
          <p:nvPr>
            <p:ph type="title"/>
          </p:nvPr>
        </p:nvSpPr>
        <p:spPr/>
        <p:txBody>
          <a:bodyPr/>
          <a:lstStyle/>
          <a:p>
            <a:r>
              <a:rPr lang="en-US" dirty="0"/>
              <a:t>NextGen JavaScript Features</a:t>
            </a:r>
          </a:p>
        </p:txBody>
      </p:sp>
      <p:sp>
        <p:nvSpPr>
          <p:cNvPr id="4" name="Slide Number Placeholder 3">
            <a:extLst>
              <a:ext uri="{FF2B5EF4-FFF2-40B4-BE49-F238E27FC236}">
                <a16:creationId xmlns:a16="http://schemas.microsoft.com/office/drawing/2014/main" id="{8697D8CB-261A-4D50-8C52-ADB7E771CFB4}"/>
              </a:ext>
            </a:extLst>
          </p:cNvPr>
          <p:cNvSpPr>
            <a:spLocks noGrp="1"/>
          </p:cNvSpPr>
          <p:nvPr>
            <p:ph type="sldNum" sz="quarter" idx="4"/>
          </p:nvPr>
        </p:nvSpPr>
        <p:spPr/>
        <p:txBody>
          <a:bodyPr/>
          <a:lstStyle/>
          <a:p>
            <a:fld id="{3A3ABCD3-4259-4031-A1A0-BB63FBFB7B73}" type="slidenum">
              <a:rPr lang="en-US" smtClean="0"/>
              <a:pPr/>
              <a:t>16</a:t>
            </a:fld>
            <a:endParaRPr lang="en-US" dirty="0"/>
          </a:p>
        </p:txBody>
      </p:sp>
    </p:spTree>
    <p:extLst>
      <p:ext uri="{BB962C8B-B14F-4D97-AF65-F5344CB8AC3E}">
        <p14:creationId xmlns:p14="http://schemas.microsoft.com/office/powerpoint/2010/main" val="98194026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4E289-9BE6-4729-A2BB-CCEC9A40F969}"/>
              </a:ext>
            </a:extLst>
          </p:cNvPr>
          <p:cNvSpPr>
            <a:spLocks noGrp="1"/>
          </p:cNvSpPr>
          <p:nvPr>
            <p:ph sz="quarter" idx="13"/>
          </p:nvPr>
        </p:nvSpPr>
        <p:spPr/>
        <p:txBody>
          <a:bodyPr/>
          <a:lstStyle/>
          <a:p>
            <a:r>
              <a:rPr lang="en-US" dirty="0"/>
              <a:t>Route also has a "component" attribute.</a:t>
            </a:r>
          </a:p>
          <a:p>
            <a:pPr lvl="1"/>
            <a:r>
              <a:rPr lang="en-US" dirty="0"/>
              <a:t>Can be used instead of "render".</a:t>
            </a:r>
          </a:p>
          <a:p>
            <a:pPr lvl="1"/>
            <a:r>
              <a:rPr lang="en-US" dirty="0"/>
              <a:t>Is a reference to a component.</a:t>
            </a:r>
          </a:p>
          <a:p>
            <a:r>
              <a:rPr lang="en-US" dirty="0"/>
              <a:t>Instructs Route to render a component instead of ad-hoc JSX.</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&lt;Route path="/about-us" component={ </a:t>
            </a:r>
            <a:r>
              <a:rPr lang="en-US" sz="2000" dirty="0" err="1">
                <a:latin typeface="Consolas" panose="020B0609020204030204" pitchFamily="49" charset="0"/>
              </a:rPr>
              <a:t>AboutUs</a:t>
            </a:r>
            <a:r>
              <a:rPr lang="en-US" sz="2000" dirty="0">
                <a:latin typeface="Consolas" panose="020B0609020204030204" pitchFamily="49" charset="0"/>
              </a:rPr>
              <a:t> } /&gt;</a:t>
            </a:r>
          </a:p>
          <a:p>
            <a:pPr marL="0" indent="0">
              <a:buNone/>
            </a:pPr>
            <a:endParaRPr lang="en-US" sz="2000" dirty="0">
              <a:latin typeface="Consolas" panose="020B0609020204030204" pitchFamily="49" charset="0"/>
            </a:endParaRPr>
          </a:p>
          <a:p>
            <a:r>
              <a:rPr lang="en-US" dirty="0"/>
              <a:t>Component can take a function as its value.</a:t>
            </a:r>
          </a:p>
          <a:p>
            <a:pPr lvl="1"/>
            <a:r>
              <a:rPr lang="en-US" dirty="0"/>
              <a:t>Avoid – causes a new instance with unmounting and mounting each render pass.</a:t>
            </a:r>
          </a:p>
          <a:p>
            <a:pPr lvl="1"/>
            <a:r>
              <a:rPr lang="en-US" dirty="0"/>
              <a:t>Interestingly, render does not suffer from this inefficiency.</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&lt;Route path="/about-us" component={() =&gt; &lt;</a:t>
            </a:r>
            <a:r>
              <a:rPr lang="en-US" sz="2000" dirty="0" err="1">
                <a:latin typeface="Consolas" panose="020B0609020204030204" pitchFamily="49" charset="0"/>
              </a:rPr>
              <a:t>AboutUs</a:t>
            </a:r>
            <a:r>
              <a:rPr lang="en-US" sz="2000" dirty="0">
                <a:latin typeface="Consolas" panose="020B0609020204030204" pitchFamily="49" charset="0"/>
              </a:rPr>
              <a:t> /&gt;} /&gt;</a:t>
            </a:r>
          </a:p>
          <a:p>
            <a:endParaRPr lang="en-US" dirty="0"/>
          </a:p>
        </p:txBody>
      </p:sp>
      <p:sp>
        <p:nvSpPr>
          <p:cNvPr id="3" name="Title 2">
            <a:extLst>
              <a:ext uri="{FF2B5EF4-FFF2-40B4-BE49-F238E27FC236}">
                <a16:creationId xmlns:a16="http://schemas.microsoft.com/office/drawing/2014/main" id="{E5C2E6CC-4478-4A1A-B106-8AF5DC0A57AE}"/>
              </a:ext>
            </a:extLst>
          </p:cNvPr>
          <p:cNvSpPr>
            <a:spLocks noGrp="1"/>
          </p:cNvSpPr>
          <p:nvPr>
            <p:ph type="title"/>
          </p:nvPr>
        </p:nvSpPr>
        <p:spPr/>
        <p:txBody>
          <a:bodyPr/>
          <a:lstStyle/>
          <a:p>
            <a:r>
              <a:rPr lang="en-US" dirty="0"/>
              <a:t>Rendering Components for Routes</a:t>
            </a:r>
          </a:p>
        </p:txBody>
      </p:sp>
      <p:sp>
        <p:nvSpPr>
          <p:cNvPr id="4" name="Slide Number Placeholder 3">
            <a:extLst>
              <a:ext uri="{FF2B5EF4-FFF2-40B4-BE49-F238E27FC236}">
                <a16:creationId xmlns:a16="http://schemas.microsoft.com/office/drawing/2014/main" id="{FF3EF32F-0737-4AB0-89FE-EB314CC98438}"/>
              </a:ext>
            </a:extLst>
          </p:cNvPr>
          <p:cNvSpPr>
            <a:spLocks noGrp="1"/>
          </p:cNvSpPr>
          <p:nvPr>
            <p:ph type="sldNum" sz="quarter" idx="4"/>
          </p:nvPr>
        </p:nvSpPr>
        <p:spPr/>
        <p:txBody>
          <a:bodyPr/>
          <a:lstStyle/>
          <a:p>
            <a:fld id="{3A3ABCD3-4259-4031-A1A0-BB63FBFB7B73}" type="slidenum">
              <a:rPr lang="en-US" smtClean="0"/>
              <a:pPr/>
              <a:t>160</a:t>
            </a:fld>
            <a:endParaRPr lang="en-US" dirty="0"/>
          </a:p>
        </p:txBody>
      </p:sp>
    </p:spTree>
    <p:extLst>
      <p:ext uri="{BB962C8B-B14F-4D97-AF65-F5344CB8AC3E}">
        <p14:creationId xmlns:p14="http://schemas.microsoft.com/office/powerpoint/2010/main" val="955329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C97A53-36D1-4C66-AF8F-959028F67AFA}"/>
              </a:ext>
            </a:extLst>
          </p:cNvPr>
          <p:cNvSpPr>
            <a:spLocks noGrp="1"/>
          </p:cNvSpPr>
          <p:nvPr>
            <p:ph sz="quarter" idx="13"/>
          </p:nvPr>
        </p:nvSpPr>
        <p:spPr/>
        <p:txBody>
          <a:bodyPr/>
          <a:lstStyle/>
          <a:p>
            <a:r>
              <a:rPr lang="en-US" dirty="0"/>
              <a:t>HTML hyperlinks cause the browser to send a request to the server.</a:t>
            </a:r>
          </a:p>
          <a:p>
            <a:pPr lvl="1"/>
            <a:r>
              <a:rPr lang="en-US" dirty="0"/>
              <a:t>This causes a full-page postback.</a:t>
            </a:r>
          </a:p>
          <a:p>
            <a:pPr lvl="1"/>
            <a:r>
              <a:rPr lang="en-US" dirty="0"/>
              <a:t>React re-initializes and the user loses all application state.</a:t>
            </a:r>
          </a:p>
          <a:p>
            <a:r>
              <a:rPr lang="en-US" dirty="0"/>
              <a:t>react-router-</a:t>
            </a:r>
            <a:r>
              <a:rPr lang="en-US" dirty="0" err="1"/>
              <a:t>dom</a:t>
            </a:r>
            <a:r>
              <a:rPr lang="en-US" dirty="0"/>
              <a:t> provides a Link component.</a:t>
            </a:r>
          </a:p>
          <a:p>
            <a:pPr lvl="1"/>
            <a:r>
              <a:rPr lang="en-US" dirty="0"/>
              <a:t>Renders like a hyperlink.</a:t>
            </a:r>
          </a:p>
          <a:p>
            <a:pPr lvl="1"/>
            <a:r>
              <a:rPr lang="en-US" dirty="0"/>
              <a:t>Invokes client-side navigation, without a postback.</a:t>
            </a:r>
          </a:p>
          <a:p>
            <a:pPr lvl="1"/>
            <a:r>
              <a:rPr lang="en-US" dirty="0"/>
              <a:t>Has a "to" attribute – used like the hyperlink's "</a:t>
            </a:r>
            <a:r>
              <a:rPr lang="en-US" dirty="0" err="1"/>
              <a:t>href</a:t>
            </a:r>
            <a:r>
              <a:rPr lang="en-US" dirty="0"/>
              <a:t>" attribute.</a:t>
            </a:r>
          </a:p>
          <a:p>
            <a:r>
              <a:rPr lang="en-US" dirty="0"/>
              <a:t>"to" attribute can also be an object.</a:t>
            </a:r>
          </a:p>
          <a:p>
            <a:pPr lvl="1"/>
            <a:r>
              <a:rPr lang="en-US" dirty="0"/>
              <a:t>Allows for specification of path, </a:t>
            </a:r>
            <a:r>
              <a:rPr lang="en-US" dirty="0" err="1"/>
              <a:t>querystring</a:t>
            </a:r>
            <a:r>
              <a:rPr lang="en-US" dirty="0"/>
              <a:t> and hash.</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&lt;Link to="/"&gt;Home&lt;/Link&gt;</a:t>
            </a:r>
          </a:p>
          <a:p>
            <a:pPr marL="0" indent="0">
              <a:buNone/>
            </a:pPr>
            <a:r>
              <a:rPr lang="en-US" sz="1800" dirty="0">
                <a:latin typeface="Consolas" panose="020B0609020204030204" pitchFamily="49" charset="0"/>
              </a:rPr>
              <a:t>	&lt;Link to={{ pathname: 'board', hash='#</a:t>
            </a:r>
            <a:r>
              <a:rPr lang="en-US" sz="1800" dirty="0" err="1">
                <a:latin typeface="Consolas" panose="020B0609020204030204" pitchFamily="49" charset="0"/>
              </a:rPr>
              <a:t>ceo</a:t>
            </a:r>
            <a:r>
              <a:rPr lang="en-US" sz="1800" dirty="0">
                <a:latin typeface="Consolas" panose="020B0609020204030204" pitchFamily="49" charset="0"/>
              </a:rPr>
              <a:t>', search: '?cat=title'}}&gt;Board&lt;/Link&gt;</a:t>
            </a:r>
          </a:p>
          <a:p>
            <a:pPr marL="0" indent="0">
              <a:buNone/>
            </a:pPr>
            <a:endParaRPr lang="en-US" sz="18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597F1891-49BD-4CF0-ADAD-F0B0E9A39999}"/>
              </a:ext>
            </a:extLst>
          </p:cNvPr>
          <p:cNvSpPr>
            <a:spLocks noGrp="1"/>
          </p:cNvSpPr>
          <p:nvPr>
            <p:ph type="title"/>
          </p:nvPr>
        </p:nvSpPr>
        <p:spPr/>
        <p:txBody>
          <a:bodyPr/>
          <a:lstStyle/>
          <a:p>
            <a:r>
              <a:rPr lang="en-US" dirty="0"/>
              <a:t>Avoiding </a:t>
            </a:r>
            <a:r>
              <a:rPr lang="en-US" dirty="0" err="1"/>
              <a:t>Postbacks</a:t>
            </a:r>
            <a:endParaRPr lang="en-US" dirty="0"/>
          </a:p>
        </p:txBody>
      </p:sp>
      <p:sp>
        <p:nvSpPr>
          <p:cNvPr id="4" name="Slide Number Placeholder 3">
            <a:extLst>
              <a:ext uri="{FF2B5EF4-FFF2-40B4-BE49-F238E27FC236}">
                <a16:creationId xmlns:a16="http://schemas.microsoft.com/office/drawing/2014/main" id="{3E1D9B9B-EDA1-492B-8080-830F0DD5CA4E}"/>
              </a:ext>
            </a:extLst>
          </p:cNvPr>
          <p:cNvSpPr>
            <a:spLocks noGrp="1"/>
          </p:cNvSpPr>
          <p:nvPr>
            <p:ph type="sldNum" sz="quarter" idx="4"/>
          </p:nvPr>
        </p:nvSpPr>
        <p:spPr/>
        <p:txBody>
          <a:bodyPr/>
          <a:lstStyle/>
          <a:p>
            <a:fld id="{3A3ABCD3-4259-4031-A1A0-BB63FBFB7B73}" type="slidenum">
              <a:rPr lang="en-US" smtClean="0"/>
              <a:pPr/>
              <a:t>161</a:t>
            </a:fld>
            <a:endParaRPr lang="en-US" dirty="0"/>
          </a:p>
        </p:txBody>
      </p:sp>
    </p:spTree>
    <p:extLst>
      <p:ext uri="{BB962C8B-B14F-4D97-AF65-F5344CB8AC3E}">
        <p14:creationId xmlns:p14="http://schemas.microsoft.com/office/powerpoint/2010/main" val="25447918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F736C5-3729-4D93-B8E0-4FFA1B484100}"/>
              </a:ext>
            </a:extLst>
          </p:cNvPr>
          <p:cNvSpPr>
            <a:spLocks noGrp="1"/>
          </p:cNvSpPr>
          <p:nvPr>
            <p:ph sz="quarter" idx="13"/>
          </p:nvPr>
        </p:nvSpPr>
        <p:spPr/>
        <p:txBody>
          <a:bodyPr/>
          <a:lstStyle/>
          <a:p>
            <a:r>
              <a:rPr lang="en-US" dirty="0"/>
              <a:t>Router adds props to every component that it loads.</a:t>
            </a:r>
          </a:p>
          <a:p>
            <a:r>
              <a:rPr lang="en-US" dirty="0"/>
              <a:t>"history"</a:t>
            </a:r>
          </a:p>
          <a:p>
            <a:pPr lvl="1"/>
            <a:r>
              <a:rPr lang="en-US" dirty="0"/>
              <a:t>Object – has useful methods such as push(), replace(), </a:t>
            </a:r>
            <a:r>
              <a:rPr lang="en-US" dirty="0" err="1"/>
              <a:t>goBack</a:t>
            </a:r>
            <a:r>
              <a:rPr lang="en-US" dirty="0"/>
              <a:t>(), </a:t>
            </a:r>
            <a:r>
              <a:rPr lang="en-US" dirty="0" err="1"/>
              <a:t>goForward</a:t>
            </a:r>
            <a:r>
              <a:rPr lang="en-US" dirty="0"/>
              <a:t>(), etc.</a:t>
            </a:r>
          </a:p>
          <a:p>
            <a:r>
              <a:rPr lang="en-US" dirty="0"/>
              <a:t>"location"</a:t>
            </a:r>
          </a:p>
          <a:p>
            <a:pPr lvl="1"/>
            <a:r>
              <a:rPr lang="en-US" dirty="0"/>
              <a:t>Object – has pathname, search and hash properties.</a:t>
            </a:r>
          </a:p>
          <a:p>
            <a:r>
              <a:rPr lang="en-US" dirty="0"/>
              <a:t>"match"</a:t>
            </a:r>
          </a:p>
          <a:p>
            <a:pPr lvl="1"/>
            <a:r>
              <a:rPr lang="en-US" dirty="0"/>
              <a:t>Object – has path, </a:t>
            </a:r>
            <a:r>
              <a:rPr lang="en-US" dirty="0" err="1"/>
              <a:t>url</a:t>
            </a:r>
            <a:r>
              <a:rPr lang="en-US" dirty="0"/>
              <a:t>, params and </a:t>
            </a:r>
            <a:r>
              <a:rPr lang="en-US" dirty="0" err="1"/>
              <a:t>isExact</a:t>
            </a:r>
            <a:r>
              <a:rPr lang="en-US" dirty="0"/>
              <a:t> properties</a:t>
            </a:r>
          </a:p>
          <a:p>
            <a:endParaRPr lang="en-US" dirty="0"/>
          </a:p>
        </p:txBody>
      </p:sp>
      <p:sp>
        <p:nvSpPr>
          <p:cNvPr id="3" name="Title 2">
            <a:extLst>
              <a:ext uri="{FF2B5EF4-FFF2-40B4-BE49-F238E27FC236}">
                <a16:creationId xmlns:a16="http://schemas.microsoft.com/office/drawing/2014/main" id="{1973A204-0E81-4713-B99D-D62FB4CE1B69}"/>
              </a:ext>
            </a:extLst>
          </p:cNvPr>
          <p:cNvSpPr>
            <a:spLocks noGrp="1"/>
          </p:cNvSpPr>
          <p:nvPr>
            <p:ph type="title"/>
          </p:nvPr>
        </p:nvSpPr>
        <p:spPr/>
        <p:txBody>
          <a:bodyPr/>
          <a:lstStyle/>
          <a:p>
            <a:r>
              <a:rPr lang="en-US" dirty="0"/>
              <a:t>Using Routing-Related Props</a:t>
            </a:r>
          </a:p>
        </p:txBody>
      </p:sp>
      <p:sp>
        <p:nvSpPr>
          <p:cNvPr id="4" name="Slide Number Placeholder 3">
            <a:extLst>
              <a:ext uri="{FF2B5EF4-FFF2-40B4-BE49-F238E27FC236}">
                <a16:creationId xmlns:a16="http://schemas.microsoft.com/office/drawing/2014/main" id="{FFB8D6E1-3841-4AA8-A8ED-619AA91C2A9B}"/>
              </a:ext>
            </a:extLst>
          </p:cNvPr>
          <p:cNvSpPr>
            <a:spLocks noGrp="1"/>
          </p:cNvSpPr>
          <p:nvPr>
            <p:ph type="sldNum" sz="quarter" idx="4"/>
          </p:nvPr>
        </p:nvSpPr>
        <p:spPr/>
        <p:txBody>
          <a:bodyPr/>
          <a:lstStyle/>
          <a:p>
            <a:fld id="{3A3ABCD3-4259-4031-A1A0-BB63FBFB7B73}" type="slidenum">
              <a:rPr lang="en-US" smtClean="0"/>
              <a:pPr/>
              <a:t>162</a:t>
            </a:fld>
            <a:endParaRPr lang="en-US" dirty="0"/>
          </a:p>
        </p:txBody>
      </p:sp>
    </p:spTree>
    <p:extLst>
      <p:ext uri="{BB962C8B-B14F-4D97-AF65-F5344CB8AC3E}">
        <p14:creationId xmlns:p14="http://schemas.microsoft.com/office/powerpoint/2010/main" val="170802637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265BC4-A2FC-4BBD-8EBF-243E8CCDA15B}"/>
              </a:ext>
            </a:extLst>
          </p:cNvPr>
          <p:cNvSpPr>
            <a:spLocks noGrp="1"/>
          </p:cNvSpPr>
          <p:nvPr>
            <p:ph sz="quarter" idx="13"/>
          </p:nvPr>
        </p:nvSpPr>
        <p:spPr/>
        <p:txBody>
          <a:bodyPr/>
          <a:lstStyle/>
          <a:p>
            <a:r>
              <a:rPr lang="en-US" sz="1600" dirty="0"/>
              <a:t>import { </a:t>
            </a:r>
            <a:r>
              <a:rPr lang="en-US" sz="1600" dirty="0" err="1"/>
              <a:t>withRouter</a:t>
            </a:r>
            <a:r>
              <a:rPr lang="en-US" sz="1600" dirty="0"/>
              <a:t> } from 'react-router-</a:t>
            </a:r>
            <a:r>
              <a:rPr lang="en-US" sz="1600" dirty="0" err="1"/>
              <a:t>dom</a:t>
            </a:r>
            <a:r>
              <a:rPr lang="en-US" sz="1600" dirty="0"/>
              <a:t>';</a:t>
            </a:r>
          </a:p>
          <a:p>
            <a:endParaRPr lang="en-US" sz="1600" dirty="0"/>
          </a:p>
          <a:p>
            <a:r>
              <a:rPr lang="en-US" sz="1600" dirty="0"/>
              <a:t>const </a:t>
            </a:r>
            <a:r>
              <a:rPr lang="en-US" sz="1600" dirty="0" err="1"/>
              <a:t>myComponent</a:t>
            </a:r>
            <a:r>
              <a:rPr lang="en-US" sz="1600" dirty="0"/>
              <a:t> = (props) =&gt; {</a:t>
            </a:r>
          </a:p>
          <a:p>
            <a:r>
              <a:rPr lang="en-US" sz="1600" dirty="0"/>
              <a:t>	return (</a:t>
            </a:r>
          </a:p>
          <a:p>
            <a:r>
              <a:rPr lang="en-US" sz="1600" dirty="0"/>
              <a:t>		. . . JSX here</a:t>
            </a:r>
          </a:p>
          <a:p>
            <a:r>
              <a:rPr lang="en-US" sz="1600" dirty="0"/>
              <a:t>	);</a:t>
            </a:r>
          </a:p>
          <a:p>
            <a:r>
              <a:rPr lang="en-US" sz="1600" dirty="0"/>
              <a:t>}</a:t>
            </a:r>
          </a:p>
          <a:p>
            <a:endParaRPr lang="en-US" sz="1600" dirty="0"/>
          </a:p>
          <a:p>
            <a:endParaRPr lang="en-US" sz="1600" dirty="0"/>
          </a:p>
          <a:p>
            <a:r>
              <a:rPr lang="en-US" sz="1600" dirty="0"/>
              <a:t>export default </a:t>
            </a:r>
            <a:r>
              <a:rPr lang="en-US" sz="1600" dirty="0" err="1"/>
              <a:t>withRouter</a:t>
            </a:r>
            <a:r>
              <a:rPr lang="en-US" sz="1600" dirty="0"/>
              <a:t>(</a:t>
            </a:r>
            <a:r>
              <a:rPr lang="en-US" sz="1600" dirty="0" err="1"/>
              <a:t>myComponent</a:t>
            </a:r>
            <a:r>
              <a:rPr lang="en-US" sz="1600" dirty="0"/>
              <a:t>);</a:t>
            </a:r>
          </a:p>
        </p:txBody>
      </p:sp>
      <p:sp>
        <p:nvSpPr>
          <p:cNvPr id="3" name="Title 2">
            <a:extLst>
              <a:ext uri="{FF2B5EF4-FFF2-40B4-BE49-F238E27FC236}">
                <a16:creationId xmlns:a16="http://schemas.microsoft.com/office/drawing/2014/main" id="{B65E2C70-E20D-4AE9-ACAC-68A6712C8DD7}"/>
              </a:ext>
            </a:extLst>
          </p:cNvPr>
          <p:cNvSpPr>
            <a:spLocks noGrp="1"/>
          </p:cNvSpPr>
          <p:nvPr>
            <p:ph type="title"/>
          </p:nvPr>
        </p:nvSpPr>
        <p:spPr/>
        <p:txBody>
          <a:bodyPr/>
          <a:lstStyle/>
          <a:p>
            <a:r>
              <a:rPr lang="en-US" dirty="0"/>
              <a:t>Router Props in Child Components</a:t>
            </a:r>
          </a:p>
        </p:txBody>
      </p:sp>
      <p:sp>
        <p:nvSpPr>
          <p:cNvPr id="4" name="Slide Number Placeholder 3">
            <a:extLst>
              <a:ext uri="{FF2B5EF4-FFF2-40B4-BE49-F238E27FC236}">
                <a16:creationId xmlns:a16="http://schemas.microsoft.com/office/drawing/2014/main" id="{060A171E-71C9-4113-B717-5252D76164C7}"/>
              </a:ext>
            </a:extLst>
          </p:cNvPr>
          <p:cNvSpPr>
            <a:spLocks noGrp="1"/>
          </p:cNvSpPr>
          <p:nvPr>
            <p:ph type="sldNum" sz="quarter" idx="4"/>
          </p:nvPr>
        </p:nvSpPr>
        <p:spPr/>
        <p:txBody>
          <a:bodyPr/>
          <a:lstStyle/>
          <a:p>
            <a:fld id="{3A3ABCD3-4259-4031-A1A0-BB63FBFB7B73}" type="slidenum">
              <a:rPr lang="en-US" smtClean="0"/>
              <a:pPr/>
              <a:t>163</a:t>
            </a:fld>
            <a:endParaRPr lang="en-US" dirty="0"/>
          </a:p>
        </p:txBody>
      </p:sp>
      <p:sp>
        <p:nvSpPr>
          <p:cNvPr id="6" name="Content Placeholder 5">
            <a:extLst>
              <a:ext uri="{FF2B5EF4-FFF2-40B4-BE49-F238E27FC236}">
                <a16:creationId xmlns:a16="http://schemas.microsoft.com/office/drawing/2014/main" id="{389B332C-F01F-46FC-B6BC-E421305ED81C}"/>
              </a:ext>
            </a:extLst>
          </p:cNvPr>
          <p:cNvSpPr>
            <a:spLocks noGrp="1"/>
          </p:cNvSpPr>
          <p:nvPr>
            <p:ph sz="quarter" idx="14"/>
          </p:nvPr>
        </p:nvSpPr>
        <p:spPr/>
        <p:txBody>
          <a:bodyPr/>
          <a:lstStyle/>
          <a:p>
            <a:r>
              <a:rPr lang="en-US" dirty="0"/>
              <a:t>Router only adds props to components it directly loads.</a:t>
            </a:r>
          </a:p>
          <a:p>
            <a:pPr lvl="1"/>
            <a:r>
              <a:rPr lang="en-US" dirty="0"/>
              <a:t>Child components of those components do not get router-related props added.</a:t>
            </a:r>
          </a:p>
          <a:p>
            <a:r>
              <a:rPr lang="en-US" dirty="0"/>
              <a:t>React router defines a higher-order component (HOC) called </a:t>
            </a:r>
            <a:r>
              <a:rPr lang="en-US" dirty="0" err="1"/>
              <a:t>withRouter</a:t>
            </a:r>
            <a:r>
              <a:rPr lang="en-US" dirty="0"/>
              <a:t>.</a:t>
            </a:r>
          </a:p>
          <a:p>
            <a:pPr lvl="1"/>
            <a:r>
              <a:rPr lang="en-US" dirty="0"/>
              <a:t>When applied to a descendant component it will add router props.</a:t>
            </a:r>
          </a:p>
          <a:p>
            <a:endParaRPr lang="en-US" dirty="0"/>
          </a:p>
        </p:txBody>
      </p:sp>
    </p:spTree>
    <p:extLst>
      <p:ext uri="{BB962C8B-B14F-4D97-AF65-F5344CB8AC3E}">
        <p14:creationId xmlns:p14="http://schemas.microsoft.com/office/powerpoint/2010/main" val="77999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341A49-FBC9-41C3-8B0A-5C0C1EE1E819}"/>
              </a:ext>
            </a:extLst>
          </p:cNvPr>
          <p:cNvSpPr>
            <a:spLocks noGrp="1"/>
          </p:cNvSpPr>
          <p:nvPr>
            <p:ph sz="quarter" idx="13"/>
          </p:nvPr>
        </p:nvSpPr>
        <p:spPr/>
        <p:txBody>
          <a:bodyPr/>
          <a:lstStyle/>
          <a:p>
            <a:r>
              <a:rPr lang="en-US" dirty="0"/>
              <a:t>Absolute paths are appended to the domain name.</a:t>
            </a:r>
          </a:p>
          <a:p>
            <a:pPr lvl="1"/>
            <a:r>
              <a:rPr lang="en-US" dirty="0"/>
              <a:t>Regardless of what the current URL is.</a:t>
            </a:r>
          </a:p>
          <a:p>
            <a:r>
              <a:rPr lang="en-US" dirty="0"/>
              <a:t>Relative paths are appended to the current URL.</a:t>
            </a:r>
          </a:p>
          <a:p>
            <a:r>
              <a:rPr lang="en-US" dirty="0"/>
              <a:t>react-router Link will always create absolute paths.</a:t>
            </a:r>
          </a:p>
          <a:p>
            <a:r>
              <a:rPr lang="en-US" dirty="0"/>
              <a:t>Relative paths can be built into Link.</a:t>
            </a:r>
          </a:p>
          <a:p>
            <a:pPr lvl="1"/>
            <a:r>
              <a:rPr lang="en-US" dirty="0"/>
              <a:t>Use the object syntax for the "to" attribute.</a:t>
            </a:r>
          </a:p>
          <a:p>
            <a:pPr lvl="1"/>
            <a:r>
              <a:rPr lang="en-US" dirty="0"/>
              <a:t>Use the "match" property added to props by router to build the desired </a:t>
            </a:r>
            <a:r>
              <a:rPr lang="en-US" dirty="0" err="1"/>
              <a:t>url</a:t>
            </a:r>
            <a:r>
              <a:rPr lang="en-US" dirty="0"/>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&lt;Link to={{</a:t>
            </a:r>
          </a:p>
          <a:p>
            <a:pPr marL="0" indent="0">
              <a:buNone/>
            </a:pPr>
            <a:r>
              <a:rPr lang="en-US" sz="2000" dirty="0">
                <a:latin typeface="Consolas" panose="020B0609020204030204" pitchFamily="49" charset="0"/>
              </a:rPr>
              <a:t>		pathname: this.props.match.url + '/relative/path'</a:t>
            </a:r>
          </a:p>
          <a:p>
            <a:pPr marL="0" indent="0">
              <a:buNone/>
            </a:pPr>
            <a:r>
              <a:rPr lang="en-US" sz="2000" dirty="0">
                <a:latin typeface="Consolas" panose="020B0609020204030204" pitchFamily="49" charset="0"/>
              </a:rPr>
              <a:t>		}}&gt;Go Somewhere&lt;/Link&gt;</a:t>
            </a:r>
          </a:p>
          <a:p>
            <a:endParaRPr lang="en-US" dirty="0"/>
          </a:p>
        </p:txBody>
      </p:sp>
      <p:sp>
        <p:nvSpPr>
          <p:cNvPr id="3" name="Title 2">
            <a:extLst>
              <a:ext uri="{FF2B5EF4-FFF2-40B4-BE49-F238E27FC236}">
                <a16:creationId xmlns:a16="http://schemas.microsoft.com/office/drawing/2014/main" id="{553B54F3-18AA-4269-9526-FBC631C87D30}"/>
              </a:ext>
            </a:extLst>
          </p:cNvPr>
          <p:cNvSpPr>
            <a:spLocks noGrp="1"/>
          </p:cNvSpPr>
          <p:nvPr>
            <p:ph type="title"/>
          </p:nvPr>
        </p:nvSpPr>
        <p:spPr/>
        <p:txBody>
          <a:bodyPr/>
          <a:lstStyle/>
          <a:p>
            <a:r>
              <a:rPr lang="en-US" dirty="0"/>
              <a:t>Absolute vs. Relative Paths</a:t>
            </a:r>
          </a:p>
        </p:txBody>
      </p:sp>
      <p:sp>
        <p:nvSpPr>
          <p:cNvPr id="4" name="Slide Number Placeholder 3">
            <a:extLst>
              <a:ext uri="{FF2B5EF4-FFF2-40B4-BE49-F238E27FC236}">
                <a16:creationId xmlns:a16="http://schemas.microsoft.com/office/drawing/2014/main" id="{35482756-FF6B-476A-B909-999FC1F996B0}"/>
              </a:ext>
            </a:extLst>
          </p:cNvPr>
          <p:cNvSpPr>
            <a:spLocks noGrp="1"/>
          </p:cNvSpPr>
          <p:nvPr>
            <p:ph type="sldNum" sz="quarter" idx="4"/>
          </p:nvPr>
        </p:nvSpPr>
        <p:spPr/>
        <p:txBody>
          <a:bodyPr/>
          <a:lstStyle/>
          <a:p>
            <a:fld id="{3A3ABCD3-4259-4031-A1A0-BB63FBFB7B73}" type="slidenum">
              <a:rPr lang="en-US" smtClean="0"/>
              <a:pPr/>
              <a:t>164</a:t>
            </a:fld>
            <a:endParaRPr lang="en-US" dirty="0"/>
          </a:p>
        </p:txBody>
      </p:sp>
    </p:spTree>
    <p:extLst>
      <p:ext uri="{BB962C8B-B14F-4D97-AF65-F5344CB8AC3E}">
        <p14:creationId xmlns:p14="http://schemas.microsoft.com/office/powerpoint/2010/main" val="28637144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D04AAA-6F01-4D60-88D9-FB870F507C64}"/>
              </a:ext>
            </a:extLst>
          </p:cNvPr>
          <p:cNvSpPr>
            <a:spLocks noGrp="1"/>
          </p:cNvSpPr>
          <p:nvPr>
            <p:ph sz="quarter" idx="13"/>
          </p:nvPr>
        </p:nvSpPr>
        <p:spPr/>
        <p:txBody>
          <a:bodyPr/>
          <a:lstStyle/>
          <a:p>
            <a:r>
              <a:rPr lang="en-US" dirty="0"/>
              <a:t>react-router provides a </a:t>
            </a:r>
            <a:r>
              <a:rPr lang="en-US" dirty="0" err="1"/>
              <a:t>NavLink</a:t>
            </a:r>
            <a:r>
              <a:rPr lang="en-US" dirty="0"/>
              <a:t> component.</a:t>
            </a:r>
          </a:p>
          <a:p>
            <a:pPr lvl="1"/>
            <a:r>
              <a:rPr lang="en-US" dirty="0"/>
              <a:t>Similar to Link but automatically adds a class to the current link.</a:t>
            </a:r>
          </a:p>
          <a:p>
            <a:pPr lvl="1"/>
            <a:r>
              <a:rPr lang="en-US" dirty="0"/>
              <a:t>Adds class="active" to any </a:t>
            </a:r>
            <a:r>
              <a:rPr lang="en-US" dirty="0" err="1"/>
              <a:t>NavLink</a:t>
            </a:r>
            <a:r>
              <a:rPr lang="en-US" dirty="0"/>
              <a:t> that matches the current route.</a:t>
            </a:r>
          </a:p>
          <a:p>
            <a:pPr lvl="1"/>
            <a:r>
              <a:rPr lang="en-US" dirty="0"/>
              <a:t>Uses "starts with" to determine if the link matches the route.</a:t>
            </a:r>
          </a:p>
          <a:p>
            <a:pPr lvl="1"/>
            <a:r>
              <a:rPr lang="en-US" dirty="0"/>
              <a:t>Adding "exact" switches to using "equals" to determine a match.</a:t>
            </a:r>
          </a:p>
          <a:p>
            <a:r>
              <a:rPr lang="en-US" dirty="0"/>
              <a:t>Custom classes can be used with the "</a:t>
            </a:r>
            <a:r>
              <a:rPr lang="en-US" dirty="0" err="1"/>
              <a:t>activeClassName</a:t>
            </a:r>
            <a:r>
              <a:rPr lang="en-US" dirty="0"/>
              <a:t>" attribute.</a:t>
            </a:r>
          </a:p>
          <a:p>
            <a:r>
              <a:rPr lang="en-US" dirty="0"/>
              <a:t>Inline styling can be conditionally applied with the "</a:t>
            </a:r>
            <a:r>
              <a:rPr lang="en-US" dirty="0" err="1"/>
              <a:t>activeStyle</a:t>
            </a:r>
            <a:r>
              <a:rPr lang="en-US" dirty="0"/>
              <a:t>" attribute.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a:t>
            </a:r>
            <a:r>
              <a:rPr lang="en-US" sz="2000" dirty="0" err="1">
                <a:latin typeface="Consolas" panose="020B0609020204030204" pitchFamily="49" charset="0"/>
              </a:rPr>
              <a:t>NavLink</a:t>
            </a:r>
            <a:r>
              <a:rPr lang="en-US" sz="2000" dirty="0">
                <a:latin typeface="Consolas" panose="020B0609020204030204" pitchFamily="49" charset="0"/>
              </a:rPr>
              <a:t> to="/" exact&gt;Home&lt;/</a:t>
            </a:r>
            <a:r>
              <a:rPr lang="en-US" sz="2000" dirty="0" err="1">
                <a:latin typeface="Consolas" panose="020B0609020204030204" pitchFamily="49" charset="0"/>
              </a:rPr>
              <a:t>NavLink</a:t>
            </a:r>
            <a:r>
              <a:rPr lang="en-US" sz="2000" dirty="0">
                <a:latin typeface="Consolas" panose="020B0609020204030204" pitchFamily="49" charset="0"/>
              </a:rPr>
              <a:t>&gt;</a:t>
            </a:r>
          </a:p>
          <a:p>
            <a:pPr marL="0" indent="0">
              <a:buNone/>
            </a:pPr>
            <a:r>
              <a:rPr lang="en-US" sz="2000" dirty="0">
                <a:latin typeface="Consolas" panose="020B0609020204030204" pitchFamily="49" charset="0"/>
              </a:rPr>
              <a:t>	&lt;</a:t>
            </a:r>
            <a:r>
              <a:rPr lang="en-US" sz="2000" dirty="0" err="1">
                <a:latin typeface="Consolas" panose="020B0609020204030204" pitchFamily="49" charset="0"/>
              </a:rPr>
              <a:t>NavLink</a:t>
            </a:r>
            <a:r>
              <a:rPr lang="en-US" sz="2000" dirty="0">
                <a:latin typeface="Consolas" panose="020B0609020204030204" pitchFamily="49" charset="0"/>
              </a:rPr>
              <a:t> to="/about-us"&gt;About&lt;/</a:t>
            </a:r>
            <a:r>
              <a:rPr lang="en-US" sz="2000" dirty="0" err="1">
                <a:latin typeface="Consolas" panose="020B0609020204030204" pitchFamily="49" charset="0"/>
              </a:rPr>
              <a:t>NavLink</a:t>
            </a:r>
            <a:r>
              <a:rPr lang="en-US" sz="2000" dirty="0">
                <a:latin typeface="Consolas" panose="020B0609020204030204" pitchFamily="49" charset="0"/>
              </a:rPr>
              <a:t>&gt;</a:t>
            </a:r>
          </a:p>
          <a:p>
            <a:pPr marL="0" indent="0">
              <a:buNone/>
            </a:pPr>
            <a:r>
              <a:rPr lang="en-US" sz="2000" dirty="0">
                <a:latin typeface="Consolas" panose="020B0609020204030204" pitchFamily="49" charset="0"/>
              </a:rPr>
              <a:t>	&lt;</a:t>
            </a:r>
            <a:r>
              <a:rPr lang="en-US" sz="2000" dirty="0" err="1">
                <a:latin typeface="Consolas" panose="020B0609020204030204" pitchFamily="49" charset="0"/>
              </a:rPr>
              <a:t>NavLink</a:t>
            </a:r>
            <a:r>
              <a:rPr lang="en-US" sz="2000" dirty="0">
                <a:latin typeface="Consolas" panose="020B0609020204030204" pitchFamily="49" charset="0"/>
              </a:rPr>
              <a:t> to="/contact-us" </a:t>
            </a:r>
            <a:r>
              <a:rPr lang="en-US" sz="2000" dirty="0" err="1">
                <a:latin typeface="Consolas" panose="020B0609020204030204" pitchFamily="49" charset="0"/>
              </a:rPr>
              <a:t>activeClassName</a:t>
            </a:r>
            <a:r>
              <a:rPr lang="en-US" sz="2000" dirty="0">
                <a:latin typeface="Consolas" panose="020B0609020204030204" pitchFamily="49" charset="0"/>
              </a:rPr>
              <a:t>="current"&gt;Contact&lt;/</a:t>
            </a:r>
            <a:r>
              <a:rPr lang="en-US" sz="2000" dirty="0" err="1">
                <a:latin typeface="Consolas" panose="020B0609020204030204" pitchFamily="49" charset="0"/>
              </a:rPr>
              <a:t>NavLink</a:t>
            </a:r>
            <a:r>
              <a:rPr lang="en-US" sz="2000" dirty="0">
                <a:latin typeface="Consolas" panose="020B0609020204030204" pitchFamily="49" charset="0"/>
              </a:rPr>
              <a:t>&gt;</a:t>
            </a:r>
          </a:p>
          <a:p>
            <a:pPr marL="0" indent="0">
              <a:buNone/>
            </a:pPr>
            <a:r>
              <a:rPr lang="en-US" sz="2000" dirty="0">
                <a:latin typeface="Consolas" panose="020B0609020204030204" pitchFamily="49" charset="0"/>
              </a:rPr>
              <a:t>	&lt;</a:t>
            </a:r>
            <a:r>
              <a:rPr lang="en-US" sz="2000" dirty="0" err="1">
                <a:latin typeface="Consolas" panose="020B0609020204030204" pitchFamily="49" charset="0"/>
              </a:rPr>
              <a:t>NavLink</a:t>
            </a:r>
            <a:r>
              <a:rPr lang="en-US" sz="2000" dirty="0">
                <a:latin typeface="Consolas" panose="020B0609020204030204" pitchFamily="49" charset="0"/>
              </a:rPr>
              <a:t> to="/products" </a:t>
            </a:r>
            <a:r>
              <a:rPr lang="en-US" sz="2000" dirty="0" err="1">
                <a:latin typeface="Consolas" panose="020B0609020204030204" pitchFamily="49" charset="0"/>
              </a:rPr>
              <a:t>activeStyle</a:t>
            </a:r>
            <a:r>
              <a:rPr lang="en-US" sz="2000" dirty="0">
                <a:latin typeface="Consolas" panose="020B0609020204030204" pitchFamily="49" charset="0"/>
              </a:rPr>
              <a:t>={{color: red}}&gt;Products&lt;/</a:t>
            </a:r>
            <a:r>
              <a:rPr lang="en-US" sz="2000" dirty="0" err="1">
                <a:latin typeface="Consolas" panose="020B0609020204030204" pitchFamily="49" charset="0"/>
              </a:rPr>
              <a:t>NavLink</a:t>
            </a:r>
            <a:r>
              <a:rPr lang="en-US" sz="2000" dirty="0">
                <a:latin typeface="Consolas" panose="020B0609020204030204" pitchFamily="49" charset="0"/>
              </a:rPr>
              <a:t>&gt;</a:t>
            </a:r>
          </a:p>
          <a:p>
            <a:endParaRPr lang="en-US" dirty="0"/>
          </a:p>
        </p:txBody>
      </p:sp>
      <p:sp>
        <p:nvSpPr>
          <p:cNvPr id="3" name="Title 2">
            <a:extLst>
              <a:ext uri="{FF2B5EF4-FFF2-40B4-BE49-F238E27FC236}">
                <a16:creationId xmlns:a16="http://schemas.microsoft.com/office/drawing/2014/main" id="{80441ABF-A8B1-4380-BA3A-76226DC06B7A}"/>
              </a:ext>
            </a:extLst>
          </p:cNvPr>
          <p:cNvSpPr>
            <a:spLocks noGrp="1"/>
          </p:cNvSpPr>
          <p:nvPr>
            <p:ph type="title"/>
          </p:nvPr>
        </p:nvSpPr>
        <p:spPr/>
        <p:txBody>
          <a:bodyPr/>
          <a:lstStyle/>
          <a:p>
            <a:r>
              <a:rPr lang="en-US" dirty="0"/>
              <a:t>Styling the Active Link</a:t>
            </a:r>
          </a:p>
        </p:txBody>
      </p:sp>
      <p:sp>
        <p:nvSpPr>
          <p:cNvPr id="4" name="Slide Number Placeholder 3">
            <a:extLst>
              <a:ext uri="{FF2B5EF4-FFF2-40B4-BE49-F238E27FC236}">
                <a16:creationId xmlns:a16="http://schemas.microsoft.com/office/drawing/2014/main" id="{6FE0EFEF-9A6F-4DE9-B663-C323F8E8215C}"/>
              </a:ext>
            </a:extLst>
          </p:cNvPr>
          <p:cNvSpPr>
            <a:spLocks noGrp="1"/>
          </p:cNvSpPr>
          <p:nvPr>
            <p:ph type="sldNum" sz="quarter" idx="4"/>
          </p:nvPr>
        </p:nvSpPr>
        <p:spPr/>
        <p:txBody>
          <a:bodyPr/>
          <a:lstStyle/>
          <a:p>
            <a:fld id="{3A3ABCD3-4259-4031-A1A0-BB63FBFB7B73}" type="slidenum">
              <a:rPr lang="en-US" smtClean="0"/>
              <a:pPr/>
              <a:t>165</a:t>
            </a:fld>
            <a:endParaRPr lang="en-US" dirty="0"/>
          </a:p>
        </p:txBody>
      </p:sp>
    </p:spTree>
    <p:extLst>
      <p:ext uri="{BB962C8B-B14F-4D97-AF65-F5344CB8AC3E}">
        <p14:creationId xmlns:p14="http://schemas.microsoft.com/office/powerpoint/2010/main" val="36460058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A095EE-4E01-4373-ABB1-ABD9F1EBA0CC}"/>
              </a:ext>
            </a:extLst>
          </p:cNvPr>
          <p:cNvSpPr>
            <a:spLocks noGrp="1"/>
          </p:cNvSpPr>
          <p:nvPr>
            <p:ph sz="quarter" idx="13"/>
          </p:nvPr>
        </p:nvSpPr>
        <p:spPr/>
        <p:txBody>
          <a:bodyPr/>
          <a:lstStyle/>
          <a:p>
            <a:r>
              <a:rPr lang="en-US" dirty="0"/>
              <a:t>Routes can be defined with parameterized URL segments.</a:t>
            </a:r>
          </a:p>
          <a:p>
            <a:pPr lvl="1"/>
            <a:r>
              <a:rPr lang="en-US" dirty="0"/>
              <a:t>Place a colon (:) in front of the desired parameter name as the URL segment.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&lt;Route path="/products/:id" component={</a:t>
            </a:r>
            <a:r>
              <a:rPr lang="en-US" sz="2000" dirty="0" err="1">
                <a:latin typeface="Consolas" panose="020B0609020204030204" pitchFamily="49" charset="0"/>
              </a:rPr>
              <a:t>ProductDetails</a:t>
            </a:r>
            <a:r>
              <a:rPr lang="en-US" sz="2000" dirty="0">
                <a:latin typeface="Consolas" panose="020B0609020204030204" pitchFamily="49" charset="0"/>
              </a:rPr>
              <a:t>} /&gt;</a:t>
            </a:r>
          </a:p>
          <a:p>
            <a:pPr marL="0" indent="0">
              <a:buNone/>
            </a:pPr>
            <a:endParaRPr lang="en-US" sz="2000" dirty="0">
              <a:latin typeface="Consolas" panose="020B0609020204030204" pitchFamily="49" charset="0"/>
            </a:endParaRPr>
          </a:p>
          <a:p>
            <a:r>
              <a:rPr lang="en-US" dirty="0"/>
              <a:t>Any value in the corresponding URL segment will be considered a match for the path.</a:t>
            </a:r>
          </a:p>
          <a:p>
            <a:pPr lvl="1"/>
            <a:r>
              <a:rPr lang="en-US" dirty="0"/>
              <a:t>That value will be made available in router props.</a:t>
            </a:r>
          </a:p>
          <a:p>
            <a:r>
              <a:rPr lang="en-US" dirty="0"/>
              <a:t>Routes are processed top-down.</a:t>
            </a:r>
          </a:p>
          <a:p>
            <a:pPr lvl="1"/>
            <a:r>
              <a:rPr lang="en-US" dirty="0"/>
              <a:t>Order they are defined can make a difference.</a:t>
            </a:r>
          </a:p>
          <a:p>
            <a:r>
              <a:rPr lang="en-US" dirty="0"/>
              <a:t>E.g., an app needs "/products/add" and "/products/:id" to load different components.</a:t>
            </a:r>
          </a:p>
          <a:p>
            <a:pPr lvl="1"/>
            <a:r>
              <a:rPr lang="en-US" dirty="0"/>
              <a:t>They need to be defined in that order.</a:t>
            </a:r>
          </a:p>
        </p:txBody>
      </p:sp>
      <p:sp>
        <p:nvSpPr>
          <p:cNvPr id="3" name="Title 2">
            <a:extLst>
              <a:ext uri="{FF2B5EF4-FFF2-40B4-BE49-F238E27FC236}">
                <a16:creationId xmlns:a16="http://schemas.microsoft.com/office/drawing/2014/main" id="{926C41C7-2798-4E62-AE7E-7C6F798E00DF}"/>
              </a:ext>
            </a:extLst>
          </p:cNvPr>
          <p:cNvSpPr>
            <a:spLocks noGrp="1"/>
          </p:cNvSpPr>
          <p:nvPr>
            <p:ph type="title"/>
          </p:nvPr>
        </p:nvSpPr>
        <p:spPr/>
        <p:txBody>
          <a:bodyPr/>
          <a:lstStyle/>
          <a:p>
            <a:r>
              <a:rPr lang="en-US" dirty="0"/>
              <a:t>Route Parameters</a:t>
            </a:r>
          </a:p>
        </p:txBody>
      </p:sp>
      <p:sp>
        <p:nvSpPr>
          <p:cNvPr id="4" name="Slide Number Placeholder 3">
            <a:extLst>
              <a:ext uri="{FF2B5EF4-FFF2-40B4-BE49-F238E27FC236}">
                <a16:creationId xmlns:a16="http://schemas.microsoft.com/office/drawing/2014/main" id="{BA85000C-33FE-418A-ACC4-A49D1B2C00B0}"/>
              </a:ext>
            </a:extLst>
          </p:cNvPr>
          <p:cNvSpPr>
            <a:spLocks noGrp="1"/>
          </p:cNvSpPr>
          <p:nvPr>
            <p:ph type="sldNum" sz="quarter" idx="4"/>
          </p:nvPr>
        </p:nvSpPr>
        <p:spPr/>
        <p:txBody>
          <a:bodyPr/>
          <a:lstStyle/>
          <a:p>
            <a:fld id="{3A3ABCD3-4259-4031-A1A0-BB63FBFB7B73}" type="slidenum">
              <a:rPr lang="en-US" smtClean="0"/>
              <a:pPr/>
              <a:t>166</a:t>
            </a:fld>
            <a:endParaRPr lang="en-US" dirty="0"/>
          </a:p>
        </p:txBody>
      </p:sp>
    </p:spTree>
    <p:extLst>
      <p:ext uri="{BB962C8B-B14F-4D97-AF65-F5344CB8AC3E}">
        <p14:creationId xmlns:p14="http://schemas.microsoft.com/office/powerpoint/2010/main" val="379518893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F08642-6DBE-438E-8002-C192CBA95EDB}"/>
              </a:ext>
            </a:extLst>
          </p:cNvPr>
          <p:cNvSpPr>
            <a:spLocks noGrp="1"/>
          </p:cNvSpPr>
          <p:nvPr>
            <p:ph sz="quarter" idx="13"/>
          </p:nvPr>
        </p:nvSpPr>
        <p:spPr/>
        <p:txBody>
          <a:bodyPr/>
          <a:lstStyle/>
          <a:p>
            <a:r>
              <a:rPr lang="en-US" dirty="0"/>
              <a:t>Links can be dynamically built.</a:t>
            </a:r>
          </a:p>
          <a:p>
            <a:pPr lvl="1"/>
            <a:r>
              <a:rPr lang="en-US" dirty="0"/>
              <a:t>Use databinding for the "to" attribute.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&lt;Link to={'/products/' + product.id}&gt;Details&lt;/Link&gt;</a:t>
            </a:r>
          </a:p>
          <a:p>
            <a:pPr marL="0" indent="0">
              <a:buNone/>
            </a:pPr>
            <a:endParaRPr lang="en-US" sz="2000" dirty="0">
              <a:latin typeface="Consolas" panose="020B0609020204030204" pitchFamily="49" charset="0"/>
            </a:endParaRPr>
          </a:p>
          <a:p>
            <a:r>
              <a:rPr lang="en-US" dirty="0"/>
              <a:t>Router can be invoked from code.</a:t>
            </a:r>
          </a:p>
          <a:p>
            <a:pPr lvl="1"/>
            <a:r>
              <a:rPr lang="en-US" dirty="0"/>
              <a:t>Adds a "history" object to the props of loaded components.</a:t>
            </a:r>
          </a:p>
          <a:p>
            <a:pPr lvl="1"/>
            <a:r>
              <a:rPr lang="en-US" dirty="0"/>
              <a:t>Router navigation is basically a stack of pages.</a:t>
            </a:r>
          </a:p>
          <a:p>
            <a:pPr lvl="1"/>
            <a:r>
              <a:rPr lang="en-US" dirty="0"/>
              <a:t>The push() method will tell the router to navigate to a new URL.</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this.props.history.push</a:t>
            </a:r>
            <a:r>
              <a:rPr lang="en-US" sz="2000" dirty="0">
                <a:latin typeface="Consolas" panose="020B0609020204030204" pitchFamily="49" charset="0"/>
              </a:rPr>
              <a:t>('/about-us');</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EA69A425-C7E1-46C6-A7AE-65E074837E97}"/>
              </a:ext>
            </a:extLst>
          </p:cNvPr>
          <p:cNvSpPr>
            <a:spLocks noGrp="1"/>
          </p:cNvSpPr>
          <p:nvPr>
            <p:ph type="title"/>
          </p:nvPr>
        </p:nvSpPr>
        <p:spPr/>
        <p:txBody>
          <a:bodyPr/>
          <a:lstStyle/>
          <a:p>
            <a:r>
              <a:rPr lang="en-US" dirty="0"/>
              <a:t>Linking with Parameters</a:t>
            </a:r>
          </a:p>
        </p:txBody>
      </p:sp>
      <p:sp>
        <p:nvSpPr>
          <p:cNvPr id="4" name="Slide Number Placeholder 3">
            <a:extLst>
              <a:ext uri="{FF2B5EF4-FFF2-40B4-BE49-F238E27FC236}">
                <a16:creationId xmlns:a16="http://schemas.microsoft.com/office/drawing/2014/main" id="{4B5F701C-1098-4D4F-A5F5-875500B88A23}"/>
              </a:ext>
            </a:extLst>
          </p:cNvPr>
          <p:cNvSpPr>
            <a:spLocks noGrp="1"/>
          </p:cNvSpPr>
          <p:nvPr>
            <p:ph type="sldNum" sz="quarter" idx="4"/>
          </p:nvPr>
        </p:nvSpPr>
        <p:spPr/>
        <p:txBody>
          <a:bodyPr/>
          <a:lstStyle/>
          <a:p>
            <a:fld id="{3A3ABCD3-4259-4031-A1A0-BB63FBFB7B73}" type="slidenum">
              <a:rPr lang="en-US" smtClean="0"/>
              <a:pPr/>
              <a:t>167</a:t>
            </a:fld>
            <a:endParaRPr lang="en-US" dirty="0"/>
          </a:p>
        </p:txBody>
      </p:sp>
    </p:spTree>
    <p:extLst>
      <p:ext uri="{BB962C8B-B14F-4D97-AF65-F5344CB8AC3E}">
        <p14:creationId xmlns:p14="http://schemas.microsoft.com/office/powerpoint/2010/main" val="168856456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A08A3-0CAA-417C-B187-C1ECD14EC90F}"/>
              </a:ext>
            </a:extLst>
          </p:cNvPr>
          <p:cNvSpPr>
            <a:spLocks noGrp="1"/>
          </p:cNvSpPr>
          <p:nvPr>
            <p:ph sz="quarter" idx="13"/>
          </p:nvPr>
        </p:nvSpPr>
        <p:spPr/>
        <p:txBody>
          <a:bodyPr/>
          <a:lstStyle/>
          <a:p>
            <a:r>
              <a:rPr lang="en-US" dirty="0"/>
              <a:t>Router keeps track of values of parameterized URL segments.</a:t>
            </a:r>
          </a:p>
          <a:p>
            <a:r>
              <a:rPr lang="en-US" dirty="0"/>
              <a:t>Makes them available in props added to loaded components.</a:t>
            </a:r>
          </a:p>
          <a:p>
            <a:pPr lvl="1"/>
            <a:r>
              <a:rPr lang="en-US" dirty="0"/>
              <a:t>Also to components using the </a:t>
            </a:r>
            <a:r>
              <a:rPr lang="en-US" dirty="0" err="1"/>
              <a:t>withRouter</a:t>
            </a:r>
            <a:r>
              <a:rPr lang="en-US" dirty="0"/>
              <a:t> HOC.</a:t>
            </a:r>
          </a:p>
          <a:p>
            <a:r>
              <a:rPr lang="en-US" dirty="0"/>
              <a:t>match prop contains a "params" property.</a:t>
            </a:r>
          </a:p>
          <a:p>
            <a:pPr lvl="1"/>
            <a:r>
              <a:rPr lang="en-US" dirty="0"/>
              <a:t>All values of parameterized URL segments are available on it.</a:t>
            </a:r>
          </a:p>
          <a:p>
            <a:pPr lvl="1"/>
            <a:r>
              <a:rPr lang="en-US" dirty="0"/>
              <a:t>Name of the property of "params" is determined by the route definition.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mysite.com/products/42</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&lt;Route path="/products/:id" component={</a:t>
            </a:r>
            <a:r>
              <a:rPr lang="en-US" sz="2000" dirty="0" err="1">
                <a:latin typeface="Consolas" panose="020B0609020204030204" pitchFamily="49" charset="0"/>
              </a:rPr>
              <a:t>ProductDetail</a:t>
            </a:r>
            <a:r>
              <a:rPr lang="en-US" sz="2000" dirty="0">
                <a:latin typeface="Consolas" panose="020B0609020204030204" pitchFamily="49" charset="0"/>
              </a:rPr>
              <a:t>} /&gt;</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this.props.match.params.id		//would be "42"</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583AA652-7344-46F8-952E-330AE0FDACEC}"/>
              </a:ext>
            </a:extLst>
          </p:cNvPr>
          <p:cNvSpPr>
            <a:spLocks noGrp="1"/>
          </p:cNvSpPr>
          <p:nvPr>
            <p:ph type="title"/>
          </p:nvPr>
        </p:nvSpPr>
        <p:spPr/>
        <p:txBody>
          <a:bodyPr/>
          <a:lstStyle/>
          <a:p>
            <a:r>
              <a:rPr lang="en-US" dirty="0"/>
              <a:t>Using Route Parameters</a:t>
            </a:r>
          </a:p>
        </p:txBody>
      </p:sp>
      <p:sp>
        <p:nvSpPr>
          <p:cNvPr id="4" name="Slide Number Placeholder 3">
            <a:extLst>
              <a:ext uri="{FF2B5EF4-FFF2-40B4-BE49-F238E27FC236}">
                <a16:creationId xmlns:a16="http://schemas.microsoft.com/office/drawing/2014/main" id="{173DE748-CC31-48B7-A18D-1A3A83335936}"/>
              </a:ext>
            </a:extLst>
          </p:cNvPr>
          <p:cNvSpPr>
            <a:spLocks noGrp="1"/>
          </p:cNvSpPr>
          <p:nvPr>
            <p:ph type="sldNum" sz="quarter" idx="4"/>
          </p:nvPr>
        </p:nvSpPr>
        <p:spPr/>
        <p:txBody>
          <a:bodyPr/>
          <a:lstStyle/>
          <a:p>
            <a:fld id="{3A3ABCD3-4259-4031-A1A0-BB63FBFB7B73}" type="slidenum">
              <a:rPr lang="en-US" smtClean="0"/>
              <a:pPr/>
              <a:t>168</a:t>
            </a:fld>
            <a:endParaRPr lang="en-US" dirty="0"/>
          </a:p>
        </p:txBody>
      </p:sp>
    </p:spTree>
    <p:extLst>
      <p:ext uri="{BB962C8B-B14F-4D97-AF65-F5344CB8AC3E}">
        <p14:creationId xmlns:p14="http://schemas.microsoft.com/office/powerpoint/2010/main" val="258862760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383FD6-E1DB-4477-B6C3-BABB1D6F5B6C}"/>
              </a:ext>
            </a:extLst>
          </p:cNvPr>
          <p:cNvSpPr>
            <a:spLocks noGrp="1"/>
          </p:cNvSpPr>
          <p:nvPr>
            <p:ph sz="quarter" idx="13"/>
          </p:nvPr>
        </p:nvSpPr>
        <p:spPr/>
        <p:txBody>
          <a:bodyPr/>
          <a:lstStyle/>
          <a:p>
            <a:r>
              <a:rPr lang="en-US" dirty="0"/>
              <a:t>import { Switch } from 'react-router-</a:t>
            </a:r>
            <a:r>
              <a:rPr lang="en-US" dirty="0" err="1"/>
              <a:t>dom</a:t>
            </a:r>
            <a:r>
              <a:rPr lang="en-US" dirty="0"/>
              <a:t>';</a:t>
            </a:r>
          </a:p>
          <a:p>
            <a:endParaRPr lang="en-US" dirty="0"/>
          </a:p>
          <a:p>
            <a:r>
              <a:rPr lang="en-US" dirty="0"/>
              <a:t>&lt;Switch&gt;</a:t>
            </a:r>
          </a:p>
          <a:p>
            <a:r>
              <a:rPr lang="en-US" dirty="0"/>
              <a:t>	&lt;Route path="/products/add"</a:t>
            </a:r>
          </a:p>
          <a:p>
            <a:r>
              <a:rPr lang="en-US" dirty="0"/>
              <a:t>		component={</a:t>
            </a:r>
            <a:r>
              <a:rPr lang="en-US" dirty="0" err="1"/>
              <a:t>NewProduct</a:t>
            </a:r>
            <a:r>
              <a:rPr lang="en-US" dirty="0"/>
              <a:t>} /&gt;</a:t>
            </a:r>
          </a:p>
          <a:p>
            <a:r>
              <a:rPr lang="en-US" dirty="0"/>
              <a:t>	&lt;Route path="/products/:id"</a:t>
            </a:r>
          </a:p>
          <a:p>
            <a:r>
              <a:rPr lang="en-US" dirty="0"/>
              <a:t>		component={</a:t>
            </a:r>
            <a:r>
              <a:rPr lang="en-US" dirty="0" err="1"/>
              <a:t>ProductDetails</a:t>
            </a:r>
            <a:r>
              <a:rPr lang="en-US" dirty="0"/>
              <a:t>} /&gt;</a:t>
            </a:r>
          </a:p>
          <a:p>
            <a:r>
              <a:rPr lang="en-US" dirty="0"/>
              <a:t>&lt;/Switch&gt;</a:t>
            </a:r>
          </a:p>
          <a:p>
            <a:endParaRPr lang="en-US" dirty="0"/>
          </a:p>
        </p:txBody>
      </p:sp>
      <p:sp>
        <p:nvSpPr>
          <p:cNvPr id="3" name="Title 2">
            <a:extLst>
              <a:ext uri="{FF2B5EF4-FFF2-40B4-BE49-F238E27FC236}">
                <a16:creationId xmlns:a16="http://schemas.microsoft.com/office/drawing/2014/main" id="{A83141BC-6CBF-4D8E-BF03-5B90A1507246}"/>
              </a:ext>
            </a:extLst>
          </p:cNvPr>
          <p:cNvSpPr>
            <a:spLocks noGrp="1"/>
          </p:cNvSpPr>
          <p:nvPr>
            <p:ph type="title"/>
          </p:nvPr>
        </p:nvSpPr>
        <p:spPr/>
        <p:txBody>
          <a:bodyPr/>
          <a:lstStyle/>
          <a:p>
            <a:r>
              <a:rPr lang="en-US" dirty="0"/>
              <a:t>Using Switch to Load Only One Route</a:t>
            </a:r>
          </a:p>
        </p:txBody>
      </p:sp>
      <p:sp>
        <p:nvSpPr>
          <p:cNvPr id="4" name="Slide Number Placeholder 3">
            <a:extLst>
              <a:ext uri="{FF2B5EF4-FFF2-40B4-BE49-F238E27FC236}">
                <a16:creationId xmlns:a16="http://schemas.microsoft.com/office/drawing/2014/main" id="{50265D53-FA37-41F0-9999-BEDCD5B9D652}"/>
              </a:ext>
            </a:extLst>
          </p:cNvPr>
          <p:cNvSpPr>
            <a:spLocks noGrp="1"/>
          </p:cNvSpPr>
          <p:nvPr>
            <p:ph type="sldNum" sz="quarter" idx="4"/>
          </p:nvPr>
        </p:nvSpPr>
        <p:spPr/>
        <p:txBody>
          <a:bodyPr/>
          <a:lstStyle/>
          <a:p>
            <a:fld id="{3A3ABCD3-4259-4031-A1A0-BB63FBFB7B73}" type="slidenum">
              <a:rPr lang="en-US" smtClean="0"/>
              <a:pPr/>
              <a:t>169</a:t>
            </a:fld>
            <a:endParaRPr lang="en-US" dirty="0"/>
          </a:p>
        </p:txBody>
      </p:sp>
      <p:sp>
        <p:nvSpPr>
          <p:cNvPr id="5" name="Content Placeholder 4">
            <a:extLst>
              <a:ext uri="{FF2B5EF4-FFF2-40B4-BE49-F238E27FC236}">
                <a16:creationId xmlns:a16="http://schemas.microsoft.com/office/drawing/2014/main" id="{24830DE2-007D-4BCE-B467-66068B0BB94B}"/>
              </a:ext>
            </a:extLst>
          </p:cNvPr>
          <p:cNvSpPr>
            <a:spLocks noGrp="1"/>
          </p:cNvSpPr>
          <p:nvPr>
            <p:ph sz="quarter" idx="14"/>
          </p:nvPr>
        </p:nvSpPr>
        <p:spPr/>
        <p:txBody>
          <a:bodyPr/>
          <a:lstStyle/>
          <a:p>
            <a:r>
              <a:rPr lang="en-US" dirty="0"/>
              <a:t>Occasionally more than one route pattern can match a given URL.</a:t>
            </a:r>
          </a:p>
          <a:p>
            <a:pPr lvl="1"/>
            <a:r>
              <a:rPr lang="en-US" dirty="0"/>
              <a:t>Sometimes that is desired.</a:t>
            </a:r>
          </a:p>
          <a:p>
            <a:pPr lvl="1"/>
            <a:r>
              <a:rPr lang="en-US" dirty="0"/>
              <a:t>Most often it is not.</a:t>
            </a:r>
          </a:p>
          <a:p>
            <a:r>
              <a:rPr lang="en-US" dirty="0"/>
              <a:t>react-router-</a:t>
            </a:r>
            <a:r>
              <a:rPr lang="en-US" dirty="0" err="1"/>
              <a:t>dom</a:t>
            </a:r>
            <a:r>
              <a:rPr lang="en-US" dirty="0"/>
              <a:t> provides a Switch component.</a:t>
            </a:r>
          </a:p>
          <a:p>
            <a:pPr lvl="1"/>
            <a:r>
              <a:rPr lang="en-US" dirty="0"/>
              <a:t>Instructs the router to load only the first match out of its contained routes.</a:t>
            </a:r>
          </a:p>
          <a:p>
            <a:endParaRPr lang="en-US" dirty="0"/>
          </a:p>
        </p:txBody>
      </p:sp>
    </p:spTree>
    <p:extLst>
      <p:ext uri="{BB962C8B-B14F-4D97-AF65-F5344CB8AC3E}">
        <p14:creationId xmlns:p14="http://schemas.microsoft.com/office/powerpoint/2010/main" val="2460361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0DF741-F2C7-49F6-92D3-E46D418429C7}"/>
              </a:ext>
            </a:extLst>
          </p:cNvPr>
          <p:cNvSpPr>
            <a:spLocks noGrp="1"/>
          </p:cNvSpPr>
          <p:nvPr>
            <p:ph sz="quarter" idx="13"/>
          </p:nvPr>
        </p:nvSpPr>
        <p:spPr/>
        <p:txBody>
          <a:bodyPr/>
          <a:lstStyle/>
          <a:p>
            <a:r>
              <a:rPr lang="en-US" dirty="0"/>
              <a:t>function </a:t>
            </a:r>
            <a:r>
              <a:rPr lang="en-US" dirty="0" err="1"/>
              <a:t>myFunction</a:t>
            </a:r>
            <a:r>
              <a:rPr lang="en-US" dirty="0"/>
              <a:t>() {</a:t>
            </a:r>
          </a:p>
          <a:p>
            <a:r>
              <a:rPr lang="en-US" dirty="0"/>
              <a:t>	if (true) {</a:t>
            </a:r>
          </a:p>
          <a:p>
            <a:r>
              <a:rPr lang="en-US" dirty="0"/>
              <a:t>		var count = 1;</a:t>
            </a:r>
          </a:p>
          <a:p>
            <a:r>
              <a:rPr lang="en-US" dirty="0"/>
              <a:t>		let message = 'Hello';</a:t>
            </a:r>
          </a:p>
          <a:p>
            <a:r>
              <a:rPr lang="en-US" dirty="0"/>
              <a:t>	}</a:t>
            </a:r>
          </a:p>
          <a:p>
            <a:r>
              <a:rPr lang="en-US" dirty="0"/>
              <a:t>	console.log(count);	</a:t>
            </a:r>
          </a:p>
          <a:p>
            <a:r>
              <a:rPr lang="en-US" dirty="0"/>
              <a:t>	//count is usable here</a:t>
            </a:r>
          </a:p>
          <a:p>
            <a:r>
              <a:rPr lang="en-US" dirty="0"/>
              <a:t>	console.log(message);	</a:t>
            </a:r>
          </a:p>
          <a:p>
            <a:r>
              <a:rPr lang="en-US" dirty="0"/>
              <a:t>	//error – message does NOT exist here</a:t>
            </a:r>
          </a:p>
          <a:p>
            <a:r>
              <a:rPr lang="en-US" dirty="0"/>
              <a:t>}</a:t>
            </a:r>
          </a:p>
          <a:p>
            <a:endParaRPr lang="en-US" dirty="0"/>
          </a:p>
        </p:txBody>
      </p:sp>
      <p:sp>
        <p:nvSpPr>
          <p:cNvPr id="3" name="Title 2">
            <a:extLst>
              <a:ext uri="{FF2B5EF4-FFF2-40B4-BE49-F238E27FC236}">
                <a16:creationId xmlns:a16="http://schemas.microsoft.com/office/drawing/2014/main" id="{27FC62B4-EB9B-4EF8-B906-A4D639ED9DC7}"/>
              </a:ext>
            </a:extLst>
          </p:cNvPr>
          <p:cNvSpPr>
            <a:spLocks noGrp="1"/>
          </p:cNvSpPr>
          <p:nvPr>
            <p:ph type="title"/>
          </p:nvPr>
        </p:nvSpPr>
        <p:spPr/>
        <p:txBody>
          <a:bodyPr/>
          <a:lstStyle/>
          <a:p>
            <a:r>
              <a:rPr lang="en-US" dirty="0"/>
              <a:t>Declaring variables with "let"</a:t>
            </a:r>
          </a:p>
        </p:txBody>
      </p:sp>
      <p:sp>
        <p:nvSpPr>
          <p:cNvPr id="4" name="Slide Number Placeholder 3">
            <a:extLst>
              <a:ext uri="{FF2B5EF4-FFF2-40B4-BE49-F238E27FC236}">
                <a16:creationId xmlns:a16="http://schemas.microsoft.com/office/drawing/2014/main" id="{2FF11ECC-AB0E-4E47-8652-FDEA9CA0DD4F}"/>
              </a:ext>
            </a:extLst>
          </p:cNvPr>
          <p:cNvSpPr>
            <a:spLocks noGrp="1"/>
          </p:cNvSpPr>
          <p:nvPr>
            <p:ph type="sldNum" sz="quarter" idx="4"/>
          </p:nvPr>
        </p:nvSpPr>
        <p:spPr/>
        <p:txBody>
          <a:bodyPr/>
          <a:lstStyle/>
          <a:p>
            <a:fld id="{3A3ABCD3-4259-4031-A1A0-BB63FBFB7B73}" type="slidenum">
              <a:rPr lang="en-US" smtClean="0"/>
              <a:pPr/>
              <a:t>17</a:t>
            </a:fld>
            <a:endParaRPr lang="en-US" dirty="0"/>
          </a:p>
        </p:txBody>
      </p:sp>
      <p:sp>
        <p:nvSpPr>
          <p:cNvPr id="5" name="Content Placeholder 4">
            <a:extLst>
              <a:ext uri="{FF2B5EF4-FFF2-40B4-BE49-F238E27FC236}">
                <a16:creationId xmlns:a16="http://schemas.microsoft.com/office/drawing/2014/main" id="{6931CB68-1433-4FC9-B17B-F27FEED8889F}"/>
              </a:ext>
            </a:extLst>
          </p:cNvPr>
          <p:cNvSpPr>
            <a:spLocks noGrp="1"/>
          </p:cNvSpPr>
          <p:nvPr>
            <p:ph sz="quarter" idx="14"/>
          </p:nvPr>
        </p:nvSpPr>
        <p:spPr/>
        <p:txBody>
          <a:bodyPr/>
          <a:lstStyle/>
          <a:p>
            <a:r>
              <a:rPr lang="en-US" dirty="0"/>
              <a:t>"let" is almost identical to "var".</a:t>
            </a:r>
          </a:p>
          <a:p>
            <a:pPr lvl="1"/>
            <a:r>
              <a:rPr lang="en-US" dirty="0"/>
              <a:t>It provides opportunity to use block-level scope for variables.</a:t>
            </a:r>
          </a:p>
          <a:p>
            <a:endParaRPr lang="en-US" dirty="0"/>
          </a:p>
        </p:txBody>
      </p:sp>
    </p:spTree>
    <p:extLst>
      <p:ext uri="{BB962C8B-B14F-4D97-AF65-F5344CB8AC3E}">
        <p14:creationId xmlns:p14="http://schemas.microsoft.com/office/powerpoint/2010/main" val="2026305264"/>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35ED63-DD53-453F-BF84-F858342BC719}"/>
              </a:ext>
            </a:extLst>
          </p:cNvPr>
          <p:cNvSpPr>
            <a:spLocks noGrp="1"/>
          </p:cNvSpPr>
          <p:nvPr>
            <p:ph sz="quarter" idx="13"/>
          </p:nvPr>
        </p:nvSpPr>
        <p:spPr/>
        <p:txBody>
          <a:bodyPr/>
          <a:lstStyle/>
          <a:p>
            <a:r>
              <a:rPr lang="en-US" dirty="0"/>
              <a:t>Components loaded by router can themselves contain Router elements.</a:t>
            </a:r>
          </a:p>
          <a:p>
            <a:r>
              <a:rPr lang="en-US" dirty="0"/>
              <a:t>Same router logic would apply once that component is loaded.</a:t>
            </a:r>
          </a:p>
          <a:p>
            <a:r>
              <a:rPr lang="en-US" dirty="0"/>
              <a:t>Routes always use absolute paths.</a:t>
            </a:r>
          </a:p>
          <a:p>
            <a:pPr lvl="1"/>
            <a:r>
              <a:rPr lang="en-US" dirty="0"/>
              <a:t>Nested Route elements would need to specify the full path.</a:t>
            </a:r>
          </a:p>
          <a:p>
            <a:pPr lvl="1"/>
            <a:r>
              <a:rPr lang="en-US" dirty="0"/>
              <a:t>Can be a maintenance issue.</a:t>
            </a:r>
          </a:p>
          <a:p>
            <a:r>
              <a:rPr lang="en-US" dirty="0"/>
              <a:t>Can avoid the maintenance issue by dynamically building the nested route path.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&lt;Route path={this.props.match.url + '/:id'} component={</a:t>
            </a:r>
            <a:r>
              <a:rPr lang="en-US" sz="2000" dirty="0" err="1">
                <a:latin typeface="Consolas" panose="020B0609020204030204" pitchFamily="49" charset="0"/>
              </a:rPr>
              <a:t>ProductDetail</a:t>
            </a:r>
            <a:r>
              <a:rPr lang="en-US" sz="2000" dirty="0">
                <a:latin typeface="Consolas" panose="020B0609020204030204" pitchFamily="49" charset="0"/>
              </a:rPr>
              <a:t>} /&gt;</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0A4BD804-42AF-47C7-8F9B-484FA1C751EB}"/>
              </a:ext>
            </a:extLst>
          </p:cNvPr>
          <p:cNvSpPr>
            <a:spLocks noGrp="1"/>
          </p:cNvSpPr>
          <p:nvPr>
            <p:ph type="title"/>
          </p:nvPr>
        </p:nvSpPr>
        <p:spPr/>
        <p:txBody>
          <a:bodyPr/>
          <a:lstStyle/>
          <a:p>
            <a:r>
              <a:rPr lang="en-US" dirty="0"/>
              <a:t>Nested Routes</a:t>
            </a:r>
          </a:p>
        </p:txBody>
      </p:sp>
      <p:sp>
        <p:nvSpPr>
          <p:cNvPr id="4" name="Slide Number Placeholder 3">
            <a:extLst>
              <a:ext uri="{FF2B5EF4-FFF2-40B4-BE49-F238E27FC236}">
                <a16:creationId xmlns:a16="http://schemas.microsoft.com/office/drawing/2014/main" id="{BEB9F56D-337A-4A0E-83A4-C020480672D0}"/>
              </a:ext>
            </a:extLst>
          </p:cNvPr>
          <p:cNvSpPr>
            <a:spLocks noGrp="1"/>
          </p:cNvSpPr>
          <p:nvPr>
            <p:ph type="sldNum" sz="quarter" idx="4"/>
          </p:nvPr>
        </p:nvSpPr>
        <p:spPr/>
        <p:txBody>
          <a:bodyPr/>
          <a:lstStyle/>
          <a:p>
            <a:fld id="{3A3ABCD3-4259-4031-A1A0-BB63FBFB7B73}" type="slidenum">
              <a:rPr lang="en-US" smtClean="0"/>
              <a:pPr/>
              <a:t>170</a:t>
            </a:fld>
            <a:endParaRPr lang="en-US" dirty="0"/>
          </a:p>
        </p:txBody>
      </p:sp>
    </p:spTree>
    <p:extLst>
      <p:ext uri="{BB962C8B-B14F-4D97-AF65-F5344CB8AC3E}">
        <p14:creationId xmlns:p14="http://schemas.microsoft.com/office/powerpoint/2010/main" val="183972175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83370E-D643-47B7-8B28-417C403BBC4E}"/>
              </a:ext>
            </a:extLst>
          </p:cNvPr>
          <p:cNvSpPr>
            <a:spLocks noGrp="1"/>
          </p:cNvSpPr>
          <p:nvPr>
            <p:ph sz="quarter" idx="13"/>
          </p:nvPr>
        </p:nvSpPr>
        <p:spPr/>
        <p:txBody>
          <a:bodyPr/>
          <a:lstStyle/>
          <a:p>
            <a:r>
              <a:rPr lang="en-US" dirty="0"/>
              <a:t>Routes may have preconditions that need to be met before displaying.</a:t>
            </a:r>
          </a:p>
          <a:p>
            <a:pPr lvl="1"/>
            <a:r>
              <a:rPr lang="en-US" dirty="0"/>
              <a:t>Typically security restrictions.</a:t>
            </a:r>
          </a:p>
          <a:p>
            <a:pPr lvl="1"/>
            <a:r>
              <a:rPr lang="en-US" dirty="0"/>
              <a:t>Could be state-related as well.</a:t>
            </a:r>
          </a:p>
          <a:p>
            <a:r>
              <a:rPr lang="en-US" dirty="0"/>
              <a:t>One option is to put code in the component(s) being loaded for those route(s).</a:t>
            </a:r>
          </a:p>
          <a:p>
            <a:pPr lvl="1"/>
            <a:r>
              <a:rPr lang="en-US" dirty="0"/>
              <a:t>Redirect or display different content if precondition is not met.</a:t>
            </a:r>
          </a:p>
          <a:p>
            <a:pPr lvl="1"/>
            <a:r>
              <a:rPr lang="en-US" dirty="0"/>
              <a:t>Works if each component has different preconditions.</a:t>
            </a:r>
          </a:p>
          <a:p>
            <a:pPr lvl="1"/>
            <a:r>
              <a:rPr lang="en-US" dirty="0"/>
              <a:t>Inefficient if the same precondition applies to many components.</a:t>
            </a:r>
          </a:p>
          <a:p>
            <a:r>
              <a:rPr lang="en-US" dirty="0"/>
              <a:t>Another option is a route guard.</a:t>
            </a:r>
          </a:p>
          <a:p>
            <a:pPr lvl="1"/>
            <a:r>
              <a:rPr lang="en-US" dirty="0"/>
              <a:t>Not a function as in some other frameworks.</a:t>
            </a:r>
          </a:p>
          <a:p>
            <a:pPr lvl="1"/>
            <a:r>
              <a:rPr lang="en-US" dirty="0"/>
              <a:t>Use conditional statements to render Route components.</a:t>
            </a:r>
          </a:p>
          <a:p>
            <a:pPr lvl="1"/>
            <a:r>
              <a:rPr lang="en-US" dirty="0"/>
              <a:t>Fall through to a Redirect component if no Routes get rendered.</a:t>
            </a:r>
          </a:p>
        </p:txBody>
      </p:sp>
      <p:sp>
        <p:nvSpPr>
          <p:cNvPr id="3" name="Title 2">
            <a:extLst>
              <a:ext uri="{FF2B5EF4-FFF2-40B4-BE49-F238E27FC236}">
                <a16:creationId xmlns:a16="http://schemas.microsoft.com/office/drawing/2014/main" id="{E36185D6-A04D-4C88-BF58-1B4F282290C6}"/>
              </a:ext>
            </a:extLst>
          </p:cNvPr>
          <p:cNvSpPr>
            <a:spLocks noGrp="1"/>
          </p:cNvSpPr>
          <p:nvPr>
            <p:ph type="title"/>
          </p:nvPr>
        </p:nvSpPr>
        <p:spPr/>
        <p:txBody>
          <a:bodyPr/>
          <a:lstStyle/>
          <a:p>
            <a:r>
              <a:rPr lang="en-US" dirty="0"/>
              <a:t>Route Guards</a:t>
            </a:r>
          </a:p>
        </p:txBody>
      </p:sp>
      <p:sp>
        <p:nvSpPr>
          <p:cNvPr id="4" name="Slide Number Placeholder 3">
            <a:extLst>
              <a:ext uri="{FF2B5EF4-FFF2-40B4-BE49-F238E27FC236}">
                <a16:creationId xmlns:a16="http://schemas.microsoft.com/office/drawing/2014/main" id="{370DDB3C-78FE-43E6-9C84-417825E719AE}"/>
              </a:ext>
            </a:extLst>
          </p:cNvPr>
          <p:cNvSpPr>
            <a:spLocks noGrp="1"/>
          </p:cNvSpPr>
          <p:nvPr>
            <p:ph type="sldNum" sz="quarter" idx="4"/>
          </p:nvPr>
        </p:nvSpPr>
        <p:spPr/>
        <p:txBody>
          <a:bodyPr/>
          <a:lstStyle/>
          <a:p>
            <a:fld id="{3A3ABCD3-4259-4031-A1A0-BB63FBFB7B73}" type="slidenum">
              <a:rPr lang="en-US" smtClean="0"/>
              <a:pPr/>
              <a:t>171</a:t>
            </a:fld>
            <a:endParaRPr lang="en-US" dirty="0"/>
          </a:p>
        </p:txBody>
      </p:sp>
    </p:spTree>
    <p:extLst>
      <p:ext uri="{BB962C8B-B14F-4D97-AF65-F5344CB8AC3E}">
        <p14:creationId xmlns:p14="http://schemas.microsoft.com/office/powerpoint/2010/main" val="29049376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E614B6F-2129-4D96-9548-B732DDA6E4F6}"/>
              </a:ext>
            </a:extLst>
          </p:cNvPr>
          <p:cNvSpPr>
            <a:spLocks noGrp="1"/>
          </p:cNvSpPr>
          <p:nvPr>
            <p:ph sz="quarter" idx="13"/>
          </p:nvPr>
        </p:nvSpPr>
        <p:spPr/>
        <p:txBody>
          <a:bodyPr/>
          <a:lstStyle/>
          <a:p>
            <a:r>
              <a:rPr lang="en-US" sz="1800" dirty="0"/>
              <a:t>import { Route, Switch, Redirect } from 'react-router-</a:t>
            </a:r>
            <a:r>
              <a:rPr lang="en-US" sz="1800" dirty="0" err="1"/>
              <a:t>dom</a:t>
            </a:r>
            <a:r>
              <a:rPr lang="en-US" sz="1800" dirty="0"/>
              <a:t>';</a:t>
            </a:r>
          </a:p>
          <a:p>
            <a:endParaRPr lang="en-US" sz="1800" dirty="0"/>
          </a:p>
          <a:p>
            <a:r>
              <a:rPr lang="en-US" sz="1800" dirty="0"/>
              <a:t>//in the returned JSX:</a:t>
            </a:r>
          </a:p>
          <a:p>
            <a:r>
              <a:rPr lang="en-US" sz="1800" dirty="0"/>
              <a:t>&lt;Switch&gt;</a:t>
            </a:r>
          </a:p>
          <a:p>
            <a:r>
              <a:rPr lang="en-US" sz="1800" dirty="0"/>
              <a:t>	{</a:t>
            </a:r>
            <a:r>
              <a:rPr lang="en-US" sz="1800" dirty="0" err="1"/>
              <a:t>this.state.isAdmin</a:t>
            </a:r>
            <a:r>
              <a:rPr lang="en-US" sz="1800" dirty="0"/>
              <a:t> ? &lt;Route path="/products/add" component={</a:t>
            </a:r>
            <a:r>
              <a:rPr lang="en-US" sz="1800" dirty="0" err="1"/>
              <a:t>NewProduct</a:t>
            </a:r>
            <a:r>
              <a:rPr lang="en-US" sz="1800" dirty="0"/>
              <a:t>} /&gt; : null }</a:t>
            </a:r>
          </a:p>
          <a:p>
            <a:r>
              <a:rPr lang="en-US" sz="1800" dirty="0"/>
              <a:t>	&lt;Route path="/products" component={</a:t>
            </a:r>
            <a:r>
              <a:rPr lang="en-US" sz="1800" dirty="0" err="1"/>
              <a:t>ProductList</a:t>
            </a:r>
            <a:r>
              <a:rPr lang="en-US" sz="1800" dirty="0"/>
              <a:t>} /&gt;</a:t>
            </a:r>
          </a:p>
          <a:p>
            <a:r>
              <a:rPr lang="en-US" sz="1800" dirty="0"/>
              <a:t>	&lt;Redirect from="/" to="/posts" /&gt;</a:t>
            </a:r>
          </a:p>
          <a:p>
            <a:r>
              <a:rPr lang="en-US" sz="1800" dirty="0"/>
              <a:t>&lt;/Switch&gt;</a:t>
            </a:r>
          </a:p>
          <a:p>
            <a:endParaRPr lang="en-US" sz="1800" dirty="0"/>
          </a:p>
          <a:p>
            <a:endParaRPr lang="en-US" sz="1800" dirty="0"/>
          </a:p>
        </p:txBody>
      </p:sp>
      <p:sp>
        <p:nvSpPr>
          <p:cNvPr id="3" name="Title 2">
            <a:extLst>
              <a:ext uri="{FF2B5EF4-FFF2-40B4-BE49-F238E27FC236}">
                <a16:creationId xmlns:a16="http://schemas.microsoft.com/office/drawing/2014/main" id="{2AE95CF4-BBF3-488F-BEC1-B3A79B6A7F0D}"/>
              </a:ext>
            </a:extLst>
          </p:cNvPr>
          <p:cNvSpPr>
            <a:spLocks noGrp="1"/>
          </p:cNvSpPr>
          <p:nvPr>
            <p:ph type="title"/>
          </p:nvPr>
        </p:nvSpPr>
        <p:spPr/>
        <p:txBody>
          <a:bodyPr/>
          <a:lstStyle/>
          <a:p>
            <a:r>
              <a:rPr lang="en-US" dirty="0"/>
              <a:t>Route Guard example</a:t>
            </a:r>
          </a:p>
        </p:txBody>
      </p:sp>
      <p:sp>
        <p:nvSpPr>
          <p:cNvPr id="4" name="Slide Number Placeholder 3">
            <a:extLst>
              <a:ext uri="{FF2B5EF4-FFF2-40B4-BE49-F238E27FC236}">
                <a16:creationId xmlns:a16="http://schemas.microsoft.com/office/drawing/2014/main" id="{EE8ACD6F-FAE3-412B-B1E2-91E1C73E7C18}"/>
              </a:ext>
            </a:extLst>
          </p:cNvPr>
          <p:cNvSpPr>
            <a:spLocks noGrp="1"/>
          </p:cNvSpPr>
          <p:nvPr>
            <p:ph type="sldNum" sz="quarter" idx="4"/>
          </p:nvPr>
        </p:nvSpPr>
        <p:spPr/>
        <p:txBody>
          <a:bodyPr/>
          <a:lstStyle/>
          <a:p>
            <a:fld id="{3A3ABCD3-4259-4031-A1A0-BB63FBFB7B73}" type="slidenum">
              <a:rPr lang="en-US" smtClean="0"/>
              <a:pPr/>
              <a:t>172</a:t>
            </a:fld>
            <a:endParaRPr lang="en-US" dirty="0"/>
          </a:p>
        </p:txBody>
      </p:sp>
    </p:spTree>
    <p:extLst>
      <p:ext uri="{BB962C8B-B14F-4D97-AF65-F5344CB8AC3E}">
        <p14:creationId xmlns:p14="http://schemas.microsoft.com/office/powerpoint/2010/main" val="19312638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508FC6-A8D0-4E16-A794-B6DB7506A409}"/>
              </a:ext>
            </a:extLst>
          </p:cNvPr>
          <p:cNvSpPr>
            <a:spLocks noGrp="1"/>
          </p:cNvSpPr>
          <p:nvPr>
            <p:ph sz="quarter" idx="13"/>
          </p:nvPr>
        </p:nvSpPr>
        <p:spPr/>
        <p:txBody>
          <a:bodyPr/>
          <a:lstStyle/>
          <a:p>
            <a:r>
              <a:rPr lang="en-US" dirty="0"/>
              <a:t>React is currently handling all routes.</a:t>
            </a:r>
          </a:p>
          <a:p>
            <a:r>
              <a:rPr lang="en-US" dirty="0"/>
              <a:t>For every request, we need the same HTML/JavaScript/CSS returned from the server.</a:t>
            </a:r>
          </a:p>
          <a:p>
            <a:pPr lvl="1"/>
            <a:r>
              <a:rPr lang="en-US" dirty="0"/>
              <a:t>React will load the appropriate content via client-side logic.</a:t>
            </a:r>
          </a:p>
          <a:p>
            <a:r>
              <a:rPr lang="en-US" dirty="0"/>
              <a:t>Web servers don't usually behave that way.</a:t>
            </a:r>
          </a:p>
          <a:p>
            <a:pPr lvl="1"/>
            <a:r>
              <a:rPr lang="en-US" dirty="0"/>
              <a:t>Usually sends different content for "mysite.com/about" vs. "mysite.com/contact".</a:t>
            </a:r>
          </a:p>
          <a:p>
            <a:pPr lvl="1"/>
            <a:r>
              <a:rPr lang="en-US" dirty="0"/>
              <a:t>We want it to send the same content for all requests.</a:t>
            </a:r>
          </a:p>
          <a:p>
            <a:r>
              <a:rPr lang="en-US" dirty="0"/>
              <a:t>Our dev server is configured to do that already.</a:t>
            </a:r>
          </a:p>
          <a:p>
            <a:pPr lvl="1"/>
            <a:r>
              <a:rPr lang="en-US" dirty="0"/>
              <a:t>create-react-app set it up that way.</a:t>
            </a:r>
          </a:p>
          <a:p>
            <a:r>
              <a:rPr lang="en-US" dirty="0"/>
              <a:t>Web server hosting the React application needs to be configured this way.</a:t>
            </a:r>
          </a:p>
          <a:p>
            <a:pPr lvl="1"/>
            <a:r>
              <a:rPr lang="en-US" dirty="0"/>
              <a:t>Should return index.html from the "public" directory for every request.</a:t>
            </a:r>
          </a:p>
          <a:p>
            <a:endParaRPr lang="en-US" dirty="0"/>
          </a:p>
        </p:txBody>
      </p:sp>
      <p:sp>
        <p:nvSpPr>
          <p:cNvPr id="3" name="Title 2">
            <a:extLst>
              <a:ext uri="{FF2B5EF4-FFF2-40B4-BE49-F238E27FC236}">
                <a16:creationId xmlns:a16="http://schemas.microsoft.com/office/drawing/2014/main" id="{8F2921AD-69A6-4681-8089-D344941B2D18}"/>
              </a:ext>
            </a:extLst>
          </p:cNvPr>
          <p:cNvSpPr>
            <a:spLocks noGrp="1"/>
          </p:cNvSpPr>
          <p:nvPr>
            <p:ph type="title"/>
          </p:nvPr>
        </p:nvSpPr>
        <p:spPr/>
        <p:txBody>
          <a:bodyPr/>
          <a:lstStyle/>
          <a:p>
            <a:r>
              <a:rPr lang="en-US" dirty="0"/>
              <a:t>Routing and Deployment</a:t>
            </a:r>
          </a:p>
        </p:txBody>
      </p:sp>
      <p:sp>
        <p:nvSpPr>
          <p:cNvPr id="4" name="Slide Number Placeholder 3">
            <a:extLst>
              <a:ext uri="{FF2B5EF4-FFF2-40B4-BE49-F238E27FC236}">
                <a16:creationId xmlns:a16="http://schemas.microsoft.com/office/drawing/2014/main" id="{3FA514F0-D557-4754-AD09-6BA57BA29BB8}"/>
              </a:ext>
            </a:extLst>
          </p:cNvPr>
          <p:cNvSpPr>
            <a:spLocks noGrp="1"/>
          </p:cNvSpPr>
          <p:nvPr>
            <p:ph type="sldNum" sz="quarter" idx="4"/>
          </p:nvPr>
        </p:nvSpPr>
        <p:spPr/>
        <p:txBody>
          <a:bodyPr/>
          <a:lstStyle/>
          <a:p>
            <a:fld id="{3A3ABCD3-4259-4031-A1A0-BB63FBFB7B73}" type="slidenum">
              <a:rPr lang="en-US" smtClean="0"/>
              <a:pPr/>
              <a:t>173</a:t>
            </a:fld>
            <a:endParaRPr lang="en-US" dirty="0"/>
          </a:p>
        </p:txBody>
      </p:sp>
    </p:spTree>
    <p:extLst>
      <p:ext uri="{BB962C8B-B14F-4D97-AF65-F5344CB8AC3E}">
        <p14:creationId xmlns:p14="http://schemas.microsoft.com/office/powerpoint/2010/main" val="327283615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8 in your student files</a:t>
            </a:r>
          </a:p>
        </p:txBody>
      </p:sp>
      <p:sp>
        <p:nvSpPr>
          <p:cNvPr id="3" name="Title 2"/>
          <p:cNvSpPr>
            <a:spLocks noGrp="1"/>
          </p:cNvSpPr>
          <p:nvPr>
            <p:ph type="title"/>
          </p:nvPr>
        </p:nvSpPr>
        <p:spPr/>
        <p:txBody>
          <a:bodyPr/>
          <a:lstStyle/>
          <a:p>
            <a:r>
              <a:rPr lang="en-US" dirty="0"/>
              <a:t>Exercise 8: Routing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174</a:t>
            </a:fld>
            <a:endParaRPr lang="en-US" dirty="0"/>
          </a:p>
        </p:txBody>
      </p:sp>
    </p:spTree>
    <p:extLst>
      <p:ext uri="{BB962C8B-B14F-4D97-AF65-F5344CB8AC3E}">
        <p14:creationId xmlns:p14="http://schemas.microsoft.com/office/powerpoint/2010/main" val="237548834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Custom Dynamic Input Components</a:t>
            </a:r>
          </a:p>
          <a:p>
            <a:r>
              <a:rPr lang="en-US" dirty="0"/>
              <a:t>Configuring a Form</a:t>
            </a:r>
          </a:p>
          <a:p>
            <a:r>
              <a:rPr lang="en-US" dirty="0"/>
              <a:t>Handling Form Submission</a:t>
            </a:r>
          </a:p>
          <a:p>
            <a:r>
              <a:rPr lang="en-US" dirty="0"/>
              <a:t>Custom Validation</a:t>
            </a:r>
          </a:p>
          <a:p>
            <a:r>
              <a:rPr lang="en-US" dirty="0"/>
              <a:t>Showing Error Messages</a:t>
            </a:r>
          </a:p>
        </p:txBody>
      </p:sp>
      <p:sp>
        <p:nvSpPr>
          <p:cNvPr id="3" name="Title 2"/>
          <p:cNvSpPr>
            <a:spLocks noGrp="1"/>
          </p:cNvSpPr>
          <p:nvPr>
            <p:ph type="title"/>
          </p:nvPr>
        </p:nvSpPr>
        <p:spPr/>
        <p:txBody>
          <a:bodyPr/>
          <a:lstStyle/>
          <a:p>
            <a:r>
              <a:rPr lang="en-US" dirty="0"/>
              <a:t>Lesson 9: Forms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175</a:t>
            </a:fld>
            <a:endParaRPr lang="en-US" dirty="0"/>
          </a:p>
        </p:txBody>
      </p:sp>
    </p:spTree>
    <p:extLst>
      <p:ext uri="{BB962C8B-B14F-4D97-AF65-F5344CB8AC3E}">
        <p14:creationId xmlns:p14="http://schemas.microsoft.com/office/powerpoint/2010/main" val="189843816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93D5-B1B2-4EE8-9AE1-381F29F49136}"/>
              </a:ext>
            </a:extLst>
          </p:cNvPr>
          <p:cNvSpPr>
            <a:spLocks noGrp="1"/>
          </p:cNvSpPr>
          <p:nvPr>
            <p:ph type="title"/>
          </p:nvPr>
        </p:nvSpPr>
        <p:spPr/>
        <p:txBody>
          <a:bodyPr/>
          <a:lstStyle/>
          <a:p>
            <a:r>
              <a:rPr lang="en-US" dirty="0"/>
              <a:t>Forms in React</a:t>
            </a:r>
          </a:p>
        </p:txBody>
      </p:sp>
      <p:sp>
        <p:nvSpPr>
          <p:cNvPr id="3" name="Content Placeholder 2">
            <a:extLst>
              <a:ext uri="{FF2B5EF4-FFF2-40B4-BE49-F238E27FC236}">
                <a16:creationId xmlns:a16="http://schemas.microsoft.com/office/drawing/2014/main" id="{177AD85B-7840-49F0-986E-7B8BC249B320}"/>
              </a:ext>
            </a:extLst>
          </p:cNvPr>
          <p:cNvSpPr>
            <a:spLocks noGrp="1"/>
          </p:cNvSpPr>
          <p:nvPr>
            <p:ph sz="quarter" idx="13"/>
          </p:nvPr>
        </p:nvSpPr>
        <p:spPr/>
        <p:txBody>
          <a:bodyPr/>
          <a:lstStyle/>
          <a:p>
            <a:r>
              <a:rPr lang="en-US" dirty="0"/>
              <a:t>Often two-way binding is enough.</a:t>
            </a:r>
          </a:p>
          <a:p>
            <a:pPr lvl="1"/>
            <a:r>
              <a:rPr lang="en-US" dirty="0"/>
              <a:t>Application may not have many forms.</a:t>
            </a:r>
          </a:p>
          <a:p>
            <a:pPr lvl="1"/>
            <a:r>
              <a:rPr lang="en-US" dirty="0"/>
              <a:t>Application forms may be rather simple.</a:t>
            </a:r>
          </a:p>
          <a:p>
            <a:pPr lvl="1"/>
            <a:r>
              <a:rPr lang="en-US" dirty="0"/>
              <a:t>Minor validation can be written into component methods.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&lt;input type="text"</a:t>
            </a:r>
          </a:p>
          <a:p>
            <a:pPr marL="0" indent="0">
              <a:buNone/>
            </a:pPr>
            <a:r>
              <a:rPr lang="en-US" sz="2000" dirty="0">
                <a:latin typeface="Consolas" panose="020B0609020204030204" pitchFamily="49" charset="0"/>
              </a:rPr>
              <a:t>		value={</a:t>
            </a:r>
            <a:r>
              <a:rPr lang="en-US" sz="2000" dirty="0" err="1">
                <a:latin typeface="Consolas" panose="020B0609020204030204" pitchFamily="49" charset="0"/>
              </a:rPr>
              <a:t>this.state.myVal</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onChange</a:t>
            </a:r>
            <a:r>
              <a:rPr lang="en-US" sz="2000" dirty="0">
                <a:latin typeface="Consolas" panose="020B0609020204030204" pitchFamily="49" charset="0"/>
              </a:rPr>
              <a:t>={(e) =&gt; { </a:t>
            </a:r>
            <a:r>
              <a:rPr lang="en-US" sz="2000" dirty="0" err="1">
                <a:latin typeface="Consolas" panose="020B0609020204030204" pitchFamily="49" charset="0"/>
              </a:rPr>
              <a:t>this.setState</a:t>
            </a:r>
            <a:r>
              <a:rPr lang="en-US" sz="2000" dirty="0">
                <a:latin typeface="Consolas" panose="020B0609020204030204" pitchFamily="49" charset="0"/>
              </a:rPr>
              <a:t>({</a:t>
            </a:r>
            <a:r>
              <a:rPr lang="en-US" sz="2000" dirty="0" err="1">
                <a:latin typeface="Consolas" panose="020B0609020204030204" pitchFamily="49" charset="0"/>
              </a:rPr>
              <a:t>myVal</a:t>
            </a:r>
            <a:r>
              <a:rPr lang="en-US" sz="2000" dirty="0">
                <a:latin typeface="Consolas" panose="020B0609020204030204" pitchFamily="49" charset="0"/>
              </a:rPr>
              <a:t>: </a:t>
            </a:r>
            <a:r>
              <a:rPr lang="en-US" sz="2000" dirty="0" err="1">
                <a:latin typeface="Consolas" panose="020B0609020204030204" pitchFamily="49" charset="0"/>
              </a:rPr>
              <a:t>e.target.value</a:t>
            </a:r>
            <a:r>
              <a:rPr lang="en-US" sz="2000" dirty="0">
                <a:latin typeface="Consolas" panose="020B0609020204030204" pitchFamily="49" charset="0"/>
              </a:rPr>
              <a:t>}) } /&gt;</a:t>
            </a:r>
          </a:p>
          <a:p>
            <a:pPr marL="0" indent="0">
              <a:buNone/>
            </a:pPr>
            <a:endParaRPr lang="en-US" sz="2000" dirty="0">
              <a:latin typeface="Consolas" panose="020B0609020204030204" pitchFamily="49" charset="0"/>
            </a:endParaRPr>
          </a:p>
          <a:p>
            <a:r>
              <a:rPr lang="en-US" dirty="0"/>
              <a:t>Complex validation requirements often call for more.</a:t>
            </a:r>
          </a:p>
          <a:p>
            <a:r>
              <a:rPr lang="en-US" dirty="0"/>
              <a:t>Need ways to reduce code duplication and increase reuse.</a:t>
            </a:r>
          </a:p>
          <a:p>
            <a:r>
              <a:rPr lang="en-US" dirty="0"/>
              <a:t>Often useful to wrap an individual input in its own component.</a:t>
            </a:r>
          </a:p>
          <a:p>
            <a:endParaRPr lang="en-US" dirty="0"/>
          </a:p>
        </p:txBody>
      </p:sp>
    </p:spTree>
    <p:extLst>
      <p:ext uri="{BB962C8B-B14F-4D97-AF65-F5344CB8AC3E}">
        <p14:creationId xmlns:p14="http://schemas.microsoft.com/office/powerpoint/2010/main" val="9519303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FA283A-E990-4EC9-9E6C-377186F9202E}"/>
              </a:ext>
            </a:extLst>
          </p:cNvPr>
          <p:cNvSpPr>
            <a:spLocks noGrp="1"/>
          </p:cNvSpPr>
          <p:nvPr>
            <p:ph sz="quarter" idx="13"/>
          </p:nvPr>
        </p:nvSpPr>
        <p:spPr/>
        <p:txBody>
          <a:bodyPr/>
          <a:lstStyle/>
          <a:p>
            <a:r>
              <a:rPr lang="en-US" dirty="0"/>
              <a:t>A custom component is a nice layer of abstraction on the HTML input types.</a:t>
            </a:r>
          </a:p>
          <a:p>
            <a:pPr lvl="1"/>
            <a:r>
              <a:rPr lang="en-US" dirty="0"/>
              <a:t>Can render both a label and a form control.</a:t>
            </a:r>
          </a:p>
          <a:p>
            <a:pPr lvl="1"/>
            <a:r>
              <a:rPr lang="en-US" dirty="0"/>
              <a:t>Add flexibility/configurability by passing props to it.</a:t>
            </a:r>
          </a:p>
          <a:p>
            <a:pPr lvl="1"/>
            <a:r>
              <a:rPr lang="en-US" dirty="0"/>
              <a:t>The spread operator is useful for passing along any arbitrary props.</a:t>
            </a:r>
          </a:p>
          <a:p>
            <a:r>
              <a:rPr lang="en-US" dirty="0"/>
              <a:t>Could encapsulate its own style.</a:t>
            </a:r>
          </a:p>
          <a:p>
            <a:r>
              <a:rPr lang="en-US" dirty="0"/>
              <a:t>Provides a nice foundation to apply validation, error messages, other behavior.</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&lt;Input label="Name" placeholder="enter the username you desire"/&gt;</a:t>
            </a:r>
          </a:p>
          <a:p>
            <a:pPr marL="0" indent="0">
              <a:buNone/>
            </a:pPr>
            <a:r>
              <a:rPr lang="en-US" sz="2000" dirty="0">
                <a:latin typeface="Consolas" panose="020B0609020204030204" pitchFamily="49" charset="0"/>
              </a:rPr>
              <a:t>	&lt;Input label="Email" type="email" /&gt;</a:t>
            </a:r>
          </a:p>
          <a:p>
            <a:pPr marL="0" indent="0">
              <a:buNone/>
            </a:pPr>
            <a:r>
              <a:rPr lang="en-US" sz="2000" dirty="0">
                <a:latin typeface="Consolas" panose="020B0609020204030204" pitchFamily="49" charset="0"/>
              </a:rPr>
              <a:t>	&lt;Input label="Password" type="password" /&gt;</a:t>
            </a:r>
          </a:p>
          <a:p>
            <a:pPr marL="0" indent="0">
              <a:buNone/>
            </a:pPr>
            <a:r>
              <a:rPr lang="en-US" sz="2000" dirty="0">
                <a:latin typeface="Consolas" panose="020B0609020204030204" pitchFamily="49" charset="0"/>
              </a:rPr>
              <a:t>	&lt;Input label="Notes" kind="</a:t>
            </a:r>
            <a:r>
              <a:rPr lang="en-US" sz="2000" dirty="0" err="1">
                <a:latin typeface="Consolas" panose="020B0609020204030204" pitchFamily="49" charset="0"/>
              </a:rPr>
              <a:t>textarea</a:t>
            </a:r>
            <a:r>
              <a:rPr lang="en-US" sz="2000" dirty="0">
                <a:latin typeface="Consolas" panose="020B0609020204030204" pitchFamily="49" charset="0"/>
              </a:rPr>
              <a:t>" /&gt;</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B4F5B4CB-C27B-4C28-AA05-EFBFF106DECE}"/>
              </a:ext>
            </a:extLst>
          </p:cNvPr>
          <p:cNvSpPr>
            <a:spLocks noGrp="1"/>
          </p:cNvSpPr>
          <p:nvPr>
            <p:ph type="title"/>
          </p:nvPr>
        </p:nvSpPr>
        <p:spPr/>
        <p:txBody>
          <a:bodyPr/>
          <a:lstStyle/>
          <a:p>
            <a:r>
              <a:rPr lang="en-US" dirty="0"/>
              <a:t>Custom Dynamic Input Components</a:t>
            </a:r>
          </a:p>
        </p:txBody>
      </p:sp>
      <p:sp>
        <p:nvSpPr>
          <p:cNvPr id="4" name="Slide Number Placeholder 3">
            <a:extLst>
              <a:ext uri="{FF2B5EF4-FFF2-40B4-BE49-F238E27FC236}">
                <a16:creationId xmlns:a16="http://schemas.microsoft.com/office/drawing/2014/main" id="{39565C13-8E1E-4E52-A07A-4E412152E871}"/>
              </a:ext>
            </a:extLst>
          </p:cNvPr>
          <p:cNvSpPr>
            <a:spLocks noGrp="1"/>
          </p:cNvSpPr>
          <p:nvPr>
            <p:ph type="sldNum" sz="quarter" idx="4"/>
          </p:nvPr>
        </p:nvSpPr>
        <p:spPr/>
        <p:txBody>
          <a:bodyPr/>
          <a:lstStyle/>
          <a:p>
            <a:fld id="{3A3ABCD3-4259-4031-A1A0-BB63FBFB7B73}" type="slidenum">
              <a:rPr lang="en-US" smtClean="0"/>
              <a:pPr/>
              <a:t>177</a:t>
            </a:fld>
            <a:endParaRPr lang="en-US" dirty="0"/>
          </a:p>
        </p:txBody>
      </p:sp>
    </p:spTree>
    <p:extLst>
      <p:ext uri="{BB962C8B-B14F-4D97-AF65-F5344CB8AC3E}">
        <p14:creationId xmlns:p14="http://schemas.microsoft.com/office/powerpoint/2010/main" val="12291691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9C7AD3-94F7-44CC-9A84-8D59E937559C}"/>
              </a:ext>
            </a:extLst>
          </p:cNvPr>
          <p:cNvSpPr>
            <a:spLocks noGrp="1"/>
          </p:cNvSpPr>
          <p:nvPr>
            <p:ph sz="quarter" idx="13"/>
          </p:nvPr>
        </p:nvSpPr>
        <p:spPr/>
        <p:txBody>
          <a:bodyPr/>
          <a:lstStyle/>
          <a:p>
            <a:r>
              <a:rPr lang="en-US" dirty="0"/>
              <a:t>Adding another layer on the custom input components can abstract the form definition.</a:t>
            </a:r>
          </a:p>
          <a:p>
            <a:pPr lvl="1"/>
            <a:r>
              <a:rPr lang="en-US" dirty="0"/>
              <a:t>Allow forms to be data-driven.</a:t>
            </a:r>
          </a:p>
          <a:p>
            <a:r>
              <a:rPr lang="en-US" dirty="0"/>
              <a:t>Describe the form fields and their characteristics in a hashmap.</a:t>
            </a:r>
          </a:p>
          <a:p>
            <a:r>
              <a:rPr lang="en-US" dirty="0"/>
              <a:t>Create utility methods that consume the hashmap and generate JSX.</a:t>
            </a:r>
          </a:p>
          <a:p>
            <a:r>
              <a:rPr lang="en-US" dirty="0"/>
              <a:t>Make sure that the </a:t>
            </a:r>
            <a:r>
              <a:rPr lang="en-US" dirty="0" err="1"/>
              <a:t>onChange</a:t>
            </a:r>
            <a:r>
              <a:rPr lang="en-US" dirty="0"/>
              <a:t> event is handled and passed back to base component.</a:t>
            </a:r>
          </a:p>
          <a:p>
            <a:r>
              <a:rPr lang="en-US" dirty="0"/>
              <a:t>Allows highly customized solutions per application.</a:t>
            </a:r>
          </a:p>
          <a:p>
            <a:pPr lvl="1"/>
            <a:r>
              <a:rPr lang="en-US" dirty="0"/>
              <a:t>Reusable throughout the application.</a:t>
            </a:r>
          </a:p>
          <a:p>
            <a:endParaRPr lang="en-US" dirty="0"/>
          </a:p>
        </p:txBody>
      </p:sp>
      <p:sp>
        <p:nvSpPr>
          <p:cNvPr id="3" name="Title 2">
            <a:extLst>
              <a:ext uri="{FF2B5EF4-FFF2-40B4-BE49-F238E27FC236}">
                <a16:creationId xmlns:a16="http://schemas.microsoft.com/office/drawing/2014/main" id="{310EBA4D-C58A-4B88-9CFB-27C9D9AEEBBB}"/>
              </a:ext>
            </a:extLst>
          </p:cNvPr>
          <p:cNvSpPr>
            <a:spLocks noGrp="1"/>
          </p:cNvSpPr>
          <p:nvPr>
            <p:ph type="title"/>
          </p:nvPr>
        </p:nvSpPr>
        <p:spPr/>
        <p:txBody>
          <a:bodyPr/>
          <a:lstStyle/>
          <a:p>
            <a:r>
              <a:rPr lang="en-US" dirty="0"/>
              <a:t>Configuring a Form</a:t>
            </a:r>
          </a:p>
        </p:txBody>
      </p:sp>
      <p:sp>
        <p:nvSpPr>
          <p:cNvPr id="4" name="Slide Number Placeholder 3">
            <a:extLst>
              <a:ext uri="{FF2B5EF4-FFF2-40B4-BE49-F238E27FC236}">
                <a16:creationId xmlns:a16="http://schemas.microsoft.com/office/drawing/2014/main" id="{3AF037D2-8500-4C30-A3AA-4A417A010F68}"/>
              </a:ext>
            </a:extLst>
          </p:cNvPr>
          <p:cNvSpPr>
            <a:spLocks noGrp="1"/>
          </p:cNvSpPr>
          <p:nvPr>
            <p:ph type="sldNum" sz="quarter" idx="4"/>
          </p:nvPr>
        </p:nvSpPr>
        <p:spPr/>
        <p:txBody>
          <a:bodyPr/>
          <a:lstStyle/>
          <a:p>
            <a:fld id="{3A3ABCD3-4259-4031-A1A0-BB63FBFB7B73}" type="slidenum">
              <a:rPr lang="en-US" smtClean="0"/>
              <a:pPr/>
              <a:t>178</a:t>
            </a:fld>
            <a:endParaRPr lang="en-US" dirty="0"/>
          </a:p>
        </p:txBody>
      </p:sp>
    </p:spTree>
    <p:extLst>
      <p:ext uri="{BB962C8B-B14F-4D97-AF65-F5344CB8AC3E}">
        <p14:creationId xmlns:p14="http://schemas.microsoft.com/office/powerpoint/2010/main" val="210515259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89E60D-DA9D-45C0-A4DD-7AEB43768E48}"/>
              </a:ext>
            </a:extLst>
          </p:cNvPr>
          <p:cNvSpPr>
            <a:spLocks noGrp="1"/>
          </p:cNvSpPr>
          <p:nvPr>
            <p:ph sz="quarter" idx="13"/>
          </p:nvPr>
        </p:nvSpPr>
        <p:spPr/>
        <p:txBody>
          <a:bodyPr/>
          <a:lstStyle/>
          <a:p>
            <a:r>
              <a:rPr lang="en-US" dirty="0"/>
              <a:t>HTML forms can be submitted via several triggers.</a:t>
            </a:r>
          </a:p>
          <a:p>
            <a:pPr lvl="1"/>
            <a:r>
              <a:rPr lang="en-US" dirty="0"/>
              <a:t>Submit button.</a:t>
            </a:r>
          </a:p>
          <a:p>
            <a:pPr lvl="1"/>
            <a:r>
              <a:rPr lang="en-US" dirty="0"/>
              <a:t>Pressing 'enter' while focus is within the form.</a:t>
            </a:r>
          </a:p>
          <a:p>
            <a:pPr lvl="1"/>
            <a:r>
              <a:rPr lang="en-US" dirty="0"/>
              <a:t>JavaScript code.</a:t>
            </a:r>
          </a:p>
          <a:p>
            <a:r>
              <a:rPr lang="en-US" dirty="0"/>
              <a:t>Handling the click event of a submit button would miss some of those triggers.</a:t>
            </a:r>
          </a:p>
          <a:p>
            <a:r>
              <a:rPr lang="en-US" dirty="0"/>
              <a:t>Best practice is to handle the </a:t>
            </a:r>
            <a:r>
              <a:rPr lang="en-US" dirty="0" err="1"/>
              <a:t>onSubmit</a:t>
            </a:r>
            <a:r>
              <a:rPr lang="en-US" dirty="0"/>
              <a:t> event of the form itself.</a:t>
            </a:r>
          </a:p>
          <a:p>
            <a:pPr lvl="1"/>
            <a:r>
              <a:rPr lang="en-US" dirty="0"/>
              <a:t>Any of the triggers would fire that event.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&lt;form </a:t>
            </a:r>
            <a:r>
              <a:rPr lang="en-US" sz="2000" dirty="0" err="1">
                <a:latin typeface="Consolas" panose="020B0609020204030204" pitchFamily="49" charset="0"/>
              </a:rPr>
              <a:t>onSubmit</a:t>
            </a:r>
            <a:r>
              <a:rPr lang="en-US" sz="2000" dirty="0">
                <a:latin typeface="Consolas" panose="020B0609020204030204" pitchFamily="49" charset="0"/>
              </a:rPr>
              <a:t>={</a:t>
            </a:r>
            <a:r>
              <a:rPr lang="en-US" sz="2000" dirty="0" err="1">
                <a:latin typeface="Consolas" panose="020B0609020204030204" pitchFamily="49" charset="0"/>
              </a:rPr>
              <a:t>this.handleSubmit</a:t>
            </a:r>
            <a:r>
              <a:rPr lang="en-US" sz="2000" dirty="0">
                <a:latin typeface="Consolas" panose="020B0609020204030204" pitchFamily="49" charset="0"/>
              </a:rPr>
              <a:t>}&gt;</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854CD3C7-B0D5-411C-8FF2-26826A4A27B2}"/>
              </a:ext>
            </a:extLst>
          </p:cNvPr>
          <p:cNvSpPr>
            <a:spLocks noGrp="1"/>
          </p:cNvSpPr>
          <p:nvPr>
            <p:ph type="title"/>
          </p:nvPr>
        </p:nvSpPr>
        <p:spPr/>
        <p:txBody>
          <a:bodyPr/>
          <a:lstStyle/>
          <a:p>
            <a:r>
              <a:rPr lang="en-US" dirty="0"/>
              <a:t>Handling Form Submission</a:t>
            </a:r>
          </a:p>
        </p:txBody>
      </p:sp>
      <p:sp>
        <p:nvSpPr>
          <p:cNvPr id="4" name="Slide Number Placeholder 3">
            <a:extLst>
              <a:ext uri="{FF2B5EF4-FFF2-40B4-BE49-F238E27FC236}">
                <a16:creationId xmlns:a16="http://schemas.microsoft.com/office/drawing/2014/main" id="{5A63D38F-7402-433F-B72E-0823D0B10315}"/>
              </a:ext>
            </a:extLst>
          </p:cNvPr>
          <p:cNvSpPr>
            <a:spLocks noGrp="1"/>
          </p:cNvSpPr>
          <p:nvPr>
            <p:ph type="sldNum" sz="quarter" idx="4"/>
          </p:nvPr>
        </p:nvSpPr>
        <p:spPr/>
        <p:txBody>
          <a:bodyPr/>
          <a:lstStyle/>
          <a:p>
            <a:fld id="{3A3ABCD3-4259-4031-A1A0-BB63FBFB7B73}" type="slidenum">
              <a:rPr lang="en-US" smtClean="0"/>
              <a:pPr/>
              <a:t>179</a:t>
            </a:fld>
            <a:endParaRPr lang="en-US" dirty="0"/>
          </a:p>
        </p:txBody>
      </p:sp>
    </p:spTree>
    <p:extLst>
      <p:ext uri="{BB962C8B-B14F-4D97-AF65-F5344CB8AC3E}">
        <p14:creationId xmlns:p14="http://schemas.microsoft.com/office/powerpoint/2010/main" val="426981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0D68F5-0328-4750-9E20-95F2171782CA}"/>
              </a:ext>
            </a:extLst>
          </p:cNvPr>
          <p:cNvSpPr>
            <a:spLocks noGrp="1"/>
          </p:cNvSpPr>
          <p:nvPr>
            <p:ph sz="quarter" idx="13"/>
          </p:nvPr>
        </p:nvSpPr>
        <p:spPr/>
        <p:txBody>
          <a:bodyPr/>
          <a:lstStyle/>
          <a:p>
            <a:r>
              <a:rPr lang="en-US" dirty="0"/>
              <a:t>const </a:t>
            </a:r>
            <a:r>
              <a:rPr lang="en-US" dirty="0" err="1"/>
              <a:t>daysInPeriod</a:t>
            </a:r>
            <a:r>
              <a:rPr lang="en-US" dirty="0"/>
              <a:t> = 14;</a:t>
            </a:r>
          </a:p>
          <a:p>
            <a:r>
              <a:rPr lang="en-US" dirty="0"/>
              <a:t>const product = { name: 'Widget', color: 'blue' };</a:t>
            </a:r>
          </a:p>
          <a:p>
            <a:endParaRPr lang="en-US" dirty="0"/>
          </a:p>
          <a:p>
            <a:r>
              <a:rPr lang="en-US" dirty="0" err="1"/>
              <a:t>daysInPeriod</a:t>
            </a:r>
            <a:r>
              <a:rPr lang="en-US" dirty="0"/>
              <a:t> = 15;</a:t>
            </a:r>
          </a:p>
          <a:p>
            <a:r>
              <a:rPr lang="en-US" dirty="0"/>
              <a:t>//error, cannot change value of a constant</a:t>
            </a:r>
          </a:p>
          <a:p>
            <a:r>
              <a:rPr lang="en-US" dirty="0"/>
              <a:t>product = {};	</a:t>
            </a:r>
          </a:p>
          <a:p>
            <a:r>
              <a:rPr lang="en-US" dirty="0"/>
              <a:t>//error</a:t>
            </a:r>
          </a:p>
          <a:p>
            <a:endParaRPr lang="en-US" dirty="0"/>
          </a:p>
          <a:p>
            <a:r>
              <a:rPr lang="en-US" dirty="0" err="1"/>
              <a:t>product.color</a:t>
            </a:r>
            <a:r>
              <a:rPr lang="en-US" dirty="0"/>
              <a:t> = 'red';</a:t>
            </a:r>
          </a:p>
          <a:p>
            <a:r>
              <a:rPr lang="en-US" dirty="0"/>
              <a:t>//OK – can change property values</a:t>
            </a:r>
          </a:p>
          <a:p>
            <a:endParaRPr lang="en-US" dirty="0"/>
          </a:p>
        </p:txBody>
      </p:sp>
      <p:sp>
        <p:nvSpPr>
          <p:cNvPr id="3" name="Title 2">
            <a:extLst>
              <a:ext uri="{FF2B5EF4-FFF2-40B4-BE49-F238E27FC236}">
                <a16:creationId xmlns:a16="http://schemas.microsoft.com/office/drawing/2014/main" id="{A74F96B6-3D15-4F0A-B325-99180C7F9302}"/>
              </a:ext>
            </a:extLst>
          </p:cNvPr>
          <p:cNvSpPr>
            <a:spLocks noGrp="1"/>
          </p:cNvSpPr>
          <p:nvPr>
            <p:ph type="title"/>
          </p:nvPr>
        </p:nvSpPr>
        <p:spPr/>
        <p:txBody>
          <a:bodyPr/>
          <a:lstStyle/>
          <a:p>
            <a:r>
              <a:rPr lang="en-US" dirty="0"/>
              <a:t>Creating Constants</a:t>
            </a:r>
          </a:p>
        </p:txBody>
      </p:sp>
      <p:sp>
        <p:nvSpPr>
          <p:cNvPr id="4" name="Slide Number Placeholder 3">
            <a:extLst>
              <a:ext uri="{FF2B5EF4-FFF2-40B4-BE49-F238E27FC236}">
                <a16:creationId xmlns:a16="http://schemas.microsoft.com/office/drawing/2014/main" id="{1B08DD75-66B9-45B9-B3E6-4EBADD428E35}"/>
              </a:ext>
            </a:extLst>
          </p:cNvPr>
          <p:cNvSpPr>
            <a:spLocks noGrp="1"/>
          </p:cNvSpPr>
          <p:nvPr>
            <p:ph type="sldNum" sz="quarter" idx="4"/>
          </p:nvPr>
        </p:nvSpPr>
        <p:spPr/>
        <p:txBody>
          <a:bodyPr/>
          <a:lstStyle/>
          <a:p>
            <a:fld id="{3A3ABCD3-4259-4031-A1A0-BB63FBFB7B73}" type="slidenum">
              <a:rPr lang="en-US" smtClean="0"/>
              <a:pPr/>
              <a:t>18</a:t>
            </a:fld>
            <a:endParaRPr lang="en-US" dirty="0"/>
          </a:p>
        </p:txBody>
      </p:sp>
      <p:sp>
        <p:nvSpPr>
          <p:cNvPr id="5" name="Content Placeholder 4">
            <a:extLst>
              <a:ext uri="{FF2B5EF4-FFF2-40B4-BE49-F238E27FC236}">
                <a16:creationId xmlns:a16="http://schemas.microsoft.com/office/drawing/2014/main" id="{7BDAF0F6-5B51-4E60-AC79-F5F9B298D713}"/>
              </a:ext>
            </a:extLst>
          </p:cNvPr>
          <p:cNvSpPr>
            <a:spLocks noGrp="1"/>
          </p:cNvSpPr>
          <p:nvPr>
            <p:ph sz="quarter" idx="14"/>
          </p:nvPr>
        </p:nvSpPr>
        <p:spPr/>
        <p:txBody>
          <a:bodyPr/>
          <a:lstStyle/>
          <a:p>
            <a:r>
              <a:rPr lang="en-US" dirty="0"/>
              <a:t>Constants are like a variable, but the value cannot be changed after being defined.</a:t>
            </a:r>
          </a:p>
          <a:p>
            <a:pPr lvl="1"/>
            <a:r>
              <a:rPr lang="en-US" dirty="0"/>
              <a:t>Most linters recommend constants when they detect a variable's value is never changed.</a:t>
            </a:r>
          </a:p>
          <a:p>
            <a:endParaRPr lang="en-US" dirty="0"/>
          </a:p>
        </p:txBody>
      </p:sp>
    </p:spTree>
    <p:extLst>
      <p:ext uri="{BB962C8B-B14F-4D97-AF65-F5344CB8AC3E}">
        <p14:creationId xmlns:p14="http://schemas.microsoft.com/office/powerpoint/2010/main" val="236096681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852512-5B52-4197-A79D-73EBDA8C3742}"/>
              </a:ext>
            </a:extLst>
          </p:cNvPr>
          <p:cNvSpPr>
            <a:spLocks noGrp="1"/>
          </p:cNvSpPr>
          <p:nvPr>
            <p:ph sz="quarter" idx="13"/>
          </p:nvPr>
        </p:nvSpPr>
        <p:spPr/>
        <p:txBody>
          <a:bodyPr/>
          <a:lstStyle/>
          <a:p>
            <a:r>
              <a:rPr lang="en-US" dirty="0"/>
              <a:t>Some new HTML elements and attributes trigger native browser validation.</a:t>
            </a:r>
          </a:p>
          <a:p>
            <a:pPr lvl="1"/>
            <a:r>
              <a:rPr lang="en-US" dirty="0"/>
              <a:t>&lt;input type="email" /&gt;</a:t>
            </a:r>
          </a:p>
          <a:p>
            <a:pPr lvl="1"/>
            <a:r>
              <a:rPr lang="en-US" dirty="0"/>
              <a:t>&lt;input type="</a:t>
            </a:r>
            <a:r>
              <a:rPr lang="en-US" dirty="0" err="1"/>
              <a:t>url</a:t>
            </a:r>
            <a:r>
              <a:rPr lang="en-US" dirty="0"/>
              <a:t>" /&gt;</a:t>
            </a:r>
          </a:p>
          <a:p>
            <a:pPr lvl="1"/>
            <a:r>
              <a:rPr lang="en-US" dirty="0"/>
              <a:t>&lt;input type="text" required /&gt;</a:t>
            </a:r>
          </a:p>
          <a:p>
            <a:pPr lvl="1"/>
            <a:r>
              <a:rPr lang="en-US" dirty="0"/>
              <a:t>Etc.</a:t>
            </a:r>
          </a:p>
          <a:p>
            <a:r>
              <a:rPr lang="en-US" dirty="0"/>
              <a:t>Most forms will still need some custom validation.</a:t>
            </a:r>
          </a:p>
          <a:p>
            <a:pPr lvl="1"/>
            <a:r>
              <a:rPr lang="en-US" dirty="0"/>
              <a:t>React has no built-in validation package.</a:t>
            </a:r>
          </a:p>
          <a:p>
            <a:pPr lvl="1"/>
            <a:r>
              <a:rPr lang="en-US" dirty="0"/>
              <a:t>Some 3</a:t>
            </a:r>
            <a:r>
              <a:rPr lang="en-US" baseline="30000" dirty="0"/>
              <a:t>rd</a:t>
            </a:r>
            <a:r>
              <a:rPr lang="en-US" dirty="0"/>
              <a:t>-party packages exist.</a:t>
            </a:r>
          </a:p>
          <a:p>
            <a:pPr lvl="1"/>
            <a:r>
              <a:rPr lang="en-US" dirty="0"/>
              <a:t>It is not difficult to create custom functionality.</a:t>
            </a:r>
          </a:p>
          <a:p>
            <a:r>
              <a:rPr lang="en-US" dirty="0"/>
              <a:t>Natural to put validation rules in data-driven form configuration.</a:t>
            </a:r>
          </a:p>
          <a:p>
            <a:r>
              <a:rPr lang="en-US" dirty="0"/>
              <a:t>Evaluate and enforce the rules before submitting the form data.</a:t>
            </a:r>
          </a:p>
          <a:p>
            <a:endParaRPr lang="en-US" dirty="0"/>
          </a:p>
        </p:txBody>
      </p:sp>
      <p:sp>
        <p:nvSpPr>
          <p:cNvPr id="3" name="Title 2">
            <a:extLst>
              <a:ext uri="{FF2B5EF4-FFF2-40B4-BE49-F238E27FC236}">
                <a16:creationId xmlns:a16="http://schemas.microsoft.com/office/drawing/2014/main" id="{C08A9404-464E-4A90-8412-AEF985C1DE99}"/>
              </a:ext>
            </a:extLst>
          </p:cNvPr>
          <p:cNvSpPr>
            <a:spLocks noGrp="1"/>
          </p:cNvSpPr>
          <p:nvPr>
            <p:ph type="title"/>
          </p:nvPr>
        </p:nvSpPr>
        <p:spPr/>
        <p:txBody>
          <a:bodyPr/>
          <a:lstStyle/>
          <a:p>
            <a:r>
              <a:rPr lang="en-US" dirty="0"/>
              <a:t>Custom Validation</a:t>
            </a:r>
          </a:p>
        </p:txBody>
      </p:sp>
      <p:sp>
        <p:nvSpPr>
          <p:cNvPr id="4" name="Slide Number Placeholder 3">
            <a:extLst>
              <a:ext uri="{FF2B5EF4-FFF2-40B4-BE49-F238E27FC236}">
                <a16:creationId xmlns:a16="http://schemas.microsoft.com/office/drawing/2014/main" id="{F77363BB-763A-43B5-AD47-7EC388FE2271}"/>
              </a:ext>
            </a:extLst>
          </p:cNvPr>
          <p:cNvSpPr>
            <a:spLocks noGrp="1"/>
          </p:cNvSpPr>
          <p:nvPr>
            <p:ph type="sldNum" sz="quarter" idx="4"/>
          </p:nvPr>
        </p:nvSpPr>
        <p:spPr/>
        <p:txBody>
          <a:bodyPr/>
          <a:lstStyle/>
          <a:p>
            <a:fld id="{3A3ABCD3-4259-4031-A1A0-BB63FBFB7B73}" type="slidenum">
              <a:rPr lang="en-US" smtClean="0"/>
              <a:pPr/>
              <a:t>180</a:t>
            </a:fld>
            <a:endParaRPr lang="en-US" dirty="0"/>
          </a:p>
        </p:txBody>
      </p:sp>
    </p:spTree>
    <p:extLst>
      <p:ext uri="{BB962C8B-B14F-4D97-AF65-F5344CB8AC3E}">
        <p14:creationId xmlns:p14="http://schemas.microsoft.com/office/powerpoint/2010/main" val="424224068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6A5AD9-C2A0-45B9-9E92-5B0B306CBD84}"/>
              </a:ext>
            </a:extLst>
          </p:cNvPr>
          <p:cNvSpPr>
            <a:spLocks noGrp="1"/>
          </p:cNvSpPr>
          <p:nvPr>
            <p:ph sz="quarter" idx="13"/>
          </p:nvPr>
        </p:nvSpPr>
        <p:spPr/>
        <p:txBody>
          <a:bodyPr/>
          <a:lstStyle/>
          <a:p>
            <a:r>
              <a:rPr lang="en-US" dirty="0"/>
              <a:t>Data-driven form infrastructure is a good foundation for custom error messages.</a:t>
            </a:r>
          </a:p>
          <a:p>
            <a:r>
              <a:rPr lang="en-US" dirty="0"/>
              <a:t>Config data is the proper place for error messages to be stored.</a:t>
            </a:r>
          </a:p>
          <a:p>
            <a:r>
              <a:rPr lang="en-US" dirty="0"/>
              <a:t>Validation evaluator is the proper place to add/clear messages.</a:t>
            </a:r>
          </a:p>
          <a:p>
            <a:r>
              <a:rPr lang="en-US" dirty="0"/>
              <a:t>Custom form control component is the proper place to display messages.</a:t>
            </a:r>
          </a:p>
          <a:p>
            <a:endParaRPr lang="en-US" dirty="0"/>
          </a:p>
        </p:txBody>
      </p:sp>
      <p:sp>
        <p:nvSpPr>
          <p:cNvPr id="3" name="Title 2">
            <a:extLst>
              <a:ext uri="{FF2B5EF4-FFF2-40B4-BE49-F238E27FC236}">
                <a16:creationId xmlns:a16="http://schemas.microsoft.com/office/drawing/2014/main" id="{8507BF0D-67D4-47D0-A4EF-EDE5D8306129}"/>
              </a:ext>
            </a:extLst>
          </p:cNvPr>
          <p:cNvSpPr>
            <a:spLocks noGrp="1"/>
          </p:cNvSpPr>
          <p:nvPr>
            <p:ph type="title"/>
          </p:nvPr>
        </p:nvSpPr>
        <p:spPr/>
        <p:txBody>
          <a:bodyPr/>
          <a:lstStyle/>
          <a:p>
            <a:r>
              <a:rPr lang="en-US" dirty="0"/>
              <a:t>Showing Error Messages</a:t>
            </a:r>
          </a:p>
        </p:txBody>
      </p:sp>
      <p:sp>
        <p:nvSpPr>
          <p:cNvPr id="4" name="Slide Number Placeholder 3">
            <a:extLst>
              <a:ext uri="{FF2B5EF4-FFF2-40B4-BE49-F238E27FC236}">
                <a16:creationId xmlns:a16="http://schemas.microsoft.com/office/drawing/2014/main" id="{E641A283-84FC-4946-BBFA-7D4A7402C0AD}"/>
              </a:ext>
            </a:extLst>
          </p:cNvPr>
          <p:cNvSpPr>
            <a:spLocks noGrp="1"/>
          </p:cNvSpPr>
          <p:nvPr>
            <p:ph type="sldNum" sz="quarter" idx="4"/>
          </p:nvPr>
        </p:nvSpPr>
        <p:spPr/>
        <p:txBody>
          <a:bodyPr/>
          <a:lstStyle/>
          <a:p>
            <a:fld id="{3A3ABCD3-4259-4031-A1A0-BB63FBFB7B73}" type="slidenum">
              <a:rPr lang="en-US" smtClean="0"/>
              <a:pPr/>
              <a:t>181</a:t>
            </a:fld>
            <a:endParaRPr lang="en-US" dirty="0"/>
          </a:p>
        </p:txBody>
      </p:sp>
    </p:spTree>
    <p:extLst>
      <p:ext uri="{BB962C8B-B14F-4D97-AF65-F5344CB8AC3E}">
        <p14:creationId xmlns:p14="http://schemas.microsoft.com/office/powerpoint/2010/main" val="407782683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9 in your student files</a:t>
            </a:r>
          </a:p>
        </p:txBody>
      </p:sp>
      <p:sp>
        <p:nvSpPr>
          <p:cNvPr id="3" name="Title 2"/>
          <p:cNvSpPr>
            <a:spLocks noGrp="1"/>
          </p:cNvSpPr>
          <p:nvPr>
            <p:ph type="title"/>
          </p:nvPr>
        </p:nvSpPr>
        <p:spPr/>
        <p:txBody>
          <a:bodyPr/>
          <a:lstStyle/>
          <a:p>
            <a:r>
              <a:rPr lang="en-US" dirty="0"/>
              <a:t>Exercise 9: Forms</a:t>
            </a:r>
          </a:p>
        </p:txBody>
      </p:sp>
      <p:sp>
        <p:nvSpPr>
          <p:cNvPr id="4" name="Slide Number Placeholder 3"/>
          <p:cNvSpPr>
            <a:spLocks noGrp="1"/>
          </p:cNvSpPr>
          <p:nvPr>
            <p:ph type="sldNum" sz="quarter" idx="4"/>
          </p:nvPr>
        </p:nvSpPr>
        <p:spPr/>
        <p:txBody>
          <a:bodyPr/>
          <a:lstStyle/>
          <a:p>
            <a:fld id="{3A3ABCD3-4259-4031-A1A0-BB63FBFB7B73}" type="slidenum">
              <a:rPr lang="en-US" smtClean="0"/>
              <a:pPr/>
              <a:t>182</a:t>
            </a:fld>
            <a:endParaRPr lang="en-US" dirty="0"/>
          </a:p>
        </p:txBody>
      </p:sp>
    </p:spTree>
    <p:extLst>
      <p:ext uri="{BB962C8B-B14F-4D97-AF65-F5344CB8AC3E}">
        <p14:creationId xmlns:p14="http://schemas.microsoft.com/office/powerpoint/2010/main" val="176902527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Complexity of State Management</a:t>
            </a:r>
          </a:p>
          <a:p>
            <a:r>
              <a:rPr lang="en-US" dirty="0"/>
              <a:t>How Redux Works</a:t>
            </a:r>
          </a:p>
          <a:p>
            <a:r>
              <a:rPr lang="en-US" dirty="0"/>
              <a:t>Reducer Functions and State Store</a:t>
            </a:r>
          </a:p>
          <a:p>
            <a:r>
              <a:rPr lang="en-US" dirty="0"/>
              <a:t>Dispatching Actions</a:t>
            </a:r>
          </a:p>
          <a:p>
            <a:r>
              <a:rPr lang="en-US" dirty="0"/>
              <a:t>Creating Subscriptions</a:t>
            </a:r>
          </a:p>
          <a:p>
            <a:r>
              <a:rPr lang="en-US" dirty="0"/>
              <a:t>Connecting React to Redux</a:t>
            </a:r>
          </a:p>
          <a:p>
            <a:r>
              <a:rPr lang="en-US" dirty="0"/>
              <a:t>Dispatching Actions from Components</a:t>
            </a:r>
          </a:p>
        </p:txBody>
      </p:sp>
      <p:sp>
        <p:nvSpPr>
          <p:cNvPr id="3" name="Title 2"/>
          <p:cNvSpPr>
            <a:spLocks noGrp="1"/>
          </p:cNvSpPr>
          <p:nvPr>
            <p:ph type="title"/>
          </p:nvPr>
        </p:nvSpPr>
        <p:spPr/>
        <p:txBody>
          <a:bodyPr/>
          <a:lstStyle/>
          <a:p>
            <a:r>
              <a:rPr lang="en-US" dirty="0"/>
              <a:t>Lesson 10: Managing State with Redux</a:t>
            </a:r>
          </a:p>
        </p:txBody>
      </p:sp>
      <p:sp>
        <p:nvSpPr>
          <p:cNvPr id="4" name="Slide Number Placeholder 3"/>
          <p:cNvSpPr>
            <a:spLocks noGrp="1"/>
          </p:cNvSpPr>
          <p:nvPr>
            <p:ph type="sldNum" sz="quarter" idx="4"/>
          </p:nvPr>
        </p:nvSpPr>
        <p:spPr/>
        <p:txBody>
          <a:bodyPr/>
          <a:lstStyle/>
          <a:p>
            <a:fld id="{3A3ABCD3-4259-4031-A1A0-BB63FBFB7B73}" type="slidenum">
              <a:rPr lang="en-US" smtClean="0"/>
              <a:pPr/>
              <a:t>183</a:t>
            </a:fld>
            <a:endParaRPr lang="en-US" dirty="0"/>
          </a:p>
        </p:txBody>
      </p:sp>
    </p:spTree>
    <p:extLst>
      <p:ext uri="{BB962C8B-B14F-4D97-AF65-F5344CB8AC3E}">
        <p14:creationId xmlns:p14="http://schemas.microsoft.com/office/powerpoint/2010/main" val="28721411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D056C7-817E-4289-A716-15EF0C6B9C9B}"/>
              </a:ext>
            </a:extLst>
          </p:cNvPr>
          <p:cNvSpPr>
            <a:spLocks noGrp="1"/>
          </p:cNvSpPr>
          <p:nvPr>
            <p:ph sz="quarter" idx="13"/>
          </p:nvPr>
        </p:nvSpPr>
        <p:spPr/>
        <p:txBody>
          <a:bodyPr/>
          <a:lstStyle/>
          <a:p>
            <a:r>
              <a:rPr lang="en-US" dirty="0"/>
              <a:t>Is often very difficult.</a:t>
            </a:r>
          </a:p>
          <a:p>
            <a:r>
              <a:rPr lang="en-US" dirty="0"/>
              <a:t>Different parts of the UI (often on different screens) need to interact closely.</a:t>
            </a:r>
          </a:p>
          <a:p>
            <a:r>
              <a:rPr lang="en-US" dirty="0"/>
              <a:t>Number of interactions between components multiply exponentially.</a:t>
            </a:r>
          </a:p>
          <a:p>
            <a:r>
              <a:rPr lang="en-US" dirty="0"/>
              <a:t>Managing the interactions, preconditions and side-effects can be complex.</a:t>
            </a:r>
          </a:p>
          <a:p>
            <a:r>
              <a:rPr lang="en-US" dirty="0"/>
              <a:t>React state property is often insufficient to the task.</a:t>
            </a:r>
          </a:p>
          <a:p>
            <a:pPr lvl="1"/>
            <a:r>
              <a:rPr lang="en-US" dirty="0"/>
              <a:t>Works within a component, but not between components.</a:t>
            </a:r>
          </a:p>
          <a:p>
            <a:r>
              <a:rPr lang="en-US" dirty="0"/>
              <a:t>Can be helpful to move all of the state logic and data outside of the components.</a:t>
            </a:r>
          </a:p>
          <a:p>
            <a:pPr lvl="1"/>
            <a:r>
              <a:rPr lang="en-US" dirty="0"/>
              <a:t>Centralize it within one module.</a:t>
            </a:r>
          </a:p>
          <a:p>
            <a:pPr lvl="1"/>
            <a:r>
              <a:rPr lang="en-US" dirty="0"/>
              <a:t>Make it accessible to the application components.</a:t>
            </a:r>
          </a:p>
          <a:p>
            <a:r>
              <a:rPr lang="en-US" dirty="0"/>
              <a:t>Packages exist to support this behavior.</a:t>
            </a:r>
          </a:p>
          <a:p>
            <a:pPr lvl="1"/>
            <a:r>
              <a:rPr lang="en-US" dirty="0"/>
              <a:t>Redux is the official package used by React.</a:t>
            </a:r>
          </a:p>
        </p:txBody>
      </p:sp>
      <p:sp>
        <p:nvSpPr>
          <p:cNvPr id="3" name="Title 2">
            <a:extLst>
              <a:ext uri="{FF2B5EF4-FFF2-40B4-BE49-F238E27FC236}">
                <a16:creationId xmlns:a16="http://schemas.microsoft.com/office/drawing/2014/main" id="{8EA6DBC9-2AD3-4915-B1A4-A870575B2DE9}"/>
              </a:ext>
            </a:extLst>
          </p:cNvPr>
          <p:cNvSpPr>
            <a:spLocks noGrp="1"/>
          </p:cNvSpPr>
          <p:nvPr>
            <p:ph type="title"/>
          </p:nvPr>
        </p:nvSpPr>
        <p:spPr/>
        <p:txBody>
          <a:bodyPr/>
          <a:lstStyle/>
          <a:p>
            <a:r>
              <a:rPr lang="en-US" dirty="0"/>
              <a:t>State Management</a:t>
            </a:r>
          </a:p>
        </p:txBody>
      </p:sp>
      <p:sp>
        <p:nvSpPr>
          <p:cNvPr id="4" name="Slide Number Placeholder 3">
            <a:extLst>
              <a:ext uri="{FF2B5EF4-FFF2-40B4-BE49-F238E27FC236}">
                <a16:creationId xmlns:a16="http://schemas.microsoft.com/office/drawing/2014/main" id="{24987830-C322-4D87-B5EA-088F8DE735C0}"/>
              </a:ext>
            </a:extLst>
          </p:cNvPr>
          <p:cNvSpPr>
            <a:spLocks noGrp="1"/>
          </p:cNvSpPr>
          <p:nvPr>
            <p:ph type="sldNum" sz="quarter" idx="4"/>
          </p:nvPr>
        </p:nvSpPr>
        <p:spPr/>
        <p:txBody>
          <a:bodyPr/>
          <a:lstStyle/>
          <a:p>
            <a:fld id="{3A3ABCD3-4259-4031-A1A0-BB63FBFB7B73}" type="slidenum">
              <a:rPr lang="en-US" smtClean="0"/>
              <a:pPr/>
              <a:t>184</a:t>
            </a:fld>
            <a:endParaRPr lang="en-US" dirty="0"/>
          </a:p>
        </p:txBody>
      </p:sp>
    </p:spTree>
    <p:extLst>
      <p:ext uri="{BB962C8B-B14F-4D97-AF65-F5344CB8AC3E}">
        <p14:creationId xmlns:p14="http://schemas.microsoft.com/office/powerpoint/2010/main" val="21680584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074888-C042-4C15-BF79-94E5E6AD79E2}"/>
              </a:ext>
            </a:extLst>
          </p:cNvPr>
          <p:cNvSpPr/>
          <p:nvPr/>
        </p:nvSpPr>
        <p:spPr>
          <a:xfrm>
            <a:off x="4907280" y="939338"/>
            <a:ext cx="2377440"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a:t>
            </a:r>
          </a:p>
        </p:txBody>
      </p:sp>
      <p:sp>
        <p:nvSpPr>
          <p:cNvPr id="3" name="Rectangle 2">
            <a:extLst>
              <a:ext uri="{FF2B5EF4-FFF2-40B4-BE49-F238E27FC236}">
                <a16:creationId xmlns:a16="http://schemas.microsoft.com/office/drawing/2014/main" id="{6BB746A7-1CD5-4F5C-B051-F3DB4AADD518}"/>
              </a:ext>
            </a:extLst>
          </p:cNvPr>
          <p:cNvSpPr/>
          <p:nvPr/>
        </p:nvSpPr>
        <p:spPr>
          <a:xfrm>
            <a:off x="1817716" y="2391294"/>
            <a:ext cx="2377440"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Shopping</a:t>
            </a:r>
          </a:p>
        </p:txBody>
      </p:sp>
      <p:sp>
        <p:nvSpPr>
          <p:cNvPr id="4" name="Rectangle 3">
            <a:extLst>
              <a:ext uri="{FF2B5EF4-FFF2-40B4-BE49-F238E27FC236}">
                <a16:creationId xmlns:a16="http://schemas.microsoft.com/office/drawing/2014/main" id="{C0196ECC-03BB-46EC-81EB-8ACF45A27A53}"/>
              </a:ext>
            </a:extLst>
          </p:cNvPr>
          <p:cNvSpPr/>
          <p:nvPr/>
        </p:nvSpPr>
        <p:spPr>
          <a:xfrm>
            <a:off x="7996844" y="2391294"/>
            <a:ext cx="2377440" cy="498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Account</a:t>
            </a:r>
          </a:p>
        </p:txBody>
      </p:sp>
      <p:sp>
        <p:nvSpPr>
          <p:cNvPr id="6" name="Rectangle 5">
            <a:extLst>
              <a:ext uri="{FF2B5EF4-FFF2-40B4-BE49-F238E27FC236}">
                <a16:creationId xmlns:a16="http://schemas.microsoft.com/office/drawing/2014/main" id="{7A4063EB-DFB8-4273-8240-00B8C3161B10}"/>
              </a:ext>
            </a:extLst>
          </p:cNvPr>
          <p:cNvSpPr/>
          <p:nvPr/>
        </p:nvSpPr>
        <p:spPr>
          <a:xfrm>
            <a:off x="9584576" y="3585557"/>
            <a:ext cx="1579416" cy="4987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Security</a:t>
            </a:r>
          </a:p>
        </p:txBody>
      </p:sp>
      <p:sp>
        <p:nvSpPr>
          <p:cNvPr id="7" name="Rectangle 6">
            <a:extLst>
              <a:ext uri="{FF2B5EF4-FFF2-40B4-BE49-F238E27FC236}">
                <a16:creationId xmlns:a16="http://schemas.microsoft.com/office/drawing/2014/main" id="{7B51CC5D-7A89-4010-A00C-3CA0C5460BCE}"/>
              </a:ext>
            </a:extLst>
          </p:cNvPr>
          <p:cNvSpPr/>
          <p:nvPr/>
        </p:nvSpPr>
        <p:spPr>
          <a:xfrm>
            <a:off x="7207136" y="3585557"/>
            <a:ext cx="1579417" cy="4987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Dashboard</a:t>
            </a:r>
          </a:p>
        </p:txBody>
      </p:sp>
      <p:sp>
        <p:nvSpPr>
          <p:cNvPr id="8" name="Rectangle 7">
            <a:extLst>
              <a:ext uri="{FF2B5EF4-FFF2-40B4-BE49-F238E27FC236}">
                <a16:creationId xmlns:a16="http://schemas.microsoft.com/office/drawing/2014/main" id="{D5B815F7-B2AE-4127-92F3-ED01CF63CE8D}"/>
              </a:ext>
            </a:extLst>
          </p:cNvPr>
          <p:cNvSpPr/>
          <p:nvPr/>
        </p:nvSpPr>
        <p:spPr>
          <a:xfrm>
            <a:off x="1028008" y="3585557"/>
            <a:ext cx="1579417" cy="4987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Cart</a:t>
            </a:r>
          </a:p>
        </p:txBody>
      </p:sp>
      <p:sp>
        <p:nvSpPr>
          <p:cNvPr id="9" name="Rectangle 8">
            <a:extLst>
              <a:ext uri="{FF2B5EF4-FFF2-40B4-BE49-F238E27FC236}">
                <a16:creationId xmlns:a16="http://schemas.microsoft.com/office/drawing/2014/main" id="{1914B496-6C56-4078-905C-05B0765047E3}"/>
              </a:ext>
            </a:extLst>
          </p:cNvPr>
          <p:cNvSpPr/>
          <p:nvPr/>
        </p:nvSpPr>
        <p:spPr>
          <a:xfrm>
            <a:off x="3405448" y="3585557"/>
            <a:ext cx="1579417" cy="4987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err="1"/>
              <a:t>ProductSearch</a:t>
            </a:r>
            <a:endParaRPr lang="en-US" dirty="0"/>
          </a:p>
        </p:txBody>
      </p:sp>
      <p:cxnSp>
        <p:nvCxnSpPr>
          <p:cNvPr id="11" name="Connector: Elbow 10">
            <a:extLst>
              <a:ext uri="{FF2B5EF4-FFF2-40B4-BE49-F238E27FC236}">
                <a16:creationId xmlns:a16="http://schemas.microsoft.com/office/drawing/2014/main" id="{ABFB53E0-5737-4B0B-A1A6-5F561BD198ED}"/>
              </a:ext>
            </a:extLst>
          </p:cNvPr>
          <p:cNvCxnSpPr>
            <a:cxnSpLocks/>
            <a:stCxn id="2" idx="2"/>
            <a:endCxn id="4" idx="0"/>
          </p:cNvCxnSpPr>
          <p:nvPr/>
        </p:nvCxnSpPr>
        <p:spPr>
          <a:xfrm rot="16200000" flipH="1">
            <a:off x="7164186" y="369916"/>
            <a:ext cx="953192" cy="30895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E709BC0B-4DDA-4C32-95B8-EBEC4D87DC69}"/>
              </a:ext>
            </a:extLst>
          </p:cNvPr>
          <p:cNvCxnSpPr>
            <a:cxnSpLocks/>
            <a:stCxn id="2" idx="2"/>
            <a:endCxn id="3" idx="0"/>
          </p:cNvCxnSpPr>
          <p:nvPr/>
        </p:nvCxnSpPr>
        <p:spPr>
          <a:xfrm rot="5400000">
            <a:off x="4074622" y="369916"/>
            <a:ext cx="953192" cy="308956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67C8CCD-E8D2-4178-97CF-B9628F9384BF}"/>
              </a:ext>
            </a:extLst>
          </p:cNvPr>
          <p:cNvCxnSpPr>
            <a:cxnSpLocks/>
            <a:stCxn id="3" idx="2"/>
            <a:endCxn id="9" idx="0"/>
          </p:cNvCxnSpPr>
          <p:nvPr/>
        </p:nvCxnSpPr>
        <p:spPr>
          <a:xfrm rot="16200000" flipH="1">
            <a:off x="3253047" y="2643446"/>
            <a:ext cx="695499" cy="118872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4892F7B-45D3-4717-8BB2-1B5C2A55E063}"/>
              </a:ext>
            </a:extLst>
          </p:cNvPr>
          <p:cNvCxnSpPr>
            <a:cxnSpLocks/>
            <a:stCxn id="3" idx="2"/>
            <a:endCxn id="8" idx="0"/>
          </p:cNvCxnSpPr>
          <p:nvPr/>
        </p:nvCxnSpPr>
        <p:spPr>
          <a:xfrm rot="5400000">
            <a:off x="2064328" y="2643448"/>
            <a:ext cx="695499" cy="118871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6221BD7-21A9-4DC5-A82D-BE85937E8569}"/>
              </a:ext>
            </a:extLst>
          </p:cNvPr>
          <p:cNvCxnSpPr>
            <a:cxnSpLocks/>
            <a:stCxn id="4" idx="2"/>
            <a:endCxn id="6" idx="0"/>
          </p:cNvCxnSpPr>
          <p:nvPr/>
        </p:nvCxnSpPr>
        <p:spPr>
          <a:xfrm rot="16200000" flipH="1">
            <a:off x="9432175" y="2643447"/>
            <a:ext cx="695499" cy="118872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BA0FFF3-75CD-4396-AEBE-E5DF0A65AE01}"/>
              </a:ext>
            </a:extLst>
          </p:cNvPr>
          <p:cNvCxnSpPr>
            <a:cxnSpLocks/>
            <a:stCxn id="4" idx="2"/>
            <a:endCxn id="7" idx="0"/>
          </p:cNvCxnSpPr>
          <p:nvPr/>
        </p:nvCxnSpPr>
        <p:spPr>
          <a:xfrm rot="5400000">
            <a:off x="8243456" y="2643448"/>
            <a:ext cx="695499" cy="118871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EEF9273-72CC-4315-84E5-8C6D6D0886FC}"/>
              </a:ext>
            </a:extLst>
          </p:cNvPr>
          <p:cNvSpPr/>
          <p:nvPr/>
        </p:nvSpPr>
        <p:spPr>
          <a:xfrm>
            <a:off x="10498976" y="3104802"/>
            <a:ext cx="1679170" cy="6483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tracks current user</a:t>
            </a:r>
          </a:p>
        </p:txBody>
      </p:sp>
      <p:sp>
        <p:nvSpPr>
          <p:cNvPr id="29" name="Oval 28">
            <a:extLst>
              <a:ext uri="{FF2B5EF4-FFF2-40B4-BE49-F238E27FC236}">
                <a16:creationId xmlns:a16="http://schemas.microsoft.com/office/drawing/2014/main" id="{D853116A-E3A3-46CB-9105-A20139BBCC37}"/>
              </a:ext>
            </a:extLst>
          </p:cNvPr>
          <p:cNvSpPr/>
          <p:nvPr/>
        </p:nvSpPr>
        <p:spPr>
          <a:xfrm>
            <a:off x="0" y="3104803"/>
            <a:ext cx="1679170" cy="6483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needs current user</a:t>
            </a:r>
          </a:p>
        </p:txBody>
      </p:sp>
      <p:sp>
        <p:nvSpPr>
          <p:cNvPr id="30" name="Oval 29">
            <a:extLst>
              <a:ext uri="{FF2B5EF4-FFF2-40B4-BE49-F238E27FC236}">
                <a16:creationId xmlns:a16="http://schemas.microsoft.com/office/drawing/2014/main" id="{DBD83A5B-BC6D-46C0-B3DD-FEA5C2FDC193}"/>
              </a:ext>
            </a:extLst>
          </p:cNvPr>
          <p:cNvSpPr/>
          <p:nvPr/>
        </p:nvSpPr>
        <p:spPr>
          <a:xfrm>
            <a:off x="6168045" y="3104803"/>
            <a:ext cx="1679170" cy="64839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needs current user</a:t>
            </a:r>
          </a:p>
        </p:txBody>
      </p:sp>
      <p:sp>
        <p:nvSpPr>
          <p:cNvPr id="31" name="Rectangle: Rounded Corners 30">
            <a:extLst>
              <a:ext uri="{FF2B5EF4-FFF2-40B4-BE49-F238E27FC236}">
                <a16:creationId xmlns:a16="http://schemas.microsoft.com/office/drawing/2014/main" id="{938EEF47-2DEE-40A2-8C07-9FD3F12A920D}"/>
              </a:ext>
            </a:extLst>
          </p:cNvPr>
          <p:cNvSpPr/>
          <p:nvPr/>
        </p:nvSpPr>
        <p:spPr>
          <a:xfrm>
            <a:off x="4857403" y="5361707"/>
            <a:ext cx="2477193" cy="953191"/>
          </a:xfrm>
          <a:prstGeom prst="round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How to share this state?</a:t>
            </a:r>
          </a:p>
        </p:txBody>
      </p:sp>
      <p:cxnSp>
        <p:nvCxnSpPr>
          <p:cNvPr id="33" name="Straight Arrow Connector 32">
            <a:extLst>
              <a:ext uri="{FF2B5EF4-FFF2-40B4-BE49-F238E27FC236}">
                <a16:creationId xmlns:a16="http://schemas.microsoft.com/office/drawing/2014/main" id="{F28E319A-DE29-4773-8E89-2B3F877593C0}"/>
              </a:ext>
            </a:extLst>
          </p:cNvPr>
          <p:cNvCxnSpPr>
            <a:cxnSpLocks/>
            <a:stCxn id="31" idx="0"/>
            <a:endCxn id="30" idx="4"/>
          </p:cNvCxnSpPr>
          <p:nvPr/>
        </p:nvCxnSpPr>
        <p:spPr>
          <a:xfrm flipV="1">
            <a:off x="6096000" y="3753196"/>
            <a:ext cx="911630" cy="160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F942BEB-6076-4D93-AF4B-B4E8EBA56E74}"/>
              </a:ext>
            </a:extLst>
          </p:cNvPr>
          <p:cNvCxnSpPr>
            <a:cxnSpLocks/>
            <a:stCxn id="31" idx="0"/>
            <a:endCxn id="28" idx="4"/>
          </p:cNvCxnSpPr>
          <p:nvPr/>
        </p:nvCxnSpPr>
        <p:spPr>
          <a:xfrm flipV="1">
            <a:off x="6096000" y="3753195"/>
            <a:ext cx="5242561" cy="1608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5ED4C98-69CA-4F0A-90ED-5108A1FFEAF3}"/>
              </a:ext>
            </a:extLst>
          </p:cNvPr>
          <p:cNvCxnSpPr>
            <a:cxnSpLocks/>
            <a:stCxn id="31" idx="0"/>
            <a:endCxn id="29" idx="4"/>
          </p:cNvCxnSpPr>
          <p:nvPr/>
        </p:nvCxnSpPr>
        <p:spPr>
          <a:xfrm flipH="1" flipV="1">
            <a:off x="839585" y="3753196"/>
            <a:ext cx="5256415" cy="1608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08163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254148-9D5E-49FE-A2B4-7B10CFF08C5C}"/>
              </a:ext>
            </a:extLst>
          </p:cNvPr>
          <p:cNvSpPr>
            <a:spLocks noGrp="1"/>
          </p:cNvSpPr>
          <p:nvPr>
            <p:ph sz="quarter" idx="13"/>
          </p:nvPr>
        </p:nvSpPr>
        <p:spPr/>
        <p:txBody>
          <a:bodyPr/>
          <a:lstStyle/>
          <a:p>
            <a:r>
              <a:rPr lang="en-US" dirty="0"/>
              <a:t>Stores state data in a central store.</a:t>
            </a:r>
          </a:p>
          <a:p>
            <a:r>
              <a:rPr lang="en-US" dirty="0"/>
              <a:t>State is only updated through one path.</a:t>
            </a:r>
          </a:p>
          <a:p>
            <a:r>
              <a:rPr lang="en-US" dirty="0"/>
              <a:t>To change state, application dispatches an action.</a:t>
            </a:r>
          </a:p>
          <a:p>
            <a:r>
              <a:rPr lang="en-US" dirty="0"/>
              <a:t>A reducer processes the action.</a:t>
            </a:r>
          </a:p>
          <a:p>
            <a:pPr lvl="1"/>
            <a:r>
              <a:rPr lang="en-US" dirty="0"/>
              <a:t>Evaluates preconditions.</a:t>
            </a:r>
          </a:p>
          <a:p>
            <a:pPr lvl="1"/>
            <a:r>
              <a:rPr lang="en-US" dirty="0"/>
              <a:t>Applies state changes, if appropriate.</a:t>
            </a:r>
          </a:p>
          <a:p>
            <a:r>
              <a:rPr lang="en-US" dirty="0"/>
              <a:t>Interested parts of the application subscribe to portions of the state.</a:t>
            </a:r>
          </a:p>
          <a:p>
            <a:endParaRPr lang="en-US" dirty="0"/>
          </a:p>
        </p:txBody>
      </p:sp>
      <p:sp>
        <p:nvSpPr>
          <p:cNvPr id="3" name="Title 2">
            <a:extLst>
              <a:ext uri="{FF2B5EF4-FFF2-40B4-BE49-F238E27FC236}">
                <a16:creationId xmlns:a16="http://schemas.microsoft.com/office/drawing/2014/main" id="{01C1B7A5-5049-4B33-B9AE-013B121C7410}"/>
              </a:ext>
            </a:extLst>
          </p:cNvPr>
          <p:cNvSpPr>
            <a:spLocks noGrp="1"/>
          </p:cNvSpPr>
          <p:nvPr>
            <p:ph type="title"/>
          </p:nvPr>
        </p:nvSpPr>
        <p:spPr/>
        <p:txBody>
          <a:bodyPr/>
          <a:lstStyle/>
          <a:p>
            <a:r>
              <a:rPr lang="en-US" dirty="0"/>
              <a:t>How Redux Works</a:t>
            </a:r>
          </a:p>
        </p:txBody>
      </p:sp>
      <p:sp>
        <p:nvSpPr>
          <p:cNvPr id="4" name="Slide Number Placeholder 3">
            <a:extLst>
              <a:ext uri="{FF2B5EF4-FFF2-40B4-BE49-F238E27FC236}">
                <a16:creationId xmlns:a16="http://schemas.microsoft.com/office/drawing/2014/main" id="{F5366749-B981-43D9-84D6-9DBA43095D61}"/>
              </a:ext>
            </a:extLst>
          </p:cNvPr>
          <p:cNvSpPr>
            <a:spLocks noGrp="1"/>
          </p:cNvSpPr>
          <p:nvPr>
            <p:ph type="sldNum" sz="quarter" idx="4"/>
          </p:nvPr>
        </p:nvSpPr>
        <p:spPr/>
        <p:txBody>
          <a:bodyPr/>
          <a:lstStyle/>
          <a:p>
            <a:fld id="{3A3ABCD3-4259-4031-A1A0-BB63FBFB7B73}" type="slidenum">
              <a:rPr lang="en-US" smtClean="0"/>
              <a:pPr/>
              <a:t>186</a:t>
            </a:fld>
            <a:endParaRPr lang="en-US" dirty="0"/>
          </a:p>
        </p:txBody>
      </p:sp>
    </p:spTree>
    <p:extLst>
      <p:ext uri="{BB962C8B-B14F-4D97-AF65-F5344CB8AC3E}">
        <p14:creationId xmlns:p14="http://schemas.microsoft.com/office/powerpoint/2010/main" val="42350627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70896-75E7-4685-9A86-5C39FC636BBE}"/>
              </a:ext>
            </a:extLst>
          </p:cNvPr>
          <p:cNvSpPr>
            <a:spLocks noGrp="1"/>
          </p:cNvSpPr>
          <p:nvPr>
            <p:ph sz="quarter" idx="13"/>
          </p:nvPr>
        </p:nvSpPr>
        <p:spPr/>
        <p:txBody>
          <a:bodyPr/>
          <a:lstStyle/>
          <a:p>
            <a:r>
              <a:rPr lang="en-US" dirty="0"/>
              <a:t>Essentially a giant JavaScript object.</a:t>
            </a:r>
          </a:p>
          <a:p>
            <a:r>
              <a:rPr lang="en-US" dirty="0"/>
              <a:t>Can be hierarchical.</a:t>
            </a:r>
          </a:p>
          <a:p>
            <a:r>
              <a:rPr lang="en-US" dirty="0"/>
              <a:t>Stores all application state data.</a:t>
            </a:r>
          </a:p>
          <a:p>
            <a:r>
              <a:rPr lang="en-US" dirty="0"/>
              <a:t>Is updated immutably.</a:t>
            </a:r>
          </a:p>
          <a:p>
            <a:pPr lvl="1"/>
            <a:r>
              <a:rPr lang="en-US" dirty="0"/>
              <a:t>What does that mean?!</a:t>
            </a:r>
          </a:p>
          <a:p>
            <a:pPr lvl="1"/>
            <a:r>
              <a:rPr lang="en-US" dirty="0"/>
              <a:t>When state needs to change, a new object is created with modified values.</a:t>
            </a:r>
          </a:p>
          <a:p>
            <a:pPr lvl="1"/>
            <a:r>
              <a:rPr lang="en-US" dirty="0"/>
              <a:t>Current state object instance is replaced with new state object instance.</a:t>
            </a:r>
          </a:p>
          <a:p>
            <a:r>
              <a:rPr lang="en-US" dirty="0"/>
              <a:t>Application does not directly mutate state.</a:t>
            </a:r>
          </a:p>
          <a:p>
            <a:pPr lvl="1"/>
            <a:r>
              <a:rPr lang="en-US" dirty="0"/>
              <a:t>Would be too unpredictable.</a:t>
            </a:r>
          </a:p>
          <a:p>
            <a:pPr lvl="1"/>
            <a:r>
              <a:rPr lang="en-US" dirty="0"/>
              <a:t>Need only one update path.</a:t>
            </a:r>
          </a:p>
          <a:p>
            <a:pPr lvl="1"/>
            <a:r>
              <a:rPr lang="en-US" dirty="0"/>
              <a:t>State changes need to be predictable and easily maintained.</a:t>
            </a:r>
          </a:p>
          <a:p>
            <a:endParaRPr lang="en-US" dirty="0"/>
          </a:p>
        </p:txBody>
      </p:sp>
      <p:sp>
        <p:nvSpPr>
          <p:cNvPr id="3" name="Title 2">
            <a:extLst>
              <a:ext uri="{FF2B5EF4-FFF2-40B4-BE49-F238E27FC236}">
                <a16:creationId xmlns:a16="http://schemas.microsoft.com/office/drawing/2014/main" id="{5B0871A1-8616-46E8-820B-BB4219852ACB}"/>
              </a:ext>
            </a:extLst>
          </p:cNvPr>
          <p:cNvSpPr>
            <a:spLocks noGrp="1"/>
          </p:cNvSpPr>
          <p:nvPr>
            <p:ph type="title"/>
          </p:nvPr>
        </p:nvSpPr>
        <p:spPr/>
        <p:txBody>
          <a:bodyPr/>
          <a:lstStyle/>
          <a:p>
            <a:r>
              <a:rPr lang="en-US" dirty="0"/>
              <a:t>Redux Store</a:t>
            </a:r>
          </a:p>
        </p:txBody>
      </p:sp>
      <p:sp>
        <p:nvSpPr>
          <p:cNvPr id="4" name="Slide Number Placeholder 3">
            <a:extLst>
              <a:ext uri="{FF2B5EF4-FFF2-40B4-BE49-F238E27FC236}">
                <a16:creationId xmlns:a16="http://schemas.microsoft.com/office/drawing/2014/main" id="{5338826C-320E-4BD4-ABAA-CC72E5ECC166}"/>
              </a:ext>
            </a:extLst>
          </p:cNvPr>
          <p:cNvSpPr>
            <a:spLocks noGrp="1"/>
          </p:cNvSpPr>
          <p:nvPr>
            <p:ph type="sldNum" sz="quarter" idx="4"/>
          </p:nvPr>
        </p:nvSpPr>
        <p:spPr/>
        <p:txBody>
          <a:bodyPr/>
          <a:lstStyle/>
          <a:p>
            <a:fld id="{3A3ABCD3-4259-4031-A1A0-BB63FBFB7B73}" type="slidenum">
              <a:rPr lang="en-US" smtClean="0"/>
              <a:pPr/>
              <a:t>187</a:t>
            </a:fld>
            <a:endParaRPr lang="en-US" dirty="0"/>
          </a:p>
        </p:txBody>
      </p:sp>
    </p:spTree>
    <p:extLst>
      <p:ext uri="{BB962C8B-B14F-4D97-AF65-F5344CB8AC3E}">
        <p14:creationId xmlns:p14="http://schemas.microsoft.com/office/powerpoint/2010/main" val="79753309"/>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A9DA6D-A176-4962-B72C-540A7CA66858}"/>
              </a:ext>
            </a:extLst>
          </p:cNvPr>
          <p:cNvSpPr>
            <a:spLocks noGrp="1"/>
          </p:cNvSpPr>
          <p:nvPr>
            <p:ph sz="quarter" idx="13"/>
          </p:nvPr>
        </p:nvSpPr>
        <p:spPr/>
        <p:txBody>
          <a:bodyPr/>
          <a:lstStyle/>
          <a:p>
            <a:r>
              <a:rPr lang="en-US" dirty="0"/>
              <a:t>Predefined, named change request.</a:t>
            </a:r>
          </a:p>
          <a:p>
            <a:r>
              <a:rPr lang="en-US" dirty="0"/>
              <a:t>A JavaScript object that represents one particular kind of state change.</a:t>
            </a:r>
          </a:p>
          <a:p>
            <a:r>
              <a:rPr lang="en-US" dirty="0"/>
              <a:t>May or may not contain a payload.</a:t>
            </a:r>
          </a:p>
          <a:p>
            <a:pPr lvl="1"/>
            <a:r>
              <a:rPr lang="en-US" dirty="0"/>
              <a:t>E.g., "</a:t>
            </a:r>
            <a:r>
              <a:rPr lang="en-US" dirty="0" err="1"/>
              <a:t>AddToCart</a:t>
            </a:r>
            <a:r>
              <a:rPr lang="en-US" dirty="0"/>
              <a:t>" action would typically need a payload for the item being added.</a:t>
            </a:r>
          </a:p>
          <a:p>
            <a:pPr lvl="1"/>
            <a:r>
              <a:rPr lang="en-US" dirty="0"/>
              <a:t>E.g., "</a:t>
            </a:r>
            <a:r>
              <a:rPr lang="en-US" dirty="0" err="1"/>
              <a:t>ClearCart</a:t>
            </a:r>
            <a:r>
              <a:rPr lang="en-US" dirty="0"/>
              <a:t>" action would not need any payload.</a:t>
            </a:r>
          </a:p>
          <a:p>
            <a:endParaRPr lang="en-US" dirty="0"/>
          </a:p>
        </p:txBody>
      </p:sp>
      <p:sp>
        <p:nvSpPr>
          <p:cNvPr id="3" name="Title 2">
            <a:extLst>
              <a:ext uri="{FF2B5EF4-FFF2-40B4-BE49-F238E27FC236}">
                <a16:creationId xmlns:a16="http://schemas.microsoft.com/office/drawing/2014/main" id="{565CF8B2-F6E4-495E-98B4-FEF0811E2E85}"/>
              </a:ext>
            </a:extLst>
          </p:cNvPr>
          <p:cNvSpPr>
            <a:spLocks noGrp="1"/>
          </p:cNvSpPr>
          <p:nvPr>
            <p:ph type="title"/>
          </p:nvPr>
        </p:nvSpPr>
        <p:spPr/>
        <p:txBody>
          <a:bodyPr/>
          <a:lstStyle/>
          <a:p>
            <a:r>
              <a:rPr lang="en-US" dirty="0"/>
              <a:t>Redux Actions</a:t>
            </a:r>
          </a:p>
        </p:txBody>
      </p:sp>
      <p:sp>
        <p:nvSpPr>
          <p:cNvPr id="4" name="Slide Number Placeholder 3">
            <a:extLst>
              <a:ext uri="{FF2B5EF4-FFF2-40B4-BE49-F238E27FC236}">
                <a16:creationId xmlns:a16="http://schemas.microsoft.com/office/drawing/2014/main" id="{ABDE423E-8A06-41FA-A973-A0CF283C3A01}"/>
              </a:ext>
            </a:extLst>
          </p:cNvPr>
          <p:cNvSpPr>
            <a:spLocks noGrp="1"/>
          </p:cNvSpPr>
          <p:nvPr>
            <p:ph type="sldNum" sz="quarter" idx="4"/>
          </p:nvPr>
        </p:nvSpPr>
        <p:spPr/>
        <p:txBody>
          <a:bodyPr/>
          <a:lstStyle/>
          <a:p>
            <a:fld id="{3A3ABCD3-4259-4031-A1A0-BB63FBFB7B73}" type="slidenum">
              <a:rPr lang="en-US" smtClean="0"/>
              <a:pPr/>
              <a:t>188</a:t>
            </a:fld>
            <a:endParaRPr lang="en-US" dirty="0"/>
          </a:p>
        </p:txBody>
      </p:sp>
    </p:spTree>
    <p:extLst>
      <p:ext uri="{BB962C8B-B14F-4D97-AF65-F5344CB8AC3E}">
        <p14:creationId xmlns:p14="http://schemas.microsoft.com/office/powerpoint/2010/main" val="354645319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652370-E741-4643-A095-573D840AA88F}"/>
              </a:ext>
            </a:extLst>
          </p:cNvPr>
          <p:cNvSpPr>
            <a:spLocks noGrp="1"/>
          </p:cNvSpPr>
          <p:nvPr>
            <p:ph sz="quarter" idx="13"/>
          </p:nvPr>
        </p:nvSpPr>
        <p:spPr/>
        <p:txBody>
          <a:bodyPr/>
          <a:lstStyle/>
          <a:p>
            <a:r>
              <a:rPr lang="en-US" dirty="0"/>
              <a:t>A pure function.</a:t>
            </a:r>
          </a:p>
          <a:p>
            <a:pPr lvl="1"/>
            <a:r>
              <a:rPr lang="en-US" dirty="0"/>
              <a:t>Depends only upon its inputs.</a:t>
            </a:r>
          </a:p>
          <a:p>
            <a:pPr lvl="1"/>
            <a:r>
              <a:rPr lang="en-US" dirty="0"/>
              <a:t>Always produces the same results for the same inputs.</a:t>
            </a:r>
          </a:p>
          <a:p>
            <a:r>
              <a:rPr lang="en-US" dirty="0"/>
              <a:t>Embodies application logic related to state.</a:t>
            </a:r>
          </a:p>
          <a:p>
            <a:pPr lvl="1"/>
            <a:r>
              <a:rPr lang="en-US" dirty="0"/>
              <a:t>Evaluates preconditions to determine if action can be taken.</a:t>
            </a:r>
          </a:p>
          <a:p>
            <a:r>
              <a:rPr lang="en-US" dirty="0"/>
              <a:t>Is the one place where state is mutated (immutably!)</a:t>
            </a:r>
          </a:p>
          <a:p>
            <a:pPr lvl="1"/>
            <a:r>
              <a:rPr lang="en-US" dirty="0"/>
              <a:t>Applies effects of actions to state values.</a:t>
            </a:r>
          </a:p>
          <a:p>
            <a:r>
              <a:rPr lang="en-US" dirty="0"/>
              <a:t>Must execute synchronously.</a:t>
            </a:r>
          </a:p>
          <a:p>
            <a:pPr lvl="1"/>
            <a:r>
              <a:rPr lang="en-US" dirty="0"/>
              <a:t>Otherwise race conditions would occur.</a:t>
            </a:r>
          </a:p>
          <a:p>
            <a:endParaRPr lang="en-US" dirty="0"/>
          </a:p>
        </p:txBody>
      </p:sp>
      <p:sp>
        <p:nvSpPr>
          <p:cNvPr id="3" name="Title 2">
            <a:extLst>
              <a:ext uri="{FF2B5EF4-FFF2-40B4-BE49-F238E27FC236}">
                <a16:creationId xmlns:a16="http://schemas.microsoft.com/office/drawing/2014/main" id="{2E923197-2171-42D9-AC59-3AC172A822FC}"/>
              </a:ext>
            </a:extLst>
          </p:cNvPr>
          <p:cNvSpPr>
            <a:spLocks noGrp="1"/>
          </p:cNvSpPr>
          <p:nvPr>
            <p:ph type="title"/>
          </p:nvPr>
        </p:nvSpPr>
        <p:spPr/>
        <p:txBody>
          <a:bodyPr/>
          <a:lstStyle/>
          <a:p>
            <a:r>
              <a:rPr lang="en-US" dirty="0"/>
              <a:t>Redux Reducer</a:t>
            </a:r>
          </a:p>
        </p:txBody>
      </p:sp>
      <p:sp>
        <p:nvSpPr>
          <p:cNvPr id="4" name="Slide Number Placeholder 3">
            <a:extLst>
              <a:ext uri="{FF2B5EF4-FFF2-40B4-BE49-F238E27FC236}">
                <a16:creationId xmlns:a16="http://schemas.microsoft.com/office/drawing/2014/main" id="{C7D53279-04AB-423E-87FB-0B2D5A8E6BE8}"/>
              </a:ext>
            </a:extLst>
          </p:cNvPr>
          <p:cNvSpPr>
            <a:spLocks noGrp="1"/>
          </p:cNvSpPr>
          <p:nvPr>
            <p:ph type="sldNum" sz="quarter" idx="4"/>
          </p:nvPr>
        </p:nvSpPr>
        <p:spPr/>
        <p:txBody>
          <a:bodyPr/>
          <a:lstStyle/>
          <a:p>
            <a:fld id="{3A3ABCD3-4259-4031-A1A0-BB63FBFB7B73}" type="slidenum">
              <a:rPr lang="en-US" smtClean="0"/>
              <a:pPr/>
              <a:t>189</a:t>
            </a:fld>
            <a:endParaRPr lang="en-US" dirty="0"/>
          </a:p>
        </p:txBody>
      </p:sp>
    </p:spTree>
    <p:extLst>
      <p:ext uri="{BB962C8B-B14F-4D97-AF65-F5344CB8AC3E}">
        <p14:creationId xmlns:p14="http://schemas.microsoft.com/office/powerpoint/2010/main" val="3394304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FFC69A-FE6D-4DFC-9009-3224B00753AF}"/>
              </a:ext>
            </a:extLst>
          </p:cNvPr>
          <p:cNvSpPr>
            <a:spLocks noGrp="1"/>
          </p:cNvSpPr>
          <p:nvPr>
            <p:ph sz="quarter" idx="13"/>
          </p:nvPr>
        </p:nvSpPr>
        <p:spPr/>
        <p:txBody>
          <a:bodyPr/>
          <a:lstStyle/>
          <a:p>
            <a:r>
              <a:rPr lang="en-US" dirty="0"/>
              <a:t>Arrow functions are essentially a shorthand syntax for an anonymous function.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myFunction</a:t>
            </a:r>
            <a:r>
              <a:rPr lang="en-US" sz="2000" dirty="0">
                <a:latin typeface="Consolas" panose="020B0609020204030204" pitchFamily="49" charset="0"/>
              </a:rPr>
              <a:t> = (</a:t>
            </a:r>
            <a:r>
              <a:rPr lang="en-US" sz="2000" dirty="0" err="1">
                <a:latin typeface="Consolas" panose="020B0609020204030204" pitchFamily="49" charset="0"/>
              </a:rPr>
              <a:t>parm</a:t>
            </a:r>
            <a:r>
              <a:rPr lang="en-US" sz="2000" dirty="0">
                <a:latin typeface="Consolas" panose="020B0609020204030204" pitchFamily="49" charset="0"/>
              </a:rPr>
              <a:t>) =&gt; { . . . };</a:t>
            </a:r>
          </a:p>
          <a:p>
            <a:pPr marL="0" indent="0">
              <a:buNone/>
            </a:pPr>
            <a:endParaRPr lang="en-US" sz="2000" dirty="0">
              <a:latin typeface="Consolas" panose="020B0609020204030204" pitchFamily="49" charset="0"/>
            </a:endParaRPr>
          </a:p>
          <a:p>
            <a:r>
              <a:rPr lang="en-US" dirty="0"/>
              <a:t>If exactly one argument is used, the parenthesis are optional.</a:t>
            </a:r>
          </a:p>
          <a:p>
            <a:r>
              <a:rPr lang="en-US" dirty="0"/>
              <a:t>If the function body has only one line of code, the curly braces are optional.</a:t>
            </a:r>
          </a:p>
          <a:p>
            <a:pPr lvl="1"/>
            <a:r>
              <a:rPr lang="en-US" dirty="0"/>
              <a:t>If the curly braces are omitted, an implicit "return" is included.</a:t>
            </a:r>
          </a:p>
          <a:p>
            <a:r>
              <a:rPr lang="en-US" dirty="0"/>
              <a:t>Arrow functions bind the "this" reference when they are defined.</a:t>
            </a:r>
          </a:p>
          <a:p>
            <a:pPr lvl="1"/>
            <a:r>
              <a:rPr lang="en-US" dirty="0"/>
              <a:t>Standard JavaScript functions bind the "this" reference when they are invoked.</a:t>
            </a:r>
          </a:p>
          <a:p>
            <a:pPr lvl="1"/>
            <a:r>
              <a:rPr lang="en-US" dirty="0"/>
              <a:t>This makes arrow functions more portable.</a:t>
            </a:r>
          </a:p>
          <a:p>
            <a:endParaRPr lang="en-US" dirty="0"/>
          </a:p>
        </p:txBody>
      </p:sp>
      <p:sp>
        <p:nvSpPr>
          <p:cNvPr id="3" name="Title 2">
            <a:extLst>
              <a:ext uri="{FF2B5EF4-FFF2-40B4-BE49-F238E27FC236}">
                <a16:creationId xmlns:a16="http://schemas.microsoft.com/office/drawing/2014/main" id="{A72C30FD-A3C8-40EE-AD42-EA6FF0DA07F6}"/>
              </a:ext>
            </a:extLst>
          </p:cNvPr>
          <p:cNvSpPr>
            <a:spLocks noGrp="1"/>
          </p:cNvSpPr>
          <p:nvPr>
            <p:ph type="title"/>
          </p:nvPr>
        </p:nvSpPr>
        <p:spPr/>
        <p:txBody>
          <a:bodyPr/>
          <a:lstStyle/>
          <a:p>
            <a:r>
              <a:rPr lang="en-US" dirty="0"/>
              <a:t>Arrow Functions</a:t>
            </a:r>
          </a:p>
        </p:txBody>
      </p:sp>
      <p:sp>
        <p:nvSpPr>
          <p:cNvPr id="4" name="Slide Number Placeholder 3">
            <a:extLst>
              <a:ext uri="{FF2B5EF4-FFF2-40B4-BE49-F238E27FC236}">
                <a16:creationId xmlns:a16="http://schemas.microsoft.com/office/drawing/2014/main" id="{F6B1A2DF-6CD6-449C-B91F-052AF79EC04D}"/>
              </a:ext>
            </a:extLst>
          </p:cNvPr>
          <p:cNvSpPr>
            <a:spLocks noGrp="1"/>
          </p:cNvSpPr>
          <p:nvPr>
            <p:ph type="sldNum" sz="quarter" idx="4"/>
          </p:nvPr>
        </p:nvSpPr>
        <p:spPr/>
        <p:txBody>
          <a:bodyPr/>
          <a:lstStyle/>
          <a:p>
            <a:fld id="{3A3ABCD3-4259-4031-A1A0-BB63FBFB7B73}" type="slidenum">
              <a:rPr lang="en-US" smtClean="0"/>
              <a:pPr/>
              <a:t>19</a:t>
            </a:fld>
            <a:endParaRPr lang="en-US" dirty="0"/>
          </a:p>
        </p:txBody>
      </p:sp>
    </p:spTree>
    <p:extLst>
      <p:ext uri="{BB962C8B-B14F-4D97-AF65-F5344CB8AC3E}">
        <p14:creationId xmlns:p14="http://schemas.microsoft.com/office/powerpoint/2010/main" val="315272800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91496A-326D-40CC-9617-7C77C78F9E3F}"/>
              </a:ext>
            </a:extLst>
          </p:cNvPr>
          <p:cNvSpPr>
            <a:spLocks noGrp="1"/>
          </p:cNvSpPr>
          <p:nvPr>
            <p:ph sz="quarter" idx="13"/>
          </p:nvPr>
        </p:nvSpPr>
        <p:spPr/>
        <p:txBody>
          <a:bodyPr/>
          <a:lstStyle/>
          <a:p>
            <a:r>
              <a:rPr lang="en-US" dirty="0"/>
              <a:t>Receives two parameters.</a:t>
            </a:r>
          </a:p>
          <a:p>
            <a:pPr lvl="1"/>
            <a:r>
              <a:rPr lang="en-US" dirty="0"/>
              <a:t>Current state – provide a default value for initialization.</a:t>
            </a:r>
          </a:p>
          <a:p>
            <a:pPr lvl="1"/>
            <a:r>
              <a:rPr lang="en-US" dirty="0"/>
              <a:t>Action being dispatched.</a:t>
            </a:r>
          </a:p>
          <a:p>
            <a:r>
              <a:rPr lang="en-US" dirty="0"/>
              <a:t>Returns the updated state.</a:t>
            </a:r>
          </a:p>
          <a:p>
            <a:pPr lvl="1"/>
            <a:r>
              <a:rPr lang="en-US" dirty="0"/>
              <a:t>Return the current state if no changes are desired.</a:t>
            </a:r>
          </a:p>
          <a:p>
            <a:r>
              <a:rPr lang="en-US" dirty="0"/>
              <a:t>MUST execute synchronously.</a:t>
            </a:r>
          </a:p>
          <a:p>
            <a:r>
              <a:rPr lang="en-US" dirty="0"/>
              <a:t>Must not depend upon anything but its parameters.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reducer = (state = </a:t>
            </a:r>
            <a:r>
              <a:rPr lang="en-US" sz="2000" dirty="0" err="1">
                <a:latin typeface="Consolas" panose="020B0609020204030204" pitchFamily="49" charset="0"/>
              </a:rPr>
              <a:t>initialState</a:t>
            </a:r>
            <a:r>
              <a:rPr lang="en-US" sz="2000" dirty="0">
                <a:latin typeface="Consolas" panose="020B0609020204030204" pitchFamily="49" charset="0"/>
              </a:rPr>
              <a:t>, action) =&gt; {</a:t>
            </a: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newState</a:t>
            </a:r>
            <a:r>
              <a:rPr lang="en-US" sz="2000" dirty="0">
                <a:latin typeface="Consolas" panose="020B0609020204030204" pitchFamily="49" charset="0"/>
              </a:rPr>
              <a:t> = { ...state };</a:t>
            </a:r>
          </a:p>
          <a:p>
            <a:pPr marL="0" indent="0">
              <a:buNone/>
            </a:pPr>
            <a:r>
              <a:rPr lang="en-US" sz="2000" dirty="0">
                <a:latin typeface="Consolas" panose="020B0609020204030204" pitchFamily="49" charset="0"/>
              </a:rPr>
              <a:t>		//modify </a:t>
            </a:r>
            <a:r>
              <a:rPr lang="en-US" sz="2000" dirty="0" err="1">
                <a:latin typeface="Consolas" panose="020B0609020204030204" pitchFamily="49" charset="0"/>
              </a:rPr>
              <a:t>newState</a:t>
            </a:r>
            <a:r>
              <a:rPr lang="en-US" sz="2000" dirty="0">
                <a:latin typeface="Consolas" panose="020B0609020204030204" pitchFamily="49" charset="0"/>
              </a:rPr>
              <a:t> appropriately</a:t>
            </a:r>
          </a:p>
          <a:p>
            <a:pPr marL="0" indent="0">
              <a:buNone/>
            </a:pPr>
            <a:r>
              <a:rPr lang="en-US" sz="2000" dirty="0">
                <a:latin typeface="Consolas" panose="020B0609020204030204" pitchFamily="49" charset="0"/>
              </a:rPr>
              <a:t>		return </a:t>
            </a:r>
            <a:r>
              <a:rPr lang="en-US" sz="2000" dirty="0" err="1">
                <a:latin typeface="Consolas" panose="020B0609020204030204" pitchFamily="49" charset="0"/>
              </a:rPr>
              <a:t>newState</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p>
          <a:p>
            <a:endParaRPr lang="en-US" dirty="0"/>
          </a:p>
        </p:txBody>
      </p:sp>
      <p:sp>
        <p:nvSpPr>
          <p:cNvPr id="3" name="Title 2">
            <a:extLst>
              <a:ext uri="{FF2B5EF4-FFF2-40B4-BE49-F238E27FC236}">
                <a16:creationId xmlns:a16="http://schemas.microsoft.com/office/drawing/2014/main" id="{128717EA-5780-40D9-BF28-2B7227D81D54}"/>
              </a:ext>
            </a:extLst>
          </p:cNvPr>
          <p:cNvSpPr>
            <a:spLocks noGrp="1"/>
          </p:cNvSpPr>
          <p:nvPr>
            <p:ph type="title"/>
          </p:nvPr>
        </p:nvSpPr>
        <p:spPr/>
        <p:txBody>
          <a:bodyPr/>
          <a:lstStyle/>
          <a:p>
            <a:r>
              <a:rPr lang="en-US" dirty="0"/>
              <a:t>Reducer Function</a:t>
            </a:r>
          </a:p>
        </p:txBody>
      </p:sp>
      <p:sp>
        <p:nvSpPr>
          <p:cNvPr id="4" name="Slide Number Placeholder 3">
            <a:extLst>
              <a:ext uri="{FF2B5EF4-FFF2-40B4-BE49-F238E27FC236}">
                <a16:creationId xmlns:a16="http://schemas.microsoft.com/office/drawing/2014/main" id="{764ED2ED-4468-45A5-8535-E9430F072F86}"/>
              </a:ext>
            </a:extLst>
          </p:cNvPr>
          <p:cNvSpPr>
            <a:spLocks noGrp="1"/>
          </p:cNvSpPr>
          <p:nvPr>
            <p:ph type="sldNum" sz="quarter" idx="4"/>
          </p:nvPr>
        </p:nvSpPr>
        <p:spPr/>
        <p:txBody>
          <a:bodyPr/>
          <a:lstStyle/>
          <a:p>
            <a:fld id="{3A3ABCD3-4259-4031-A1A0-BB63FBFB7B73}" type="slidenum">
              <a:rPr lang="en-US" smtClean="0"/>
              <a:pPr/>
              <a:t>190</a:t>
            </a:fld>
            <a:endParaRPr lang="en-US" dirty="0"/>
          </a:p>
        </p:txBody>
      </p:sp>
    </p:spTree>
    <p:extLst>
      <p:ext uri="{BB962C8B-B14F-4D97-AF65-F5344CB8AC3E}">
        <p14:creationId xmlns:p14="http://schemas.microsoft.com/office/powerpoint/2010/main" val="37302637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4B7E9B-A513-44A3-A47B-4AD03188D05E}"/>
              </a:ext>
            </a:extLst>
          </p:cNvPr>
          <p:cNvSpPr>
            <a:spLocks noGrp="1"/>
          </p:cNvSpPr>
          <p:nvPr>
            <p:ph sz="quarter" idx="13"/>
          </p:nvPr>
        </p:nvSpPr>
        <p:spPr/>
        <p:txBody>
          <a:bodyPr/>
          <a:lstStyle/>
          <a:p>
            <a:r>
              <a:rPr lang="en-US" dirty="0"/>
              <a:t>A JavaScript object.</a:t>
            </a:r>
          </a:p>
          <a:p>
            <a:pPr lvl="1"/>
            <a:r>
              <a:rPr lang="en-US" dirty="0"/>
              <a:t>Managed by Redux.</a:t>
            </a:r>
          </a:p>
          <a:p>
            <a:r>
              <a:rPr lang="en-US" dirty="0"/>
              <a:t>Created by Redux.</a:t>
            </a:r>
          </a:p>
          <a:p>
            <a:pPr lvl="1"/>
            <a:r>
              <a:rPr lang="en-US" dirty="0"/>
              <a:t>Redux has a "</a:t>
            </a:r>
            <a:r>
              <a:rPr lang="en-US" dirty="0" err="1"/>
              <a:t>createStore</a:t>
            </a:r>
            <a:r>
              <a:rPr lang="en-US" dirty="0"/>
              <a:t>()" method.</a:t>
            </a:r>
          </a:p>
          <a:p>
            <a:pPr lvl="1"/>
            <a:r>
              <a:rPr lang="en-US" dirty="0"/>
              <a:t>Requires the reducer function as its parameter.</a:t>
            </a:r>
          </a:p>
          <a:p>
            <a:pPr lvl="1"/>
            <a:r>
              <a:rPr lang="en-US" dirty="0"/>
              <a:t>Executes the reducer function to initialize the store.</a:t>
            </a:r>
          </a:p>
          <a:p>
            <a:r>
              <a:rPr lang="en-US" dirty="0"/>
              <a:t>A container for data only.</a:t>
            </a:r>
          </a:p>
          <a:p>
            <a:pPr lvl="1"/>
            <a:r>
              <a:rPr lang="en-US" dirty="0"/>
              <a:t>Does not have any methods.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store = </a:t>
            </a:r>
            <a:r>
              <a:rPr lang="en-US" sz="2000" dirty="0" err="1">
                <a:latin typeface="Consolas" panose="020B0609020204030204" pitchFamily="49" charset="0"/>
              </a:rPr>
              <a:t>redux.createStore</a:t>
            </a:r>
            <a:r>
              <a:rPr lang="en-US" sz="2000" dirty="0">
                <a:latin typeface="Consolas" panose="020B0609020204030204" pitchFamily="49" charset="0"/>
              </a:rPr>
              <a:t>(reducer);</a:t>
            </a:r>
          </a:p>
          <a:p>
            <a:endParaRPr lang="en-US" dirty="0"/>
          </a:p>
        </p:txBody>
      </p:sp>
      <p:sp>
        <p:nvSpPr>
          <p:cNvPr id="3" name="Title 2">
            <a:extLst>
              <a:ext uri="{FF2B5EF4-FFF2-40B4-BE49-F238E27FC236}">
                <a16:creationId xmlns:a16="http://schemas.microsoft.com/office/drawing/2014/main" id="{00A28F00-B875-41C2-8F1C-A79C3DA379F0}"/>
              </a:ext>
            </a:extLst>
          </p:cNvPr>
          <p:cNvSpPr>
            <a:spLocks noGrp="1"/>
          </p:cNvSpPr>
          <p:nvPr>
            <p:ph type="title"/>
          </p:nvPr>
        </p:nvSpPr>
        <p:spPr/>
        <p:txBody>
          <a:bodyPr/>
          <a:lstStyle/>
          <a:p>
            <a:r>
              <a:rPr lang="en-US" dirty="0"/>
              <a:t>State Store</a:t>
            </a:r>
          </a:p>
        </p:txBody>
      </p:sp>
      <p:sp>
        <p:nvSpPr>
          <p:cNvPr id="4" name="Slide Number Placeholder 3">
            <a:extLst>
              <a:ext uri="{FF2B5EF4-FFF2-40B4-BE49-F238E27FC236}">
                <a16:creationId xmlns:a16="http://schemas.microsoft.com/office/drawing/2014/main" id="{3B4B00B2-8945-4803-8E21-A8574B282869}"/>
              </a:ext>
            </a:extLst>
          </p:cNvPr>
          <p:cNvSpPr>
            <a:spLocks noGrp="1"/>
          </p:cNvSpPr>
          <p:nvPr>
            <p:ph type="sldNum" sz="quarter" idx="4"/>
          </p:nvPr>
        </p:nvSpPr>
        <p:spPr/>
        <p:txBody>
          <a:bodyPr/>
          <a:lstStyle/>
          <a:p>
            <a:fld id="{3A3ABCD3-4259-4031-A1A0-BB63FBFB7B73}" type="slidenum">
              <a:rPr lang="en-US" smtClean="0"/>
              <a:pPr/>
              <a:t>191</a:t>
            </a:fld>
            <a:endParaRPr lang="en-US" dirty="0"/>
          </a:p>
        </p:txBody>
      </p:sp>
    </p:spTree>
    <p:extLst>
      <p:ext uri="{BB962C8B-B14F-4D97-AF65-F5344CB8AC3E}">
        <p14:creationId xmlns:p14="http://schemas.microsoft.com/office/powerpoint/2010/main" val="172777762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DB1445-12B9-4E64-99CC-AAB876BF3B11}"/>
              </a:ext>
            </a:extLst>
          </p:cNvPr>
          <p:cNvSpPr>
            <a:spLocks noGrp="1"/>
          </p:cNvSpPr>
          <p:nvPr>
            <p:ph sz="quarter" idx="13"/>
          </p:nvPr>
        </p:nvSpPr>
        <p:spPr/>
        <p:txBody>
          <a:bodyPr/>
          <a:lstStyle/>
          <a:p>
            <a:r>
              <a:rPr lang="en-US" dirty="0"/>
              <a:t>Store has a "dispatch()" method.</a:t>
            </a:r>
          </a:p>
          <a:p>
            <a:pPr lvl="1"/>
            <a:r>
              <a:rPr lang="en-US" dirty="0"/>
              <a:t>Requires an action as its parameter.</a:t>
            </a:r>
          </a:p>
          <a:p>
            <a:r>
              <a:rPr lang="en-US" dirty="0"/>
              <a:t>Action is an object.</a:t>
            </a:r>
          </a:p>
          <a:p>
            <a:pPr lvl="1"/>
            <a:r>
              <a:rPr lang="en-US" dirty="0"/>
              <a:t>Must have a "type" property.</a:t>
            </a:r>
          </a:p>
          <a:p>
            <a:pPr lvl="1"/>
            <a:r>
              <a:rPr lang="en-US" dirty="0"/>
              <a:t>Type values must be unique.</a:t>
            </a:r>
          </a:p>
          <a:p>
            <a:pPr lvl="1"/>
            <a:r>
              <a:rPr lang="en-US" dirty="0"/>
              <a:t>Convention is to use all-uppercase string for the type value.</a:t>
            </a:r>
          </a:p>
          <a:p>
            <a:pPr lvl="1"/>
            <a:r>
              <a:rPr lang="en-US" dirty="0"/>
              <a:t>Optionally can contain any payload needed by the action.</a:t>
            </a:r>
          </a:p>
          <a:p>
            <a:r>
              <a:rPr lang="en-US" dirty="0"/>
              <a:t>React will invoke reducer function and pass the current state and the action.</a:t>
            </a:r>
          </a:p>
          <a:p>
            <a:pPr lvl="1"/>
            <a:r>
              <a:rPr lang="en-US" dirty="0"/>
              <a:t>Examines the "type" property to determine which action is requested.</a:t>
            </a:r>
          </a:p>
          <a:p>
            <a:pPr lvl="1"/>
            <a:r>
              <a:rPr lang="en-US" dirty="0"/>
              <a:t>Branches based on the "type" property to implement application functionality.</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store.dispatch</a:t>
            </a:r>
            <a:r>
              <a:rPr lang="en-US" sz="2000" dirty="0">
                <a:latin typeface="Consolas" panose="020B0609020204030204" pitchFamily="49" charset="0"/>
              </a:rPr>
              <a:t>({ type: 'INCREMENT_COUNTER' });</a:t>
            </a:r>
          </a:p>
          <a:p>
            <a:endParaRPr lang="en-US" dirty="0"/>
          </a:p>
        </p:txBody>
      </p:sp>
      <p:sp>
        <p:nvSpPr>
          <p:cNvPr id="3" name="Title 2">
            <a:extLst>
              <a:ext uri="{FF2B5EF4-FFF2-40B4-BE49-F238E27FC236}">
                <a16:creationId xmlns:a16="http://schemas.microsoft.com/office/drawing/2014/main" id="{B3D8C9F7-08D7-441E-AD51-B4D404251F1D}"/>
              </a:ext>
            </a:extLst>
          </p:cNvPr>
          <p:cNvSpPr>
            <a:spLocks noGrp="1"/>
          </p:cNvSpPr>
          <p:nvPr>
            <p:ph type="title"/>
          </p:nvPr>
        </p:nvSpPr>
        <p:spPr/>
        <p:txBody>
          <a:bodyPr/>
          <a:lstStyle/>
          <a:p>
            <a:r>
              <a:rPr lang="en-US" dirty="0"/>
              <a:t>Dispatching Actions</a:t>
            </a:r>
          </a:p>
        </p:txBody>
      </p:sp>
      <p:sp>
        <p:nvSpPr>
          <p:cNvPr id="4" name="Slide Number Placeholder 3">
            <a:extLst>
              <a:ext uri="{FF2B5EF4-FFF2-40B4-BE49-F238E27FC236}">
                <a16:creationId xmlns:a16="http://schemas.microsoft.com/office/drawing/2014/main" id="{73786CC7-A58E-42B7-8043-932078522D3D}"/>
              </a:ext>
            </a:extLst>
          </p:cNvPr>
          <p:cNvSpPr>
            <a:spLocks noGrp="1"/>
          </p:cNvSpPr>
          <p:nvPr>
            <p:ph type="sldNum" sz="quarter" idx="4"/>
          </p:nvPr>
        </p:nvSpPr>
        <p:spPr/>
        <p:txBody>
          <a:bodyPr/>
          <a:lstStyle/>
          <a:p>
            <a:fld id="{3A3ABCD3-4259-4031-A1A0-BB63FBFB7B73}" type="slidenum">
              <a:rPr lang="en-US" smtClean="0"/>
              <a:pPr/>
              <a:t>192</a:t>
            </a:fld>
            <a:endParaRPr lang="en-US" dirty="0"/>
          </a:p>
        </p:txBody>
      </p:sp>
    </p:spTree>
    <p:extLst>
      <p:ext uri="{BB962C8B-B14F-4D97-AF65-F5344CB8AC3E}">
        <p14:creationId xmlns:p14="http://schemas.microsoft.com/office/powerpoint/2010/main" val="497256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60154-A268-4E7F-861D-733A3807A230}"/>
              </a:ext>
            </a:extLst>
          </p:cNvPr>
          <p:cNvSpPr>
            <a:spLocks noGrp="1"/>
          </p:cNvSpPr>
          <p:nvPr>
            <p:ph sz="quarter" idx="13"/>
          </p:nvPr>
        </p:nvSpPr>
        <p:spPr/>
        <p:txBody>
          <a:bodyPr/>
          <a:lstStyle/>
          <a:p>
            <a:r>
              <a:rPr lang="en-US" dirty="0"/>
              <a:t>Store has a "subscribe()" method.</a:t>
            </a:r>
          </a:p>
          <a:p>
            <a:pPr lvl="1"/>
            <a:r>
              <a:rPr lang="en-US" dirty="0"/>
              <a:t>Receives a function as its parameter.</a:t>
            </a:r>
          </a:p>
          <a:p>
            <a:pPr lvl="1"/>
            <a:r>
              <a:rPr lang="en-US" dirty="0"/>
              <a:t>Returns a function that will unsubscribe the listener.</a:t>
            </a:r>
          </a:p>
          <a:p>
            <a:r>
              <a:rPr lang="en-US" dirty="0"/>
              <a:t>Listener function will be invoked whenever state changes.</a:t>
            </a:r>
          </a:p>
          <a:p>
            <a:pPr lvl="1"/>
            <a:r>
              <a:rPr lang="en-US" dirty="0"/>
              <a:t>Has no parameters.</a:t>
            </a:r>
          </a:p>
          <a:p>
            <a:pPr lvl="1"/>
            <a:r>
              <a:rPr lang="en-US" dirty="0"/>
              <a:t>Queries state from the store.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unsubscribeListener</a:t>
            </a:r>
            <a:r>
              <a:rPr lang="en-US" sz="2000" dirty="0">
                <a:latin typeface="Consolas" panose="020B0609020204030204" pitchFamily="49" charset="0"/>
              </a:rPr>
              <a:t> = </a:t>
            </a:r>
            <a:r>
              <a:rPr lang="en-US" sz="2000" dirty="0" err="1">
                <a:latin typeface="Consolas" panose="020B0609020204030204" pitchFamily="49" charset="0"/>
              </a:rPr>
              <a:t>store.subscribe</a:t>
            </a:r>
            <a:r>
              <a:rPr lang="en-US" sz="2000" dirty="0">
                <a:latin typeface="Consolas" panose="020B0609020204030204" pitchFamily="49" charset="0"/>
              </a:rPr>
              <a:t>( () =&gt; {</a:t>
            </a:r>
          </a:p>
          <a:p>
            <a:pPr marL="0" indent="0">
              <a:buNone/>
            </a:pPr>
            <a:r>
              <a:rPr lang="en-US" sz="2000" dirty="0">
                <a:latin typeface="Consolas" panose="020B0609020204030204" pitchFamily="49" charset="0"/>
              </a:rPr>
              <a:t>		console.log(</a:t>
            </a:r>
            <a:r>
              <a:rPr lang="en-US" sz="2000" dirty="0" err="1">
                <a:latin typeface="Consolas" panose="020B0609020204030204" pitchFamily="49" charset="0"/>
              </a:rPr>
              <a:t>store.getState</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endParaRPr lang="en-US" dirty="0"/>
          </a:p>
        </p:txBody>
      </p:sp>
      <p:sp>
        <p:nvSpPr>
          <p:cNvPr id="3" name="Title 2">
            <a:extLst>
              <a:ext uri="{FF2B5EF4-FFF2-40B4-BE49-F238E27FC236}">
                <a16:creationId xmlns:a16="http://schemas.microsoft.com/office/drawing/2014/main" id="{3601A3C1-2621-4004-8FAE-3FE64DC3E227}"/>
              </a:ext>
            </a:extLst>
          </p:cNvPr>
          <p:cNvSpPr>
            <a:spLocks noGrp="1"/>
          </p:cNvSpPr>
          <p:nvPr>
            <p:ph type="title"/>
          </p:nvPr>
        </p:nvSpPr>
        <p:spPr/>
        <p:txBody>
          <a:bodyPr/>
          <a:lstStyle/>
          <a:p>
            <a:r>
              <a:rPr lang="en-US" dirty="0"/>
              <a:t>Creating Subscriptions</a:t>
            </a:r>
          </a:p>
        </p:txBody>
      </p:sp>
      <p:sp>
        <p:nvSpPr>
          <p:cNvPr id="4" name="Slide Number Placeholder 3">
            <a:extLst>
              <a:ext uri="{FF2B5EF4-FFF2-40B4-BE49-F238E27FC236}">
                <a16:creationId xmlns:a16="http://schemas.microsoft.com/office/drawing/2014/main" id="{C39D3D93-D6C2-49D8-BBBB-17F0194505E7}"/>
              </a:ext>
            </a:extLst>
          </p:cNvPr>
          <p:cNvSpPr>
            <a:spLocks noGrp="1"/>
          </p:cNvSpPr>
          <p:nvPr>
            <p:ph type="sldNum" sz="quarter" idx="4"/>
          </p:nvPr>
        </p:nvSpPr>
        <p:spPr/>
        <p:txBody>
          <a:bodyPr/>
          <a:lstStyle/>
          <a:p>
            <a:fld id="{3A3ABCD3-4259-4031-A1A0-BB63FBFB7B73}" type="slidenum">
              <a:rPr lang="en-US" smtClean="0"/>
              <a:pPr/>
              <a:t>193</a:t>
            </a:fld>
            <a:endParaRPr lang="en-US" dirty="0"/>
          </a:p>
        </p:txBody>
      </p:sp>
    </p:spTree>
    <p:extLst>
      <p:ext uri="{BB962C8B-B14F-4D97-AF65-F5344CB8AC3E}">
        <p14:creationId xmlns:p14="http://schemas.microsoft.com/office/powerpoint/2010/main" val="156899518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B5D6E4F-9C06-4539-A13C-91647E793F54}"/>
              </a:ext>
            </a:extLst>
          </p:cNvPr>
          <p:cNvSpPr>
            <a:spLocks noGrp="1"/>
          </p:cNvSpPr>
          <p:nvPr>
            <p:ph sz="quarter" idx="13"/>
          </p:nvPr>
        </p:nvSpPr>
        <p:spPr/>
        <p:txBody>
          <a:bodyPr/>
          <a:lstStyle/>
          <a:p>
            <a:r>
              <a:rPr lang="en-US" dirty="0"/>
              <a:t>import { </a:t>
            </a:r>
            <a:r>
              <a:rPr lang="en-US" dirty="0" err="1"/>
              <a:t>createStore</a:t>
            </a:r>
            <a:r>
              <a:rPr lang="en-US" dirty="0"/>
              <a:t> } from 'redux';</a:t>
            </a:r>
          </a:p>
          <a:p>
            <a:r>
              <a:rPr lang="en-US" dirty="0"/>
              <a:t>import reducer from './store/reducer';</a:t>
            </a:r>
          </a:p>
          <a:p>
            <a:endParaRPr lang="en-US" dirty="0"/>
          </a:p>
          <a:p>
            <a:r>
              <a:rPr lang="en-US" dirty="0"/>
              <a:t>const store = </a:t>
            </a:r>
            <a:r>
              <a:rPr lang="en-US" dirty="0" err="1"/>
              <a:t>createStore</a:t>
            </a:r>
            <a:r>
              <a:rPr lang="en-US" dirty="0"/>
              <a:t>(reducer);</a:t>
            </a:r>
          </a:p>
          <a:p>
            <a:endParaRPr lang="en-US" dirty="0"/>
          </a:p>
        </p:txBody>
      </p:sp>
      <p:sp>
        <p:nvSpPr>
          <p:cNvPr id="3" name="Title 2">
            <a:extLst>
              <a:ext uri="{FF2B5EF4-FFF2-40B4-BE49-F238E27FC236}">
                <a16:creationId xmlns:a16="http://schemas.microsoft.com/office/drawing/2014/main" id="{524AA617-ACAD-475C-8343-492816B98E35}"/>
              </a:ext>
            </a:extLst>
          </p:cNvPr>
          <p:cNvSpPr>
            <a:spLocks noGrp="1"/>
          </p:cNvSpPr>
          <p:nvPr>
            <p:ph type="title"/>
          </p:nvPr>
        </p:nvSpPr>
        <p:spPr/>
        <p:txBody>
          <a:bodyPr/>
          <a:lstStyle/>
          <a:p>
            <a:r>
              <a:rPr lang="en-US" dirty="0"/>
              <a:t>Creating the Store in React</a:t>
            </a:r>
          </a:p>
        </p:txBody>
      </p:sp>
      <p:sp>
        <p:nvSpPr>
          <p:cNvPr id="4" name="Slide Number Placeholder 3">
            <a:extLst>
              <a:ext uri="{FF2B5EF4-FFF2-40B4-BE49-F238E27FC236}">
                <a16:creationId xmlns:a16="http://schemas.microsoft.com/office/drawing/2014/main" id="{A22C101A-2395-41E1-8C98-E29D5F3A5D17}"/>
              </a:ext>
            </a:extLst>
          </p:cNvPr>
          <p:cNvSpPr>
            <a:spLocks noGrp="1"/>
          </p:cNvSpPr>
          <p:nvPr>
            <p:ph type="sldNum" sz="quarter" idx="4"/>
          </p:nvPr>
        </p:nvSpPr>
        <p:spPr/>
        <p:txBody>
          <a:bodyPr/>
          <a:lstStyle/>
          <a:p>
            <a:fld id="{3A3ABCD3-4259-4031-A1A0-BB63FBFB7B73}" type="slidenum">
              <a:rPr lang="en-US" smtClean="0"/>
              <a:pPr/>
              <a:t>194</a:t>
            </a:fld>
            <a:endParaRPr lang="en-US" dirty="0"/>
          </a:p>
        </p:txBody>
      </p:sp>
      <p:sp>
        <p:nvSpPr>
          <p:cNvPr id="6" name="Content Placeholder 5">
            <a:extLst>
              <a:ext uri="{FF2B5EF4-FFF2-40B4-BE49-F238E27FC236}">
                <a16:creationId xmlns:a16="http://schemas.microsoft.com/office/drawing/2014/main" id="{9C9399BD-E679-4635-B70A-69ED8595178E}"/>
              </a:ext>
            </a:extLst>
          </p:cNvPr>
          <p:cNvSpPr>
            <a:spLocks noGrp="1"/>
          </p:cNvSpPr>
          <p:nvPr>
            <p:ph sz="quarter" idx="14"/>
          </p:nvPr>
        </p:nvSpPr>
        <p:spPr/>
        <p:txBody>
          <a:bodyPr/>
          <a:lstStyle/>
          <a:p>
            <a:r>
              <a:rPr lang="en-US" dirty="0"/>
              <a:t>Typically need the store created when app is initialized.</a:t>
            </a:r>
          </a:p>
          <a:p>
            <a:r>
              <a:rPr lang="en-US" dirty="0"/>
              <a:t>Index.js is the appropriate place.</a:t>
            </a:r>
          </a:p>
          <a:p>
            <a:pPr lvl="1"/>
            <a:r>
              <a:rPr lang="en-US" dirty="0"/>
              <a:t>Before </a:t>
            </a:r>
            <a:r>
              <a:rPr lang="en-US" dirty="0" err="1"/>
              <a:t>ReactDOM.render</a:t>
            </a:r>
            <a:r>
              <a:rPr lang="en-US" dirty="0"/>
              <a:t>() is invoked.</a:t>
            </a:r>
          </a:p>
          <a:p>
            <a:r>
              <a:rPr lang="en-US" dirty="0"/>
              <a:t>Reducer function is typically defined in its own file.</a:t>
            </a:r>
          </a:p>
          <a:p>
            <a:endParaRPr lang="en-US" dirty="0"/>
          </a:p>
        </p:txBody>
      </p:sp>
    </p:spTree>
    <p:extLst>
      <p:ext uri="{BB962C8B-B14F-4D97-AF65-F5344CB8AC3E}">
        <p14:creationId xmlns:p14="http://schemas.microsoft.com/office/powerpoint/2010/main" val="263176566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122C9D-E67A-484A-99C6-23EC773E8645}"/>
              </a:ext>
            </a:extLst>
          </p:cNvPr>
          <p:cNvSpPr>
            <a:spLocks noGrp="1"/>
          </p:cNvSpPr>
          <p:nvPr>
            <p:ph sz="quarter" idx="13"/>
          </p:nvPr>
        </p:nvSpPr>
        <p:spPr/>
        <p:txBody>
          <a:bodyPr/>
          <a:lstStyle/>
          <a:p>
            <a:r>
              <a:rPr lang="en-US" dirty="0"/>
              <a:t>import { </a:t>
            </a:r>
            <a:r>
              <a:rPr lang="en-US" dirty="0" err="1"/>
              <a:t>createStore</a:t>
            </a:r>
            <a:r>
              <a:rPr lang="en-US" dirty="0"/>
              <a:t> } from 'redux';</a:t>
            </a:r>
          </a:p>
          <a:p>
            <a:r>
              <a:rPr lang="en-US" dirty="0"/>
              <a:t>import reducer from './store/reducer';</a:t>
            </a:r>
          </a:p>
          <a:p>
            <a:r>
              <a:rPr lang="en-US" dirty="0"/>
              <a:t>import { Provider } from 'react-redux';</a:t>
            </a:r>
          </a:p>
          <a:p>
            <a:endParaRPr lang="en-US" dirty="0"/>
          </a:p>
          <a:p>
            <a:r>
              <a:rPr lang="en-US" dirty="0"/>
              <a:t>const store = </a:t>
            </a:r>
            <a:r>
              <a:rPr lang="en-US" dirty="0" err="1"/>
              <a:t>createStore</a:t>
            </a:r>
            <a:r>
              <a:rPr lang="en-US" dirty="0"/>
              <a:t>(reducer);</a:t>
            </a:r>
          </a:p>
          <a:p>
            <a:endParaRPr lang="en-US" dirty="0"/>
          </a:p>
          <a:p>
            <a:r>
              <a:rPr lang="en-US" dirty="0" err="1"/>
              <a:t>ReactDOM.render</a:t>
            </a:r>
            <a:r>
              <a:rPr lang="en-US" dirty="0"/>
              <a:t>(</a:t>
            </a:r>
          </a:p>
          <a:p>
            <a:r>
              <a:rPr lang="en-US" dirty="0"/>
              <a:t>	&lt;Provider store={store}&gt;</a:t>
            </a:r>
          </a:p>
          <a:p>
            <a:r>
              <a:rPr lang="en-US" dirty="0"/>
              <a:t>		&lt;App /&gt;</a:t>
            </a:r>
          </a:p>
          <a:p>
            <a:r>
              <a:rPr lang="en-US" dirty="0"/>
              <a:t>	&lt;/Provider&gt;, </a:t>
            </a:r>
          </a:p>
          <a:p>
            <a:r>
              <a:rPr lang="en-US" dirty="0"/>
              <a:t>	</a:t>
            </a:r>
            <a:r>
              <a:rPr lang="en-US" dirty="0" err="1"/>
              <a:t>document.getElementById</a:t>
            </a:r>
            <a:r>
              <a:rPr lang="en-US" dirty="0"/>
              <a:t>('root'));</a:t>
            </a:r>
          </a:p>
        </p:txBody>
      </p:sp>
      <p:sp>
        <p:nvSpPr>
          <p:cNvPr id="3" name="Title 2">
            <a:extLst>
              <a:ext uri="{FF2B5EF4-FFF2-40B4-BE49-F238E27FC236}">
                <a16:creationId xmlns:a16="http://schemas.microsoft.com/office/drawing/2014/main" id="{CC1040C2-F91E-4B24-8B1A-1E5CE71DEBFE}"/>
              </a:ext>
            </a:extLst>
          </p:cNvPr>
          <p:cNvSpPr>
            <a:spLocks noGrp="1"/>
          </p:cNvSpPr>
          <p:nvPr>
            <p:ph type="title"/>
          </p:nvPr>
        </p:nvSpPr>
        <p:spPr/>
        <p:txBody>
          <a:bodyPr/>
          <a:lstStyle/>
          <a:p>
            <a:r>
              <a:rPr lang="en-US" dirty="0"/>
              <a:t>Connecting React to Redux</a:t>
            </a:r>
          </a:p>
        </p:txBody>
      </p:sp>
      <p:sp>
        <p:nvSpPr>
          <p:cNvPr id="4" name="Slide Number Placeholder 3">
            <a:extLst>
              <a:ext uri="{FF2B5EF4-FFF2-40B4-BE49-F238E27FC236}">
                <a16:creationId xmlns:a16="http://schemas.microsoft.com/office/drawing/2014/main" id="{D185C1BB-0110-4A6A-AD9F-0C34F589C55A}"/>
              </a:ext>
            </a:extLst>
          </p:cNvPr>
          <p:cNvSpPr>
            <a:spLocks noGrp="1"/>
          </p:cNvSpPr>
          <p:nvPr>
            <p:ph type="sldNum" sz="quarter" idx="4"/>
          </p:nvPr>
        </p:nvSpPr>
        <p:spPr/>
        <p:txBody>
          <a:bodyPr/>
          <a:lstStyle/>
          <a:p>
            <a:fld id="{3A3ABCD3-4259-4031-A1A0-BB63FBFB7B73}" type="slidenum">
              <a:rPr lang="en-US" smtClean="0"/>
              <a:pPr/>
              <a:t>195</a:t>
            </a:fld>
            <a:endParaRPr lang="en-US" dirty="0"/>
          </a:p>
        </p:txBody>
      </p:sp>
      <p:sp>
        <p:nvSpPr>
          <p:cNvPr id="6" name="Content Placeholder 5">
            <a:extLst>
              <a:ext uri="{FF2B5EF4-FFF2-40B4-BE49-F238E27FC236}">
                <a16:creationId xmlns:a16="http://schemas.microsoft.com/office/drawing/2014/main" id="{7F348BDA-BEAD-4812-AFB1-EBF63B160E1C}"/>
              </a:ext>
            </a:extLst>
          </p:cNvPr>
          <p:cNvSpPr>
            <a:spLocks noGrp="1"/>
          </p:cNvSpPr>
          <p:nvPr>
            <p:ph sz="quarter" idx="14"/>
          </p:nvPr>
        </p:nvSpPr>
        <p:spPr/>
        <p:txBody>
          <a:bodyPr/>
          <a:lstStyle/>
          <a:p>
            <a:r>
              <a:rPr lang="en-US" dirty="0"/>
              <a:t>Need slices of state available for subscriptions in application components.</a:t>
            </a:r>
          </a:p>
          <a:p>
            <a:r>
              <a:rPr lang="en-US" dirty="0"/>
              <a:t>Need to be able to dispatch actions from application components.</a:t>
            </a:r>
          </a:p>
          <a:p>
            <a:r>
              <a:rPr lang="en-US" dirty="0"/>
              <a:t>A package is available to connect the Redux to React.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npm install react-redux;</a:t>
            </a:r>
          </a:p>
          <a:p>
            <a:pPr marL="0" indent="0">
              <a:buNone/>
            </a:pPr>
            <a:endParaRPr lang="en-US" sz="2000" dirty="0">
              <a:latin typeface="Consolas" panose="020B0609020204030204" pitchFamily="49" charset="0"/>
            </a:endParaRPr>
          </a:p>
          <a:p>
            <a:r>
              <a:rPr lang="en-US" dirty="0"/>
              <a:t>Wrap main application content with &lt;Provider&gt;.</a:t>
            </a:r>
          </a:p>
          <a:p>
            <a:endParaRPr lang="en-US" dirty="0"/>
          </a:p>
        </p:txBody>
      </p:sp>
    </p:spTree>
    <p:extLst>
      <p:ext uri="{BB962C8B-B14F-4D97-AF65-F5344CB8AC3E}">
        <p14:creationId xmlns:p14="http://schemas.microsoft.com/office/powerpoint/2010/main" val="34653042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3F7992-7FD8-4428-AC49-F9613ADDE804}"/>
              </a:ext>
            </a:extLst>
          </p:cNvPr>
          <p:cNvSpPr>
            <a:spLocks noGrp="1"/>
          </p:cNvSpPr>
          <p:nvPr>
            <p:ph sz="quarter" idx="13"/>
          </p:nvPr>
        </p:nvSpPr>
        <p:spPr/>
        <p:txBody>
          <a:bodyPr/>
          <a:lstStyle/>
          <a:p>
            <a:r>
              <a:rPr lang="en-US" dirty="0"/>
              <a:t>import { connect } from 'react-redux';</a:t>
            </a:r>
          </a:p>
          <a:p>
            <a:endParaRPr lang="en-US" dirty="0"/>
          </a:p>
          <a:p>
            <a:r>
              <a:rPr lang="en-US" dirty="0"/>
              <a:t>//define component here</a:t>
            </a:r>
          </a:p>
          <a:p>
            <a:r>
              <a:rPr lang="en-US" dirty="0"/>
              <a:t>const </a:t>
            </a:r>
            <a:r>
              <a:rPr lang="en-US" dirty="0" err="1"/>
              <a:t>mapStateToProps</a:t>
            </a:r>
            <a:r>
              <a:rPr lang="en-US" dirty="0"/>
              <a:t> = state =&gt; {...};</a:t>
            </a:r>
          </a:p>
          <a:p>
            <a:r>
              <a:rPr lang="en-US" dirty="0"/>
              <a:t>const </a:t>
            </a:r>
            <a:r>
              <a:rPr lang="en-US" dirty="0" err="1"/>
              <a:t>mapDispatchToProps</a:t>
            </a:r>
            <a:r>
              <a:rPr lang="en-US" dirty="0"/>
              <a:t> = dispatch =&gt; {...}</a:t>
            </a:r>
          </a:p>
          <a:p>
            <a:endParaRPr lang="en-US" dirty="0"/>
          </a:p>
          <a:p>
            <a:r>
              <a:rPr lang="en-US" dirty="0"/>
              <a:t>export default</a:t>
            </a:r>
          </a:p>
          <a:p>
            <a:r>
              <a:rPr lang="en-US" dirty="0"/>
              <a:t>	connect(</a:t>
            </a:r>
            <a:r>
              <a:rPr lang="en-US" dirty="0" err="1"/>
              <a:t>mapStateToProps</a:t>
            </a:r>
            <a:r>
              <a:rPr lang="en-US" dirty="0"/>
              <a:t>, </a:t>
            </a:r>
            <a:r>
              <a:rPr lang="en-US" dirty="0" err="1"/>
              <a:t>mapDispatchToProps</a:t>
            </a:r>
            <a:r>
              <a:rPr lang="en-US" dirty="0"/>
              <a:t>)(</a:t>
            </a:r>
            <a:r>
              <a:rPr lang="en-US" dirty="0" err="1"/>
              <a:t>MyComponent</a:t>
            </a:r>
            <a:r>
              <a:rPr lang="en-US" dirty="0"/>
              <a:t>);</a:t>
            </a:r>
          </a:p>
          <a:p>
            <a:endParaRPr lang="en-US" dirty="0"/>
          </a:p>
          <a:p>
            <a:endParaRPr lang="en-US" dirty="0"/>
          </a:p>
        </p:txBody>
      </p:sp>
      <p:sp>
        <p:nvSpPr>
          <p:cNvPr id="3" name="Title 2">
            <a:extLst>
              <a:ext uri="{FF2B5EF4-FFF2-40B4-BE49-F238E27FC236}">
                <a16:creationId xmlns:a16="http://schemas.microsoft.com/office/drawing/2014/main" id="{24932ED8-4D0D-4840-974E-47DFB52A7185}"/>
              </a:ext>
            </a:extLst>
          </p:cNvPr>
          <p:cNvSpPr>
            <a:spLocks noGrp="1"/>
          </p:cNvSpPr>
          <p:nvPr>
            <p:ph type="title"/>
          </p:nvPr>
        </p:nvSpPr>
        <p:spPr/>
        <p:txBody>
          <a:bodyPr/>
          <a:lstStyle/>
          <a:p>
            <a:r>
              <a:rPr lang="en-US" dirty="0"/>
              <a:t>Subscriptions in React</a:t>
            </a:r>
          </a:p>
        </p:txBody>
      </p:sp>
      <p:sp>
        <p:nvSpPr>
          <p:cNvPr id="4" name="Slide Number Placeholder 3">
            <a:extLst>
              <a:ext uri="{FF2B5EF4-FFF2-40B4-BE49-F238E27FC236}">
                <a16:creationId xmlns:a16="http://schemas.microsoft.com/office/drawing/2014/main" id="{956A282E-5168-45BC-987C-E1ADED53A5C5}"/>
              </a:ext>
            </a:extLst>
          </p:cNvPr>
          <p:cNvSpPr>
            <a:spLocks noGrp="1"/>
          </p:cNvSpPr>
          <p:nvPr>
            <p:ph type="sldNum" sz="quarter" idx="4"/>
          </p:nvPr>
        </p:nvSpPr>
        <p:spPr/>
        <p:txBody>
          <a:bodyPr/>
          <a:lstStyle/>
          <a:p>
            <a:fld id="{3A3ABCD3-4259-4031-A1A0-BB63FBFB7B73}" type="slidenum">
              <a:rPr lang="en-US" smtClean="0"/>
              <a:pPr/>
              <a:t>196</a:t>
            </a:fld>
            <a:endParaRPr lang="en-US" dirty="0"/>
          </a:p>
        </p:txBody>
      </p:sp>
      <p:sp>
        <p:nvSpPr>
          <p:cNvPr id="5" name="Content Placeholder 4">
            <a:extLst>
              <a:ext uri="{FF2B5EF4-FFF2-40B4-BE49-F238E27FC236}">
                <a16:creationId xmlns:a16="http://schemas.microsoft.com/office/drawing/2014/main" id="{6AB7AB59-75B8-4C88-8CF9-5CCD95BB6C7E}"/>
              </a:ext>
            </a:extLst>
          </p:cNvPr>
          <p:cNvSpPr>
            <a:spLocks noGrp="1"/>
          </p:cNvSpPr>
          <p:nvPr>
            <p:ph sz="quarter" idx="14"/>
          </p:nvPr>
        </p:nvSpPr>
        <p:spPr/>
        <p:txBody>
          <a:bodyPr/>
          <a:lstStyle/>
          <a:p>
            <a:r>
              <a:rPr lang="en-US" dirty="0"/>
              <a:t>Usually do not manually create subscriptions.</a:t>
            </a:r>
          </a:p>
          <a:p>
            <a:r>
              <a:rPr lang="en-US" dirty="0"/>
              <a:t>react-redux provides a method called "connect".</a:t>
            </a:r>
          </a:p>
          <a:p>
            <a:pPr lvl="1"/>
            <a:r>
              <a:rPr lang="en-US" dirty="0"/>
              <a:t>Function which returns a higher-order-component.</a:t>
            </a:r>
          </a:p>
          <a:p>
            <a:pPr lvl="1"/>
            <a:r>
              <a:rPr lang="en-US" dirty="0"/>
              <a:t>Allows for configuration to be passed in to connect().</a:t>
            </a:r>
          </a:p>
          <a:p>
            <a:r>
              <a:rPr lang="en-US" dirty="0"/>
              <a:t>Configuration includes:</a:t>
            </a:r>
          </a:p>
          <a:p>
            <a:pPr lvl="1"/>
            <a:r>
              <a:rPr lang="en-US" dirty="0"/>
              <a:t>What slice of state is desired.</a:t>
            </a:r>
          </a:p>
          <a:p>
            <a:pPr lvl="1"/>
            <a:r>
              <a:rPr lang="en-US" dirty="0"/>
              <a:t>What actions will be dispatched.</a:t>
            </a:r>
          </a:p>
          <a:p>
            <a:endParaRPr lang="en-US" dirty="0"/>
          </a:p>
        </p:txBody>
      </p:sp>
    </p:spTree>
    <p:extLst>
      <p:ext uri="{BB962C8B-B14F-4D97-AF65-F5344CB8AC3E}">
        <p14:creationId xmlns:p14="http://schemas.microsoft.com/office/powerpoint/2010/main" val="169643406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109D1F-49E5-4C2E-9702-A646EAADE249}"/>
              </a:ext>
            </a:extLst>
          </p:cNvPr>
          <p:cNvSpPr>
            <a:spLocks noGrp="1"/>
          </p:cNvSpPr>
          <p:nvPr>
            <p:ph sz="quarter" idx="13"/>
          </p:nvPr>
        </p:nvSpPr>
        <p:spPr/>
        <p:txBody>
          <a:bodyPr/>
          <a:lstStyle/>
          <a:p>
            <a:r>
              <a:rPr lang="en-US" dirty="0"/>
              <a:t>First parameter to connect() is a function.</a:t>
            </a:r>
          </a:p>
          <a:p>
            <a:pPr lvl="1"/>
            <a:r>
              <a:rPr lang="en-US" dirty="0"/>
              <a:t>Receives the Redux state and returns a hashmap.</a:t>
            </a:r>
          </a:p>
          <a:p>
            <a:pPr lvl="1"/>
            <a:r>
              <a:rPr lang="en-US" dirty="0"/>
              <a:t>Keys of the hashmap become props on the component.</a:t>
            </a:r>
          </a:p>
          <a:p>
            <a:pPr lvl="1"/>
            <a:r>
              <a:rPr lang="en-US" dirty="0"/>
              <a:t>Values of the props come from state properties.</a:t>
            </a:r>
          </a:p>
          <a:p>
            <a:r>
              <a:rPr lang="en-US" dirty="0"/>
              <a:t>Function effectively maps state properties to component props.</a:t>
            </a:r>
          </a:p>
          <a:p>
            <a:pPr lvl="1"/>
            <a:r>
              <a:rPr lang="en-US" dirty="0"/>
              <a:t>Sets up subscriptions behind the scenes.</a:t>
            </a:r>
          </a:p>
          <a:p>
            <a:pPr lvl="1"/>
            <a:r>
              <a:rPr lang="en-US" dirty="0"/>
              <a:t>By convention it is called "</a:t>
            </a:r>
            <a:r>
              <a:rPr lang="en-US" dirty="0" err="1"/>
              <a:t>mapStateToProps</a:t>
            </a:r>
            <a:r>
              <a:rPr lang="en-US" dirty="0"/>
              <a:t>".</a:t>
            </a:r>
          </a:p>
          <a:p>
            <a:r>
              <a:rPr lang="en-US" dirty="0"/>
              <a:t>When state values change the props are automatically updated.</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mapStateToProps</a:t>
            </a:r>
            <a:r>
              <a:rPr lang="en-US" sz="2000" dirty="0">
                <a:latin typeface="Consolas" panose="020B0609020204030204" pitchFamily="49" charset="0"/>
              </a:rPr>
              <a:t> = state =&gt; {</a:t>
            </a:r>
          </a:p>
          <a:p>
            <a:pPr marL="0" indent="0">
              <a:buNone/>
            </a:pPr>
            <a:r>
              <a:rPr lang="en-US" sz="2000" dirty="0">
                <a:latin typeface="Consolas" panose="020B0609020204030204" pitchFamily="49" charset="0"/>
              </a:rPr>
              <a:t>		return { </a:t>
            </a:r>
            <a:r>
              <a:rPr lang="en-US" sz="2000" dirty="0" err="1">
                <a:latin typeface="Consolas" panose="020B0609020204030204" pitchFamily="49" charset="0"/>
              </a:rPr>
              <a:t>myProp</a:t>
            </a:r>
            <a:r>
              <a:rPr lang="en-US" sz="2000" dirty="0">
                <a:latin typeface="Consolas" panose="020B0609020204030204" pitchFamily="49" charset="0"/>
              </a:rPr>
              <a:t>: </a:t>
            </a:r>
            <a:r>
              <a:rPr lang="en-US" sz="2000" dirty="0" err="1">
                <a:latin typeface="Consolas" panose="020B0609020204030204" pitchFamily="49" charset="0"/>
              </a:rPr>
              <a:t>state.someProperty</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endParaRPr lang="en-US" dirty="0"/>
          </a:p>
        </p:txBody>
      </p:sp>
      <p:sp>
        <p:nvSpPr>
          <p:cNvPr id="3" name="Title 2">
            <a:extLst>
              <a:ext uri="{FF2B5EF4-FFF2-40B4-BE49-F238E27FC236}">
                <a16:creationId xmlns:a16="http://schemas.microsoft.com/office/drawing/2014/main" id="{9D8A46B2-8226-482A-814A-90F6A5782F99}"/>
              </a:ext>
            </a:extLst>
          </p:cNvPr>
          <p:cNvSpPr>
            <a:spLocks noGrp="1"/>
          </p:cNvSpPr>
          <p:nvPr>
            <p:ph type="title"/>
          </p:nvPr>
        </p:nvSpPr>
        <p:spPr/>
        <p:txBody>
          <a:bodyPr/>
          <a:lstStyle/>
          <a:p>
            <a:r>
              <a:rPr lang="en-US" dirty="0"/>
              <a:t>Mapping State to Props</a:t>
            </a:r>
          </a:p>
        </p:txBody>
      </p:sp>
      <p:sp>
        <p:nvSpPr>
          <p:cNvPr id="4" name="Slide Number Placeholder 3">
            <a:extLst>
              <a:ext uri="{FF2B5EF4-FFF2-40B4-BE49-F238E27FC236}">
                <a16:creationId xmlns:a16="http://schemas.microsoft.com/office/drawing/2014/main" id="{5B45A659-90B5-439F-8894-EA05AEB6B92D}"/>
              </a:ext>
            </a:extLst>
          </p:cNvPr>
          <p:cNvSpPr>
            <a:spLocks noGrp="1"/>
          </p:cNvSpPr>
          <p:nvPr>
            <p:ph type="sldNum" sz="quarter" idx="4"/>
          </p:nvPr>
        </p:nvSpPr>
        <p:spPr/>
        <p:txBody>
          <a:bodyPr/>
          <a:lstStyle/>
          <a:p>
            <a:fld id="{3A3ABCD3-4259-4031-A1A0-BB63FBFB7B73}" type="slidenum">
              <a:rPr lang="en-US" smtClean="0"/>
              <a:pPr/>
              <a:t>197</a:t>
            </a:fld>
            <a:endParaRPr lang="en-US" dirty="0"/>
          </a:p>
        </p:txBody>
      </p:sp>
    </p:spTree>
    <p:extLst>
      <p:ext uri="{BB962C8B-B14F-4D97-AF65-F5344CB8AC3E}">
        <p14:creationId xmlns:p14="http://schemas.microsoft.com/office/powerpoint/2010/main" val="205569896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B3EEED-6044-4DD1-9296-94029ED09891}"/>
              </a:ext>
            </a:extLst>
          </p:cNvPr>
          <p:cNvSpPr>
            <a:spLocks noGrp="1"/>
          </p:cNvSpPr>
          <p:nvPr>
            <p:ph sz="quarter" idx="13"/>
          </p:nvPr>
        </p:nvSpPr>
        <p:spPr/>
        <p:txBody>
          <a:bodyPr/>
          <a:lstStyle/>
          <a:p>
            <a:r>
              <a:rPr lang="en-US" dirty="0"/>
              <a:t>Second parameter to connect() is also a function.</a:t>
            </a:r>
          </a:p>
          <a:p>
            <a:pPr lvl="1"/>
            <a:r>
              <a:rPr lang="en-US" dirty="0"/>
              <a:t>Receives the dispatch() method from Redux and returns a hashmap.</a:t>
            </a:r>
          </a:p>
          <a:p>
            <a:pPr lvl="1"/>
            <a:r>
              <a:rPr lang="en-US" dirty="0"/>
              <a:t>Keys of the hashmap become methods on the component.</a:t>
            </a:r>
          </a:p>
          <a:p>
            <a:pPr lvl="1"/>
            <a:r>
              <a:rPr lang="en-US" dirty="0"/>
              <a:t>Values of the hashmap are methods which typically invoke dispatch().</a:t>
            </a:r>
          </a:p>
          <a:p>
            <a:r>
              <a:rPr lang="en-US" dirty="0"/>
              <a:t>Function effectively maps component props to action dispatches.</a:t>
            </a:r>
          </a:p>
          <a:p>
            <a:pPr lvl="1"/>
            <a:r>
              <a:rPr lang="en-US" dirty="0"/>
              <a:t>By convention it is called "</a:t>
            </a:r>
            <a:r>
              <a:rPr lang="en-US" dirty="0" err="1"/>
              <a:t>mapDispatchToProps</a:t>
            </a:r>
            <a:r>
              <a:rPr lang="en-US" dirty="0"/>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mapDispatchToProps</a:t>
            </a:r>
            <a:r>
              <a:rPr lang="en-US" sz="2000" dirty="0">
                <a:latin typeface="Consolas" panose="020B0609020204030204" pitchFamily="49" charset="0"/>
              </a:rPr>
              <a:t> = dispatch =&gt; {</a:t>
            </a:r>
          </a:p>
          <a:p>
            <a:pPr marL="0" indent="0">
              <a:buNone/>
            </a:pPr>
            <a:r>
              <a:rPr lang="en-US" sz="2000" dirty="0">
                <a:latin typeface="Consolas" panose="020B0609020204030204" pitchFamily="49" charset="0"/>
              </a:rPr>
              <a:t>		return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onIncrement</a:t>
            </a:r>
            <a:r>
              <a:rPr lang="en-US" sz="2000" dirty="0">
                <a:latin typeface="Consolas" panose="020B0609020204030204" pitchFamily="49" charset="0"/>
              </a:rPr>
              <a:t>: () =&gt; dispatch({ type: 'INCREMENT'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onAdd</a:t>
            </a:r>
            <a:r>
              <a:rPr lang="en-US" sz="2000" dirty="0">
                <a:latin typeface="Consolas" panose="020B0609020204030204" pitchFamily="49" charset="0"/>
              </a:rPr>
              <a:t>(amt): () =&gt; dispatch({ type: 'ADD', payload: amt }) </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endParaRPr lang="en-US" dirty="0"/>
          </a:p>
        </p:txBody>
      </p:sp>
      <p:sp>
        <p:nvSpPr>
          <p:cNvPr id="3" name="Title 2">
            <a:extLst>
              <a:ext uri="{FF2B5EF4-FFF2-40B4-BE49-F238E27FC236}">
                <a16:creationId xmlns:a16="http://schemas.microsoft.com/office/drawing/2014/main" id="{6978C954-4CB5-4F6C-BE68-A9671DBCD2DE}"/>
              </a:ext>
            </a:extLst>
          </p:cNvPr>
          <p:cNvSpPr>
            <a:spLocks noGrp="1"/>
          </p:cNvSpPr>
          <p:nvPr>
            <p:ph type="title"/>
          </p:nvPr>
        </p:nvSpPr>
        <p:spPr/>
        <p:txBody>
          <a:bodyPr/>
          <a:lstStyle/>
          <a:p>
            <a:r>
              <a:rPr lang="en-US" dirty="0"/>
              <a:t>Dispatching Actions from Components</a:t>
            </a:r>
          </a:p>
        </p:txBody>
      </p:sp>
      <p:sp>
        <p:nvSpPr>
          <p:cNvPr id="4" name="Slide Number Placeholder 3">
            <a:extLst>
              <a:ext uri="{FF2B5EF4-FFF2-40B4-BE49-F238E27FC236}">
                <a16:creationId xmlns:a16="http://schemas.microsoft.com/office/drawing/2014/main" id="{A2A7C76D-3DBB-4BB7-BD50-C89309B47CF3}"/>
              </a:ext>
            </a:extLst>
          </p:cNvPr>
          <p:cNvSpPr>
            <a:spLocks noGrp="1"/>
          </p:cNvSpPr>
          <p:nvPr>
            <p:ph type="sldNum" sz="quarter" idx="4"/>
          </p:nvPr>
        </p:nvSpPr>
        <p:spPr/>
        <p:txBody>
          <a:bodyPr/>
          <a:lstStyle/>
          <a:p>
            <a:fld id="{3A3ABCD3-4259-4031-A1A0-BB63FBFB7B73}" type="slidenum">
              <a:rPr lang="en-US" smtClean="0"/>
              <a:pPr/>
              <a:t>198</a:t>
            </a:fld>
            <a:endParaRPr lang="en-US" dirty="0"/>
          </a:p>
        </p:txBody>
      </p:sp>
    </p:spTree>
    <p:extLst>
      <p:ext uri="{BB962C8B-B14F-4D97-AF65-F5344CB8AC3E}">
        <p14:creationId xmlns:p14="http://schemas.microsoft.com/office/powerpoint/2010/main" val="109751507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21E54C-9758-4D58-9455-975B55D65A75}"/>
              </a:ext>
            </a:extLst>
          </p:cNvPr>
          <p:cNvSpPr>
            <a:spLocks noGrp="1"/>
          </p:cNvSpPr>
          <p:nvPr>
            <p:ph sz="quarter" idx="13"/>
          </p:nvPr>
        </p:nvSpPr>
        <p:spPr/>
        <p:txBody>
          <a:bodyPr/>
          <a:lstStyle/>
          <a:p>
            <a:r>
              <a:rPr lang="en-US" dirty="0" err="1"/>
              <a:t>mapDispatchToProps</a:t>
            </a:r>
            <a:r>
              <a:rPr lang="en-US" dirty="0"/>
              <a:t> = (dispatch, </a:t>
            </a:r>
            <a:r>
              <a:rPr lang="en-US" dirty="0" err="1"/>
              <a:t>ownProps</a:t>
            </a:r>
            <a:r>
              <a:rPr lang="en-US" dirty="0"/>
              <a:t>)=&gt;{</a:t>
            </a:r>
          </a:p>
          <a:p>
            <a:r>
              <a:rPr lang="en-US" dirty="0"/>
              <a:t>	</a:t>
            </a:r>
            <a:r>
              <a:rPr lang="en-US" dirty="0" err="1"/>
              <a:t>onSelect</a:t>
            </a:r>
            <a:r>
              <a:rPr lang="en-US" dirty="0"/>
              <a:t>: () =&gt; {</a:t>
            </a:r>
          </a:p>
          <a:p>
            <a:r>
              <a:rPr lang="en-US" dirty="0"/>
              <a:t>		dispatch({ type: '</a:t>
            </a:r>
            <a:r>
              <a:rPr lang="en-US" dirty="0" err="1"/>
              <a:t>SomeAction</a:t>
            </a:r>
            <a:r>
              <a:rPr lang="en-US" dirty="0"/>
              <a:t>'});</a:t>
            </a:r>
          </a:p>
          <a:p>
            <a:r>
              <a:rPr lang="en-US" dirty="0"/>
              <a:t>		</a:t>
            </a:r>
            <a:r>
              <a:rPr lang="en-US" dirty="0" err="1"/>
              <a:t>ownProps.history.push</a:t>
            </a:r>
            <a:r>
              <a:rPr lang="en-US" dirty="0"/>
              <a:t>('/account');</a:t>
            </a:r>
          </a:p>
          <a:p>
            <a:r>
              <a:rPr lang="en-US" dirty="0"/>
              <a:t>	}</a:t>
            </a:r>
          </a:p>
          <a:p>
            <a:r>
              <a:rPr lang="en-US" dirty="0"/>
              <a:t>}</a:t>
            </a:r>
          </a:p>
          <a:p>
            <a:endParaRPr lang="en-US" dirty="0"/>
          </a:p>
          <a:p>
            <a:r>
              <a:rPr lang="en-US" dirty="0" err="1"/>
              <a:t>mapStateToProps</a:t>
            </a:r>
            <a:r>
              <a:rPr lang="en-US" dirty="0"/>
              <a:t> = (state, </a:t>
            </a:r>
            <a:r>
              <a:rPr lang="en-US" dirty="0" err="1"/>
              <a:t>ownProps</a:t>
            </a:r>
            <a:r>
              <a:rPr lang="en-US" dirty="0"/>
              <a:t>) =&gt; {</a:t>
            </a:r>
          </a:p>
          <a:p>
            <a:r>
              <a:rPr lang="en-US" dirty="0"/>
              <a:t>	return {</a:t>
            </a:r>
          </a:p>
          <a:p>
            <a:r>
              <a:rPr lang="en-US" dirty="0"/>
              <a:t>		</a:t>
            </a:r>
            <a:r>
              <a:rPr lang="en-US" dirty="0" err="1"/>
              <a:t>newProp</a:t>
            </a:r>
            <a:r>
              <a:rPr lang="en-US" dirty="0"/>
              <a:t>: </a:t>
            </a:r>
            <a:r>
              <a:rPr lang="en-US" dirty="0" err="1"/>
              <a:t>ownProps.prefix</a:t>
            </a:r>
            <a:r>
              <a:rPr lang="en-US" dirty="0"/>
              <a:t> + state.name</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CDD9856B-5C90-4184-AA10-74AEE95E149B}"/>
              </a:ext>
            </a:extLst>
          </p:cNvPr>
          <p:cNvSpPr>
            <a:spLocks noGrp="1"/>
          </p:cNvSpPr>
          <p:nvPr>
            <p:ph type="title"/>
          </p:nvPr>
        </p:nvSpPr>
        <p:spPr/>
        <p:txBody>
          <a:bodyPr/>
          <a:lstStyle/>
          <a:p>
            <a:r>
              <a:rPr lang="en-US" dirty="0" err="1"/>
              <a:t>OwnProps</a:t>
            </a:r>
            <a:endParaRPr lang="en-US" dirty="0"/>
          </a:p>
        </p:txBody>
      </p:sp>
      <p:sp>
        <p:nvSpPr>
          <p:cNvPr id="4" name="Slide Number Placeholder 3">
            <a:extLst>
              <a:ext uri="{FF2B5EF4-FFF2-40B4-BE49-F238E27FC236}">
                <a16:creationId xmlns:a16="http://schemas.microsoft.com/office/drawing/2014/main" id="{288219B4-737D-4BF5-B471-B0243239816A}"/>
              </a:ext>
            </a:extLst>
          </p:cNvPr>
          <p:cNvSpPr>
            <a:spLocks noGrp="1"/>
          </p:cNvSpPr>
          <p:nvPr>
            <p:ph type="sldNum" sz="quarter" idx="4"/>
          </p:nvPr>
        </p:nvSpPr>
        <p:spPr/>
        <p:txBody>
          <a:bodyPr/>
          <a:lstStyle/>
          <a:p>
            <a:fld id="{3A3ABCD3-4259-4031-A1A0-BB63FBFB7B73}" type="slidenum">
              <a:rPr lang="en-US" smtClean="0"/>
              <a:pPr/>
              <a:t>199</a:t>
            </a:fld>
            <a:endParaRPr lang="en-US" dirty="0"/>
          </a:p>
        </p:txBody>
      </p:sp>
      <p:sp>
        <p:nvSpPr>
          <p:cNvPr id="6" name="Content Placeholder 5">
            <a:extLst>
              <a:ext uri="{FF2B5EF4-FFF2-40B4-BE49-F238E27FC236}">
                <a16:creationId xmlns:a16="http://schemas.microsoft.com/office/drawing/2014/main" id="{E66968BB-221F-4637-BAD9-4725026FA472}"/>
              </a:ext>
            </a:extLst>
          </p:cNvPr>
          <p:cNvSpPr>
            <a:spLocks noGrp="1"/>
          </p:cNvSpPr>
          <p:nvPr>
            <p:ph sz="quarter" idx="14"/>
          </p:nvPr>
        </p:nvSpPr>
        <p:spPr/>
        <p:txBody>
          <a:bodyPr/>
          <a:lstStyle/>
          <a:p>
            <a:r>
              <a:rPr lang="en-US" dirty="0"/>
              <a:t>Sometimes the component's props are needed when dispatching actions.</a:t>
            </a:r>
          </a:p>
          <a:p>
            <a:r>
              <a:rPr lang="en-US" dirty="0"/>
              <a:t>An optional second parameter receives the component's props.</a:t>
            </a:r>
          </a:p>
          <a:p>
            <a:pPr lvl="1"/>
            <a:r>
              <a:rPr lang="en-US" dirty="0" err="1"/>
              <a:t>mapDispatchToProps</a:t>
            </a:r>
            <a:endParaRPr lang="en-US" dirty="0"/>
          </a:p>
          <a:p>
            <a:pPr lvl="1"/>
            <a:r>
              <a:rPr lang="en-US" dirty="0" err="1"/>
              <a:t>mapStateToProps</a:t>
            </a:r>
            <a:endParaRPr lang="en-US" dirty="0"/>
          </a:p>
          <a:p>
            <a:r>
              <a:rPr lang="en-US" dirty="0"/>
              <a:t>Useful for navigating to a new route after dispatching an action.</a:t>
            </a:r>
          </a:p>
          <a:p>
            <a:endParaRPr lang="en-US" dirty="0"/>
          </a:p>
        </p:txBody>
      </p:sp>
    </p:spTree>
    <p:extLst>
      <p:ext uri="{BB962C8B-B14F-4D97-AF65-F5344CB8AC3E}">
        <p14:creationId xmlns:p14="http://schemas.microsoft.com/office/powerpoint/2010/main" val="84765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CD3A7DD-C3ED-4DB4-8855-A452F205DDF5}"/>
              </a:ext>
            </a:extLst>
          </p:cNvPr>
          <p:cNvSpPr>
            <a:spLocks noGrp="1"/>
          </p:cNvSpPr>
          <p:nvPr>
            <p:ph sz="quarter" idx="4294967295"/>
          </p:nvPr>
        </p:nvSpPr>
        <p:spPr>
          <a:xfrm>
            <a:off x="5148718" y="1088570"/>
            <a:ext cx="1894561" cy="1325563"/>
          </a:xfrm>
          <a:prstGeom prst="rect">
            <a:avLst/>
          </a:prstGeom>
        </p:spPr>
        <p:txBody>
          <a:bodyPr/>
          <a:lstStyle/>
          <a:p>
            <a:pPr marL="0" indent="0" algn="ctr">
              <a:buNone/>
            </a:pPr>
            <a:r>
              <a:rPr lang="en-US" sz="2400" b="1" dirty="0"/>
              <a:t>Author</a:t>
            </a:r>
          </a:p>
          <a:p>
            <a:pPr marL="0" indent="0">
              <a:buNone/>
            </a:pPr>
            <a:r>
              <a:rPr lang="en-US" sz="2400" dirty="0"/>
              <a:t>Drew Fierst</a:t>
            </a:r>
          </a:p>
        </p:txBody>
      </p:sp>
      <p:sp>
        <p:nvSpPr>
          <p:cNvPr id="8" name="Content Placeholder 7">
            <a:extLst>
              <a:ext uri="{FF2B5EF4-FFF2-40B4-BE49-F238E27FC236}">
                <a16:creationId xmlns:a16="http://schemas.microsoft.com/office/drawing/2014/main" id="{E455FABD-E935-42EB-9B43-3332779C3347}"/>
              </a:ext>
            </a:extLst>
          </p:cNvPr>
          <p:cNvSpPr>
            <a:spLocks noGrp="1"/>
          </p:cNvSpPr>
          <p:nvPr>
            <p:ph sz="quarter" idx="12"/>
          </p:nvPr>
        </p:nvSpPr>
        <p:spPr>
          <a:xfrm>
            <a:off x="386081" y="2859456"/>
            <a:ext cx="4134841" cy="2569767"/>
          </a:xfrm>
        </p:spPr>
        <p:txBody>
          <a:bodyPr/>
          <a:lstStyle/>
          <a:p>
            <a:pPr marL="0" indent="0">
              <a:buNone/>
            </a:pPr>
            <a:r>
              <a:rPr lang="en-US" sz="1200" b="1" dirty="0"/>
              <a:t>Notice of Rights</a:t>
            </a:r>
            <a:br>
              <a:rPr lang="en-US" sz="1200" dirty="0"/>
            </a:br>
            <a:r>
              <a:rPr lang="en-US" sz="1200" dirty="0"/>
              <a:t>No part of this publication may be reproduced, transmitted, transcribed, stored in a retrieval system, or translated into any language or computer language, in any form or by any means, electronic, mechanical, magnetic, optical, manual, or otherwise, without the prior written permission of Logical Imagination Group LLC except under the terms of a courseware site license agreement.</a:t>
            </a:r>
          </a:p>
          <a:p>
            <a:pPr marL="0" indent="0">
              <a:buNone/>
            </a:pPr>
            <a:r>
              <a:rPr lang="en-US" sz="1200" b="1" dirty="0"/>
              <a:t>Disclaimer</a:t>
            </a:r>
            <a:br>
              <a:rPr lang="en-US" sz="1200" b="1" dirty="0"/>
            </a:br>
            <a:r>
              <a:rPr lang="en-US" sz="1200" dirty="0"/>
              <a:t>Logical Imagination Group LLC makes a sincere effort to ensure the accuracy of the material described herein; however, we make no warranty, expressed or implied, with respect to the quality, correctness, reliability, accuracy, or freedom from error of this publication or the products it describes. Data used in examples and sample data files are intended to be fictional. Any resemblance to real persons or companies is entirely coincidental.</a:t>
            </a:r>
          </a:p>
        </p:txBody>
      </p:sp>
      <p:sp>
        <p:nvSpPr>
          <p:cNvPr id="11" name="Rectangle 10">
            <a:extLst>
              <a:ext uri="{FF2B5EF4-FFF2-40B4-BE49-F238E27FC236}">
                <a16:creationId xmlns:a16="http://schemas.microsoft.com/office/drawing/2014/main" id="{F2C0C8A7-59E2-41C6-A7DE-8F8783565875}"/>
              </a:ext>
            </a:extLst>
          </p:cNvPr>
          <p:cNvSpPr/>
          <p:nvPr/>
        </p:nvSpPr>
        <p:spPr>
          <a:xfrm>
            <a:off x="7833639" y="2859456"/>
            <a:ext cx="4266921" cy="3231654"/>
          </a:xfrm>
          <a:prstGeom prst="rect">
            <a:avLst/>
          </a:prstGeom>
        </p:spPr>
        <p:txBody>
          <a:bodyPr wrap="square">
            <a:spAutoFit/>
          </a:bodyPr>
          <a:lstStyle/>
          <a:p>
            <a:r>
              <a:rPr lang="en-US" sz="1200" b="1" dirty="0"/>
              <a:t>Notice of Liability</a:t>
            </a:r>
          </a:p>
          <a:p>
            <a:r>
              <a:rPr lang="en-US" sz="1200" dirty="0"/>
              <a:t>The information in this course is distributed on an 'as is' basis, without warranty. While every precaution has been taken in the preparation of this course, neither the authors nor Logical Imagination Group LLC shall have any liability to any person or entity with respect to any loss or damage caused or alleged to be caused directly or indirectly by the instructions contained in this book or by the computer software and hardware products described in it. </a:t>
            </a:r>
          </a:p>
          <a:p>
            <a:endParaRPr lang="en-US" sz="1200" dirty="0"/>
          </a:p>
          <a:p>
            <a:r>
              <a:rPr lang="en-US" sz="1200" b="1" dirty="0"/>
              <a:t>Trademark Notice</a:t>
            </a:r>
            <a:br>
              <a:rPr lang="en-US" sz="1200" b="1" dirty="0"/>
            </a:br>
            <a:r>
              <a:rPr lang="en-US" sz="1200" dirty="0"/>
              <a:t>Throughout this course, trademark names are used. Rather than just put a trademark symbol in each occurrence of a trademarked name, we state we are using the names only in an editorial fashion and to the benefit of the trademark owner with no intention of infringement of the trademark.</a:t>
            </a:r>
          </a:p>
          <a:p>
            <a:endParaRPr lang="en-US" sz="1200" dirty="0"/>
          </a:p>
        </p:txBody>
      </p:sp>
      <p:sp>
        <p:nvSpPr>
          <p:cNvPr id="2" name="Slide Number Placeholder 1">
            <a:extLst>
              <a:ext uri="{FF2B5EF4-FFF2-40B4-BE49-F238E27FC236}">
                <a16:creationId xmlns:a16="http://schemas.microsoft.com/office/drawing/2014/main" id="{67FD5990-5E0A-44A1-A113-3DA585BAE13A}"/>
              </a:ext>
            </a:extLst>
          </p:cNvPr>
          <p:cNvSpPr>
            <a:spLocks noGrp="1"/>
          </p:cNvSpPr>
          <p:nvPr>
            <p:ph type="sldNum" sz="quarter" idx="4"/>
          </p:nvPr>
        </p:nvSpPr>
        <p:spPr/>
        <p:txBody>
          <a:bodyPr/>
          <a:lstStyle/>
          <a:p>
            <a:fld id="{3A3ABCD3-4259-4031-A1A0-BB63FBFB7B73}" type="slidenum">
              <a:rPr lang="en-US" smtClean="0"/>
              <a:pPr/>
              <a:t>2</a:t>
            </a:fld>
            <a:endParaRPr lang="en-US" dirty="0"/>
          </a:p>
        </p:txBody>
      </p:sp>
    </p:spTree>
    <p:extLst>
      <p:ext uri="{BB962C8B-B14F-4D97-AF65-F5344CB8AC3E}">
        <p14:creationId xmlns:p14="http://schemas.microsoft.com/office/powerpoint/2010/main" val="403387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07F3D-859C-4255-B192-D65D0AFE3303}"/>
              </a:ext>
            </a:extLst>
          </p:cNvPr>
          <p:cNvSpPr>
            <a:spLocks noGrp="1"/>
          </p:cNvSpPr>
          <p:nvPr>
            <p:ph sz="quarter" idx="13"/>
          </p:nvPr>
        </p:nvSpPr>
        <p:spPr/>
        <p:txBody>
          <a:bodyPr/>
          <a:lstStyle/>
          <a:p>
            <a:pPr marL="0" indent="0">
              <a:buNone/>
            </a:pPr>
            <a:r>
              <a:rPr lang="en-US" sz="2000" dirty="0">
                <a:latin typeface="Consolas" panose="020B0609020204030204" pitchFamily="49" charset="0"/>
              </a:rPr>
              <a:t>const widget = {</a:t>
            </a:r>
          </a:p>
          <a:p>
            <a:pPr marL="0" indent="0">
              <a:buNone/>
            </a:pPr>
            <a:r>
              <a:rPr lang="en-US" sz="2000" dirty="0">
                <a:latin typeface="Consolas" panose="020B0609020204030204" pitchFamily="49" charset="0"/>
              </a:rPr>
              <a:t>	height: 200,</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createMeasureFunction</a:t>
            </a:r>
            <a:r>
              <a:rPr lang="en-US" sz="2000" dirty="0">
                <a:latin typeface="Consolas" panose="020B0609020204030204" pitchFamily="49" charset="0"/>
              </a:rPr>
              <a:t>: function() {</a:t>
            </a:r>
          </a:p>
          <a:p>
            <a:pPr marL="0" indent="0">
              <a:buNone/>
            </a:pPr>
            <a:r>
              <a:rPr lang="en-US" sz="2000" dirty="0">
                <a:latin typeface="Consolas" panose="020B0609020204030204" pitchFamily="49" charset="0"/>
              </a:rPr>
              <a:t>		return function() {</a:t>
            </a:r>
          </a:p>
          <a:p>
            <a:pPr marL="0" indent="0">
              <a:buNone/>
            </a:pPr>
            <a:r>
              <a:rPr lang="en-US" sz="2000" dirty="0">
                <a:latin typeface="Consolas" panose="020B0609020204030204" pitchFamily="49" charset="0"/>
              </a:rPr>
              <a:t>			return </a:t>
            </a:r>
            <a:r>
              <a:rPr lang="en-US" sz="2000" dirty="0" err="1">
                <a:latin typeface="Consolas" panose="020B0609020204030204" pitchFamily="49" charset="0"/>
              </a:rPr>
              <a:t>this.height</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const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err="1">
                <a:latin typeface="Consolas" panose="020B0609020204030204" pitchFamily="49" charset="0"/>
              </a:rPr>
              <a:t>widget.createMeasureFunction</a:t>
            </a:r>
            <a:r>
              <a:rPr lang="en-US" sz="2000" dirty="0">
                <a:latin typeface="Consolas" panose="020B0609020204030204" pitchFamily="49" charset="0"/>
              </a:rPr>
              <a:t>();</a:t>
            </a:r>
          </a:p>
          <a:p>
            <a:pPr marL="0" indent="0">
              <a:buNone/>
            </a:pPr>
            <a:r>
              <a:rPr lang="en-US" sz="2000" dirty="0">
                <a:latin typeface="Consolas" panose="020B0609020204030204" pitchFamily="49" charset="0"/>
              </a:rPr>
              <a:t>const height = </a:t>
            </a:r>
            <a:r>
              <a:rPr lang="en-US" sz="2000" dirty="0" err="1">
                <a:latin typeface="Consolas" panose="020B0609020204030204" pitchFamily="49" charset="0"/>
              </a:rPr>
              <a:t>getHeight</a:t>
            </a:r>
            <a:r>
              <a:rPr lang="en-US" sz="2000" dirty="0">
                <a:latin typeface="Consolas" panose="020B0609020204030204" pitchFamily="49" charset="0"/>
              </a:rPr>
              <a:t>();</a:t>
            </a:r>
          </a:p>
          <a:p>
            <a:pPr marL="0" indent="0">
              <a:buNone/>
            </a:pPr>
            <a:r>
              <a:rPr lang="en-US" sz="2000" dirty="0">
                <a:latin typeface="Consolas" panose="020B0609020204030204" pitchFamily="49" charset="0"/>
              </a:rPr>
              <a:t>console.log(height);				//undefined!!!</a:t>
            </a:r>
          </a:p>
        </p:txBody>
      </p:sp>
      <p:sp>
        <p:nvSpPr>
          <p:cNvPr id="3" name="Title 2">
            <a:extLst>
              <a:ext uri="{FF2B5EF4-FFF2-40B4-BE49-F238E27FC236}">
                <a16:creationId xmlns:a16="http://schemas.microsoft.com/office/drawing/2014/main" id="{6F183827-CDF9-4875-A961-F39D783DFBF7}"/>
              </a:ext>
            </a:extLst>
          </p:cNvPr>
          <p:cNvSpPr>
            <a:spLocks noGrp="1"/>
          </p:cNvSpPr>
          <p:nvPr>
            <p:ph type="title"/>
          </p:nvPr>
        </p:nvSpPr>
        <p:spPr/>
        <p:txBody>
          <a:bodyPr/>
          <a:lstStyle/>
          <a:p>
            <a:r>
              <a:rPr lang="en-US" dirty="0"/>
              <a:t>Function context example</a:t>
            </a:r>
          </a:p>
        </p:txBody>
      </p:sp>
      <p:sp>
        <p:nvSpPr>
          <p:cNvPr id="4" name="Slide Number Placeholder 3">
            <a:extLst>
              <a:ext uri="{FF2B5EF4-FFF2-40B4-BE49-F238E27FC236}">
                <a16:creationId xmlns:a16="http://schemas.microsoft.com/office/drawing/2014/main" id="{A254D6ED-8F47-42A0-9123-BBAE3D0BA90B}"/>
              </a:ext>
            </a:extLst>
          </p:cNvPr>
          <p:cNvSpPr>
            <a:spLocks noGrp="1"/>
          </p:cNvSpPr>
          <p:nvPr>
            <p:ph type="sldNum" sz="quarter" idx="4"/>
          </p:nvPr>
        </p:nvSpPr>
        <p:spPr/>
        <p:txBody>
          <a:bodyPr/>
          <a:lstStyle/>
          <a:p>
            <a:fld id="{3A3ABCD3-4259-4031-A1A0-BB63FBFB7B73}" type="slidenum">
              <a:rPr lang="en-US" smtClean="0"/>
              <a:pPr/>
              <a:t>20</a:t>
            </a:fld>
            <a:endParaRPr lang="en-US" dirty="0"/>
          </a:p>
        </p:txBody>
      </p:sp>
    </p:spTree>
    <p:extLst>
      <p:ext uri="{BB962C8B-B14F-4D97-AF65-F5344CB8AC3E}">
        <p14:creationId xmlns:p14="http://schemas.microsoft.com/office/powerpoint/2010/main" val="183233395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67D18F-FA0A-4256-B0EF-5BE848719E7D}"/>
              </a:ext>
            </a:extLst>
          </p:cNvPr>
          <p:cNvSpPr>
            <a:spLocks noGrp="1"/>
          </p:cNvSpPr>
          <p:nvPr>
            <p:ph sz="quarter" idx="13"/>
          </p:nvPr>
        </p:nvSpPr>
        <p:spPr/>
        <p:txBody>
          <a:bodyPr/>
          <a:lstStyle/>
          <a:p>
            <a:r>
              <a:rPr lang="en-US" dirty="0"/>
              <a:t>Action types are used several places.</a:t>
            </a:r>
          </a:p>
          <a:p>
            <a:pPr lvl="1"/>
            <a:r>
              <a:rPr lang="en-US" dirty="0"/>
              <a:t>In the reducer function.</a:t>
            </a:r>
          </a:p>
          <a:p>
            <a:pPr lvl="1"/>
            <a:r>
              <a:rPr lang="en-US" dirty="0"/>
              <a:t>Wherever they are being dispatched.</a:t>
            </a:r>
          </a:p>
          <a:p>
            <a:r>
              <a:rPr lang="en-US" dirty="0"/>
              <a:t>It can be useful to define them in one place.</a:t>
            </a:r>
          </a:p>
          <a:p>
            <a:pPr lvl="1"/>
            <a:r>
              <a:rPr lang="en-US" dirty="0"/>
              <a:t>Declare as constants in one file and export them.</a:t>
            </a:r>
          </a:p>
          <a:p>
            <a:r>
              <a:rPr lang="en-US" dirty="0"/>
              <a:t>Actions that require payloads can benefit from action creators.</a:t>
            </a:r>
          </a:p>
          <a:p>
            <a:pPr lvl="1"/>
            <a:r>
              <a:rPr lang="en-US" dirty="0"/>
              <a:t>Method that creates the action object.</a:t>
            </a:r>
          </a:p>
          <a:p>
            <a:pPr lvl="1"/>
            <a:r>
              <a:rPr lang="en-US" dirty="0"/>
              <a:t>Creates the action with the correct type.</a:t>
            </a:r>
          </a:p>
          <a:p>
            <a:pPr lvl="1"/>
            <a:r>
              <a:rPr lang="en-US" dirty="0"/>
              <a:t>Can have parameters for any payload.</a:t>
            </a:r>
          </a:p>
          <a:p>
            <a:pPr lvl="1"/>
            <a:r>
              <a:rPr lang="en-US" dirty="0"/>
              <a:t>Creates the action with the correct payload property name.</a:t>
            </a:r>
          </a:p>
        </p:txBody>
      </p:sp>
      <p:sp>
        <p:nvSpPr>
          <p:cNvPr id="3" name="Title 2">
            <a:extLst>
              <a:ext uri="{FF2B5EF4-FFF2-40B4-BE49-F238E27FC236}">
                <a16:creationId xmlns:a16="http://schemas.microsoft.com/office/drawing/2014/main" id="{4A2FB55E-193B-4B94-9D1C-4E410B599592}"/>
              </a:ext>
            </a:extLst>
          </p:cNvPr>
          <p:cNvSpPr>
            <a:spLocks noGrp="1"/>
          </p:cNvSpPr>
          <p:nvPr>
            <p:ph type="title"/>
          </p:nvPr>
        </p:nvSpPr>
        <p:spPr/>
        <p:txBody>
          <a:bodyPr/>
          <a:lstStyle/>
          <a:p>
            <a:r>
              <a:rPr lang="en-US" dirty="0"/>
              <a:t>Constants and Action Creators</a:t>
            </a:r>
          </a:p>
        </p:txBody>
      </p:sp>
      <p:sp>
        <p:nvSpPr>
          <p:cNvPr id="4" name="Slide Number Placeholder 3">
            <a:extLst>
              <a:ext uri="{FF2B5EF4-FFF2-40B4-BE49-F238E27FC236}">
                <a16:creationId xmlns:a16="http://schemas.microsoft.com/office/drawing/2014/main" id="{5F9FF0FB-2D3E-4EE8-A3A4-724DCC0645C6}"/>
              </a:ext>
            </a:extLst>
          </p:cNvPr>
          <p:cNvSpPr>
            <a:spLocks noGrp="1"/>
          </p:cNvSpPr>
          <p:nvPr>
            <p:ph type="sldNum" sz="quarter" idx="4"/>
          </p:nvPr>
        </p:nvSpPr>
        <p:spPr/>
        <p:txBody>
          <a:bodyPr/>
          <a:lstStyle/>
          <a:p>
            <a:fld id="{3A3ABCD3-4259-4031-A1A0-BB63FBFB7B73}" type="slidenum">
              <a:rPr lang="en-US" smtClean="0"/>
              <a:pPr/>
              <a:t>200</a:t>
            </a:fld>
            <a:endParaRPr lang="en-US" dirty="0"/>
          </a:p>
        </p:txBody>
      </p:sp>
    </p:spTree>
    <p:extLst>
      <p:ext uri="{BB962C8B-B14F-4D97-AF65-F5344CB8AC3E}">
        <p14:creationId xmlns:p14="http://schemas.microsoft.com/office/powerpoint/2010/main" val="31190477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10 in your student files</a:t>
            </a:r>
          </a:p>
        </p:txBody>
      </p:sp>
      <p:sp>
        <p:nvSpPr>
          <p:cNvPr id="3" name="Title 2"/>
          <p:cNvSpPr>
            <a:spLocks noGrp="1"/>
          </p:cNvSpPr>
          <p:nvPr>
            <p:ph type="title"/>
          </p:nvPr>
        </p:nvSpPr>
        <p:spPr/>
        <p:txBody>
          <a:bodyPr/>
          <a:lstStyle/>
          <a:p>
            <a:r>
              <a:rPr lang="en-US" dirty="0"/>
              <a:t>Exercise 10: Managing State with Redux</a:t>
            </a:r>
          </a:p>
        </p:txBody>
      </p:sp>
      <p:sp>
        <p:nvSpPr>
          <p:cNvPr id="4" name="Slide Number Placeholder 3"/>
          <p:cNvSpPr>
            <a:spLocks noGrp="1"/>
          </p:cNvSpPr>
          <p:nvPr>
            <p:ph type="sldNum" sz="quarter" idx="4"/>
          </p:nvPr>
        </p:nvSpPr>
        <p:spPr/>
        <p:txBody>
          <a:bodyPr/>
          <a:lstStyle/>
          <a:p>
            <a:fld id="{3A3ABCD3-4259-4031-A1A0-BB63FBFB7B73}" type="slidenum">
              <a:rPr lang="en-US" smtClean="0"/>
              <a:pPr/>
              <a:t>201</a:t>
            </a:fld>
            <a:endParaRPr lang="en-US" dirty="0"/>
          </a:p>
        </p:txBody>
      </p:sp>
    </p:spTree>
    <p:extLst>
      <p:ext uri="{BB962C8B-B14F-4D97-AF65-F5344CB8AC3E}">
        <p14:creationId xmlns:p14="http://schemas.microsoft.com/office/powerpoint/2010/main" val="362781899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14892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Adding Middleware</a:t>
            </a:r>
          </a:p>
          <a:p>
            <a:r>
              <a:rPr lang="en-US" dirty="0"/>
              <a:t>Redux </a:t>
            </a:r>
            <a:r>
              <a:rPr lang="en-US" dirty="0" err="1"/>
              <a:t>Devtools</a:t>
            </a:r>
            <a:endParaRPr lang="en-US" dirty="0"/>
          </a:p>
          <a:p>
            <a:r>
              <a:rPr lang="en-US" dirty="0"/>
              <a:t>Action Creators</a:t>
            </a:r>
          </a:p>
          <a:p>
            <a:r>
              <a:rPr lang="en-US" dirty="0"/>
              <a:t>Handling Async Actions</a:t>
            </a:r>
          </a:p>
          <a:p>
            <a:r>
              <a:rPr lang="en-US" dirty="0"/>
              <a:t>Action Creators and </a:t>
            </a:r>
            <a:r>
              <a:rPr lang="en-US" dirty="0" err="1"/>
              <a:t>GetState</a:t>
            </a:r>
            <a:endParaRPr lang="en-US" dirty="0"/>
          </a:p>
        </p:txBody>
      </p:sp>
      <p:sp>
        <p:nvSpPr>
          <p:cNvPr id="3" name="Title 2"/>
          <p:cNvSpPr>
            <a:spLocks noGrp="1"/>
          </p:cNvSpPr>
          <p:nvPr>
            <p:ph type="title"/>
          </p:nvPr>
        </p:nvSpPr>
        <p:spPr/>
        <p:txBody>
          <a:bodyPr/>
          <a:lstStyle/>
          <a:p>
            <a:r>
              <a:rPr lang="en-US" dirty="0"/>
              <a:t>Lesson 11: Async Redux</a:t>
            </a:r>
          </a:p>
        </p:txBody>
      </p:sp>
      <p:sp>
        <p:nvSpPr>
          <p:cNvPr id="4" name="Slide Number Placeholder 3"/>
          <p:cNvSpPr>
            <a:spLocks noGrp="1"/>
          </p:cNvSpPr>
          <p:nvPr>
            <p:ph type="sldNum" sz="quarter" idx="4"/>
          </p:nvPr>
        </p:nvSpPr>
        <p:spPr/>
        <p:txBody>
          <a:bodyPr/>
          <a:lstStyle/>
          <a:p>
            <a:fld id="{3A3ABCD3-4259-4031-A1A0-BB63FBFB7B73}" type="slidenum">
              <a:rPr lang="en-US" smtClean="0"/>
              <a:pPr/>
              <a:t>203</a:t>
            </a:fld>
            <a:endParaRPr lang="en-US" dirty="0"/>
          </a:p>
        </p:txBody>
      </p:sp>
    </p:spTree>
    <p:extLst>
      <p:ext uri="{BB962C8B-B14F-4D97-AF65-F5344CB8AC3E}">
        <p14:creationId xmlns:p14="http://schemas.microsoft.com/office/powerpoint/2010/main" val="160467251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8050E4-95A4-484D-8F94-C4D120D990D0}"/>
              </a:ext>
            </a:extLst>
          </p:cNvPr>
          <p:cNvSpPr>
            <a:spLocks noGrp="1"/>
          </p:cNvSpPr>
          <p:nvPr>
            <p:ph sz="quarter" idx="13"/>
          </p:nvPr>
        </p:nvSpPr>
        <p:spPr/>
        <p:txBody>
          <a:bodyPr/>
          <a:lstStyle/>
          <a:p>
            <a:r>
              <a:rPr lang="en-US" dirty="0"/>
              <a:t>Actions must be synchronous.</a:t>
            </a:r>
          </a:p>
          <a:p>
            <a:pPr lvl="1"/>
            <a:r>
              <a:rPr lang="en-US" dirty="0"/>
              <a:t>Return value from reducer function is applied as new state.</a:t>
            </a:r>
          </a:p>
          <a:p>
            <a:pPr lvl="1"/>
            <a:r>
              <a:rPr lang="en-US" dirty="0"/>
              <a:t>Async code returns after initiating async action.</a:t>
            </a:r>
          </a:p>
          <a:p>
            <a:pPr lvl="1"/>
            <a:r>
              <a:rPr lang="en-US" dirty="0"/>
              <a:t>Callback for async code would get results but have no way to apply it to state.</a:t>
            </a:r>
          </a:p>
          <a:p>
            <a:r>
              <a:rPr lang="en-US" dirty="0"/>
              <a:t>Application events often need to invoke async code.</a:t>
            </a:r>
          </a:p>
          <a:p>
            <a:pPr lvl="1"/>
            <a:r>
              <a:rPr lang="en-US" dirty="0"/>
              <a:t>Typically want to update state with the results.</a:t>
            </a:r>
          </a:p>
          <a:p>
            <a:r>
              <a:rPr lang="en-US" dirty="0"/>
              <a:t>Could run async code in React components and dispatch action in the callback.</a:t>
            </a:r>
          </a:p>
          <a:p>
            <a:pPr lvl="1"/>
            <a:r>
              <a:rPr lang="en-US" dirty="0"/>
              <a:t>But the point of using Redux is to centralize state logic.</a:t>
            </a:r>
          </a:p>
          <a:p>
            <a:pPr lvl="1"/>
            <a:r>
              <a:rPr lang="en-US" dirty="0"/>
              <a:t>This would only centralize part of it, the rest would be spread throughout components.</a:t>
            </a:r>
          </a:p>
          <a:p>
            <a:r>
              <a:rPr lang="en-US" dirty="0"/>
              <a:t>Redux provides a framework to solve this through middleware.</a:t>
            </a:r>
          </a:p>
          <a:p>
            <a:pPr lvl="1"/>
            <a:r>
              <a:rPr lang="en-US" dirty="0"/>
              <a:t>Functions that plug in to a process and are executed by that process.</a:t>
            </a:r>
          </a:p>
          <a:p>
            <a:endParaRPr lang="en-US" dirty="0"/>
          </a:p>
        </p:txBody>
      </p:sp>
      <p:sp>
        <p:nvSpPr>
          <p:cNvPr id="3" name="Title 2">
            <a:extLst>
              <a:ext uri="{FF2B5EF4-FFF2-40B4-BE49-F238E27FC236}">
                <a16:creationId xmlns:a16="http://schemas.microsoft.com/office/drawing/2014/main" id="{AECA6C34-96EE-42D0-8119-D1A1AAB0DAB4}"/>
              </a:ext>
            </a:extLst>
          </p:cNvPr>
          <p:cNvSpPr>
            <a:spLocks noGrp="1"/>
          </p:cNvSpPr>
          <p:nvPr>
            <p:ph type="title"/>
          </p:nvPr>
        </p:nvSpPr>
        <p:spPr/>
        <p:txBody>
          <a:bodyPr/>
          <a:lstStyle/>
          <a:p>
            <a:r>
              <a:rPr lang="en-US" dirty="0"/>
              <a:t>Redux and Asynchronicity</a:t>
            </a:r>
          </a:p>
        </p:txBody>
      </p:sp>
      <p:sp>
        <p:nvSpPr>
          <p:cNvPr id="4" name="Slide Number Placeholder 3">
            <a:extLst>
              <a:ext uri="{FF2B5EF4-FFF2-40B4-BE49-F238E27FC236}">
                <a16:creationId xmlns:a16="http://schemas.microsoft.com/office/drawing/2014/main" id="{942D508F-AE5A-4B45-B1A5-7B52101A433E}"/>
              </a:ext>
            </a:extLst>
          </p:cNvPr>
          <p:cNvSpPr>
            <a:spLocks noGrp="1"/>
          </p:cNvSpPr>
          <p:nvPr>
            <p:ph type="sldNum" sz="quarter" idx="4"/>
          </p:nvPr>
        </p:nvSpPr>
        <p:spPr/>
        <p:txBody>
          <a:bodyPr/>
          <a:lstStyle/>
          <a:p>
            <a:fld id="{3A3ABCD3-4259-4031-A1A0-BB63FBFB7B73}" type="slidenum">
              <a:rPr lang="en-US" smtClean="0"/>
              <a:pPr/>
              <a:t>204</a:t>
            </a:fld>
            <a:endParaRPr lang="en-US" dirty="0"/>
          </a:p>
        </p:txBody>
      </p:sp>
    </p:spTree>
    <p:extLst>
      <p:ext uri="{BB962C8B-B14F-4D97-AF65-F5344CB8AC3E}">
        <p14:creationId xmlns:p14="http://schemas.microsoft.com/office/powerpoint/2010/main" val="173747543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0D3908-B6D5-410A-99A7-6877EE4FB34D}"/>
              </a:ext>
            </a:extLst>
          </p:cNvPr>
          <p:cNvSpPr>
            <a:spLocks noGrp="1"/>
          </p:cNvSpPr>
          <p:nvPr>
            <p:ph sz="quarter" idx="13"/>
          </p:nvPr>
        </p:nvSpPr>
        <p:spPr/>
        <p:txBody>
          <a:bodyPr/>
          <a:lstStyle/>
          <a:p>
            <a:r>
              <a:rPr lang="en-US" dirty="0"/>
              <a:t>const </a:t>
            </a:r>
            <a:r>
              <a:rPr lang="en-US" dirty="0" err="1"/>
              <a:t>myMiddleware</a:t>
            </a:r>
            <a:r>
              <a:rPr lang="en-US" dirty="0"/>
              <a:t> = (store) =&gt; {</a:t>
            </a:r>
          </a:p>
          <a:p>
            <a:r>
              <a:rPr lang="en-US" dirty="0"/>
              <a:t>	return (next) =&gt; {</a:t>
            </a:r>
          </a:p>
          <a:p>
            <a:r>
              <a:rPr lang="en-US" dirty="0"/>
              <a:t>		return (action) =&gt; {</a:t>
            </a:r>
          </a:p>
          <a:p>
            <a:r>
              <a:rPr lang="en-US" dirty="0"/>
              <a:t>			//do middleware things here</a:t>
            </a:r>
          </a:p>
          <a:p>
            <a:r>
              <a:rPr lang="en-US" dirty="0"/>
              <a:t>			return next(action);</a:t>
            </a:r>
          </a:p>
          <a:p>
            <a:r>
              <a:rPr lang="en-US" dirty="0"/>
              <a:t>		};</a:t>
            </a:r>
          </a:p>
          <a:p>
            <a:r>
              <a:rPr lang="en-US" dirty="0"/>
              <a:t>	};</a:t>
            </a:r>
          </a:p>
          <a:p>
            <a:r>
              <a:rPr lang="en-US" dirty="0"/>
              <a:t>};</a:t>
            </a:r>
          </a:p>
          <a:p>
            <a:endParaRPr lang="en-US" dirty="0"/>
          </a:p>
          <a:p>
            <a:r>
              <a:rPr lang="en-US" dirty="0" err="1"/>
              <a:t>createStore</a:t>
            </a:r>
            <a:r>
              <a:rPr lang="en-US" dirty="0"/>
              <a:t>(reducer, </a:t>
            </a:r>
          </a:p>
          <a:p>
            <a:r>
              <a:rPr lang="en-US" dirty="0"/>
              <a:t>						</a:t>
            </a:r>
            <a:r>
              <a:rPr lang="en-US" dirty="0" err="1"/>
              <a:t>applyMiddleware</a:t>
            </a:r>
            <a:r>
              <a:rPr lang="en-US" dirty="0"/>
              <a:t>(</a:t>
            </a:r>
            <a:r>
              <a:rPr lang="en-US" dirty="0" err="1"/>
              <a:t>myMiddleware</a:t>
            </a:r>
            <a:r>
              <a:rPr lang="en-US" dirty="0"/>
              <a:t>));</a:t>
            </a:r>
          </a:p>
        </p:txBody>
      </p:sp>
      <p:sp>
        <p:nvSpPr>
          <p:cNvPr id="3" name="Title 2">
            <a:extLst>
              <a:ext uri="{FF2B5EF4-FFF2-40B4-BE49-F238E27FC236}">
                <a16:creationId xmlns:a16="http://schemas.microsoft.com/office/drawing/2014/main" id="{4EA49B64-F0C5-45B2-9FB3-C0A9BC75B915}"/>
              </a:ext>
            </a:extLst>
          </p:cNvPr>
          <p:cNvSpPr>
            <a:spLocks noGrp="1"/>
          </p:cNvSpPr>
          <p:nvPr>
            <p:ph type="title"/>
          </p:nvPr>
        </p:nvSpPr>
        <p:spPr/>
        <p:txBody>
          <a:bodyPr/>
          <a:lstStyle/>
          <a:p>
            <a:r>
              <a:rPr lang="en-US" dirty="0"/>
              <a:t>Redux Middleware</a:t>
            </a:r>
          </a:p>
        </p:txBody>
      </p:sp>
      <p:sp>
        <p:nvSpPr>
          <p:cNvPr id="4" name="Slide Number Placeholder 3">
            <a:extLst>
              <a:ext uri="{FF2B5EF4-FFF2-40B4-BE49-F238E27FC236}">
                <a16:creationId xmlns:a16="http://schemas.microsoft.com/office/drawing/2014/main" id="{14CBF4A2-270E-487E-959D-47C088FF7B35}"/>
              </a:ext>
            </a:extLst>
          </p:cNvPr>
          <p:cNvSpPr>
            <a:spLocks noGrp="1"/>
          </p:cNvSpPr>
          <p:nvPr>
            <p:ph type="sldNum" sz="quarter" idx="4"/>
          </p:nvPr>
        </p:nvSpPr>
        <p:spPr/>
        <p:txBody>
          <a:bodyPr/>
          <a:lstStyle/>
          <a:p>
            <a:fld id="{3A3ABCD3-4259-4031-A1A0-BB63FBFB7B73}" type="slidenum">
              <a:rPr lang="en-US" smtClean="0"/>
              <a:pPr/>
              <a:t>205</a:t>
            </a:fld>
            <a:endParaRPr lang="en-US" dirty="0"/>
          </a:p>
        </p:txBody>
      </p:sp>
      <p:sp>
        <p:nvSpPr>
          <p:cNvPr id="5" name="Content Placeholder 4">
            <a:extLst>
              <a:ext uri="{FF2B5EF4-FFF2-40B4-BE49-F238E27FC236}">
                <a16:creationId xmlns:a16="http://schemas.microsoft.com/office/drawing/2014/main" id="{E82CE570-E41D-4041-B23B-265773166C4A}"/>
              </a:ext>
            </a:extLst>
          </p:cNvPr>
          <p:cNvSpPr>
            <a:spLocks noGrp="1"/>
          </p:cNvSpPr>
          <p:nvPr>
            <p:ph sz="quarter" idx="14"/>
          </p:nvPr>
        </p:nvSpPr>
        <p:spPr/>
        <p:txBody>
          <a:bodyPr/>
          <a:lstStyle/>
          <a:p>
            <a:r>
              <a:rPr lang="en-US" dirty="0"/>
              <a:t>Executes between the dispatching of an action and the reducer execution.</a:t>
            </a:r>
          </a:p>
          <a:p>
            <a:r>
              <a:rPr lang="en-US" dirty="0"/>
              <a:t>Are a function which returns a function that also returns a function.</a:t>
            </a:r>
          </a:p>
          <a:p>
            <a:pPr lvl="1"/>
            <a:r>
              <a:rPr lang="en-US" dirty="0"/>
              <a:t>Outer function receives the store as a parameter.</a:t>
            </a:r>
          </a:p>
          <a:p>
            <a:pPr lvl="1"/>
            <a:r>
              <a:rPr lang="en-US" dirty="0"/>
              <a:t>Middle function receives a pointer to the next middleware as a parameter.</a:t>
            </a:r>
          </a:p>
          <a:p>
            <a:pPr lvl="1"/>
            <a:r>
              <a:rPr lang="en-US" dirty="0"/>
              <a:t>Inner function receives the action as a parameter.</a:t>
            </a:r>
          </a:p>
          <a:p>
            <a:r>
              <a:rPr lang="en-US" dirty="0"/>
              <a:t>Inner function must execute the next middleware for the action to reach the reducer.</a:t>
            </a:r>
          </a:p>
          <a:p>
            <a:pPr lvl="1"/>
            <a:r>
              <a:rPr lang="en-US" dirty="0"/>
              <a:t>Could change the action type or payload.</a:t>
            </a:r>
          </a:p>
          <a:p>
            <a:endParaRPr lang="en-US" dirty="0"/>
          </a:p>
        </p:txBody>
      </p:sp>
    </p:spTree>
    <p:extLst>
      <p:ext uri="{BB962C8B-B14F-4D97-AF65-F5344CB8AC3E}">
        <p14:creationId xmlns:p14="http://schemas.microsoft.com/office/powerpoint/2010/main" val="409956823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FEAB6F6-00B8-47D8-B228-462E7771EBFF}"/>
              </a:ext>
            </a:extLst>
          </p:cNvPr>
          <p:cNvSpPr>
            <a:spLocks noGrp="1"/>
          </p:cNvSpPr>
          <p:nvPr>
            <p:ph sz="quarter" idx="13"/>
          </p:nvPr>
        </p:nvSpPr>
        <p:spPr/>
        <p:txBody>
          <a:bodyPr/>
          <a:lstStyle/>
          <a:p>
            <a:r>
              <a:rPr lang="en-US" sz="1600" dirty="0"/>
              <a:t>import { </a:t>
            </a:r>
            <a:r>
              <a:rPr lang="en-US" sz="1600" dirty="0" err="1"/>
              <a:t>createStore</a:t>
            </a:r>
            <a:r>
              <a:rPr lang="en-US" sz="1600" dirty="0"/>
              <a:t>, </a:t>
            </a:r>
            <a:r>
              <a:rPr lang="en-US" sz="1600" dirty="0" err="1"/>
              <a:t>applyMiddleware</a:t>
            </a:r>
            <a:r>
              <a:rPr lang="en-US" sz="1600" dirty="0"/>
              <a:t>,</a:t>
            </a:r>
          </a:p>
          <a:p>
            <a:r>
              <a:rPr lang="en-US" sz="1600" dirty="0"/>
              <a:t>	compose } from 'redux';</a:t>
            </a:r>
          </a:p>
          <a:p>
            <a:endParaRPr lang="en-US" sz="1600" dirty="0"/>
          </a:p>
          <a:p>
            <a:r>
              <a:rPr lang="en-US" sz="1600" dirty="0"/>
              <a:t>const </a:t>
            </a:r>
            <a:r>
              <a:rPr lang="en-US" sz="1600" dirty="0" err="1"/>
              <a:t>composeEnhancers</a:t>
            </a:r>
            <a:r>
              <a:rPr lang="en-US" sz="1600" dirty="0"/>
              <a:t> = </a:t>
            </a:r>
          </a:p>
          <a:p>
            <a:r>
              <a:rPr lang="en-US" sz="1600" dirty="0"/>
              <a:t>	</a:t>
            </a:r>
            <a:r>
              <a:rPr lang="en-US" sz="1600" dirty="0" err="1"/>
              <a:t>window.__REDUX_DEVTOOLS_EXTENSION_COMPOSE</a:t>
            </a:r>
            <a:r>
              <a:rPr lang="en-US" sz="1600" dirty="0"/>
              <a:t>__ </a:t>
            </a:r>
          </a:p>
          <a:p>
            <a:r>
              <a:rPr lang="en-US" sz="1600" dirty="0"/>
              <a:t>		|| compose;</a:t>
            </a:r>
          </a:p>
          <a:p>
            <a:endParaRPr lang="en-US" sz="1600" dirty="0"/>
          </a:p>
          <a:p>
            <a:r>
              <a:rPr lang="en-US" sz="1600" dirty="0"/>
              <a:t>const store = </a:t>
            </a:r>
            <a:r>
              <a:rPr lang="en-US" sz="1600" dirty="0" err="1"/>
              <a:t>createStore</a:t>
            </a:r>
            <a:r>
              <a:rPr lang="en-US" sz="1600" dirty="0"/>
              <a:t>(reducer,</a:t>
            </a:r>
          </a:p>
          <a:p>
            <a:r>
              <a:rPr lang="en-US" sz="1600" dirty="0"/>
              <a:t>	</a:t>
            </a:r>
            <a:r>
              <a:rPr lang="en-US" sz="1600" dirty="0" err="1"/>
              <a:t>composeEnhancers</a:t>
            </a:r>
            <a:r>
              <a:rPr lang="en-US" sz="1600" dirty="0"/>
              <a:t>(</a:t>
            </a:r>
          </a:p>
          <a:p>
            <a:r>
              <a:rPr lang="en-US" sz="1600" dirty="0"/>
              <a:t>		</a:t>
            </a:r>
            <a:r>
              <a:rPr lang="en-US" sz="1600" dirty="0" err="1"/>
              <a:t>applyMiddleware</a:t>
            </a:r>
            <a:r>
              <a:rPr lang="en-US" sz="1600" dirty="0"/>
              <a:t>(</a:t>
            </a:r>
            <a:r>
              <a:rPr lang="en-US" sz="1600" dirty="0" err="1"/>
              <a:t>myMiddleware</a:t>
            </a:r>
            <a:r>
              <a:rPr lang="en-US" sz="1600" dirty="0"/>
              <a:t>)</a:t>
            </a:r>
          </a:p>
          <a:p>
            <a:r>
              <a:rPr lang="en-US" sz="1600" dirty="0"/>
              <a:t>	));</a:t>
            </a:r>
          </a:p>
          <a:p>
            <a:endParaRPr lang="en-US" dirty="0"/>
          </a:p>
        </p:txBody>
      </p:sp>
      <p:sp>
        <p:nvSpPr>
          <p:cNvPr id="3" name="Title 2">
            <a:extLst>
              <a:ext uri="{FF2B5EF4-FFF2-40B4-BE49-F238E27FC236}">
                <a16:creationId xmlns:a16="http://schemas.microsoft.com/office/drawing/2014/main" id="{36A5EE42-53EA-46F7-8CA4-2A56F1ECA211}"/>
              </a:ext>
            </a:extLst>
          </p:cNvPr>
          <p:cNvSpPr>
            <a:spLocks noGrp="1"/>
          </p:cNvSpPr>
          <p:nvPr>
            <p:ph type="title"/>
          </p:nvPr>
        </p:nvSpPr>
        <p:spPr/>
        <p:txBody>
          <a:bodyPr/>
          <a:lstStyle/>
          <a:p>
            <a:r>
              <a:rPr lang="en-US" dirty="0"/>
              <a:t>Redux </a:t>
            </a:r>
            <a:r>
              <a:rPr lang="en-US" dirty="0" err="1"/>
              <a:t>Devtools</a:t>
            </a:r>
            <a:endParaRPr lang="en-US" dirty="0"/>
          </a:p>
        </p:txBody>
      </p:sp>
      <p:sp>
        <p:nvSpPr>
          <p:cNvPr id="4" name="Slide Number Placeholder 3">
            <a:extLst>
              <a:ext uri="{FF2B5EF4-FFF2-40B4-BE49-F238E27FC236}">
                <a16:creationId xmlns:a16="http://schemas.microsoft.com/office/drawing/2014/main" id="{CB32BBF9-01B6-474A-B6B7-2748258E7ECA}"/>
              </a:ext>
            </a:extLst>
          </p:cNvPr>
          <p:cNvSpPr>
            <a:spLocks noGrp="1"/>
          </p:cNvSpPr>
          <p:nvPr>
            <p:ph type="sldNum" sz="quarter" idx="4"/>
          </p:nvPr>
        </p:nvSpPr>
        <p:spPr/>
        <p:txBody>
          <a:bodyPr/>
          <a:lstStyle/>
          <a:p>
            <a:fld id="{3A3ABCD3-4259-4031-A1A0-BB63FBFB7B73}" type="slidenum">
              <a:rPr lang="en-US" smtClean="0"/>
              <a:pPr/>
              <a:t>206</a:t>
            </a:fld>
            <a:endParaRPr lang="en-US" dirty="0"/>
          </a:p>
        </p:txBody>
      </p:sp>
      <p:sp>
        <p:nvSpPr>
          <p:cNvPr id="6" name="Content Placeholder 5">
            <a:extLst>
              <a:ext uri="{FF2B5EF4-FFF2-40B4-BE49-F238E27FC236}">
                <a16:creationId xmlns:a16="http://schemas.microsoft.com/office/drawing/2014/main" id="{0E466181-8D8D-4C0B-9325-F747118739FC}"/>
              </a:ext>
            </a:extLst>
          </p:cNvPr>
          <p:cNvSpPr>
            <a:spLocks noGrp="1"/>
          </p:cNvSpPr>
          <p:nvPr>
            <p:ph sz="quarter" idx="14"/>
          </p:nvPr>
        </p:nvSpPr>
        <p:spPr/>
        <p:txBody>
          <a:bodyPr/>
          <a:lstStyle/>
          <a:p>
            <a:r>
              <a:rPr lang="en-US" dirty="0"/>
              <a:t>redux-</a:t>
            </a:r>
            <a:r>
              <a:rPr lang="en-US" dirty="0" err="1"/>
              <a:t>devtools</a:t>
            </a:r>
            <a:r>
              <a:rPr lang="en-US" dirty="0"/>
              <a:t>-extension for the Chrome browser is a valuable tool.</a:t>
            </a:r>
          </a:p>
          <a:p>
            <a:pPr lvl="1"/>
            <a:r>
              <a:rPr lang="en-US" dirty="0"/>
              <a:t>Action and state inspectors.</a:t>
            </a:r>
          </a:p>
          <a:p>
            <a:pPr lvl="1"/>
            <a:r>
              <a:rPr lang="en-US" dirty="0"/>
              <a:t>Time travel capability.</a:t>
            </a:r>
          </a:p>
          <a:p>
            <a:pPr lvl="1"/>
            <a:r>
              <a:rPr lang="en-US" dirty="0"/>
              <a:t>Log monitor.</a:t>
            </a:r>
          </a:p>
          <a:p>
            <a:r>
              <a:rPr lang="en-US" dirty="0"/>
              <a:t>Is a Redux enhancer.</a:t>
            </a:r>
          </a:p>
          <a:p>
            <a:pPr lvl="1"/>
            <a:r>
              <a:rPr lang="en-US" dirty="0"/>
              <a:t>Must be applied to the store.</a:t>
            </a:r>
          </a:p>
          <a:p>
            <a:r>
              <a:rPr lang="en-US" dirty="0"/>
              <a:t>Has an enhancer combinator.</a:t>
            </a:r>
          </a:p>
          <a:p>
            <a:pPr lvl="1"/>
            <a:r>
              <a:rPr lang="en-US" dirty="0"/>
              <a:t>Middleware is another type of enhancer.</a:t>
            </a:r>
          </a:p>
          <a:p>
            <a:r>
              <a:rPr lang="en-US" dirty="0"/>
              <a:t>compose is also an enhancer combinator.</a:t>
            </a:r>
          </a:p>
          <a:p>
            <a:pPr lvl="1"/>
            <a:r>
              <a:rPr lang="en-US" dirty="0"/>
              <a:t>Used as a backup for browsers where the extension is not installed.</a:t>
            </a:r>
          </a:p>
          <a:p>
            <a:endParaRPr lang="en-US" dirty="0"/>
          </a:p>
        </p:txBody>
      </p:sp>
    </p:spTree>
    <p:extLst>
      <p:ext uri="{BB962C8B-B14F-4D97-AF65-F5344CB8AC3E}">
        <p14:creationId xmlns:p14="http://schemas.microsoft.com/office/powerpoint/2010/main" val="236460792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1C3396-52C7-46FE-9A06-20DF55CD10D5}"/>
              </a:ext>
            </a:extLst>
          </p:cNvPr>
          <p:cNvSpPr>
            <a:spLocks noGrp="1"/>
          </p:cNvSpPr>
          <p:nvPr>
            <p:ph sz="quarter" idx="13"/>
          </p:nvPr>
        </p:nvSpPr>
        <p:spPr/>
        <p:txBody>
          <a:bodyPr/>
          <a:lstStyle/>
          <a:p>
            <a:r>
              <a:rPr lang="en-US" dirty="0"/>
              <a:t>Recall: action creator is a function that returns the action object to be dispatched.</a:t>
            </a:r>
          </a:p>
          <a:p>
            <a:pPr lvl="1"/>
            <a:r>
              <a:rPr lang="en-US" dirty="0"/>
              <a:t>That returned object is typically immediately dispatched.</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const </a:t>
            </a:r>
            <a:r>
              <a:rPr lang="en-US" sz="1800" dirty="0" err="1">
                <a:latin typeface="Consolas" panose="020B0609020204030204" pitchFamily="49" charset="0"/>
              </a:rPr>
              <a:t>mapDispatchToProps</a:t>
            </a:r>
            <a:r>
              <a:rPr lang="en-US" sz="1800" dirty="0">
                <a:latin typeface="Consolas" panose="020B0609020204030204" pitchFamily="49" charset="0"/>
              </a:rPr>
              <a:t> = dispatch =&gt; {</a:t>
            </a:r>
          </a:p>
          <a:p>
            <a:pPr marL="0" indent="0">
              <a:buNone/>
            </a:pPr>
            <a:r>
              <a:rPr lang="en-US" sz="1800" dirty="0">
                <a:latin typeface="Consolas" panose="020B0609020204030204" pitchFamily="49" charset="0"/>
              </a:rPr>
              <a:t>		return { </a:t>
            </a:r>
            <a:r>
              <a:rPr lang="en-US" sz="1800" dirty="0" err="1">
                <a:latin typeface="Consolas" panose="020B0609020204030204" pitchFamily="49" charset="0"/>
              </a:rPr>
              <a:t>onClick</a:t>
            </a:r>
            <a:r>
              <a:rPr lang="en-US" sz="1800" dirty="0">
                <a:latin typeface="Consolas" panose="020B0609020204030204" pitchFamily="49" charset="0"/>
              </a:rPr>
              <a:t>: () =&gt; dispatch(</a:t>
            </a:r>
            <a:r>
              <a:rPr lang="en-US" sz="1800" dirty="0" err="1">
                <a:latin typeface="Consolas" panose="020B0609020204030204" pitchFamily="49" charset="0"/>
              </a:rPr>
              <a:t>createSomeAction</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p>
          <a:p>
            <a:pPr marL="0" indent="0">
              <a:buNone/>
            </a:pPr>
            <a:endParaRPr lang="en-US" sz="1800" dirty="0">
              <a:latin typeface="Consolas" panose="020B0609020204030204" pitchFamily="49" charset="0"/>
            </a:endParaRPr>
          </a:p>
          <a:p>
            <a:r>
              <a:rPr lang="en-US" dirty="0"/>
              <a:t>Instead, the dispatch method could be passed to the action creator.</a:t>
            </a:r>
          </a:p>
          <a:p>
            <a:pPr lvl="1"/>
            <a:r>
              <a:rPr lang="en-US" dirty="0"/>
              <a:t>Async code in the action creator could then dispatch an action at a later point in time.</a:t>
            </a:r>
          </a:p>
          <a:p>
            <a:pPr lvl="1"/>
            <a:r>
              <a:rPr lang="en-US" dirty="0"/>
              <a:t>Disadvantage: component needs to dispatch async actions differently than synchronous actions.</a:t>
            </a: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const </a:t>
            </a:r>
            <a:r>
              <a:rPr lang="en-US" sz="1800" dirty="0" err="1">
                <a:latin typeface="Consolas" panose="020B0609020204030204" pitchFamily="49" charset="0"/>
              </a:rPr>
              <a:t>mapDispatchToProps</a:t>
            </a:r>
            <a:r>
              <a:rPr lang="en-US" sz="1800" dirty="0">
                <a:latin typeface="Consolas" panose="020B0609020204030204" pitchFamily="49" charset="0"/>
              </a:rPr>
              <a:t> = dispatch =&gt; {</a:t>
            </a:r>
          </a:p>
          <a:p>
            <a:pPr marL="0" indent="0">
              <a:buNone/>
            </a:pPr>
            <a:r>
              <a:rPr lang="en-US" sz="1800" dirty="0">
                <a:latin typeface="Consolas" panose="020B0609020204030204" pitchFamily="49" charset="0"/>
              </a:rPr>
              <a:t>		return { </a:t>
            </a:r>
            <a:r>
              <a:rPr lang="en-US" sz="1800" dirty="0" err="1">
                <a:latin typeface="Consolas" panose="020B0609020204030204" pitchFamily="49" charset="0"/>
              </a:rPr>
              <a:t>onClick</a:t>
            </a:r>
            <a:r>
              <a:rPr lang="en-US" sz="1800" dirty="0">
                <a:latin typeface="Consolas" panose="020B0609020204030204" pitchFamily="49" charset="0"/>
              </a:rPr>
              <a:t>: () =&gt; </a:t>
            </a:r>
            <a:r>
              <a:rPr lang="en-US" sz="1800" dirty="0" err="1">
                <a:latin typeface="Consolas" panose="020B0609020204030204" pitchFamily="49" charset="0"/>
              </a:rPr>
              <a:t>doAsyncAction</a:t>
            </a:r>
            <a:r>
              <a:rPr lang="en-US" sz="1800" dirty="0">
                <a:latin typeface="Consolas" panose="020B0609020204030204" pitchFamily="49" charset="0"/>
              </a:rPr>
              <a:t>(dispatch) }</a:t>
            </a:r>
          </a:p>
          <a:p>
            <a:pPr marL="0" indent="0">
              <a:buNone/>
            </a:pPr>
            <a:r>
              <a:rPr lang="en-US" sz="1800" dirty="0">
                <a:latin typeface="Consolas" panose="020B0609020204030204" pitchFamily="49" charset="0"/>
              </a:rPr>
              <a:t>	};</a:t>
            </a:r>
          </a:p>
          <a:p>
            <a:pPr marL="0" indent="0">
              <a:buNone/>
            </a:pPr>
            <a:endParaRPr lang="en-US" sz="1800" dirty="0">
              <a:latin typeface="Consolas" panose="020B0609020204030204" pitchFamily="49" charset="0"/>
            </a:endParaRP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0AB3FD08-A1CA-43D7-AE79-0A78D45644EE}"/>
              </a:ext>
            </a:extLst>
          </p:cNvPr>
          <p:cNvSpPr>
            <a:spLocks noGrp="1"/>
          </p:cNvSpPr>
          <p:nvPr>
            <p:ph type="title"/>
          </p:nvPr>
        </p:nvSpPr>
        <p:spPr/>
        <p:txBody>
          <a:bodyPr/>
          <a:lstStyle/>
          <a:p>
            <a:r>
              <a:rPr lang="en-US" dirty="0"/>
              <a:t>Action Creators</a:t>
            </a:r>
          </a:p>
        </p:txBody>
      </p:sp>
      <p:sp>
        <p:nvSpPr>
          <p:cNvPr id="4" name="Slide Number Placeholder 3">
            <a:extLst>
              <a:ext uri="{FF2B5EF4-FFF2-40B4-BE49-F238E27FC236}">
                <a16:creationId xmlns:a16="http://schemas.microsoft.com/office/drawing/2014/main" id="{9A54D058-0B73-4B17-9F48-B5D14C4B1C8E}"/>
              </a:ext>
            </a:extLst>
          </p:cNvPr>
          <p:cNvSpPr>
            <a:spLocks noGrp="1"/>
          </p:cNvSpPr>
          <p:nvPr>
            <p:ph type="sldNum" sz="quarter" idx="4"/>
          </p:nvPr>
        </p:nvSpPr>
        <p:spPr/>
        <p:txBody>
          <a:bodyPr/>
          <a:lstStyle/>
          <a:p>
            <a:fld id="{3A3ABCD3-4259-4031-A1A0-BB63FBFB7B73}" type="slidenum">
              <a:rPr lang="en-US" smtClean="0"/>
              <a:pPr/>
              <a:t>207</a:t>
            </a:fld>
            <a:endParaRPr lang="en-US" dirty="0"/>
          </a:p>
        </p:txBody>
      </p:sp>
    </p:spTree>
    <p:extLst>
      <p:ext uri="{BB962C8B-B14F-4D97-AF65-F5344CB8AC3E}">
        <p14:creationId xmlns:p14="http://schemas.microsoft.com/office/powerpoint/2010/main" val="211136477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28EF41-362C-4B85-91ED-B987C4B0FB7A}"/>
              </a:ext>
            </a:extLst>
          </p:cNvPr>
          <p:cNvSpPr>
            <a:spLocks noGrp="1"/>
          </p:cNvSpPr>
          <p:nvPr>
            <p:ph sz="quarter" idx="13"/>
          </p:nvPr>
        </p:nvSpPr>
        <p:spPr/>
        <p:txBody>
          <a:bodyPr/>
          <a:lstStyle/>
          <a:p>
            <a:r>
              <a:rPr lang="en-US" dirty="0"/>
              <a:t>npm install redux-</a:t>
            </a:r>
            <a:r>
              <a:rPr lang="en-US" dirty="0" err="1"/>
              <a:t>thunk</a:t>
            </a:r>
            <a:endParaRPr lang="en-US" dirty="0"/>
          </a:p>
          <a:p>
            <a:endParaRPr lang="en-US" dirty="0"/>
          </a:p>
          <a:p>
            <a:r>
              <a:rPr lang="en-US" dirty="0"/>
              <a:t>//when starting application</a:t>
            </a:r>
          </a:p>
          <a:p>
            <a:r>
              <a:rPr lang="en-US" dirty="0"/>
              <a:t>import </a:t>
            </a:r>
            <a:r>
              <a:rPr lang="en-US" dirty="0" err="1"/>
              <a:t>thunk</a:t>
            </a:r>
            <a:r>
              <a:rPr lang="en-US" dirty="0"/>
              <a:t> from 'redux-</a:t>
            </a:r>
            <a:r>
              <a:rPr lang="en-US" dirty="0" err="1"/>
              <a:t>thunk</a:t>
            </a:r>
            <a:r>
              <a:rPr lang="en-US" dirty="0"/>
              <a:t>';</a:t>
            </a:r>
          </a:p>
          <a:p>
            <a:endParaRPr lang="en-US" dirty="0"/>
          </a:p>
          <a:p>
            <a:r>
              <a:rPr lang="en-US" dirty="0"/>
              <a:t>...</a:t>
            </a:r>
            <a:r>
              <a:rPr lang="en-US" dirty="0" err="1"/>
              <a:t>createStore</a:t>
            </a:r>
            <a:r>
              <a:rPr lang="en-US" dirty="0"/>
              <a:t>(reducer, </a:t>
            </a:r>
          </a:p>
          <a:p>
            <a:r>
              <a:rPr lang="en-US" dirty="0"/>
              <a:t>			</a:t>
            </a:r>
            <a:r>
              <a:rPr lang="en-US" dirty="0" err="1"/>
              <a:t>applyMiddleware</a:t>
            </a:r>
            <a:r>
              <a:rPr lang="en-US" dirty="0"/>
              <a:t>(</a:t>
            </a:r>
            <a:r>
              <a:rPr lang="en-US" dirty="0" err="1"/>
              <a:t>myMiddleware</a:t>
            </a:r>
            <a:r>
              <a:rPr lang="en-US" dirty="0"/>
              <a:t>, </a:t>
            </a:r>
            <a:r>
              <a:rPr lang="en-US" dirty="0" err="1"/>
              <a:t>thunk</a:t>
            </a:r>
            <a:r>
              <a:rPr lang="en-US" dirty="0"/>
              <a:t>));</a:t>
            </a:r>
          </a:p>
        </p:txBody>
      </p:sp>
      <p:sp>
        <p:nvSpPr>
          <p:cNvPr id="3" name="Title 2">
            <a:extLst>
              <a:ext uri="{FF2B5EF4-FFF2-40B4-BE49-F238E27FC236}">
                <a16:creationId xmlns:a16="http://schemas.microsoft.com/office/drawing/2014/main" id="{AEFE0D67-D35A-490B-89C8-2A834258BD69}"/>
              </a:ext>
            </a:extLst>
          </p:cNvPr>
          <p:cNvSpPr>
            <a:spLocks noGrp="1"/>
          </p:cNvSpPr>
          <p:nvPr>
            <p:ph type="title"/>
          </p:nvPr>
        </p:nvSpPr>
        <p:spPr/>
        <p:txBody>
          <a:bodyPr/>
          <a:lstStyle/>
          <a:p>
            <a:r>
              <a:rPr lang="en-US" dirty="0"/>
              <a:t>Handling Async Actions</a:t>
            </a:r>
          </a:p>
        </p:txBody>
      </p:sp>
      <p:sp>
        <p:nvSpPr>
          <p:cNvPr id="4" name="Slide Number Placeholder 3">
            <a:extLst>
              <a:ext uri="{FF2B5EF4-FFF2-40B4-BE49-F238E27FC236}">
                <a16:creationId xmlns:a16="http://schemas.microsoft.com/office/drawing/2014/main" id="{38D3E67D-1651-414A-BC7F-B28EAFAC3B50}"/>
              </a:ext>
            </a:extLst>
          </p:cNvPr>
          <p:cNvSpPr>
            <a:spLocks noGrp="1"/>
          </p:cNvSpPr>
          <p:nvPr>
            <p:ph type="sldNum" sz="quarter" idx="4"/>
          </p:nvPr>
        </p:nvSpPr>
        <p:spPr/>
        <p:txBody>
          <a:bodyPr/>
          <a:lstStyle/>
          <a:p>
            <a:fld id="{3A3ABCD3-4259-4031-A1A0-BB63FBFB7B73}" type="slidenum">
              <a:rPr lang="en-US" smtClean="0"/>
              <a:pPr/>
              <a:t>208</a:t>
            </a:fld>
            <a:endParaRPr lang="en-US" dirty="0"/>
          </a:p>
        </p:txBody>
      </p:sp>
      <p:sp>
        <p:nvSpPr>
          <p:cNvPr id="5" name="Content Placeholder 4">
            <a:extLst>
              <a:ext uri="{FF2B5EF4-FFF2-40B4-BE49-F238E27FC236}">
                <a16:creationId xmlns:a16="http://schemas.microsoft.com/office/drawing/2014/main" id="{5F8FE713-8E8C-4442-99DD-7C584AA5DF9E}"/>
              </a:ext>
            </a:extLst>
          </p:cNvPr>
          <p:cNvSpPr>
            <a:spLocks noGrp="1"/>
          </p:cNvSpPr>
          <p:nvPr>
            <p:ph sz="quarter" idx="14"/>
          </p:nvPr>
        </p:nvSpPr>
        <p:spPr/>
        <p:txBody>
          <a:bodyPr/>
          <a:lstStyle/>
          <a:p>
            <a:r>
              <a:rPr lang="en-US" dirty="0"/>
              <a:t>Package called redux-</a:t>
            </a:r>
            <a:r>
              <a:rPr lang="en-US" dirty="0" err="1"/>
              <a:t>thunk</a:t>
            </a:r>
            <a:r>
              <a:rPr lang="en-US" dirty="0"/>
              <a:t> makes this easier.</a:t>
            </a:r>
          </a:p>
          <a:p>
            <a:r>
              <a:rPr lang="en-US" dirty="0"/>
              <a:t>Adds middleware to Redux.</a:t>
            </a:r>
          </a:p>
          <a:p>
            <a:r>
              <a:rPr lang="en-US" dirty="0"/>
              <a:t>Allows action creators to return a function that will eventually dispatch an action.</a:t>
            </a:r>
          </a:p>
          <a:p>
            <a:pPr lvl="1"/>
            <a:r>
              <a:rPr lang="en-US" dirty="0"/>
              <a:t>Function will receive "dispatch" from redux-</a:t>
            </a:r>
            <a:r>
              <a:rPr lang="en-US" dirty="0" err="1"/>
              <a:t>thunk</a:t>
            </a:r>
            <a:r>
              <a:rPr lang="en-US" dirty="0"/>
              <a:t>.</a:t>
            </a:r>
          </a:p>
          <a:p>
            <a:pPr lvl="1"/>
            <a:r>
              <a:rPr lang="en-US" dirty="0"/>
              <a:t>Can execute dispatch in async callbacks.</a:t>
            </a:r>
          </a:p>
          <a:p>
            <a:pPr lvl="1"/>
            <a:r>
              <a:rPr lang="en-US" dirty="0"/>
              <a:t>Be sure to dispatch a synchronous action to avoid infinite loops!</a:t>
            </a:r>
          </a:p>
          <a:p>
            <a:endParaRPr lang="en-US" dirty="0"/>
          </a:p>
        </p:txBody>
      </p:sp>
    </p:spTree>
    <p:extLst>
      <p:ext uri="{BB962C8B-B14F-4D97-AF65-F5344CB8AC3E}">
        <p14:creationId xmlns:p14="http://schemas.microsoft.com/office/powerpoint/2010/main" val="253475080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B757B-D727-439F-A911-5ABD4E15B100}"/>
              </a:ext>
            </a:extLst>
          </p:cNvPr>
          <p:cNvSpPr>
            <a:spLocks noGrp="1"/>
          </p:cNvSpPr>
          <p:nvPr>
            <p:ph sz="quarter" idx="13"/>
          </p:nvPr>
        </p:nvSpPr>
        <p:spPr/>
        <p:txBody>
          <a:bodyPr/>
          <a:lstStyle/>
          <a:p>
            <a:r>
              <a:rPr lang="en-US" dirty="0"/>
              <a:t>//redux-</a:t>
            </a:r>
            <a:r>
              <a:rPr lang="en-US" dirty="0" err="1"/>
              <a:t>thunk</a:t>
            </a:r>
            <a:r>
              <a:rPr lang="en-US" dirty="0"/>
              <a:t> is middleware that passes along any actions that are objects</a:t>
            </a:r>
          </a:p>
          <a:p>
            <a:r>
              <a:rPr lang="en-US" dirty="0"/>
              <a:t>//but executes any actions that are functions (without passing them along)</a:t>
            </a:r>
          </a:p>
          <a:p>
            <a:endParaRPr lang="en-US" dirty="0"/>
          </a:p>
          <a:p>
            <a:r>
              <a:rPr lang="en-US" dirty="0"/>
              <a:t>const </a:t>
            </a:r>
            <a:r>
              <a:rPr lang="en-US" dirty="0" err="1"/>
              <a:t>reduxThunk</a:t>
            </a:r>
            <a:r>
              <a:rPr lang="en-US" dirty="0"/>
              <a:t> = (store) =&gt; (next) =&gt; (action) =&gt; {</a:t>
            </a:r>
          </a:p>
          <a:p>
            <a:r>
              <a:rPr lang="en-US" dirty="0"/>
              <a:t>	if (action is an object) return next(action);</a:t>
            </a:r>
          </a:p>
          <a:p>
            <a:endParaRPr lang="en-US" dirty="0"/>
          </a:p>
          <a:p>
            <a:r>
              <a:rPr lang="en-US" dirty="0"/>
              <a:t>	if (action is a function) return action(</a:t>
            </a:r>
            <a:r>
              <a:rPr lang="en-US" dirty="0" err="1"/>
              <a:t>store.dispatch</a:t>
            </a:r>
            <a:r>
              <a:rPr lang="en-US" dirty="0"/>
              <a:t>, </a:t>
            </a:r>
            <a:r>
              <a:rPr lang="en-US" dirty="0" err="1"/>
              <a:t>store.getState</a:t>
            </a:r>
            <a:r>
              <a:rPr lang="en-US" dirty="0"/>
              <a:t>);</a:t>
            </a:r>
          </a:p>
          <a:p>
            <a:r>
              <a:rPr lang="en-US" dirty="0"/>
              <a:t>}</a:t>
            </a:r>
          </a:p>
        </p:txBody>
      </p:sp>
      <p:sp>
        <p:nvSpPr>
          <p:cNvPr id="3" name="Title 2">
            <a:extLst>
              <a:ext uri="{FF2B5EF4-FFF2-40B4-BE49-F238E27FC236}">
                <a16:creationId xmlns:a16="http://schemas.microsoft.com/office/drawing/2014/main" id="{A606F36D-784D-4FF4-9E4A-1823C12CFEDD}"/>
              </a:ext>
            </a:extLst>
          </p:cNvPr>
          <p:cNvSpPr>
            <a:spLocks noGrp="1"/>
          </p:cNvSpPr>
          <p:nvPr>
            <p:ph type="title"/>
          </p:nvPr>
        </p:nvSpPr>
        <p:spPr/>
        <p:txBody>
          <a:bodyPr/>
          <a:lstStyle/>
          <a:p>
            <a:r>
              <a:rPr lang="en-US" dirty="0"/>
              <a:t>redux-</a:t>
            </a:r>
            <a:r>
              <a:rPr lang="en-US" dirty="0" err="1"/>
              <a:t>thunk</a:t>
            </a:r>
            <a:r>
              <a:rPr lang="en-US" dirty="0"/>
              <a:t> pseudocode</a:t>
            </a:r>
          </a:p>
        </p:txBody>
      </p:sp>
      <p:sp>
        <p:nvSpPr>
          <p:cNvPr id="4" name="Slide Number Placeholder 3">
            <a:extLst>
              <a:ext uri="{FF2B5EF4-FFF2-40B4-BE49-F238E27FC236}">
                <a16:creationId xmlns:a16="http://schemas.microsoft.com/office/drawing/2014/main" id="{1662028D-7B66-48E4-A0DD-CBE471C93630}"/>
              </a:ext>
            </a:extLst>
          </p:cNvPr>
          <p:cNvSpPr>
            <a:spLocks noGrp="1"/>
          </p:cNvSpPr>
          <p:nvPr>
            <p:ph type="sldNum" sz="quarter" idx="4"/>
          </p:nvPr>
        </p:nvSpPr>
        <p:spPr/>
        <p:txBody>
          <a:bodyPr/>
          <a:lstStyle/>
          <a:p>
            <a:fld id="{3A3ABCD3-4259-4031-A1A0-BB63FBFB7B73}" type="slidenum">
              <a:rPr lang="en-US" smtClean="0"/>
              <a:pPr/>
              <a:t>209</a:t>
            </a:fld>
            <a:endParaRPr lang="en-US" dirty="0"/>
          </a:p>
        </p:txBody>
      </p:sp>
    </p:spTree>
    <p:extLst>
      <p:ext uri="{BB962C8B-B14F-4D97-AF65-F5344CB8AC3E}">
        <p14:creationId xmlns:p14="http://schemas.microsoft.com/office/powerpoint/2010/main" val="323716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A07F3D-859C-4255-B192-D65D0AFE3303}"/>
              </a:ext>
            </a:extLst>
          </p:cNvPr>
          <p:cNvSpPr>
            <a:spLocks noGrp="1"/>
          </p:cNvSpPr>
          <p:nvPr>
            <p:ph sz="quarter" idx="13"/>
          </p:nvPr>
        </p:nvSpPr>
        <p:spPr/>
        <p:txBody>
          <a:bodyPr/>
          <a:lstStyle/>
          <a:p>
            <a:pPr marL="0" indent="0">
              <a:buNone/>
            </a:pPr>
            <a:r>
              <a:rPr lang="en-US" sz="2000" dirty="0">
                <a:latin typeface="Consolas" panose="020B0609020204030204" pitchFamily="49" charset="0"/>
              </a:rPr>
              <a:t>const widget = {</a:t>
            </a:r>
          </a:p>
          <a:p>
            <a:pPr marL="0" indent="0">
              <a:buNone/>
            </a:pPr>
            <a:r>
              <a:rPr lang="en-US" sz="2000" dirty="0">
                <a:latin typeface="Consolas" panose="020B0609020204030204" pitchFamily="49" charset="0"/>
              </a:rPr>
              <a:t>	height: 200,</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createMeasureFunction</a:t>
            </a:r>
            <a:r>
              <a:rPr lang="en-US" sz="2000" dirty="0">
                <a:latin typeface="Consolas" panose="020B0609020204030204" pitchFamily="49" charset="0"/>
              </a:rPr>
              <a:t>: function() {</a:t>
            </a:r>
          </a:p>
          <a:p>
            <a:pPr marL="0" indent="0">
              <a:buNone/>
            </a:pPr>
            <a:r>
              <a:rPr lang="en-US" sz="2000" dirty="0">
                <a:latin typeface="Consolas" panose="020B0609020204030204" pitchFamily="49" charset="0"/>
              </a:rPr>
              <a:t>		return () =&gt; {</a:t>
            </a:r>
          </a:p>
          <a:p>
            <a:pPr marL="0" indent="0">
              <a:buNone/>
            </a:pPr>
            <a:r>
              <a:rPr lang="en-US" sz="2000" dirty="0">
                <a:latin typeface="Consolas" panose="020B0609020204030204" pitchFamily="49" charset="0"/>
              </a:rPr>
              <a:t>			return </a:t>
            </a:r>
            <a:r>
              <a:rPr lang="en-US" sz="2000" dirty="0" err="1">
                <a:latin typeface="Consolas" panose="020B0609020204030204" pitchFamily="49" charset="0"/>
              </a:rPr>
              <a:t>this.height</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const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err="1">
                <a:latin typeface="Consolas" panose="020B0609020204030204" pitchFamily="49" charset="0"/>
              </a:rPr>
              <a:t>widget.createMeasureFunction</a:t>
            </a:r>
            <a:r>
              <a:rPr lang="en-US" sz="2000" dirty="0">
                <a:latin typeface="Consolas" panose="020B0609020204030204" pitchFamily="49" charset="0"/>
              </a:rPr>
              <a:t>();</a:t>
            </a:r>
          </a:p>
          <a:p>
            <a:pPr marL="0" indent="0">
              <a:buNone/>
            </a:pPr>
            <a:r>
              <a:rPr lang="en-US" sz="2000" dirty="0">
                <a:latin typeface="Consolas" panose="020B0609020204030204" pitchFamily="49" charset="0"/>
              </a:rPr>
              <a:t>const height = </a:t>
            </a:r>
            <a:r>
              <a:rPr lang="en-US" sz="2000" dirty="0" err="1">
                <a:latin typeface="Consolas" panose="020B0609020204030204" pitchFamily="49" charset="0"/>
              </a:rPr>
              <a:t>getHeight</a:t>
            </a:r>
            <a:r>
              <a:rPr lang="en-US" sz="2000" dirty="0">
                <a:latin typeface="Consolas" panose="020B0609020204030204" pitchFamily="49" charset="0"/>
              </a:rPr>
              <a:t>();</a:t>
            </a:r>
          </a:p>
          <a:p>
            <a:pPr marL="0" indent="0">
              <a:buNone/>
            </a:pPr>
            <a:r>
              <a:rPr lang="en-US" sz="2000" dirty="0">
                <a:latin typeface="Consolas" panose="020B0609020204030204" pitchFamily="49" charset="0"/>
              </a:rPr>
              <a:t>console.log(height);				//200</a:t>
            </a:r>
          </a:p>
        </p:txBody>
      </p:sp>
      <p:sp>
        <p:nvSpPr>
          <p:cNvPr id="3" name="Title 2">
            <a:extLst>
              <a:ext uri="{FF2B5EF4-FFF2-40B4-BE49-F238E27FC236}">
                <a16:creationId xmlns:a16="http://schemas.microsoft.com/office/drawing/2014/main" id="{6F183827-CDF9-4875-A961-F39D783DFBF7}"/>
              </a:ext>
            </a:extLst>
          </p:cNvPr>
          <p:cNvSpPr>
            <a:spLocks noGrp="1"/>
          </p:cNvSpPr>
          <p:nvPr>
            <p:ph type="title"/>
          </p:nvPr>
        </p:nvSpPr>
        <p:spPr/>
        <p:txBody>
          <a:bodyPr/>
          <a:lstStyle/>
          <a:p>
            <a:r>
              <a:rPr lang="en-US" dirty="0"/>
              <a:t>Function context solution</a:t>
            </a:r>
          </a:p>
        </p:txBody>
      </p:sp>
      <p:sp>
        <p:nvSpPr>
          <p:cNvPr id="4" name="Slide Number Placeholder 3">
            <a:extLst>
              <a:ext uri="{FF2B5EF4-FFF2-40B4-BE49-F238E27FC236}">
                <a16:creationId xmlns:a16="http://schemas.microsoft.com/office/drawing/2014/main" id="{A254D6ED-8F47-42A0-9123-BBAE3D0BA90B}"/>
              </a:ext>
            </a:extLst>
          </p:cNvPr>
          <p:cNvSpPr>
            <a:spLocks noGrp="1"/>
          </p:cNvSpPr>
          <p:nvPr>
            <p:ph type="sldNum" sz="quarter" idx="4"/>
          </p:nvPr>
        </p:nvSpPr>
        <p:spPr/>
        <p:txBody>
          <a:bodyPr/>
          <a:lstStyle/>
          <a:p>
            <a:fld id="{3A3ABCD3-4259-4031-A1A0-BB63FBFB7B73}" type="slidenum">
              <a:rPr lang="en-US" smtClean="0"/>
              <a:pPr/>
              <a:t>21</a:t>
            </a:fld>
            <a:endParaRPr lang="en-US" dirty="0"/>
          </a:p>
        </p:txBody>
      </p:sp>
    </p:spTree>
    <p:extLst>
      <p:ext uri="{BB962C8B-B14F-4D97-AF65-F5344CB8AC3E}">
        <p14:creationId xmlns:p14="http://schemas.microsoft.com/office/powerpoint/2010/main" val="92103118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2746A21-5C9A-44F8-B43A-5C5D7576D2F0}"/>
              </a:ext>
            </a:extLst>
          </p:cNvPr>
          <p:cNvSpPr>
            <a:spLocks noGrp="1"/>
          </p:cNvSpPr>
          <p:nvPr>
            <p:ph sz="quarter" idx="13"/>
          </p:nvPr>
        </p:nvSpPr>
        <p:spPr/>
        <p:txBody>
          <a:bodyPr/>
          <a:lstStyle/>
          <a:p>
            <a:r>
              <a:rPr lang="en-US" dirty="0"/>
              <a:t>import { </a:t>
            </a:r>
            <a:r>
              <a:rPr lang="en-US" dirty="0" err="1"/>
              <a:t>createStore</a:t>
            </a:r>
            <a:r>
              <a:rPr lang="en-US" dirty="0"/>
              <a:t>, </a:t>
            </a:r>
            <a:r>
              <a:rPr lang="en-US" dirty="0" err="1"/>
              <a:t>combineReducers</a:t>
            </a:r>
            <a:r>
              <a:rPr lang="en-US" dirty="0"/>
              <a:t> }</a:t>
            </a:r>
          </a:p>
          <a:p>
            <a:r>
              <a:rPr lang="en-US" dirty="0"/>
              <a:t>	from 'redux';</a:t>
            </a:r>
          </a:p>
          <a:p>
            <a:r>
              <a:rPr lang="en-US" dirty="0"/>
              <a:t>import reducer1 from './store/reducers/one';</a:t>
            </a:r>
          </a:p>
          <a:p>
            <a:r>
              <a:rPr lang="en-US" dirty="0"/>
              <a:t>import reducer2 from './store/reducers/two';</a:t>
            </a:r>
          </a:p>
          <a:p>
            <a:endParaRPr lang="en-US" dirty="0"/>
          </a:p>
          <a:p>
            <a:r>
              <a:rPr lang="en-US" dirty="0"/>
              <a:t>const </a:t>
            </a:r>
            <a:r>
              <a:rPr lang="en-US" dirty="0" err="1"/>
              <a:t>rootReducer</a:t>
            </a:r>
            <a:r>
              <a:rPr lang="en-US" dirty="0"/>
              <a:t> = </a:t>
            </a:r>
            <a:r>
              <a:rPr lang="en-US" dirty="0" err="1"/>
              <a:t>combineReducers</a:t>
            </a:r>
            <a:r>
              <a:rPr lang="en-US" dirty="0"/>
              <a:t>({</a:t>
            </a:r>
          </a:p>
          <a:p>
            <a:r>
              <a:rPr lang="en-US" dirty="0"/>
              <a:t>	one: reducer1,</a:t>
            </a:r>
          </a:p>
          <a:p>
            <a:r>
              <a:rPr lang="en-US" dirty="0"/>
              <a:t>	two: reducer2</a:t>
            </a:r>
          </a:p>
          <a:p>
            <a:r>
              <a:rPr lang="en-US" dirty="0"/>
              <a:t>});</a:t>
            </a:r>
          </a:p>
          <a:p>
            <a:endParaRPr lang="en-US" dirty="0"/>
          </a:p>
          <a:p>
            <a:r>
              <a:rPr lang="en-US" dirty="0"/>
              <a:t>const store = </a:t>
            </a:r>
            <a:r>
              <a:rPr lang="en-US" dirty="0" err="1"/>
              <a:t>createStore</a:t>
            </a:r>
            <a:r>
              <a:rPr lang="en-US" dirty="0"/>
              <a:t>(</a:t>
            </a:r>
            <a:r>
              <a:rPr lang="en-US" dirty="0" err="1"/>
              <a:t>rootReducer</a:t>
            </a:r>
            <a:r>
              <a:rPr lang="en-US" dirty="0"/>
              <a:t>);</a:t>
            </a:r>
          </a:p>
        </p:txBody>
      </p:sp>
      <p:sp>
        <p:nvSpPr>
          <p:cNvPr id="8" name="Title 7">
            <a:extLst>
              <a:ext uri="{FF2B5EF4-FFF2-40B4-BE49-F238E27FC236}">
                <a16:creationId xmlns:a16="http://schemas.microsoft.com/office/drawing/2014/main" id="{EC148B5D-CB46-483C-A526-DE27A0A76A1C}"/>
              </a:ext>
            </a:extLst>
          </p:cNvPr>
          <p:cNvSpPr>
            <a:spLocks noGrp="1"/>
          </p:cNvSpPr>
          <p:nvPr>
            <p:ph type="title"/>
          </p:nvPr>
        </p:nvSpPr>
        <p:spPr/>
        <p:txBody>
          <a:bodyPr/>
          <a:lstStyle/>
          <a:p>
            <a:r>
              <a:rPr lang="en-US" dirty="0"/>
              <a:t>Combining reducers</a:t>
            </a:r>
          </a:p>
        </p:txBody>
      </p:sp>
      <p:sp>
        <p:nvSpPr>
          <p:cNvPr id="4" name="Slide Number Placeholder 3">
            <a:extLst>
              <a:ext uri="{FF2B5EF4-FFF2-40B4-BE49-F238E27FC236}">
                <a16:creationId xmlns:a16="http://schemas.microsoft.com/office/drawing/2014/main" id="{2A06B017-9D06-4AFC-9586-9C0493DD1D19}"/>
              </a:ext>
            </a:extLst>
          </p:cNvPr>
          <p:cNvSpPr>
            <a:spLocks noGrp="1"/>
          </p:cNvSpPr>
          <p:nvPr>
            <p:ph type="sldNum" sz="quarter" idx="4"/>
          </p:nvPr>
        </p:nvSpPr>
        <p:spPr/>
        <p:txBody>
          <a:bodyPr/>
          <a:lstStyle/>
          <a:p>
            <a:fld id="{3A3ABCD3-4259-4031-A1A0-BB63FBFB7B73}" type="slidenum">
              <a:rPr lang="en-US" smtClean="0"/>
              <a:pPr/>
              <a:t>210</a:t>
            </a:fld>
            <a:endParaRPr lang="en-US" dirty="0"/>
          </a:p>
        </p:txBody>
      </p:sp>
      <p:sp>
        <p:nvSpPr>
          <p:cNvPr id="10" name="Content Placeholder 9">
            <a:extLst>
              <a:ext uri="{FF2B5EF4-FFF2-40B4-BE49-F238E27FC236}">
                <a16:creationId xmlns:a16="http://schemas.microsoft.com/office/drawing/2014/main" id="{C67BD471-7784-4FE4-8E1D-85E2B9B70E99}"/>
              </a:ext>
            </a:extLst>
          </p:cNvPr>
          <p:cNvSpPr>
            <a:spLocks noGrp="1"/>
          </p:cNvSpPr>
          <p:nvPr>
            <p:ph sz="quarter" idx="14"/>
          </p:nvPr>
        </p:nvSpPr>
        <p:spPr/>
        <p:txBody>
          <a:bodyPr/>
          <a:lstStyle/>
          <a:p>
            <a:r>
              <a:rPr lang="en-US" dirty="0"/>
              <a:t>Nice to have multiple different reducer functions for different parts of state.</a:t>
            </a:r>
          </a:p>
          <a:p>
            <a:pPr lvl="1"/>
            <a:r>
              <a:rPr lang="en-US" dirty="0"/>
              <a:t>Easier to maintain the code.</a:t>
            </a:r>
          </a:p>
          <a:p>
            <a:r>
              <a:rPr lang="en-US" dirty="0"/>
              <a:t>Redux allows only one reducer function.</a:t>
            </a:r>
          </a:p>
          <a:p>
            <a:pPr lvl="1"/>
            <a:r>
              <a:rPr lang="en-US" dirty="0"/>
              <a:t>Provides a way to combine several into one.</a:t>
            </a:r>
          </a:p>
          <a:p>
            <a:r>
              <a:rPr lang="en-US" dirty="0" err="1"/>
              <a:t>combineReducers</a:t>
            </a:r>
            <a:r>
              <a:rPr lang="en-US" dirty="0"/>
              <a:t> takes a config hashmap as its parameter.</a:t>
            </a:r>
          </a:p>
          <a:p>
            <a:r>
              <a:rPr lang="en-US" dirty="0"/>
              <a:t>Store now becomes an object with each reducer's store being one property.</a:t>
            </a:r>
          </a:p>
          <a:p>
            <a:endParaRPr lang="en-US" dirty="0"/>
          </a:p>
        </p:txBody>
      </p:sp>
    </p:spTree>
    <p:extLst>
      <p:ext uri="{BB962C8B-B14F-4D97-AF65-F5344CB8AC3E}">
        <p14:creationId xmlns:p14="http://schemas.microsoft.com/office/powerpoint/2010/main" val="261860339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8CFA4-C9F2-4CE3-A27C-DD5214B2A6FE}"/>
              </a:ext>
            </a:extLst>
          </p:cNvPr>
          <p:cNvSpPr>
            <a:spLocks noGrp="1"/>
          </p:cNvSpPr>
          <p:nvPr>
            <p:ph sz="quarter" idx="13"/>
          </p:nvPr>
        </p:nvSpPr>
        <p:spPr/>
        <p:txBody>
          <a:bodyPr/>
          <a:lstStyle/>
          <a:p>
            <a:r>
              <a:rPr lang="en-US" dirty="0"/>
              <a:t>export const </a:t>
            </a:r>
            <a:r>
              <a:rPr lang="en-US" dirty="0" err="1"/>
              <a:t>myActionAsync</a:t>
            </a:r>
            <a:r>
              <a:rPr lang="en-US" dirty="0"/>
              <a:t> = () =&gt; {</a:t>
            </a:r>
          </a:p>
          <a:p>
            <a:r>
              <a:rPr lang="en-US" dirty="0"/>
              <a:t>	return (dispatch, </a:t>
            </a:r>
            <a:r>
              <a:rPr lang="en-US" dirty="0" err="1"/>
              <a:t>getState</a:t>
            </a:r>
            <a:r>
              <a:rPr lang="en-US" dirty="0"/>
              <a:t>) =&gt; {</a:t>
            </a:r>
          </a:p>
          <a:p>
            <a:r>
              <a:rPr lang="en-US" dirty="0"/>
              <a:t>		const </a:t>
            </a:r>
            <a:r>
              <a:rPr lang="en-US" dirty="0" err="1"/>
              <a:t>currState</a:t>
            </a:r>
            <a:r>
              <a:rPr lang="en-US" dirty="0"/>
              <a:t> = </a:t>
            </a:r>
            <a:r>
              <a:rPr lang="en-US" dirty="0" err="1"/>
              <a:t>getState</a:t>
            </a:r>
            <a:r>
              <a:rPr lang="en-US" dirty="0"/>
              <a:t>();</a:t>
            </a:r>
          </a:p>
          <a:p>
            <a:r>
              <a:rPr lang="en-US" dirty="0"/>
              <a:t>		//decide whether to dispatch or not</a:t>
            </a:r>
          </a:p>
          <a:p>
            <a:r>
              <a:rPr lang="en-US" dirty="0"/>
              <a:t>		</a:t>
            </a:r>
          </a:p>
          <a:p>
            <a:r>
              <a:rPr lang="en-US" dirty="0"/>
              <a:t>	}</a:t>
            </a:r>
          </a:p>
          <a:p>
            <a:r>
              <a:rPr lang="en-US" dirty="0"/>
              <a:t>}</a:t>
            </a:r>
          </a:p>
        </p:txBody>
      </p:sp>
      <p:sp>
        <p:nvSpPr>
          <p:cNvPr id="3" name="Title 2">
            <a:extLst>
              <a:ext uri="{FF2B5EF4-FFF2-40B4-BE49-F238E27FC236}">
                <a16:creationId xmlns:a16="http://schemas.microsoft.com/office/drawing/2014/main" id="{1289FD29-6F5E-4A73-A8AB-7253E497ABFA}"/>
              </a:ext>
            </a:extLst>
          </p:cNvPr>
          <p:cNvSpPr>
            <a:spLocks noGrp="1"/>
          </p:cNvSpPr>
          <p:nvPr>
            <p:ph type="title"/>
          </p:nvPr>
        </p:nvSpPr>
        <p:spPr/>
        <p:txBody>
          <a:bodyPr/>
          <a:lstStyle/>
          <a:p>
            <a:r>
              <a:rPr lang="en-US" dirty="0"/>
              <a:t>Action Creators and </a:t>
            </a:r>
            <a:r>
              <a:rPr lang="en-US" dirty="0" err="1"/>
              <a:t>GetState</a:t>
            </a:r>
            <a:endParaRPr lang="en-US" dirty="0"/>
          </a:p>
        </p:txBody>
      </p:sp>
      <p:sp>
        <p:nvSpPr>
          <p:cNvPr id="4" name="Slide Number Placeholder 3">
            <a:extLst>
              <a:ext uri="{FF2B5EF4-FFF2-40B4-BE49-F238E27FC236}">
                <a16:creationId xmlns:a16="http://schemas.microsoft.com/office/drawing/2014/main" id="{EFB60126-012C-4380-B198-B17F0095E2D5}"/>
              </a:ext>
            </a:extLst>
          </p:cNvPr>
          <p:cNvSpPr>
            <a:spLocks noGrp="1"/>
          </p:cNvSpPr>
          <p:nvPr>
            <p:ph type="sldNum" sz="quarter" idx="4"/>
          </p:nvPr>
        </p:nvSpPr>
        <p:spPr/>
        <p:txBody>
          <a:bodyPr/>
          <a:lstStyle/>
          <a:p>
            <a:fld id="{3A3ABCD3-4259-4031-A1A0-BB63FBFB7B73}" type="slidenum">
              <a:rPr lang="en-US" smtClean="0"/>
              <a:pPr/>
              <a:t>211</a:t>
            </a:fld>
            <a:endParaRPr lang="en-US" dirty="0"/>
          </a:p>
        </p:txBody>
      </p:sp>
      <p:sp>
        <p:nvSpPr>
          <p:cNvPr id="6" name="Content Placeholder 5">
            <a:extLst>
              <a:ext uri="{FF2B5EF4-FFF2-40B4-BE49-F238E27FC236}">
                <a16:creationId xmlns:a16="http://schemas.microsoft.com/office/drawing/2014/main" id="{35DA50CD-FBD8-441A-8566-84F9B2911CFB}"/>
              </a:ext>
            </a:extLst>
          </p:cNvPr>
          <p:cNvSpPr>
            <a:spLocks noGrp="1"/>
          </p:cNvSpPr>
          <p:nvPr>
            <p:ph sz="quarter" idx="14"/>
          </p:nvPr>
        </p:nvSpPr>
        <p:spPr/>
        <p:txBody>
          <a:bodyPr/>
          <a:lstStyle/>
          <a:p>
            <a:r>
              <a:rPr lang="en-US" dirty="0"/>
              <a:t>Action creators may need to access current state.</a:t>
            </a:r>
          </a:p>
          <a:p>
            <a:pPr lvl="1"/>
            <a:r>
              <a:rPr lang="en-US" dirty="0"/>
              <a:t>Use state values in sending async requests.</a:t>
            </a:r>
          </a:p>
          <a:p>
            <a:pPr lvl="1"/>
            <a:r>
              <a:rPr lang="en-US" dirty="0"/>
              <a:t>Deciding whether to send async requests.</a:t>
            </a:r>
          </a:p>
          <a:p>
            <a:r>
              <a:rPr lang="en-US" dirty="0"/>
              <a:t>redux-</a:t>
            </a:r>
            <a:r>
              <a:rPr lang="en-US" dirty="0" err="1"/>
              <a:t>thunk</a:t>
            </a:r>
            <a:r>
              <a:rPr lang="en-US" dirty="0"/>
              <a:t> will pass </a:t>
            </a:r>
            <a:r>
              <a:rPr lang="en-US" dirty="0" err="1"/>
              <a:t>getState</a:t>
            </a:r>
            <a:r>
              <a:rPr lang="en-US" dirty="0"/>
              <a:t>() as a second parameter in async action creators.</a:t>
            </a:r>
          </a:p>
          <a:p>
            <a:r>
              <a:rPr lang="en-US" dirty="0"/>
              <a:t>This should not be overused.</a:t>
            </a:r>
          </a:p>
          <a:p>
            <a:r>
              <a:rPr lang="en-US" dirty="0"/>
              <a:t>Well-designed actions will usually receive everything they need as parameters.</a:t>
            </a:r>
          </a:p>
          <a:p>
            <a:endParaRPr lang="en-US" dirty="0"/>
          </a:p>
        </p:txBody>
      </p:sp>
    </p:spTree>
    <p:extLst>
      <p:ext uri="{BB962C8B-B14F-4D97-AF65-F5344CB8AC3E}">
        <p14:creationId xmlns:p14="http://schemas.microsoft.com/office/powerpoint/2010/main" val="37594935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11 in your student files</a:t>
            </a:r>
          </a:p>
        </p:txBody>
      </p:sp>
      <p:sp>
        <p:nvSpPr>
          <p:cNvPr id="3" name="Title 2"/>
          <p:cNvSpPr>
            <a:spLocks noGrp="1"/>
          </p:cNvSpPr>
          <p:nvPr>
            <p:ph type="title"/>
          </p:nvPr>
        </p:nvSpPr>
        <p:spPr/>
        <p:txBody>
          <a:bodyPr/>
          <a:lstStyle/>
          <a:p>
            <a:r>
              <a:rPr lang="en-US" dirty="0"/>
              <a:t>Exercise 11: Async Redux</a:t>
            </a:r>
          </a:p>
        </p:txBody>
      </p:sp>
      <p:sp>
        <p:nvSpPr>
          <p:cNvPr id="4" name="Slide Number Placeholder 3"/>
          <p:cNvSpPr>
            <a:spLocks noGrp="1"/>
          </p:cNvSpPr>
          <p:nvPr>
            <p:ph type="sldNum" sz="quarter" idx="4"/>
          </p:nvPr>
        </p:nvSpPr>
        <p:spPr/>
        <p:txBody>
          <a:bodyPr/>
          <a:lstStyle/>
          <a:p>
            <a:fld id="{3A3ABCD3-4259-4031-A1A0-BB63FBFB7B73}" type="slidenum">
              <a:rPr lang="en-US" smtClean="0"/>
              <a:pPr/>
              <a:t>212</a:t>
            </a:fld>
            <a:endParaRPr lang="en-US" dirty="0"/>
          </a:p>
        </p:txBody>
      </p:sp>
    </p:spTree>
    <p:extLst>
      <p:ext uri="{BB962C8B-B14F-4D97-AF65-F5344CB8AC3E}">
        <p14:creationId xmlns:p14="http://schemas.microsoft.com/office/powerpoint/2010/main" val="109797754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Required Testing Tools</a:t>
            </a:r>
          </a:p>
          <a:p>
            <a:r>
              <a:rPr lang="en-US" dirty="0"/>
              <a:t>What to Test?</a:t>
            </a:r>
          </a:p>
          <a:p>
            <a:r>
              <a:rPr lang="en-US" dirty="0"/>
              <a:t>Testing Components</a:t>
            </a:r>
          </a:p>
          <a:p>
            <a:r>
              <a:rPr lang="en-US" dirty="0"/>
              <a:t>Jest and Enzyme</a:t>
            </a:r>
          </a:p>
          <a:p>
            <a:r>
              <a:rPr lang="en-US" dirty="0"/>
              <a:t>Testing Containers</a:t>
            </a:r>
          </a:p>
          <a:p>
            <a:r>
              <a:rPr lang="en-US" dirty="0"/>
              <a:t>Testing Redux</a:t>
            </a:r>
          </a:p>
        </p:txBody>
      </p:sp>
      <p:sp>
        <p:nvSpPr>
          <p:cNvPr id="3" name="Title 2"/>
          <p:cNvSpPr>
            <a:spLocks noGrp="1"/>
          </p:cNvSpPr>
          <p:nvPr>
            <p:ph type="title"/>
          </p:nvPr>
        </p:nvSpPr>
        <p:spPr/>
        <p:txBody>
          <a:bodyPr/>
          <a:lstStyle/>
          <a:p>
            <a:r>
              <a:rPr lang="en-US" dirty="0"/>
              <a:t>Lesson 12: Testing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213</a:t>
            </a:fld>
            <a:endParaRPr lang="en-US" dirty="0"/>
          </a:p>
        </p:txBody>
      </p:sp>
    </p:spTree>
    <p:extLst>
      <p:ext uri="{BB962C8B-B14F-4D97-AF65-F5344CB8AC3E}">
        <p14:creationId xmlns:p14="http://schemas.microsoft.com/office/powerpoint/2010/main" val="53815679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B97B5-A996-4026-B0C5-52AA495CD75E}"/>
              </a:ext>
            </a:extLst>
          </p:cNvPr>
          <p:cNvSpPr>
            <a:spLocks noGrp="1"/>
          </p:cNvSpPr>
          <p:nvPr>
            <p:ph sz="quarter" idx="13"/>
          </p:nvPr>
        </p:nvSpPr>
        <p:spPr/>
        <p:txBody>
          <a:bodyPr/>
          <a:lstStyle/>
          <a:p>
            <a:r>
              <a:rPr lang="en-US" dirty="0"/>
              <a:t>Test runner:</a:t>
            </a:r>
          </a:p>
          <a:p>
            <a:pPr lvl="1"/>
            <a:r>
              <a:rPr lang="en-US" dirty="0"/>
              <a:t>Executes the tests.</a:t>
            </a:r>
          </a:p>
          <a:p>
            <a:pPr lvl="1"/>
            <a:r>
              <a:rPr lang="en-US" dirty="0"/>
              <a:t>Provides validation library.</a:t>
            </a:r>
          </a:p>
          <a:p>
            <a:pPr lvl="1"/>
            <a:r>
              <a:rPr lang="en-US" dirty="0"/>
              <a:t>create-react-app builds applications pre-configured with a test runner.</a:t>
            </a:r>
          </a:p>
          <a:p>
            <a:pPr lvl="1"/>
            <a:r>
              <a:rPr lang="en-US" dirty="0"/>
              <a:t>This course uses Jest.</a:t>
            </a:r>
          </a:p>
          <a:p>
            <a:r>
              <a:rPr lang="en-US" dirty="0"/>
              <a:t>Testing utilities:</a:t>
            </a:r>
          </a:p>
          <a:p>
            <a:pPr lvl="1"/>
            <a:r>
              <a:rPr lang="en-US" dirty="0"/>
              <a:t>Simulate the React environment.</a:t>
            </a:r>
          </a:p>
          <a:p>
            <a:pPr lvl="1"/>
            <a:r>
              <a:rPr lang="en-US" dirty="0"/>
              <a:t>Mounts components.</a:t>
            </a:r>
          </a:p>
          <a:p>
            <a:pPr lvl="1"/>
            <a:r>
              <a:rPr lang="en-US" dirty="0"/>
              <a:t>Allows tests to interact with the DOM.</a:t>
            </a:r>
          </a:p>
          <a:p>
            <a:pPr lvl="1"/>
            <a:r>
              <a:rPr lang="en-US" dirty="0"/>
              <a:t>Could use React Test Utils.</a:t>
            </a:r>
          </a:p>
          <a:p>
            <a:pPr lvl="1"/>
            <a:r>
              <a:rPr lang="en-US" dirty="0"/>
              <a:t>Enzyme is newer and more powerful – recommended by React team.</a:t>
            </a:r>
          </a:p>
          <a:p>
            <a:endParaRPr lang="en-US" dirty="0"/>
          </a:p>
        </p:txBody>
      </p:sp>
      <p:sp>
        <p:nvSpPr>
          <p:cNvPr id="3" name="Title 2">
            <a:extLst>
              <a:ext uri="{FF2B5EF4-FFF2-40B4-BE49-F238E27FC236}">
                <a16:creationId xmlns:a16="http://schemas.microsoft.com/office/drawing/2014/main" id="{07C4824B-E794-40C9-B09C-1338B37CA269}"/>
              </a:ext>
            </a:extLst>
          </p:cNvPr>
          <p:cNvSpPr>
            <a:spLocks noGrp="1"/>
          </p:cNvSpPr>
          <p:nvPr>
            <p:ph type="title"/>
          </p:nvPr>
        </p:nvSpPr>
        <p:spPr/>
        <p:txBody>
          <a:bodyPr/>
          <a:lstStyle/>
          <a:p>
            <a:r>
              <a:rPr lang="en-US" dirty="0"/>
              <a:t>Testing Tools</a:t>
            </a:r>
          </a:p>
        </p:txBody>
      </p:sp>
      <p:sp>
        <p:nvSpPr>
          <p:cNvPr id="4" name="Slide Number Placeholder 3">
            <a:extLst>
              <a:ext uri="{FF2B5EF4-FFF2-40B4-BE49-F238E27FC236}">
                <a16:creationId xmlns:a16="http://schemas.microsoft.com/office/drawing/2014/main" id="{CC99A789-A377-4C4F-BE29-CD0EE9AFBABE}"/>
              </a:ext>
            </a:extLst>
          </p:cNvPr>
          <p:cNvSpPr>
            <a:spLocks noGrp="1"/>
          </p:cNvSpPr>
          <p:nvPr>
            <p:ph type="sldNum" sz="quarter" idx="4"/>
          </p:nvPr>
        </p:nvSpPr>
        <p:spPr/>
        <p:txBody>
          <a:bodyPr/>
          <a:lstStyle/>
          <a:p>
            <a:fld id="{3A3ABCD3-4259-4031-A1A0-BB63FBFB7B73}" type="slidenum">
              <a:rPr lang="en-US" smtClean="0"/>
              <a:pPr/>
              <a:t>214</a:t>
            </a:fld>
            <a:endParaRPr lang="en-US" dirty="0"/>
          </a:p>
        </p:txBody>
      </p:sp>
    </p:spTree>
    <p:extLst>
      <p:ext uri="{BB962C8B-B14F-4D97-AF65-F5344CB8AC3E}">
        <p14:creationId xmlns:p14="http://schemas.microsoft.com/office/powerpoint/2010/main" val="3719682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238D91-F138-4EEA-A2DC-4BA2BDF72D32}"/>
              </a:ext>
            </a:extLst>
          </p:cNvPr>
          <p:cNvSpPr>
            <a:spLocks noGrp="1"/>
          </p:cNvSpPr>
          <p:nvPr>
            <p:ph sz="quarter" idx="13"/>
          </p:nvPr>
        </p:nvSpPr>
        <p:spPr/>
        <p:txBody>
          <a:bodyPr/>
          <a:lstStyle/>
          <a:p>
            <a:r>
              <a:rPr lang="en-US" dirty="0"/>
              <a:t>No need to test libraries – React, Redux, Axios.</a:t>
            </a:r>
          </a:p>
          <a:p>
            <a:pPr lvl="1"/>
            <a:r>
              <a:rPr lang="en-US" dirty="0"/>
              <a:t>E.g., do not test whether React can use props to emit an event to a parent component.</a:t>
            </a:r>
          </a:p>
          <a:p>
            <a:pPr lvl="1"/>
            <a:r>
              <a:rPr lang="en-US" dirty="0"/>
              <a:t>Do test whether a specific button click will emit a specific event on its props.</a:t>
            </a:r>
          </a:p>
          <a:p>
            <a:r>
              <a:rPr lang="en-US" dirty="0"/>
              <a:t>Do not test interactions between components.</a:t>
            </a:r>
          </a:p>
          <a:p>
            <a:pPr lvl="1"/>
            <a:r>
              <a:rPr lang="en-US" dirty="0"/>
              <a:t>E.g., click a button in one component and verify the changes in another component.</a:t>
            </a:r>
          </a:p>
          <a:p>
            <a:pPr lvl="1"/>
            <a:r>
              <a:rPr lang="en-US" dirty="0"/>
              <a:t>These are integration tests.</a:t>
            </a:r>
          </a:p>
          <a:p>
            <a:pPr lvl="1"/>
            <a:r>
              <a:rPr lang="en-US" dirty="0"/>
              <a:t>They have their place, but that is not what we are covering here.</a:t>
            </a:r>
          </a:p>
          <a:p>
            <a:pPr lvl="1"/>
            <a:r>
              <a:rPr lang="en-US" dirty="0"/>
              <a:t>Do test whether updating props for a component triggers appropriate changes in rendered content.</a:t>
            </a:r>
          </a:p>
          <a:p>
            <a:r>
              <a:rPr lang="en-US" dirty="0"/>
              <a:t>Do test isolated units.</a:t>
            </a:r>
          </a:p>
          <a:p>
            <a:pPr lvl="1"/>
            <a:r>
              <a:rPr lang="en-US" dirty="0"/>
              <a:t>Reducer functions.</a:t>
            </a:r>
          </a:p>
          <a:p>
            <a:pPr lvl="1"/>
            <a:r>
              <a:rPr lang="en-US" dirty="0"/>
              <a:t>Components – especially conditional content.</a:t>
            </a:r>
          </a:p>
          <a:p>
            <a:endParaRPr lang="en-US" dirty="0"/>
          </a:p>
        </p:txBody>
      </p:sp>
      <p:sp>
        <p:nvSpPr>
          <p:cNvPr id="3" name="Title 2">
            <a:extLst>
              <a:ext uri="{FF2B5EF4-FFF2-40B4-BE49-F238E27FC236}">
                <a16:creationId xmlns:a16="http://schemas.microsoft.com/office/drawing/2014/main" id="{ED8E0DA1-668A-46A9-9F42-79740A07133B}"/>
              </a:ext>
            </a:extLst>
          </p:cNvPr>
          <p:cNvSpPr>
            <a:spLocks noGrp="1"/>
          </p:cNvSpPr>
          <p:nvPr>
            <p:ph type="title"/>
          </p:nvPr>
        </p:nvSpPr>
        <p:spPr/>
        <p:txBody>
          <a:bodyPr/>
          <a:lstStyle/>
          <a:p>
            <a:r>
              <a:rPr lang="en-US" dirty="0"/>
              <a:t>What to Test? (or what not to)</a:t>
            </a:r>
          </a:p>
        </p:txBody>
      </p:sp>
      <p:sp>
        <p:nvSpPr>
          <p:cNvPr id="4" name="Slide Number Placeholder 3">
            <a:extLst>
              <a:ext uri="{FF2B5EF4-FFF2-40B4-BE49-F238E27FC236}">
                <a16:creationId xmlns:a16="http://schemas.microsoft.com/office/drawing/2014/main" id="{31A43D2A-5B2B-4913-AD73-941CCA2DC199}"/>
              </a:ext>
            </a:extLst>
          </p:cNvPr>
          <p:cNvSpPr>
            <a:spLocks noGrp="1"/>
          </p:cNvSpPr>
          <p:nvPr>
            <p:ph type="sldNum" sz="quarter" idx="4"/>
          </p:nvPr>
        </p:nvSpPr>
        <p:spPr/>
        <p:txBody>
          <a:bodyPr/>
          <a:lstStyle/>
          <a:p>
            <a:fld id="{3A3ABCD3-4259-4031-A1A0-BB63FBFB7B73}" type="slidenum">
              <a:rPr lang="en-US" smtClean="0"/>
              <a:pPr/>
              <a:t>215</a:t>
            </a:fld>
            <a:endParaRPr lang="en-US" dirty="0"/>
          </a:p>
        </p:txBody>
      </p:sp>
    </p:spTree>
    <p:extLst>
      <p:ext uri="{BB962C8B-B14F-4D97-AF65-F5344CB8AC3E}">
        <p14:creationId xmlns:p14="http://schemas.microsoft.com/office/powerpoint/2010/main" val="389163191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56C503-90F8-4A9D-B172-8B619FAE9165}"/>
              </a:ext>
            </a:extLst>
          </p:cNvPr>
          <p:cNvSpPr>
            <a:spLocks noGrp="1"/>
          </p:cNvSpPr>
          <p:nvPr>
            <p:ph sz="quarter" idx="13"/>
          </p:nvPr>
        </p:nvSpPr>
        <p:spPr/>
        <p:txBody>
          <a:bodyPr/>
          <a:lstStyle/>
          <a:p>
            <a:r>
              <a:rPr lang="en-US" dirty="0"/>
              <a:t>create-react-app test scripts look for files that end with ".test.js".</a:t>
            </a:r>
          </a:p>
          <a:p>
            <a:pPr lvl="1"/>
            <a:r>
              <a:rPr lang="en-US" dirty="0"/>
              <a:t>Convention is to put them in the same directory as the file being tested.</a:t>
            </a:r>
          </a:p>
          <a:p>
            <a:pPr lvl="1"/>
            <a:r>
              <a:rPr lang="en-US" dirty="0"/>
              <a:t>E.g., MyComponent.js would be tested inside of MyComponent.test.js.</a:t>
            </a:r>
          </a:p>
          <a:p>
            <a:r>
              <a:rPr lang="en-US" dirty="0"/>
              <a:t>Jest defines a function called describe().</a:t>
            </a:r>
          </a:p>
          <a:p>
            <a:pPr lvl="1"/>
            <a:r>
              <a:rPr lang="en-US" dirty="0"/>
              <a:t>Used to create test suites.</a:t>
            </a:r>
          </a:p>
          <a:p>
            <a:pPr lvl="1"/>
            <a:r>
              <a:rPr lang="en-US" dirty="0"/>
              <a:t>First parameter is the name of the test suite.</a:t>
            </a:r>
          </a:p>
          <a:p>
            <a:pPr lvl="1"/>
            <a:r>
              <a:rPr lang="en-US" dirty="0"/>
              <a:t>Second parameter is a function that contains the tests included in the suite.</a:t>
            </a:r>
          </a:p>
          <a:p>
            <a:r>
              <a:rPr lang="en-US" dirty="0"/>
              <a:t>Jest defines a function called it().</a:t>
            </a:r>
          </a:p>
          <a:p>
            <a:pPr lvl="1"/>
            <a:r>
              <a:rPr lang="en-US" dirty="0"/>
              <a:t>Used to create tests.</a:t>
            </a:r>
          </a:p>
          <a:p>
            <a:pPr lvl="1"/>
            <a:r>
              <a:rPr lang="en-US" dirty="0"/>
              <a:t>First parameter is the name of the test.</a:t>
            </a:r>
          </a:p>
          <a:p>
            <a:pPr lvl="1"/>
            <a:r>
              <a:rPr lang="en-US" dirty="0"/>
              <a:t>Second parameter is a function that contains the test.</a:t>
            </a:r>
          </a:p>
          <a:p>
            <a:r>
              <a:rPr lang="en-US" dirty="0"/>
              <a:t>Can include multiple suites in a file and can nest suites.</a:t>
            </a:r>
          </a:p>
          <a:p>
            <a:r>
              <a:rPr lang="en-US" dirty="0"/>
              <a:t>Can include multiple tests in a suite.</a:t>
            </a:r>
          </a:p>
        </p:txBody>
      </p:sp>
      <p:sp>
        <p:nvSpPr>
          <p:cNvPr id="3" name="Title 2">
            <a:extLst>
              <a:ext uri="{FF2B5EF4-FFF2-40B4-BE49-F238E27FC236}">
                <a16:creationId xmlns:a16="http://schemas.microsoft.com/office/drawing/2014/main" id="{746E6A1E-95FC-426A-9CB7-BA7820A6FB4D}"/>
              </a:ext>
            </a:extLst>
          </p:cNvPr>
          <p:cNvSpPr>
            <a:spLocks noGrp="1"/>
          </p:cNvSpPr>
          <p:nvPr>
            <p:ph type="title"/>
          </p:nvPr>
        </p:nvSpPr>
        <p:spPr/>
        <p:txBody>
          <a:bodyPr/>
          <a:lstStyle/>
          <a:p>
            <a:r>
              <a:rPr lang="en-US" dirty="0"/>
              <a:t>Test Syntax</a:t>
            </a:r>
          </a:p>
        </p:txBody>
      </p:sp>
      <p:sp>
        <p:nvSpPr>
          <p:cNvPr id="4" name="Slide Number Placeholder 3">
            <a:extLst>
              <a:ext uri="{FF2B5EF4-FFF2-40B4-BE49-F238E27FC236}">
                <a16:creationId xmlns:a16="http://schemas.microsoft.com/office/drawing/2014/main" id="{F6B69455-1ED7-4B0F-B4C1-EB2FAD08B9BB}"/>
              </a:ext>
            </a:extLst>
          </p:cNvPr>
          <p:cNvSpPr>
            <a:spLocks noGrp="1"/>
          </p:cNvSpPr>
          <p:nvPr>
            <p:ph type="sldNum" sz="quarter" idx="4"/>
          </p:nvPr>
        </p:nvSpPr>
        <p:spPr/>
        <p:txBody>
          <a:bodyPr/>
          <a:lstStyle/>
          <a:p>
            <a:fld id="{3A3ABCD3-4259-4031-A1A0-BB63FBFB7B73}" type="slidenum">
              <a:rPr lang="en-US" smtClean="0"/>
              <a:pPr/>
              <a:t>216</a:t>
            </a:fld>
            <a:endParaRPr lang="en-US" dirty="0"/>
          </a:p>
        </p:txBody>
      </p:sp>
    </p:spTree>
    <p:extLst>
      <p:ext uri="{BB962C8B-B14F-4D97-AF65-F5344CB8AC3E}">
        <p14:creationId xmlns:p14="http://schemas.microsoft.com/office/powerpoint/2010/main" val="289378674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574A95-640D-4814-93C6-F855CE0A354B}"/>
              </a:ext>
            </a:extLst>
          </p:cNvPr>
          <p:cNvSpPr>
            <a:spLocks noGrp="1"/>
          </p:cNvSpPr>
          <p:nvPr>
            <p:ph sz="quarter" idx="13"/>
          </p:nvPr>
        </p:nvSpPr>
        <p:spPr/>
        <p:txBody>
          <a:bodyPr/>
          <a:lstStyle/>
          <a:p>
            <a:r>
              <a:rPr lang="en-US" dirty="0"/>
              <a:t>describe('my first suite of tests', () =&gt; {</a:t>
            </a:r>
          </a:p>
          <a:p>
            <a:endParaRPr lang="en-US" dirty="0"/>
          </a:p>
          <a:p>
            <a:r>
              <a:rPr lang="en-US" dirty="0"/>
              <a:t>	describe('a nested suite', () =&gt; {</a:t>
            </a:r>
          </a:p>
          <a:p>
            <a:r>
              <a:rPr lang="en-US" dirty="0"/>
              <a:t>		it('should do something', () =&gt; {			});</a:t>
            </a:r>
          </a:p>
          <a:p>
            <a:endParaRPr lang="en-US" dirty="0"/>
          </a:p>
          <a:p>
            <a:r>
              <a:rPr lang="en-US" dirty="0"/>
              <a:t>		it('should calculate correctly', () =&gt; {			});</a:t>
            </a:r>
          </a:p>
          <a:p>
            <a:r>
              <a:rPr lang="en-US" dirty="0"/>
              <a:t>	});</a:t>
            </a:r>
          </a:p>
          <a:p>
            <a:endParaRPr lang="en-US" dirty="0"/>
          </a:p>
          <a:p>
            <a:r>
              <a:rPr lang="en-US" dirty="0"/>
              <a:t>	it('should work properly', () =&gt; {			});</a:t>
            </a:r>
          </a:p>
          <a:p>
            <a:endParaRPr lang="en-US" dirty="0"/>
          </a:p>
          <a:p>
            <a:r>
              <a:rPr lang="en-US" dirty="0"/>
              <a:t>});</a:t>
            </a:r>
          </a:p>
        </p:txBody>
      </p:sp>
      <p:sp>
        <p:nvSpPr>
          <p:cNvPr id="3" name="Title 2">
            <a:extLst>
              <a:ext uri="{FF2B5EF4-FFF2-40B4-BE49-F238E27FC236}">
                <a16:creationId xmlns:a16="http://schemas.microsoft.com/office/drawing/2014/main" id="{49CB2A19-CC8D-4E19-B583-EFB8AA09D99C}"/>
              </a:ext>
            </a:extLst>
          </p:cNvPr>
          <p:cNvSpPr>
            <a:spLocks noGrp="1"/>
          </p:cNvSpPr>
          <p:nvPr>
            <p:ph type="title"/>
          </p:nvPr>
        </p:nvSpPr>
        <p:spPr/>
        <p:txBody>
          <a:bodyPr/>
          <a:lstStyle/>
          <a:p>
            <a:r>
              <a:rPr lang="en-US" dirty="0"/>
              <a:t>Test Syntax example</a:t>
            </a:r>
          </a:p>
        </p:txBody>
      </p:sp>
      <p:sp>
        <p:nvSpPr>
          <p:cNvPr id="4" name="Slide Number Placeholder 3">
            <a:extLst>
              <a:ext uri="{FF2B5EF4-FFF2-40B4-BE49-F238E27FC236}">
                <a16:creationId xmlns:a16="http://schemas.microsoft.com/office/drawing/2014/main" id="{46D5604C-F7CD-46CD-84F7-201D2BC65BBF}"/>
              </a:ext>
            </a:extLst>
          </p:cNvPr>
          <p:cNvSpPr>
            <a:spLocks noGrp="1"/>
          </p:cNvSpPr>
          <p:nvPr>
            <p:ph type="sldNum" sz="quarter" idx="4"/>
          </p:nvPr>
        </p:nvSpPr>
        <p:spPr/>
        <p:txBody>
          <a:bodyPr/>
          <a:lstStyle/>
          <a:p>
            <a:fld id="{3A3ABCD3-4259-4031-A1A0-BB63FBFB7B73}" type="slidenum">
              <a:rPr lang="en-US" smtClean="0"/>
              <a:pPr/>
              <a:t>217</a:t>
            </a:fld>
            <a:endParaRPr lang="en-US" dirty="0"/>
          </a:p>
        </p:txBody>
      </p:sp>
    </p:spTree>
    <p:extLst>
      <p:ext uri="{BB962C8B-B14F-4D97-AF65-F5344CB8AC3E}">
        <p14:creationId xmlns:p14="http://schemas.microsoft.com/office/powerpoint/2010/main" val="300168057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BAE57D-7FCA-4071-B109-CAB1A28A1008}"/>
              </a:ext>
            </a:extLst>
          </p:cNvPr>
          <p:cNvSpPr>
            <a:spLocks noGrp="1"/>
          </p:cNvSpPr>
          <p:nvPr>
            <p:ph sz="quarter" idx="13"/>
          </p:nvPr>
        </p:nvSpPr>
        <p:spPr/>
        <p:txBody>
          <a:bodyPr/>
          <a:lstStyle/>
          <a:p>
            <a:r>
              <a:rPr lang="en-US" dirty="0"/>
              <a:t>import { configure, shallow } from 'enzyme';</a:t>
            </a:r>
          </a:p>
          <a:p>
            <a:r>
              <a:rPr lang="en-US" dirty="0"/>
              <a:t>import Adapter from </a:t>
            </a:r>
          </a:p>
          <a:p>
            <a:r>
              <a:rPr lang="en-US" dirty="0"/>
              <a:t>				'enzyme-adapter-react-16';</a:t>
            </a:r>
          </a:p>
          <a:p>
            <a:endParaRPr lang="en-US" dirty="0"/>
          </a:p>
          <a:p>
            <a:r>
              <a:rPr lang="en-US" dirty="0"/>
              <a:t>configure({ adapter: new Adapter() });</a:t>
            </a:r>
          </a:p>
          <a:p>
            <a:endParaRPr lang="en-US" dirty="0"/>
          </a:p>
        </p:txBody>
      </p:sp>
      <p:sp>
        <p:nvSpPr>
          <p:cNvPr id="3" name="Title 2">
            <a:extLst>
              <a:ext uri="{FF2B5EF4-FFF2-40B4-BE49-F238E27FC236}">
                <a16:creationId xmlns:a16="http://schemas.microsoft.com/office/drawing/2014/main" id="{861B2960-AA4B-44B5-8BBD-A88B625472EB}"/>
              </a:ext>
            </a:extLst>
          </p:cNvPr>
          <p:cNvSpPr>
            <a:spLocks noGrp="1"/>
          </p:cNvSpPr>
          <p:nvPr>
            <p:ph type="title"/>
          </p:nvPr>
        </p:nvSpPr>
        <p:spPr/>
        <p:txBody>
          <a:bodyPr/>
          <a:lstStyle/>
          <a:p>
            <a:r>
              <a:rPr lang="en-US" dirty="0"/>
              <a:t>Why Enzyme?</a:t>
            </a:r>
          </a:p>
        </p:txBody>
      </p:sp>
      <p:sp>
        <p:nvSpPr>
          <p:cNvPr id="4" name="Slide Number Placeholder 3">
            <a:extLst>
              <a:ext uri="{FF2B5EF4-FFF2-40B4-BE49-F238E27FC236}">
                <a16:creationId xmlns:a16="http://schemas.microsoft.com/office/drawing/2014/main" id="{5B520590-4ABA-4AD1-B38C-39AD1B9EA961}"/>
              </a:ext>
            </a:extLst>
          </p:cNvPr>
          <p:cNvSpPr>
            <a:spLocks noGrp="1"/>
          </p:cNvSpPr>
          <p:nvPr>
            <p:ph type="sldNum" sz="quarter" idx="4"/>
          </p:nvPr>
        </p:nvSpPr>
        <p:spPr/>
        <p:txBody>
          <a:bodyPr/>
          <a:lstStyle/>
          <a:p>
            <a:fld id="{3A3ABCD3-4259-4031-A1A0-BB63FBFB7B73}" type="slidenum">
              <a:rPr lang="en-US" smtClean="0"/>
              <a:pPr/>
              <a:t>218</a:t>
            </a:fld>
            <a:endParaRPr lang="en-US" dirty="0"/>
          </a:p>
        </p:txBody>
      </p:sp>
      <p:sp>
        <p:nvSpPr>
          <p:cNvPr id="5" name="Content Placeholder 4">
            <a:extLst>
              <a:ext uri="{FF2B5EF4-FFF2-40B4-BE49-F238E27FC236}">
                <a16:creationId xmlns:a16="http://schemas.microsoft.com/office/drawing/2014/main" id="{92055942-9969-4795-83C9-0D2E01B5A0B0}"/>
              </a:ext>
            </a:extLst>
          </p:cNvPr>
          <p:cNvSpPr>
            <a:spLocks noGrp="1"/>
          </p:cNvSpPr>
          <p:nvPr>
            <p:ph sz="quarter" idx="14"/>
          </p:nvPr>
        </p:nvSpPr>
        <p:spPr/>
        <p:txBody>
          <a:bodyPr/>
          <a:lstStyle/>
          <a:p>
            <a:r>
              <a:rPr lang="en-US" dirty="0"/>
              <a:t>Need to test components in isolation.</a:t>
            </a:r>
          </a:p>
          <a:p>
            <a:pPr lvl="1"/>
            <a:r>
              <a:rPr lang="en-US" dirty="0"/>
              <a:t>Not within the framework of the application.</a:t>
            </a:r>
          </a:p>
          <a:p>
            <a:r>
              <a:rPr lang="en-US" dirty="0"/>
              <a:t>Enzyme has utilities for this.</a:t>
            </a:r>
          </a:p>
          <a:p>
            <a:r>
              <a:rPr lang="en-US" dirty="0"/>
              <a:t>Enzyme must interface with React.</a:t>
            </a:r>
          </a:p>
          <a:p>
            <a:pPr lvl="1"/>
            <a:r>
              <a:rPr lang="en-US" dirty="0"/>
              <a:t>Enzyme has a configure() function.</a:t>
            </a:r>
          </a:p>
          <a:p>
            <a:pPr lvl="1"/>
            <a:r>
              <a:rPr lang="en-US" dirty="0"/>
              <a:t>Uses an adapter to connect to React.</a:t>
            </a:r>
          </a:p>
          <a:p>
            <a:r>
              <a:rPr lang="en-US" dirty="0"/>
              <a:t>Enzyme has two methods to create component instances.</a:t>
            </a:r>
          </a:p>
          <a:p>
            <a:pPr lvl="1"/>
            <a:r>
              <a:rPr lang="en-US" dirty="0"/>
              <a:t>shallow() – renders child components as placeholders and omits some lifecycle events.</a:t>
            </a:r>
          </a:p>
          <a:p>
            <a:pPr lvl="1"/>
            <a:r>
              <a:rPr lang="en-US" dirty="0"/>
              <a:t>mount() – fully renders children and triggers all lifecycle events.</a:t>
            </a:r>
          </a:p>
        </p:txBody>
      </p:sp>
    </p:spTree>
    <p:extLst>
      <p:ext uri="{BB962C8B-B14F-4D97-AF65-F5344CB8AC3E}">
        <p14:creationId xmlns:p14="http://schemas.microsoft.com/office/powerpoint/2010/main" val="25497818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E97D87E-9837-4149-ABE6-5B1827EB655A}"/>
              </a:ext>
            </a:extLst>
          </p:cNvPr>
          <p:cNvSpPr>
            <a:spLocks noGrp="1"/>
          </p:cNvSpPr>
          <p:nvPr>
            <p:ph sz="quarter" idx="13"/>
          </p:nvPr>
        </p:nvSpPr>
        <p:spPr/>
        <p:txBody>
          <a:bodyPr/>
          <a:lstStyle/>
          <a:p>
            <a:r>
              <a:rPr lang="en-US" dirty="0"/>
              <a:t>shallow() returns a </a:t>
            </a:r>
            <a:r>
              <a:rPr lang="en-US" dirty="0" err="1"/>
              <a:t>ShallowWrapper</a:t>
            </a:r>
            <a:r>
              <a:rPr lang="en-US" dirty="0"/>
              <a:t>, mount() returns a </a:t>
            </a:r>
            <a:r>
              <a:rPr lang="en-US" dirty="0" err="1"/>
              <a:t>ReactWrapper</a:t>
            </a:r>
            <a:r>
              <a:rPr lang="en-US" dirty="0"/>
              <a:t>.</a:t>
            </a:r>
          </a:p>
          <a:p>
            <a:pPr lvl="1"/>
            <a:r>
              <a:rPr lang="en-US" dirty="0"/>
              <a:t>Both implement a similar API for searching content.</a:t>
            </a:r>
          </a:p>
          <a:p>
            <a:pPr lvl="1"/>
            <a:r>
              <a:rPr lang="en-US" dirty="0"/>
              <a:t>.find(selector), .closest(selector), .first(), </a:t>
            </a:r>
            <a:r>
              <a:rPr lang="en-US" dirty="0" err="1"/>
              <a:t>findWhere</a:t>
            </a:r>
            <a:r>
              <a:rPr lang="en-US" dirty="0"/>
              <a:t>(predicate) all return wrappers.</a:t>
            </a:r>
          </a:p>
          <a:p>
            <a:pPr lvl="1"/>
            <a:r>
              <a:rPr lang="en-US" dirty="0"/>
              <a:t>.</a:t>
            </a:r>
            <a:r>
              <a:rPr lang="en-US" dirty="0" err="1"/>
              <a:t>containsMatchingElement</a:t>
            </a:r>
            <a:r>
              <a:rPr lang="en-US" dirty="0"/>
              <a:t>(JSX), .</a:t>
            </a:r>
            <a:r>
              <a:rPr lang="en-US" dirty="0" err="1"/>
              <a:t>hasClass</a:t>
            </a:r>
            <a:r>
              <a:rPr lang="en-US" dirty="0"/>
              <a:t>(</a:t>
            </a:r>
            <a:r>
              <a:rPr lang="en-US" dirty="0" err="1"/>
              <a:t>className</a:t>
            </a:r>
            <a:r>
              <a:rPr lang="en-US" dirty="0"/>
              <a:t>) , .every(selector) all return a Boolean.</a:t>
            </a:r>
          </a:p>
          <a:p>
            <a:pPr lvl="1"/>
            <a:r>
              <a:rPr lang="en-US" dirty="0"/>
              <a:t>.</a:t>
            </a:r>
            <a:r>
              <a:rPr lang="en-US" dirty="0" err="1"/>
              <a:t>getElement</a:t>
            </a:r>
            <a:r>
              <a:rPr lang="en-US" dirty="0"/>
              <a:t>(index) returns a </a:t>
            </a:r>
            <a:r>
              <a:rPr lang="en-US" dirty="0" err="1"/>
              <a:t>ReactElement</a:t>
            </a:r>
            <a:r>
              <a:rPr lang="en-US" dirty="0"/>
              <a:t>.</a:t>
            </a:r>
          </a:p>
          <a:p>
            <a:pPr lvl="1"/>
            <a:r>
              <a:rPr lang="en-US" dirty="0"/>
              <a:t>.props(), .prop(key) return props values.</a:t>
            </a:r>
          </a:p>
          <a:p>
            <a:pPr lvl="1"/>
            <a:r>
              <a:rPr lang="en-US" dirty="0"/>
              <a:t>.</a:t>
            </a:r>
            <a:r>
              <a:rPr lang="en-US" dirty="0" err="1"/>
              <a:t>setProps</a:t>
            </a:r>
            <a:r>
              <a:rPr lang="en-US" dirty="0"/>
              <a:t>(obj), .</a:t>
            </a:r>
            <a:r>
              <a:rPr lang="en-US" dirty="0" err="1"/>
              <a:t>setState</a:t>
            </a:r>
            <a:r>
              <a:rPr lang="en-US" dirty="0"/>
              <a:t>(obj).</a:t>
            </a:r>
          </a:p>
          <a:p>
            <a:pPr lvl="1"/>
            <a:r>
              <a:rPr lang="en-US" dirty="0"/>
              <a:t>many more</a:t>
            </a:r>
          </a:p>
          <a:p>
            <a:r>
              <a:rPr lang="en-US" dirty="0"/>
              <a:t>Selectors flexible syntax can search the content.</a:t>
            </a:r>
          </a:p>
          <a:p>
            <a:pPr lvl="1"/>
            <a:r>
              <a:rPr lang="en-US" dirty="0"/>
              <a:t>by CSS selectors.</a:t>
            </a:r>
          </a:p>
          <a:p>
            <a:pPr lvl="1"/>
            <a:r>
              <a:rPr lang="en-US" dirty="0"/>
              <a:t>by component constructors.</a:t>
            </a:r>
          </a:p>
          <a:p>
            <a:pPr lvl="1"/>
            <a:r>
              <a:rPr lang="en-US" dirty="0"/>
              <a:t>by component display name.</a:t>
            </a:r>
          </a:p>
          <a:p>
            <a:pPr lvl="1"/>
            <a:r>
              <a:rPr lang="en-US" dirty="0"/>
              <a:t>by property values.</a:t>
            </a:r>
          </a:p>
          <a:p>
            <a:endParaRPr lang="en-US" dirty="0"/>
          </a:p>
        </p:txBody>
      </p:sp>
      <p:sp>
        <p:nvSpPr>
          <p:cNvPr id="3" name="Title 2">
            <a:extLst>
              <a:ext uri="{FF2B5EF4-FFF2-40B4-BE49-F238E27FC236}">
                <a16:creationId xmlns:a16="http://schemas.microsoft.com/office/drawing/2014/main" id="{8B427E1A-FA1F-4E95-A0FF-B7013F019716}"/>
              </a:ext>
            </a:extLst>
          </p:cNvPr>
          <p:cNvSpPr>
            <a:spLocks noGrp="1"/>
          </p:cNvSpPr>
          <p:nvPr>
            <p:ph type="title"/>
          </p:nvPr>
        </p:nvSpPr>
        <p:spPr/>
        <p:txBody>
          <a:bodyPr/>
          <a:lstStyle/>
          <a:p>
            <a:r>
              <a:rPr lang="en-US" dirty="0"/>
              <a:t>Examining Rendered Content with Enzyme</a:t>
            </a:r>
          </a:p>
        </p:txBody>
      </p:sp>
      <p:sp>
        <p:nvSpPr>
          <p:cNvPr id="4" name="Slide Number Placeholder 3">
            <a:extLst>
              <a:ext uri="{FF2B5EF4-FFF2-40B4-BE49-F238E27FC236}">
                <a16:creationId xmlns:a16="http://schemas.microsoft.com/office/drawing/2014/main" id="{BB16AB86-17A0-4F2A-B978-82305C298613}"/>
              </a:ext>
            </a:extLst>
          </p:cNvPr>
          <p:cNvSpPr>
            <a:spLocks noGrp="1"/>
          </p:cNvSpPr>
          <p:nvPr>
            <p:ph type="sldNum" sz="quarter" idx="4"/>
          </p:nvPr>
        </p:nvSpPr>
        <p:spPr/>
        <p:txBody>
          <a:bodyPr/>
          <a:lstStyle/>
          <a:p>
            <a:fld id="{3A3ABCD3-4259-4031-A1A0-BB63FBFB7B73}" type="slidenum">
              <a:rPr lang="en-US" smtClean="0"/>
              <a:pPr/>
              <a:t>219</a:t>
            </a:fld>
            <a:endParaRPr lang="en-US" dirty="0"/>
          </a:p>
        </p:txBody>
      </p:sp>
    </p:spTree>
    <p:extLst>
      <p:ext uri="{BB962C8B-B14F-4D97-AF65-F5344CB8AC3E}">
        <p14:creationId xmlns:p14="http://schemas.microsoft.com/office/powerpoint/2010/main" val="2440028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A4A05-1D6A-43E6-9E15-B19890250497}"/>
              </a:ext>
            </a:extLst>
          </p:cNvPr>
          <p:cNvSpPr>
            <a:spLocks noGrp="1"/>
          </p:cNvSpPr>
          <p:nvPr>
            <p:ph sz="quarter" idx="13"/>
          </p:nvPr>
        </p:nvSpPr>
        <p:spPr/>
        <p:txBody>
          <a:bodyPr/>
          <a:lstStyle/>
          <a:p>
            <a:r>
              <a:rPr lang="en-US" dirty="0"/>
              <a:t>Each JavaScript file becomes its own module.</a:t>
            </a:r>
          </a:p>
          <a:p>
            <a:pPr lvl="1"/>
            <a:r>
              <a:rPr lang="en-US" dirty="0"/>
              <a:t>Assets defined in a module are (by default) not visible to code in another module.</a:t>
            </a:r>
          </a:p>
          <a:p>
            <a:r>
              <a:rPr lang="en-US" dirty="0"/>
              <a:t>Assets are declaratively exported from modules.</a:t>
            </a:r>
          </a:p>
          <a:p>
            <a:pPr lvl="1"/>
            <a:r>
              <a:rPr lang="en-US" dirty="0"/>
              <a:t>Any number of assets can be exported from a module (named exports.)</a:t>
            </a:r>
          </a:p>
          <a:p>
            <a:pPr lvl="1"/>
            <a:r>
              <a:rPr lang="en-US" dirty="0"/>
              <a:t>Only one exported asset can be marked as the default export.</a:t>
            </a:r>
          </a:p>
          <a:p>
            <a:r>
              <a:rPr lang="en-US" dirty="0"/>
              <a:t>Exported assets can then be imported into other modules</a:t>
            </a:r>
          </a:p>
          <a:p>
            <a:pPr lvl="1"/>
            <a:r>
              <a:rPr lang="en-US" dirty="0"/>
              <a:t>This clearly defines dependencies between modules.</a:t>
            </a:r>
          </a:p>
          <a:p>
            <a:pPr lvl="1"/>
            <a:r>
              <a:rPr lang="en-US" dirty="0"/>
              <a:t>It allows for intelligent bundling or on-demand loading.</a:t>
            </a:r>
          </a:p>
          <a:p>
            <a:pPr lvl="1"/>
            <a:r>
              <a:rPr lang="en-US" dirty="0"/>
              <a:t>Non-default exports must be imported by their name (listed between curly braces.)</a:t>
            </a:r>
          </a:p>
          <a:p>
            <a:pPr lvl="1"/>
            <a:r>
              <a:rPr lang="en-US" dirty="0"/>
              <a:t>Default exports can be imported as any name desired (curly braces are omitted.)</a:t>
            </a:r>
          </a:p>
        </p:txBody>
      </p:sp>
      <p:sp>
        <p:nvSpPr>
          <p:cNvPr id="3" name="Title 2">
            <a:extLst>
              <a:ext uri="{FF2B5EF4-FFF2-40B4-BE49-F238E27FC236}">
                <a16:creationId xmlns:a16="http://schemas.microsoft.com/office/drawing/2014/main" id="{7F355D5C-B845-4F3B-8EA0-2F4DD47AA357}"/>
              </a:ext>
            </a:extLst>
          </p:cNvPr>
          <p:cNvSpPr>
            <a:spLocks noGrp="1"/>
          </p:cNvSpPr>
          <p:nvPr>
            <p:ph type="title"/>
          </p:nvPr>
        </p:nvSpPr>
        <p:spPr/>
        <p:txBody>
          <a:bodyPr/>
          <a:lstStyle/>
          <a:p>
            <a:r>
              <a:rPr lang="en-US" dirty="0"/>
              <a:t>Exports and Imports</a:t>
            </a:r>
          </a:p>
        </p:txBody>
      </p:sp>
      <p:sp>
        <p:nvSpPr>
          <p:cNvPr id="4" name="Slide Number Placeholder 3">
            <a:extLst>
              <a:ext uri="{FF2B5EF4-FFF2-40B4-BE49-F238E27FC236}">
                <a16:creationId xmlns:a16="http://schemas.microsoft.com/office/drawing/2014/main" id="{9719EC55-8CB2-409F-AA79-69F299AACACB}"/>
              </a:ext>
            </a:extLst>
          </p:cNvPr>
          <p:cNvSpPr>
            <a:spLocks noGrp="1"/>
          </p:cNvSpPr>
          <p:nvPr>
            <p:ph type="sldNum" sz="quarter" idx="4"/>
          </p:nvPr>
        </p:nvSpPr>
        <p:spPr/>
        <p:txBody>
          <a:bodyPr/>
          <a:lstStyle/>
          <a:p>
            <a:fld id="{3A3ABCD3-4259-4031-A1A0-BB63FBFB7B73}" type="slidenum">
              <a:rPr lang="en-US" smtClean="0"/>
              <a:pPr/>
              <a:t>22</a:t>
            </a:fld>
            <a:endParaRPr lang="en-US" dirty="0"/>
          </a:p>
        </p:txBody>
      </p:sp>
    </p:spTree>
    <p:extLst>
      <p:ext uri="{BB962C8B-B14F-4D97-AF65-F5344CB8AC3E}">
        <p14:creationId xmlns:p14="http://schemas.microsoft.com/office/powerpoint/2010/main" val="268560371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6F6A2A-F510-4BCC-8046-19B1331A30BA}"/>
              </a:ext>
            </a:extLst>
          </p:cNvPr>
          <p:cNvSpPr>
            <a:spLocks noGrp="1"/>
          </p:cNvSpPr>
          <p:nvPr>
            <p:ph sz="quarter" idx="13"/>
          </p:nvPr>
        </p:nvSpPr>
        <p:spPr/>
        <p:txBody>
          <a:bodyPr/>
          <a:lstStyle/>
          <a:p>
            <a:r>
              <a:rPr lang="en-US" dirty="0"/>
              <a:t>Jest provides the expect(value) function to make assertions.</a:t>
            </a:r>
          </a:p>
          <a:p>
            <a:pPr lvl="1"/>
            <a:r>
              <a:rPr lang="en-US" dirty="0"/>
              <a:t>Parameter is the value being tested.</a:t>
            </a:r>
          </a:p>
          <a:p>
            <a:r>
              <a:rPr lang="en-US" dirty="0"/>
              <a:t>Has many matchers to define expectations.</a:t>
            </a:r>
          </a:p>
          <a:p>
            <a:pPr lvl="1"/>
            <a:r>
              <a:rPr lang="en-US" dirty="0"/>
              <a:t>.</a:t>
            </a:r>
            <a:r>
              <a:rPr lang="en-US" dirty="0" err="1"/>
              <a:t>toEqual</a:t>
            </a:r>
            <a:r>
              <a:rPr lang="en-US" dirty="0"/>
              <a:t>(value), .</a:t>
            </a:r>
            <a:r>
              <a:rPr lang="en-US" dirty="0" err="1"/>
              <a:t>toStrictEqual</a:t>
            </a:r>
            <a:r>
              <a:rPr lang="en-US" dirty="0"/>
              <a:t>(value)</a:t>
            </a:r>
          </a:p>
          <a:p>
            <a:pPr lvl="1"/>
            <a:r>
              <a:rPr lang="en-US" dirty="0"/>
              <a:t>.</a:t>
            </a:r>
            <a:r>
              <a:rPr lang="en-US" dirty="0" err="1"/>
              <a:t>toBeNull</a:t>
            </a:r>
            <a:r>
              <a:rPr lang="en-US" dirty="0"/>
              <a:t>(), .</a:t>
            </a:r>
            <a:r>
              <a:rPr lang="en-US" dirty="0" err="1"/>
              <a:t>toBeDefined</a:t>
            </a:r>
            <a:r>
              <a:rPr lang="en-US" dirty="0"/>
              <a:t>(), .</a:t>
            </a:r>
            <a:r>
              <a:rPr lang="en-US" dirty="0" err="1"/>
              <a:t>toBeNaN</a:t>
            </a:r>
            <a:r>
              <a:rPr lang="en-US" dirty="0"/>
              <a:t>()</a:t>
            </a:r>
          </a:p>
          <a:p>
            <a:pPr lvl="1"/>
            <a:r>
              <a:rPr lang="en-US" dirty="0"/>
              <a:t>.</a:t>
            </a:r>
            <a:r>
              <a:rPr lang="en-US" dirty="0" err="1"/>
              <a:t>toBeTruthy</a:t>
            </a:r>
            <a:r>
              <a:rPr lang="en-US" dirty="0"/>
              <a:t>(), .</a:t>
            </a:r>
            <a:r>
              <a:rPr lang="en-US" dirty="0" err="1"/>
              <a:t>toBeFalsy</a:t>
            </a:r>
            <a:r>
              <a:rPr lang="en-US" dirty="0"/>
              <a:t>()</a:t>
            </a:r>
          </a:p>
          <a:p>
            <a:pPr lvl="1"/>
            <a:r>
              <a:rPr lang="en-US" dirty="0"/>
              <a:t>.</a:t>
            </a:r>
            <a:r>
              <a:rPr lang="en-US" dirty="0" err="1"/>
              <a:t>toBeGreaterThan</a:t>
            </a:r>
            <a:r>
              <a:rPr lang="en-US" dirty="0"/>
              <a:t>(value), .</a:t>
            </a:r>
            <a:r>
              <a:rPr lang="en-US" dirty="0" err="1"/>
              <a:t>toBeLessThan</a:t>
            </a:r>
            <a:r>
              <a:rPr lang="en-US" dirty="0"/>
              <a:t>(value)</a:t>
            </a:r>
          </a:p>
          <a:p>
            <a:pPr lvl="1"/>
            <a:r>
              <a:rPr lang="en-US" dirty="0"/>
              <a:t>.</a:t>
            </a:r>
            <a:r>
              <a:rPr lang="en-US" dirty="0" err="1"/>
              <a:t>toBeCloseTo</a:t>
            </a:r>
            <a:r>
              <a:rPr lang="en-US" dirty="0"/>
              <a:t>(number, </a:t>
            </a:r>
            <a:r>
              <a:rPr lang="en-US" dirty="0" err="1"/>
              <a:t>numDigits</a:t>
            </a:r>
            <a:r>
              <a:rPr lang="en-US" dirty="0"/>
              <a:t>?)</a:t>
            </a:r>
          </a:p>
          <a:p>
            <a:pPr lvl="1"/>
            <a:r>
              <a:rPr lang="en-US" dirty="0"/>
              <a:t>.</a:t>
            </a:r>
            <a:r>
              <a:rPr lang="en-US" dirty="0" err="1"/>
              <a:t>toBeInstanceOf</a:t>
            </a:r>
            <a:r>
              <a:rPr lang="en-US" dirty="0"/>
              <a:t>(class)</a:t>
            </a:r>
          </a:p>
          <a:p>
            <a:pPr lvl="1"/>
            <a:r>
              <a:rPr lang="en-US" dirty="0"/>
              <a:t>.resolves, .rejects</a:t>
            </a:r>
          </a:p>
          <a:p>
            <a:pPr lvl="1"/>
            <a:r>
              <a:rPr lang="en-US" dirty="0"/>
              <a:t>.</a:t>
            </a:r>
            <a:r>
              <a:rPr lang="en-US" dirty="0" err="1"/>
              <a:t>toHaveBeenCalled</a:t>
            </a:r>
            <a:r>
              <a:rPr lang="en-US" dirty="0"/>
              <a:t>(), .</a:t>
            </a:r>
            <a:r>
              <a:rPr lang="en-US" dirty="0" err="1"/>
              <a:t>toHaveBeenCalledTimes</a:t>
            </a:r>
            <a:r>
              <a:rPr lang="en-US" dirty="0"/>
              <a:t>(number)</a:t>
            </a:r>
          </a:p>
          <a:p>
            <a:pPr lvl="1"/>
            <a:r>
              <a:rPr lang="en-US" dirty="0"/>
              <a:t>.</a:t>
            </a:r>
            <a:r>
              <a:rPr lang="en-US" dirty="0" err="1"/>
              <a:t>toMatch</a:t>
            </a:r>
            <a:r>
              <a:rPr lang="en-US" dirty="0"/>
              <a:t>(regex)</a:t>
            </a:r>
          </a:p>
          <a:p>
            <a:pPr lvl="1"/>
            <a:r>
              <a:rPr lang="en-US" dirty="0"/>
              <a:t>.not.</a:t>
            </a:r>
          </a:p>
          <a:p>
            <a:pPr lvl="1"/>
            <a:r>
              <a:rPr lang="en-US" dirty="0"/>
              <a:t>many, many more</a:t>
            </a:r>
          </a:p>
        </p:txBody>
      </p:sp>
      <p:sp>
        <p:nvSpPr>
          <p:cNvPr id="3" name="Title 2">
            <a:extLst>
              <a:ext uri="{FF2B5EF4-FFF2-40B4-BE49-F238E27FC236}">
                <a16:creationId xmlns:a16="http://schemas.microsoft.com/office/drawing/2014/main" id="{1B49A1E3-7B97-4755-9DAE-EA44C4E80EAF}"/>
              </a:ext>
            </a:extLst>
          </p:cNvPr>
          <p:cNvSpPr>
            <a:spLocks noGrp="1"/>
          </p:cNvSpPr>
          <p:nvPr>
            <p:ph type="title"/>
          </p:nvPr>
        </p:nvSpPr>
        <p:spPr/>
        <p:txBody>
          <a:bodyPr/>
          <a:lstStyle/>
          <a:p>
            <a:r>
              <a:rPr lang="en-US" dirty="0"/>
              <a:t>Assertions</a:t>
            </a:r>
          </a:p>
        </p:txBody>
      </p:sp>
      <p:sp>
        <p:nvSpPr>
          <p:cNvPr id="4" name="Slide Number Placeholder 3">
            <a:extLst>
              <a:ext uri="{FF2B5EF4-FFF2-40B4-BE49-F238E27FC236}">
                <a16:creationId xmlns:a16="http://schemas.microsoft.com/office/drawing/2014/main" id="{6F90FEF7-AFF8-4C22-88E5-1AA164819FA2}"/>
              </a:ext>
            </a:extLst>
          </p:cNvPr>
          <p:cNvSpPr>
            <a:spLocks noGrp="1"/>
          </p:cNvSpPr>
          <p:nvPr>
            <p:ph type="sldNum" sz="quarter" idx="4"/>
          </p:nvPr>
        </p:nvSpPr>
        <p:spPr/>
        <p:txBody>
          <a:bodyPr/>
          <a:lstStyle/>
          <a:p>
            <a:fld id="{3A3ABCD3-4259-4031-A1A0-BB63FBFB7B73}" type="slidenum">
              <a:rPr lang="en-US" smtClean="0"/>
              <a:pPr/>
              <a:t>220</a:t>
            </a:fld>
            <a:endParaRPr lang="en-US" dirty="0"/>
          </a:p>
        </p:txBody>
      </p:sp>
    </p:spTree>
    <p:extLst>
      <p:ext uri="{BB962C8B-B14F-4D97-AF65-F5344CB8AC3E}">
        <p14:creationId xmlns:p14="http://schemas.microsoft.com/office/powerpoint/2010/main" val="258178450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3A7697-34AA-4686-B101-EA2179CC13F6}"/>
              </a:ext>
            </a:extLst>
          </p:cNvPr>
          <p:cNvSpPr>
            <a:spLocks noGrp="1"/>
          </p:cNvSpPr>
          <p:nvPr>
            <p:ph sz="quarter" idx="13"/>
          </p:nvPr>
        </p:nvSpPr>
        <p:spPr/>
        <p:txBody>
          <a:bodyPr/>
          <a:lstStyle/>
          <a:p>
            <a:r>
              <a:rPr lang="en-US" dirty="0"/>
              <a:t>If the behavior being tested is asynchronous, Jest can handle it several ways.</a:t>
            </a:r>
          </a:p>
          <a:p>
            <a:r>
              <a:rPr lang="en-US" dirty="0"/>
              <a:t>Return a promise from the test.</a:t>
            </a:r>
          </a:p>
          <a:p>
            <a:pPr lvl="1"/>
            <a:r>
              <a:rPr lang="en-US" dirty="0"/>
              <a:t>When the promise is resolved Jest will collect the test results.</a:t>
            </a:r>
          </a:p>
          <a:p>
            <a:r>
              <a:rPr lang="en-US" dirty="0"/>
              <a:t>Receive a "done" callback function as a parameter to the test.</a:t>
            </a:r>
          </a:p>
          <a:p>
            <a:pPr lvl="1"/>
            <a:r>
              <a:rPr lang="en-US" dirty="0"/>
              <a:t>When the function is invoked Jest will collect the test results.</a:t>
            </a:r>
          </a:p>
          <a:p>
            <a:r>
              <a:rPr lang="en-US" dirty="0"/>
              <a:t>Use the .resolves or .rejects matcher in the test's expect statement.</a:t>
            </a:r>
          </a:p>
          <a:p>
            <a:r>
              <a:rPr lang="en-US" dirty="0"/>
              <a:t>Use async/await keywords in creating the test.</a:t>
            </a:r>
          </a:p>
          <a:p>
            <a:endParaRPr lang="en-US" dirty="0"/>
          </a:p>
        </p:txBody>
      </p:sp>
      <p:sp>
        <p:nvSpPr>
          <p:cNvPr id="3" name="Title 2">
            <a:extLst>
              <a:ext uri="{FF2B5EF4-FFF2-40B4-BE49-F238E27FC236}">
                <a16:creationId xmlns:a16="http://schemas.microsoft.com/office/drawing/2014/main" id="{CB4A2E08-EC4C-44EF-951B-22BC21068B7C}"/>
              </a:ext>
            </a:extLst>
          </p:cNvPr>
          <p:cNvSpPr>
            <a:spLocks noGrp="1"/>
          </p:cNvSpPr>
          <p:nvPr>
            <p:ph type="title"/>
          </p:nvPr>
        </p:nvSpPr>
        <p:spPr/>
        <p:txBody>
          <a:bodyPr/>
          <a:lstStyle/>
          <a:p>
            <a:r>
              <a:rPr lang="en-US" dirty="0"/>
              <a:t>Asynchronous Tests</a:t>
            </a:r>
          </a:p>
        </p:txBody>
      </p:sp>
      <p:sp>
        <p:nvSpPr>
          <p:cNvPr id="4" name="Slide Number Placeholder 3">
            <a:extLst>
              <a:ext uri="{FF2B5EF4-FFF2-40B4-BE49-F238E27FC236}">
                <a16:creationId xmlns:a16="http://schemas.microsoft.com/office/drawing/2014/main" id="{D6260028-163C-4DFA-966C-AD04D27AA403}"/>
              </a:ext>
            </a:extLst>
          </p:cNvPr>
          <p:cNvSpPr>
            <a:spLocks noGrp="1"/>
          </p:cNvSpPr>
          <p:nvPr>
            <p:ph type="sldNum" sz="quarter" idx="4"/>
          </p:nvPr>
        </p:nvSpPr>
        <p:spPr/>
        <p:txBody>
          <a:bodyPr/>
          <a:lstStyle/>
          <a:p>
            <a:fld id="{3A3ABCD3-4259-4031-A1A0-BB63FBFB7B73}" type="slidenum">
              <a:rPr lang="en-US" smtClean="0"/>
              <a:pPr/>
              <a:t>221</a:t>
            </a:fld>
            <a:endParaRPr lang="en-US" dirty="0"/>
          </a:p>
        </p:txBody>
      </p:sp>
    </p:spTree>
    <p:extLst>
      <p:ext uri="{BB962C8B-B14F-4D97-AF65-F5344CB8AC3E}">
        <p14:creationId xmlns:p14="http://schemas.microsoft.com/office/powerpoint/2010/main" val="135543297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BFE5B-D362-41C3-B22C-6833E77DF4F0}"/>
              </a:ext>
            </a:extLst>
          </p:cNvPr>
          <p:cNvSpPr>
            <a:spLocks noGrp="1"/>
          </p:cNvSpPr>
          <p:nvPr>
            <p:ph sz="quarter" idx="13"/>
          </p:nvPr>
        </p:nvSpPr>
        <p:spPr/>
        <p:txBody>
          <a:bodyPr/>
          <a:lstStyle/>
          <a:p>
            <a:r>
              <a:rPr lang="en-US" dirty="0"/>
              <a:t>Create the component instance with either shallow() or mount().</a:t>
            </a:r>
          </a:p>
          <a:p>
            <a:r>
              <a:rPr lang="en-US" dirty="0"/>
              <a:t>Use </a:t>
            </a:r>
            <a:r>
              <a:rPr lang="en-US" dirty="0" err="1"/>
              <a:t>setProps</a:t>
            </a:r>
            <a:r>
              <a:rPr lang="en-US" dirty="0"/>
              <a:t>() to set any necessary props for the test.</a:t>
            </a:r>
          </a:p>
          <a:p>
            <a:r>
              <a:rPr lang="en-US" dirty="0"/>
              <a:t>Use </a:t>
            </a:r>
            <a:r>
              <a:rPr lang="en-US" dirty="0" err="1"/>
              <a:t>setState</a:t>
            </a:r>
            <a:r>
              <a:rPr lang="en-US" dirty="0"/>
              <a:t>() to set any necessary initial state for the test.</a:t>
            </a:r>
          </a:p>
          <a:p>
            <a:r>
              <a:rPr lang="en-US" dirty="0"/>
              <a:t>Use the wrapper API to find the content of interest.</a:t>
            </a:r>
          </a:p>
          <a:p>
            <a:r>
              <a:rPr lang="en-US" dirty="0"/>
              <a:t>Use the assertions to verify the content is correct.</a:t>
            </a:r>
          </a:p>
          <a:p>
            <a:r>
              <a:rPr lang="en-US" dirty="0"/>
              <a:t>Functional components are the most straightforward to test.</a:t>
            </a:r>
          </a:p>
          <a:p>
            <a:pPr lvl="1"/>
            <a:r>
              <a:rPr lang="en-US" dirty="0"/>
              <a:t>Depend only on their props.</a:t>
            </a:r>
          </a:p>
          <a:p>
            <a:pPr lvl="1"/>
            <a:r>
              <a:rPr lang="en-US" dirty="0"/>
              <a:t>Have no state.</a:t>
            </a:r>
          </a:p>
          <a:p>
            <a:endParaRPr lang="en-US" dirty="0"/>
          </a:p>
          <a:p>
            <a:endParaRPr lang="en-US" dirty="0"/>
          </a:p>
        </p:txBody>
      </p:sp>
      <p:sp>
        <p:nvSpPr>
          <p:cNvPr id="3" name="Title 2">
            <a:extLst>
              <a:ext uri="{FF2B5EF4-FFF2-40B4-BE49-F238E27FC236}">
                <a16:creationId xmlns:a16="http://schemas.microsoft.com/office/drawing/2014/main" id="{F2336237-3CE1-41BB-A6B9-DCFE677F94BD}"/>
              </a:ext>
            </a:extLst>
          </p:cNvPr>
          <p:cNvSpPr>
            <a:spLocks noGrp="1"/>
          </p:cNvSpPr>
          <p:nvPr>
            <p:ph type="title"/>
          </p:nvPr>
        </p:nvSpPr>
        <p:spPr/>
        <p:txBody>
          <a:bodyPr/>
          <a:lstStyle/>
          <a:p>
            <a:r>
              <a:rPr lang="en-US" dirty="0"/>
              <a:t>Testing Components</a:t>
            </a:r>
          </a:p>
        </p:txBody>
      </p:sp>
      <p:sp>
        <p:nvSpPr>
          <p:cNvPr id="4" name="Slide Number Placeholder 3">
            <a:extLst>
              <a:ext uri="{FF2B5EF4-FFF2-40B4-BE49-F238E27FC236}">
                <a16:creationId xmlns:a16="http://schemas.microsoft.com/office/drawing/2014/main" id="{E1693CE9-4B43-40DB-B4F3-7019C3A79E5B}"/>
              </a:ext>
            </a:extLst>
          </p:cNvPr>
          <p:cNvSpPr>
            <a:spLocks noGrp="1"/>
          </p:cNvSpPr>
          <p:nvPr>
            <p:ph type="sldNum" sz="quarter" idx="4"/>
          </p:nvPr>
        </p:nvSpPr>
        <p:spPr/>
        <p:txBody>
          <a:bodyPr/>
          <a:lstStyle/>
          <a:p>
            <a:fld id="{3A3ABCD3-4259-4031-A1A0-BB63FBFB7B73}" type="slidenum">
              <a:rPr lang="en-US" smtClean="0"/>
              <a:pPr/>
              <a:t>222</a:t>
            </a:fld>
            <a:endParaRPr lang="en-US" dirty="0"/>
          </a:p>
        </p:txBody>
      </p:sp>
    </p:spTree>
    <p:extLst>
      <p:ext uri="{BB962C8B-B14F-4D97-AF65-F5344CB8AC3E}">
        <p14:creationId xmlns:p14="http://schemas.microsoft.com/office/powerpoint/2010/main" val="258411295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2B7493-58D2-453E-82D4-5D3832A892E3}"/>
              </a:ext>
            </a:extLst>
          </p:cNvPr>
          <p:cNvSpPr>
            <a:spLocks noGrp="1"/>
          </p:cNvSpPr>
          <p:nvPr>
            <p:ph sz="quarter" idx="13"/>
          </p:nvPr>
        </p:nvSpPr>
        <p:spPr/>
        <p:txBody>
          <a:bodyPr/>
          <a:lstStyle/>
          <a:p>
            <a:r>
              <a:rPr lang="en-US" dirty="0"/>
              <a:t>Jest provides test suite initialization and cleanup functions.</a:t>
            </a:r>
          </a:p>
          <a:p>
            <a:pPr lvl="1"/>
            <a:r>
              <a:rPr lang="en-US" dirty="0"/>
              <a:t>Can handle </a:t>
            </a:r>
            <a:r>
              <a:rPr lang="en-US" dirty="0" err="1"/>
              <a:t>asynchronicity</a:t>
            </a:r>
            <a:r>
              <a:rPr lang="en-US" dirty="0"/>
              <a:t> the same ways that tests can.</a:t>
            </a:r>
          </a:p>
          <a:p>
            <a:r>
              <a:rPr lang="en-US" dirty="0" err="1"/>
              <a:t>beforeEach</a:t>
            </a:r>
            <a:r>
              <a:rPr lang="en-US" dirty="0"/>
              <a:t>(</a:t>
            </a:r>
            <a:r>
              <a:rPr lang="en-US" dirty="0" err="1"/>
              <a:t>fn</a:t>
            </a:r>
            <a:r>
              <a:rPr lang="en-US" dirty="0"/>
              <a:t>)</a:t>
            </a:r>
          </a:p>
          <a:p>
            <a:pPr lvl="1"/>
            <a:r>
              <a:rPr lang="en-US" dirty="0" err="1"/>
              <a:t>fn</a:t>
            </a:r>
            <a:r>
              <a:rPr lang="en-US" dirty="0"/>
              <a:t> will be executed repeatedly, once before each test.</a:t>
            </a:r>
          </a:p>
          <a:p>
            <a:r>
              <a:rPr lang="en-US" dirty="0" err="1"/>
              <a:t>afterEach</a:t>
            </a:r>
            <a:r>
              <a:rPr lang="en-US" dirty="0"/>
              <a:t>(</a:t>
            </a:r>
            <a:r>
              <a:rPr lang="en-US" dirty="0" err="1"/>
              <a:t>fn</a:t>
            </a:r>
            <a:r>
              <a:rPr lang="en-US" dirty="0"/>
              <a:t>)</a:t>
            </a:r>
          </a:p>
          <a:p>
            <a:pPr lvl="1"/>
            <a:r>
              <a:rPr lang="en-US" dirty="0" err="1"/>
              <a:t>fn</a:t>
            </a:r>
            <a:r>
              <a:rPr lang="en-US" dirty="0"/>
              <a:t> will be executed repeatedly, once after each test.</a:t>
            </a:r>
          </a:p>
          <a:p>
            <a:r>
              <a:rPr lang="en-US" dirty="0" err="1"/>
              <a:t>beforeAll</a:t>
            </a:r>
            <a:r>
              <a:rPr lang="en-US" dirty="0"/>
              <a:t>(</a:t>
            </a:r>
            <a:r>
              <a:rPr lang="en-US" dirty="0" err="1"/>
              <a:t>fn</a:t>
            </a:r>
            <a:r>
              <a:rPr lang="en-US" dirty="0"/>
              <a:t>)</a:t>
            </a:r>
          </a:p>
          <a:p>
            <a:pPr lvl="1"/>
            <a:r>
              <a:rPr lang="en-US" dirty="0" err="1"/>
              <a:t>fn</a:t>
            </a:r>
            <a:r>
              <a:rPr lang="en-US" dirty="0"/>
              <a:t> will be executed once, before any of the tests.</a:t>
            </a:r>
          </a:p>
          <a:p>
            <a:r>
              <a:rPr lang="en-US" dirty="0" err="1"/>
              <a:t>afterAll</a:t>
            </a:r>
            <a:r>
              <a:rPr lang="en-US" dirty="0"/>
              <a:t>(</a:t>
            </a:r>
            <a:r>
              <a:rPr lang="en-US" dirty="0" err="1"/>
              <a:t>fn</a:t>
            </a:r>
            <a:r>
              <a:rPr lang="en-US" dirty="0"/>
              <a:t>)</a:t>
            </a:r>
          </a:p>
          <a:p>
            <a:pPr lvl="1"/>
            <a:r>
              <a:rPr lang="en-US" dirty="0" err="1"/>
              <a:t>fn</a:t>
            </a:r>
            <a:r>
              <a:rPr lang="en-US" dirty="0"/>
              <a:t> will be executed once, after all of the tests.</a:t>
            </a:r>
          </a:p>
          <a:p>
            <a:endParaRPr lang="en-US" dirty="0"/>
          </a:p>
        </p:txBody>
      </p:sp>
      <p:sp>
        <p:nvSpPr>
          <p:cNvPr id="3" name="Title 2">
            <a:extLst>
              <a:ext uri="{FF2B5EF4-FFF2-40B4-BE49-F238E27FC236}">
                <a16:creationId xmlns:a16="http://schemas.microsoft.com/office/drawing/2014/main" id="{EE87CDCC-376F-4EE8-9AA7-21627FC69240}"/>
              </a:ext>
            </a:extLst>
          </p:cNvPr>
          <p:cNvSpPr>
            <a:spLocks noGrp="1"/>
          </p:cNvSpPr>
          <p:nvPr>
            <p:ph type="title"/>
          </p:nvPr>
        </p:nvSpPr>
        <p:spPr/>
        <p:txBody>
          <a:bodyPr/>
          <a:lstStyle/>
          <a:p>
            <a:r>
              <a:rPr lang="en-US" dirty="0"/>
              <a:t>Additional Jest Utilities</a:t>
            </a:r>
          </a:p>
        </p:txBody>
      </p:sp>
      <p:sp>
        <p:nvSpPr>
          <p:cNvPr id="4" name="Slide Number Placeholder 3">
            <a:extLst>
              <a:ext uri="{FF2B5EF4-FFF2-40B4-BE49-F238E27FC236}">
                <a16:creationId xmlns:a16="http://schemas.microsoft.com/office/drawing/2014/main" id="{BA7A948B-E13D-44C3-B91C-18FCC779B7F1}"/>
              </a:ext>
            </a:extLst>
          </p:cNvPr>
          <p:cNvSpPr>
            <a:spLocks noGrp="1"/>
          </p:cNvSpPr>
          <p:nvPr>
            <p:ph type="sldNum" sz="quarter" idx="4"/>
          </p:nvPr>
        </p:nvSpPr>
        <p:spPr/>
        <p:txBody>
          <a:bodyPr/>
          <a:lstStyle/>
          <a:p>
            <a:fld id="{3A3ABCD3-4259-4031-A1A0-BB63FBFB7B73}" type="slidenum">
              <a:rPr lang="en-US" smtClean="0"/>
              <a:pPr/>
              <a:t>223</a:t>
            </a:fld>
            <a:endParaRPr lang="en-US" dirty="0"/>
          </a:p>
        </p:txBody>
      </p:sp>
    </p:spTree>
    <p:extLst>
      <p:ext uri="{BB962C8B-B14F-4D97-AF65-F5344CB8AC3E}">
        <p14:creationId xmlns:p14="http://schemas.microsoft.com/office/powerpoint/2010/main" val="131784813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4A9256-CEB3-4564-BC25-DCB1AA52517B}"/>
              </a:ext>
            </a:extLst>
          </p:cNvPr>
          <p:cNvSpPr>
            <a:spLocks noGrp="1"/>
          </p:cNvSpPr>
          <p:nvPr>
            <p:ph sz="quarter" idx="13"/>
          </p:nvPr>
        </p:nvSpPr>
        <p:spPr/>
        <p:txBody>
          <a:bodyPr/>
          <a:lstStyle/>
          <a:p>
            <a:r>
              <a:rPr lang="en-US" dirty="0"/>
              <a:t>Full Jest documentation is available at </a:t>
            </a:r>
            <a:r>
              <a:rPr lang="en-US" dirty="0">
                <a:hlinkClick r:id="rId2"/>
              </a:rPr>
              <a:t>https://jestjs.io/docs/en/getting-started</a:t>
            </a:r>
            <a:r>
              <a:rPr lang="en-US" dirty="0"/>
              <a:t>.</a:t>
            </a:r>
          </a:p>
          <a:p>
            <a:pPr lvl="1"/>
            <a:r>
              <a:rPr lang="en-US" dirty="0"/>
              <a:t>Details about all matchers.</a:t>
            </a:r>
          </a:p>
          <a:p>
            <a:pPr lvl="1"/>
            <a:r>
              <a:rPr lang="en-US" dirty="0"/>
              <a:t>How to create asynchronous tests.</a:t>
            </a:r>
          </a:p>
          <a:p>
            <a:pPr lvl="1"/>
            <a:r>
              <a:rPr lang="en-US" dirty="0"/>
              <a:t>Setup and teardown.</a:t>
            </a:r>
          </a:p>
          <a:p>
            <a:pPr lvl="1"/>
            <a:r>
              <a:rPr lang="en-US" dirty="0"/>
              <a:t>How to mock dependencies.</a:t>
            </a:r>
          </a:p>
          <a:p>
            <a:pPr lvl="1"/>
            <a:r>
              <a:rPr lang="en-US" dirty="0"/>
              <a:t>Snapshot testing.</a:t>
            </a:r>
          </a:p>
          <a:p>
            <a:r>
              <a:rPr lang="en-US" dirty="0"/>
              <a:t>Enzyme documentation is available at </a:t>
            </a:r>
            <a:r>
              <a:rPr lang="en-US" dirty="0">
                <a:hlinkClick r:id="rId3"/>
              </a:rPr>
              <a:t>https://airbnb.io/enzyme/docs/api/</a:t>
            </a:r>
            <a:r>
              <a:rPr lang="en-US" dirty="0"/>
              <a:t>.</a:t>
            </a:r>
          </a:p>
          <a:p>
            <a:pPr lvl="1"/>
            <a:r>
              <a:rPr lang="en-US" dirty="0"/>
              <a:t>Guides for working with different testing frameworks.</a:t>
            </a:r>
          </a:p>
          <a:p>
            <a:pPr lvl="1"/>
            <a:r>
              <a:rPr lang="en-US" dirty="0"/>
              <a:t>Guides for integrating with different versions of React.</a:t>
            </a:r>
          </a:p>
          <a:p>
            <a:pPr lvl="1"/>
            <a:r>
              <a:rPr lang="en-US" dirty="0"/>
              <a:t>API reference.</a:t>
            </a:r>
          </a:p>
          <a:p>
            <a:pPr lvl="1"/>
            <a:r>
              <a:rPr lang="en-US" dirty="0"/>
              <a:t>Both shallow and full DOM rendering.</a:t>
            </a:r>
          </a:p>
          <a:p>
            <a:pPr lvl="1"/>
            <a:endParaRPr lang="en-US" dirty="0"/>
          </a:p>
        </p:txBody>
      </p:sp>
      <p:sp>
        <p:nvSpPr>
          <p:cNvPr id="3" name="Title 2">
            <a:extLst>
              <a:ext uri="{FF2B5EF4-FFF2-40B4-BE49-F238E27FC236}">
                <a16:creationId xmlns:a16="http://schemas.microsoft.com/office/drawing/2014/main" id="{8173C034-F4BA-4C97-B177-F08216DE1912}"/>
              </a:ext>
            </a:extLst>
          </p:cNvPr>
          <p:cNvSpPr>
            <a:spLocks noGrp="1"/>
          </p:cNvSpPr>
          <p:nvPr>
            <p:ph type="title"/>
          </p:nvPr>
        </p:nvSpPr>
        <p:spPr/>
        <p:txBody>
          <a:bodyPr/>
          <a:lstStyle/>
          <a:p>
            <a:r>
              <a:rPr lang="en-US" dirty="0"/>
              <a:t>Jest and Enzyme</a:t>
            </a:r>
          </a:p>
        </p:txBody>
      </p:sp>
      <p:sp>
        <p:nvSpPr>
          <p:cNvPr id="4" name="Slide Number Placeholder 3">
            <a:extLst>
              <a:ext uri="{FF2B5EF4-FFF2-40B4-BE49-F238E27FC236}">
                <a16:creationId xmlns:a16="http://schemas.microsoft.com/office/drawing/2014/main" id="{00F26615-DA9F-44B0-AB5E-7F6B3DACFE49}"/>
              </a:ext>
            </a:extLst>
          </p:cNvPr>
          <p:cNvSpPr>
            <a:spLocks noGrp="1"/>
          </p:cNvSpPr>
          <p:nvPr>
            <p:ph type="sldNum" sz="quarter" idx="4"/>
          </p:nvPr>
        </p:nvSpPr>
        <p:spPr/>
        <p:txBody>
          <a:bodyPr/>
          <a:lstStyle/>
          <a:p>
            <a:fld id="{3A3ABCD3-4259-4031-A1A0-BB63FBFB7B73}" type="slidenum">
              <a:rPr lang="en-US" smtClean="0"/>
              <a:pPr/>
              <a:t>224</a:t>
            </a:fld>
            <a:endParaRPr lang="en-US" dirty="0"/>
          </a:p>
        </p:txBody>
      </p:sp>
    </p:spTree>
    <p:extLst>
      <p:ext uri="{BB962C8B-B14F-4D97-AF65-F5344CB8AC3E}">
        <p14:creationId xmlns:p14="http://schemas.microsoft.com/office/powerpoint/2010/main" val="7184002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4D5897-BA24-4537-8E22-67A314AEC18E}"/>
              </a:ext>
            </a:extLst>
          </p:cNvPr>
          <p:cNvSpPr>
            <a:spLocks noGrp="1"/>
          </p:cNvSpPr>
          <p:nvPr>
            <p:ph sz="quarter" idx="13"/>
          </p:nvPr>
        </p:nvSpPr>
        <p:spPr/>
        <p:txBody>
          <a:bodyPr/>
          <a:lstStyle/>
          <a:p>
            <a:r>
              <a:rPr lang="en-US" dirty="0"/>
              <a:t>More complex since they are often connected to Redux.</a:t>
            </a:r>
          </a:p>
          <a:p>
            <a:pPr lvl="1"/>
            <a:r>
              <a:rPr lang="en-US" dirty="0"/>
              <a:t>But Redux simply maps data and methods to props.</a:t>
            </a:r>
          </a:p>
          <a:p>
            <a:pPr lvl="1"/>
            <a:r>
              <a:rPr lang="en-US" dirty="0"/>
              <a:t>Do not need to test whether Redux works.</a:t>
            </a:r>
          </a:p>
          <a:p>
            <a:pPr lvl="1"/>
            <a:r>
              <a:rPr lang="en-US" dirty="0"/>
              <a:t>Therefore, we just need access to the class that is wrapped in </a:t>
            </a:r>
            <a:r>
              <a:rPr lang="en-US" dirty="0" err="1"/>
              <a:t>Redux's</a:t>
            </a:r>
            <a:r>
              <a:rPr lang="en-US" dirty="0"/>
              <a:t> connect HOC.</a:t>
            </a:r>
          </a:p>
          <a:p>
            <a:r>
              <a:rPr lang="en-US" dirty="0"/>
              <a:t>Trick is to export the class from its file as a named export.</a:t>
            </a:r>
          </a:p>
          <a:p>
            <a:pPr lvl="1"/>
            <a:r>
              <a:rPr lang="en-US" dirty="0"/>
              <a:t>In addition to the default HOC-wrapped component.</a:t>
            </a:r>
          </a:p>
          <a:p>
            <a:r>
              <a:rPr lang="en-US" dirty="0"/>
              <a:t>Create tests on the named export.</a:t>
            </a:r>
          </a:p>
          <a:p>
            <a:pPr lvl="1"/>
            <a:r>
              <a:rPr lang="en-US" dirty="0"/>
              <a:t>Tests the class only.</a:t>
            </a:r>
          </a:p>
          <a:p>
            <a:pPr lvl="1"/>
            <a:r>
              <a:rPr lang="en-US" dirty="0" err="1"/>
              <a:t>mapStateToProps</a:t>
            </a:r>
            <a:r>
              <a:rPr lang="en-US" dirty="0"/>
              <a:t> and </a:t>
            </a:r>
            <a:r>
              <a:rPr lang="en-US" dirty="0" err="1"/>
              <a:t>mapDispatchToProps</a:t>
            </a:r>
            <a:r>
              <a:rPr lang="en-US" dirty="0"/>
              <a:t> will not apply when testing.</a:t>
            </a:r>
          </a:p>
          <a:p>
            <a:endParaRPr lang="en-US" dirty="0"/>
          </a:p>
        </p:txBody>
      </p:sp>
      <p:sp>
        <p:nvSpPr>
          <p:cNvPr id="3" name="Title 2">
            <a:extLst>
              <a:ext uri="{FF2B5EF4-FFF2-40B4-BE49-F238E27FC236}">
                <a16:creationId xmlns:a16="http://schemas.microsoft.com/office/drawing/2014/main" id="{194C9503-2416-4B73-9593-AEE220C08B58}"/>
              </a:ext>
            </a:extLst>
          </p:cNvPr>
          <p:cNvSpPr>
            <a:spLocks noGrp="1"/>
          </p:cNvSpPr>
          <p:nvPr>
            <p:ph type="title"/>
          </p:nvPr>
        </p:nvSpPr>
        <p:spPr/>
        <p:txBody>
          <a:bodyPr/>
          <a:lstStyle/>
          <a:p>
            <a:r>
              <a:rPr lang="en-US" dirty="0"/>
              <a:t>Testing Containers</a:t>
            </a:r>
          </a:p>
        </p:txBody>
      </p:sp>
      <p:sp>
        <p:nvSpPr>
          <p:cNvPr id="4" name="Slide Number Placeholder 3">
            <a:extLst>
              <a:ext uri="{FF2B5EF4-FFF2-40B4-BE49-F238E27FC236}">
                <a16:creationId xmlns:a16="http://schemas.microsoft.com/office/drawing/2014/main" id="{55087E23-0F67-4C57-829D-2D652F9D3BA0}"/>
              </a:ext>
            </a:extLst>
          </p:cNvPr>
          <p:cNvSpPr>
            <a:spLocks noGrp="1"/>
          </p:cNvSpPr>
          <p:nvPr>
            <p:ph type="sldNum" sz="quarter" idx="4"/>
          </p:nvPr>
        </p:nvSpPr>
        <p:spPr/>
        <p:txBody>
          <a:bodyPr/>
          <a:lstStyle/>
          <a:p>
            <a:fld id="{3A3ABCD3-4259-4031-A1A0-BB63FBFB7B73}" type="slidenum">
              <a:rPr lang="en-US" smtClean="0"/>
              <a:pPr/>
              <a:t>225</a:t>
            </a:fld>
            <a:endParaRPr lang="en-US" dirty="0"/>
          </a:p>
        </p:txBody>
      </p:sp>
    </p:spTree>
    <p:extLst>
      <p:ext uri="{BB962C8B-B14F-4D97-AF65-F5344CB8AC3E}">
        <p14:creationId xmlns:p14="http://schemas.microsoft.com/office/powerpoint/2010/main" val="148972118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EE1715-54A6-43BE-8402-F7FA5D80E288}"/>
              </a:ext>
            </a:extLst>
          </p:cNvPr>
          <p:cNvSpPr>
            <a:spLocks noGrp="1"/>
          </p:cNvSpPr>
          <p:nvPr>
            <p:ph sz="quarter" idx="13"/>
          </p:nvPr>
        </p:nvSpPr>
        <p:spPr/>
        <p:txBody>
          <a:bodyPr/>
          <a:lstStyle/>
          <a:p>
            <a:r>
              <a:rPr lang="en-US" dirty="0"/>
              <a:t>State is just data – no behavior to test.</a:t>
            </a:r>
          </a:p>
          <a:p>
            <a:r>
              <a:rPr lang="en-US" dirty="0"/>
              <a:t>Reducer functions should be tested.</a:t>
            </a:r>
          </a:p>
          <a:p>
            <a:pPr lvl="1"/>
            <a:r>
              <a:rPr lang="en-US" dirty="0"/>
              <a:t>State logic should reside there.</a:t>
            </a:r>
          </a:p>
          <a:p>
            <a:pPr lvl="1"/>
            <a:r>
              <a:rPr lang="en-US" dirty="0"/>
              <a:t>Synchronous, so they are simple to test.</a:t>
            </a:r>
          </a:p>
          <a:p>
            <a:pPr lvl="1"/>
            <a:r>
              <a:rPr lang="en-US" dirty="0"/>
              <a:t>Are pure functions, so each action can be tested in isolation.</a:t>
            </a:r>
          </a:p>
          <a:p>
            <a:pPr lvl="1"/>
            <a:r>
              <a:rPr lang="en-US" dirty="0"/>
              <a:t>Complex chains of actions need not be tested.</a:t>
            </a:r>
          </a:p>
          <a:p>
            <a:r>
              <a:rPr lang="en-US" dirty="0"/>
              <a:t>Action creators may need to be tested.</a:t>
            </a:r>
          </a:p>
          <a:p>
            <a:pPr lvl="1"/>
            <a:r>
              <a:rPr lang="en-US" dirty="0"/>
              <a:t>If there is any logic or data transformation there.</a:t>
            </a:r>
          </a:p>
          <a:p>
            <a:pPr lvl="1"/>
            <a:r>
              <a:rPr lang="en-US" dirty="0"/>
              <a:t>In most cases they should not contain anything needing testing.</a:t>
            </a:r>
          </a:p>
          <a:p>
            <a:endParaRPr lang="en-US" dirty="0"/>
          </a:p>
        </p:txBody>
      </p:sp>
      <p:sp>
        <p:nvSpPr>
          <p:cNvPr id="3" name="Title 2">
            <a:extLst>
              <a:ext uri="{FF2B5EF4-FFF2-40B4-BE49-F238E27FC236}">
                <a16:creationId xmlns:a16="http://schemas.microsoft.com/office/drawing/2014/main" id="{B70EC08D-E492-4262-979F-9F159F74CF3B}"/>
              </a:ext>
            </a:extLst>
          </p:cNvPr>
          <p:cNvSpPr>
            <a:spLocks noGrp="1"/>
          </p:cNvSpPr>
          <p:nvPr>
            <p:ph type="title"/>
          </p:nvPr>
        </p:nvSpPr>
        <p:spPr/>
        <p:txBody>
          <a:bodyPr/>
          <a:lstStyle/>
          <a:p>
            <a:r>
              <a:rPr lang="en-US" dirty="0"/>
              <a:t>Testing Redux</a:t>
            </a:r>
          </a:p>
        </p:txBody>
      </p:sp>
      <p:sp>
        <p:nvSpPr>
          <p:cNvPr id="4" name="Slide Number Placeholder 3">
            <a:extLst>
              <a:ext uri="{FF2B5EF4-FFF2-40B4-BE49-F238E27FC236}">
                <a16:creationId xmlns:a16="http://schemas.microsoft.com/office/drawing/2014/main" id="{49E5E46F-EB14-43E6-91B4-B040DF75B928}"/>
              </a:ext>
            </a:extLst>
          </p:cNvPr>
          <p:cNvSpPr>
            <a:spLocks noGrp="1"/>
          </p:cNvSpPr>
          <p:nvPr>
            <p:ph type="sldNum" sz="quarter" idx="4"/>
          </p:nvPr>
        </p:nvSpPr>
        <p:spPr/>
        <p:txBody>
          <a:bodyPr/>
          <a:lstStyle/>
          <a:p>
            <a:fld id="{3A3ABCD3-4259-4031-A1A0-BB63FBFB7B73}" type="slidenum">
              <a:rPr lang="en-US" smtClean="0"/>
              <a:pPr/>
              <a:t>226</a:t>
            </a:fld>
            <a:endParaRPr lang="en-US" dirty="0"/>
          </a:p>
        </p:txBody>
      </p:sp>
    </p:spTree>
    <p:extLst>
      <p:ext uri="{BB962C8B-B14F-4D97-AF65-F5344CB8AC3E}">
        <p14:creationId xmlns:p14="http://schemas.microsoft.com/office/powerpoint/2010/main" val="337509870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12 in your student files</a:t>
            </a:r>
          </a:p>
        </p:txBody>
      </p:sp>
      <p:sp>
        <p:nvSpPr>
          <p:cNvPr id="3" name="Title 2"/>
          <p:cNvSpPr>
            <a:spLocks noGrp="1"/>
          </p:cNvSpPr>
          <p:nvPr>
            <p:ph type="title"/>
          </p:nvPr>
        </p:nvSpPr>
        <p:spPr/>
        <p:txBody>
          <a:bodyPr/>
          <a:lstStyle/>
          <a:p>
            <a:r>
              <a:rPr lang="en-US" dirty="0"/>
              <a:t>Exercise 12: Testing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227</a:t>
            </a:fld>
            <a:endParaRPr lang="en-US" dirty="0"/>
          </a:p>
        </p:txBody>
      </p:sp>
    </p:spTree>
    <p:extLst>
      <p:ext uri="{BB962C8B-B14F-4D97-AF65-F5344CB8AC3E}">
        <p14:creationId xmlns:p14="http://schemas.microsoft.com/office/powerpoint/2010/main" val="13917271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228495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Using CSS Transitions</a:t>
            </a:r>
          </a:p>
          <a:p>
            <a:r>
              <a:rPr lang="en-US" dirty="0"/>
              <a:t>Using CSS Animations</a:t>
            </a:r>
          </a:p>
          <a:p>
            <a:r>
              <a:rPr lang="en-US" dirty="0"/>
              <a:t>React Transition Group</a:t>
            </a:r>
          </a:p>
          <a:p>
            <a:r>
              <a:rPr lang="en-US" dirty="0"/>
              <a:t>Using the Transition Component</a:t>
            </a:r>
          </a:p>
          <a:p>
            <a:r>
              <a:rPr lang="en-US" dirty="0"/>
              <a:t>Wrapping the Transition Component</a:t>
            </a:r>
          </a:p>
          <a:p>
            <a:r>
              <a:rPr lang="en-US" dirty="0"/>
              <a:t>Animation Timing</a:t>
            </a:r>
          </a:p>
          <a:p>
            <a:r>
              <a:rPr lang="en-US" dirty="0"/>
              <a:t>Transition Events</a:t>
            </a:r>
          </a:p>
        </p:txBody>
      </p:sp>
      <p:sp>
        <p:nvSpPr>
          <p:cNvPr id="3" name="Title 2"/>
          <p:cNvSpPr>
            <a:spLocks noGrp="1"/>
          </p:cNvSpPr>
          <p:nvPr>
            <p:ph type="title"/>
          </p:nvPr>
        </p:nvSpPr>
        <p:spPr/>
        <p:txBody>
          <a:bodyPr/>
          <a:lstStyle/>
          <a:p>
            <a:r>
              <a:rPr lang="en-US" dirty="0"/>
              <a:t>Lesson 13: Transitions and Animations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229</a:t>
            </a:fld>
            <a:endParaRPr lang="en-US" dirty="0"/>
          </a:p>
        </p:txBody>
      </p:sp>
    </p:spTree>
    <p:extLst>
      <p:ext uri="{BB962C8B-B14F-4D97-AF65-F5344CB8AC3E}">
        <p14:creationId xmlns:p14="http://schemas.microsoft.com/office/powerpoint/2010/main" val="1459884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80F571-1D48-4E65-BC89-E3CE69416970}"/>
              </a:ext>
            </a:extLst>
          </p:cNvPr>
          <p:cNvSpPr>
            <a:spLocks noGrp="1"/>
          </p:cNvSpPr>
          <p:nvPr>
            <p:ph sz="quarter" idx="13"/>
          </p:nvPr>
        </p:nvSpPr>
        <p:spPr/>
        <p:txBody>
          <a:bodyPr/>
          <a:lstStyle/>
          <a:p>
            <a:r>
              <a:rPr lang="en-US" dirty="0"/>
              <a:t>//inside customer.js</a:t>
            </a:r>
          </a:p>
          <a:p>
            <a:r>
              <a:rPr lang="en-US" dirty="0"/>
              <a:t>const customer = { name: 'Sally' };</a:t>
            </a:r>
          </a:p>
          <a:p>
            <a:r>
              <a:rPr lang="en-US" dirty="0"/>
              <a:t>export default customer;</a:t>
            </a:r>
          </a:p>
          <a:p>
            <a:endParaRPr lang="en-US" dirty="0"/>
          </a:p>
          <a:p>
            <a:r>
              <a:rPr lang="en-US" dirty="0"/>
              <a:t>//inside utility.js</a:t>
            </a:r>
          </a:p>
          <a:p>
            <a:r>
              <a:rPr lang="en-US" dirty="0"/>
              <a:t>export const </a:t>
            </a:r>
            <a:r>
              <a:rPr lang="en-US" dirty="0" err="1"/>
              <a:t>taxRate</a:t>
            </a:r>
            <a:r>
              <a:rPr lang="en-US" dirty="0"/>
              <a:t> = 8.5;</a:t>
            </a:r>
          </a:p>
          <a:p>
            <a:r>
              <a:rPr lang="en-US" dirty="0"/>
              <a:t>export const </a:t>
            </a:r>
            <a:r>
              <a:rPr lang="en-US" dirty="0" err="1"/>
              <a:t>addTax</a:t>
            </a:r>
            <a:r>
              <a:rPr lang="en-US" dirty="0"/>
              <a:t> = (amount) =&gt; amount * </a:t>
            </a:r>
            <a:r>
              <a:rPr lang="en-US" dirty="0" err="1"/>
              <a:t>taxRate</a:t>
            </a:r>
            <a:r>
              <a:rPr lang="en-US" dirty="0"/>
              <a:t>;</a:t>
            </a:r>
          </a:p>
          <a:p>
            <a:endParaRPr lang="en-US" dirty="0"/>
          </a:p>
          <a:p>
            <a:r>
              <a:rPr lang="en-US" dirty="0"/>
              <a:t>//inside app.js</a:t>
            </a:r>
          </a:p>
          <a:p>
            <a:r>
              <a:rPr lang="en-US" dirty="0"/>
              <a:t>import </a:t>
            </a:r>
            <a:r>
              <a:rPr lang="en-US" dirty="0" err="1"/>
              <a:t>newCust</a:t>
            </a:r>
            <a:r>
              <a:rPr lang="en-US" dirty="0"/>
              <a:t> from './customer.js';</a:t>
            </a:r>
          </a:p>
          <a:p>
            <a:r>
              <a:rPr lang="en-US" dirty="0"/>
              <a:t>import { </a:t>
            </a:r>
            <a:r>
              <a:rPr lang="en-US" dirty="0" err="1"/>
              <a:t>taxRate</a:t>
            </a:r>
            <a:r>
              <a:rPr lang="en-US" dirty="0"/>
              <a:t>, </a:t>
            </a:r>
            <a:r>
              <a:rPr lang="en-US" dirty="0" err="1"/>
              <a:t>addTax</a:t>
            </a:r>
            <a:r>
              <a:rPr lang="en-US" dirty="0"/>
              <a:t> } from './utility.js';</a:t>
            </a:r>
          </a:p>
          <a:p>
            <a:endParaRPr lang="en-US" dirty="0"/>
          </a:p>
        </p:txBody>
      </p:sp>
      <p:sp>
        <p:nvSpPr>
          <p:cNvPr id="3" name="Title 2">
            <a:extLst>
              <a:ext uri="{FF2B5EF4-FFF2-40B4-BE49-F238E27FC236}">
                <a16:creationId xmlns:a16="http://schemas.microsoft.com/office/drawing/2014/main" id="{1C78D9F4-FE79-4204-A8EE-E85C025E1292}"/>
              </a:ext>
            </a:extLst>
          </p:cNvPr>
          <p:cNvSpPr>
            <a:spLocks noGrp="1"/>
          </p:cNvSpPr>
          <p:nvPr>
            <p:ph type="title"/>
          </p:nvPr>
        </p:nvSpPr>
        <p:spPr/>
        <p:txBody>
          <a:bodyPr/>
          <a:lstStyle/>
          <a:p>
            <a:r>
              <a:rPr lang="en-US" dirty="0"/>
              <a:t>Export and Import example</a:t>
            </a:r>
          </a:p>
        </p:txBody>
      </p:sp>
      <p:sp>
        <p:nvSpPr>
          <p:cNvPr id="4" name="Slide Number Placeholder 3">
            <a:extLst>
              <a:ext uri="{FF2B5EF4-FFF2-40B4-BE49-F238E27FC236}">
                <a16:creationId xmlns:a16="http://schemas.microsoft.com/office/drawing/2014/main" id="{A0761D4A-8F34-4171-AC05-174124FBB4D6}"/>
              </a:ext>
            </a:extLst>
          </p:cNvPr>
          <p:cNvSpPr>
            <a:spLocks noGrp="1"/>
          </p:cNvSpPr>
          <p:nvPr>
            <p:ph type="sldNum" sz="quarter" idx="4"/>
          </p:nvPr>
        </p:nvSpPr>
        <p:spPr/>
        <p:txBody>
          <a:bodyPr/>
          <a:lstStyle/>
          <a:p>
            <a:fld id="{3A3ABCD3-4259-4031-A1A0-BB63FBFB7B73}" type="slidenum">
              <a:rPr lang="en-US" smtClean="0"/>
              <a:pPr/>
              <a:t>23</a:t>
            </a:fld>
            <a:endParaRPr lang="en-US" dirty="0"/>
          </a:p>
        </p:txBody>
      </p:sp>
    </p:spTree>
    <p:extLst>
      <p:ext uri="{BB962C8B-B14F-4D97-AF65-F5344CB8AC3E}">
        <p14:creationId xmlns:p14="http://schemas.microsoft.com/office/powerpoint/2010/main" val="351214938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0C6540-D3AD-426C-9254-E25B24140124}"/>
              </a:ext>
            </a:extLst>
          </p:cNvPr>
          <p:cNvSpPr>
            <a:spLocks noGrp="1"/>
          </p:cNvSpPr>
          <p:nvPr>
            <p:ph sz="quarter" idx="13"/>
          </p:nvPr>
        </p:nvSpPr>
        <p:spPr/>
        <p:txBody>
          <a:bodyPr/>
          <a:lstStyle/>
          <a:p>
            <a:r>
              <a:rPr lang="en-US" dirty="0"/>
              <a:t>More than just something that would be nice to add to an application.</a:t>
            </a:r>
          </a:p>
          <a:p>
            <a:r>
              <a:rPr lang="en-US" dirty="0"/>
              <a:t>A critical part of the user experience.</a:t>
            </a:r>
          </a:p>
          <a:p>
            <a:pPr lvl="1"/>
            <a:r>
              <a:rPr lang="en-US" dirty="0"/>
              <a:t>Guide user's attention.</a:t>
            </a:r>
          </a:p>
          <a:p>
            <a:pPr lvl="1"/>
            <a:r>
              <a:rPr lang="en-US" dirty="0"/>
              <a:t>Help teach the user how to use the application (affordances).</a:t>
            </a:r>
          </a:p>
          <a:p>
            <a:r>
              <a:rPr lang="en-US" dirty="0"/>
              <a:t>Provide a smoother, app-like experience to web applications.</a:t>
            </a:r>
          </a:p>
          <a:p>
            <a:r>
              <a:rPr lang="en-US" dirty="0"/>
              <a:t>Add to the feel of quality of the application.</a:t>
            </a:r>
          </a:p>
          <a:p>
            <a:r>
              <a:rPr lang="en-US" dirty="0"/>
              <a:t>Should be used purposely, not gratuitously.</a:t>
            </a:r>
          </a:p>
          <a:p>
            <a:r>
              <a:rPr lang="en-US" dirty="0"/>
              <a:t>Should not provide false affordances.</a:t>
            </a:r>
          </a:p>
          <a:p>
            <a:pPr lvl="1"/>
            <a:r>
              <a:rPr lang="en-US" dirty="0"/>
              <a:t>Do not make a feature look like something the users might be familiar with if it does not behave that way.</a:t>
            </a:r>
          </a:p>
          <a:p>
            <a:endParaRPr lang="en-US" dirty="0"/>
          </a:p>
        </p:txBody>
      </p:sp>
      <p:sp>
        <p:nvSpPr>
          <p:cNvPr id="3" name="Title 2">
            <a:extLst>
              <a:ext uri="{FF2B5EF4-FFF2-40B4-BE49-F238E27FC236}">
                <a16:creationId xmlns:a16="http://schemas.microsoft.com/office/drawing/2014/main" id="{D8CD5B1C-7DBD-4432-A4D9-D940E816B138}"/>
              </a:ext>
            </a:extLst>
          </p:cNvPr>
          <p:cNvSpPr>
            <a:spLocks noGrp="1"/>
          </p:cNvSpPr>
          <p:nvPr>
            <p:ph type="title"/>
          </p:nvPr>
        </p:nvSpPr>
        <p:spPr/>
        <p:txBody>
          <a:bodyPr/>
          <a:lstStyle/>
          <a:p>
            <a:r>
              <a:rPr lang="en-US" dirty="0"/>
              <a:t>Animations</a:t>
            </a:r>
          </a:p>
        </p:txBody>
      </p:sp>
      <p:sp>
        <p:nvSpPr>
          <p:cNvPr id="4" name="Slide Number Placeholder 3">
            <a:extLst>
              <a:ext uri="{FF2B5EF4-FFF2-40B4-BE49-F238E27FC236}">
                <a16:creationId xmlns:a16="http://schemas.microsoft.com/office/drawing/2014/main" id="{9D5348CE-38AB-40E9-AB1A-FCED9DB3B798}"/>
              </a:ext>
            </a:extLst>
          </p:cNvPr>
          <p:cNvSpPr>
            <a:spLocks noGrp="1"/>
          </p:cNvSpPr>
          <p:nvPr>
            <p:ph type="sldNum" sz="quarter" idx="4"/>
          </p:nvPr>
        </p:nvSpPr>
        <p:spPr/>
        <p:txBody>
          <a:bodyPr/>
          <a:lstStyle/>
          <a:p>
            <a:fld id="{3A3ABCD3-4259-4031-A1A0-BB63FBFB7B73}" type="slidenum">
              <a:rPr lang="en-US" smtClean="0"/>
              <a:pPr/>
              <a:t>230</a:t>
            </a:fld>
            <a:endParaRPr lang="en-US" dirty="0"/>
          </a:p>
        </p:txBody>
      </p:sp>
    </p:spTree>
    <p:extLst>
      <p:ext uri="{BB962C8B-B14F-4D97-AF65-F5344CB8AC3E}">
        <p14:creationId xmlns:p14="http://schemas.microsoft.com/office/powerpoint/2010/main" val="10089675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3E99D1-0A8F-4235-8B01-81E2589775F9}"/>
              </a:ext>
            </a:extLst>
          </p:cNvPr>
          <p:cNvSpPr>
            <a:spLocks noGrp="1"/>
          </p:cNvSpPr>
          <p:nvPr>
            <p:ph sz="quarter" idx="13"/>
          </p:nvPr>
        </p:nvSpPr>
        <p:spPr/>
        <p:txBody>
          <a:bodyPr/>
          <a:lstStyle/>
          <a:p>
            <a:r>
              <a:rPr lang="en-US" dirty="0"/>
              <a:t>.nav-link {</a:t>
            </a:r>
          </a:p>
          <a:p>
            <a:r>
              <a:rPr lang="en-US" dirty="0"/>
              <a:t>	background-color: #</a:t>
            </a:r>
            <a:r>
              <a:rPr lang="en-US" dirty="0" err="1"/>
              <a:t>eee</a:t>
            </a:r>
            <a:r>
              <a:rPr lang="en-US" dirty="0"/>
              <a:t>;</a:t>
            </a:r>
          </a:p>
          <a:p>
            <a:r>
              <a:rPr lang="en-US" dirty="0"/>
              <a:t>	transition: background-color 1s ease-in;</a:t>
            </a:r>
          </a:p>
          <a:p>
            <a:r>
              <a:rPr lang="en-US" dirty="0"/>
              <a:t>}</a:t>
            </a:r>
          </a:p>
          <a:p>
            <a:r>
              <a:rPr lang="en-US" dirty="0"/>
              <a:t>.</a:t>
            </a:r>
            <a:r>
              <a:rPr lang="en-US" dirty="0" err="1"/>
              <a:t>nav-link:hover</a:t>
            </a:r>
            <a:r>
              <a:rPr lang="en-US" dirty="0"/>
              <a:t> {</a:t>
            </a:r>
          </a:p>
          <a:p>
            <a:r>
              <a:rPr lang="en-US" dirty="0"/>
              <a:t>	background-color: #ccc;</a:t>
            </a:r>
          </a:p>
          <a:p>
            <a:r>
              <a:rPr lang="en-US" dirty="0"/>
              <a:t>}</a:t>
            </a:r>
          </a:p>
        </p:txBody>
      </p:sp>
      <p:sp>
        <p:nvSpPr>
          <p:cNvPr id="3" name="Title 2">
            <a:extLst>
              <a:ext uri="{FF2B5EF4-FFF2-40B4-BE49-F238E27FC236}">
                <a16:creationId xmlns:a16="http://schemas.microsoft.com/office/drawing/2014/main" id="{4D13C0F3-57D6-47E6-9114-60A4A783FCB8}"/>
              </a:ext>
            </a:extLst>
          </p:cNvPr>
          <p:cNvSpPr>
            <a:spLocks noGrp="1"/>
          </p:cNvSpPr>
          <p:nvPr>
            <p:ph type="title"/>
          </p:nvPr>
        </p:nvSpPr>
        <p:spPr/>
        <p:txBody>
          <a:bodyPr/>
          <a:lstStyle/>
          <a:p>
            <a:r>
              <a:rPr lang="en-US" dirty="0"/>
              <a:t>Using CSS Transitions</a:t>
            </a:r>
          </a:p>
        </p:txBody>
      </p:sp>
      <p:sp>
        <p:nvSpPr>
          <p:cNvPr id="4" name="Slide Number Placeholder 3">
            <a:extLst>
              <a:ext uri="{FF2B5EF4-FFF2-40B4-BE49-F238E27FC236}">
                <a16:creationId xmlns:a16="http://schemas.microsoft.com/office/drawing/2014/main" id="{25325D8B-C0F0-4E10-A6BA-D7A647042728}"/>
              </a:ext>
            </a:extLst>
          </p:cNvPr>
          <p:cNvSpPr>
            <a:spLocks noGrp="1"/>
          </p:cNvSpPr>
          <p:nvPr>
            <p:ph type="sldNum" sz="quarter" idx="4"/>
          </p:nvPr>
        </p:nvSpPr>
        <p:spPr/>
        <p:txBody>
          <a:bodyPr/>
          <a:lstStyle/>
          <a:p>
            <a:fld id="{3A3ABCD3-4259-4031-A1A0-BB63FBFB7B73}" type="slidenum">
              <a:rPr lang="en-US" smtClean="0"/>
              <a:pPr/>
              <a:t>231</a:t>
            </a:fld>
            <a:endParaRPr lang="en-US" dirty="0"/>
          </a:p>
        </p:txBody>
      </p:sp>
      <p:sp>
        <p:nvSpPr>
          <p:cNvPr id="5" name="Content Placeholder 4">
            <a:extLst>
              <a:ext uri="{FF2B5EF4-FFF2-40B4-BE49-F238E27FC236}">
                <a16:creationId xmlns:a16="http://schemas.microsoft.com/office/drawing/2014/main" id="{FE7CB777-7D4B-46A1-A9EC-F40E406792B2}"/>
              </a:ext>
            </a:extLst>
          </p:cNvPr>
          <p:cNvSpPr>
            <a:spLocks noGrp="1"/>
          </p:cNvSpPr>
          <p:nvPr>
            <p:ph sz="quarter" idx="14"/>
          </p:nvPr>
        </p:nvSpPr>
        <p:spPr/>
        <p:txBody>
          <a:bodyPr/>
          <a:lstStyle/>
          <a:p>
            <a:r>
              <a:rPr lang="en-US" dirty="0"/>
              <a:t>Can be an effective tool for animating.</a:t>
            </a:r>
          </a:p>
          <a:p>
            <a:r>
              <a:rPr lang="en-US" dirty="0"/>
              <a:t>Has (almost) nothing to do with React.</a:t>
            </a:r>
          </a:p>
          <a:p>
            <a:r>
              <a:rPr lang="en-US" dirty="0"/>
              <a:t>Instructs CSS engine to make changes to CSS properties gradually instead of instantly.</a:t>
            </a:r>
          </a:p>
          <a:p>
            <a:pPr lvl="1"/>
            <a:r>
              <a:rPr lang="en-US" dirty="0"/>
              <a:t>CSS rules specify which properties of which elements and how long.</a:t>
            </a:r>
          </a:p>
          <a:p>
            <a:pPr lvl="1"/>
            <a:r>
              <a:rPr lang="en-US" dirty="0"/>
              <a:t>When rules applying to those elements change properties, they are animated.</a:t>
            </a:r>
          </a:p>
          <a:p>
            <a:pPr lvl="1"/>
            <a:r>
              <a:rPr lang="en-US" dirty="0"/>
              <a:t>E.g., when adding/removing classes or hover state changes.</a:t>
            </a:r>
          </a:p>
          <a:p>
            <a:endParaRPr lang="en-US" dirty="0"/>
          </a:p>
        </p:txBody>
      </p:sp>
    </p:spTree>
    <p:extLst>
      <p:ext uri="{BB962C8B-B14F-4D97-AF65-F5344CB8AC3E}">
        <p14:creationId xmlns:p14="http://schemas.microsoft.com/office/powerpoint/2010/main" val="46494816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80E1E9-8A2B-44A1-BDC5-BF8286E1B22C}"/>
              </a:ext>
            </a:extLst>
          </p:cNvPr>
          <p:cNvSpPr>
            <a:spLocks noGrp="1"/>
          </p:cNvSpPr>
          <p:nvPr>
            <p:ph sz="quarter" idx="13"/>
          </p:nvPr>
        </p:nvSpPr>
        <p:spPr/>
        <p:txBody>
          <a:bodyPr/>
          <a:lstStyle/>
          <a:p>
            <a:r>
              <a:rPr lang="en-US" dirty="0"/>
              <a:t>@keyframes </a:t>
            </a:r>
            <a:r>
              <a:rPr lang="en-US" dirty="0" err="1"/>
              <a:t>slidein</a:t>
            </a:r>
            <a:r>
              <a:rPr lang="en-US" dirty="0"/>
              <a:t> {</a:t>
            </a:r>
          </a:p>
          <a:p>
            <a:r>
              <a:rPr lang="en-US" dirty="0"/>
              <a:t>	0% { margin-left: 100% }</a:t>
            </a:r>
          </a:p>
          <a:p>
            <a:r>
              <a:rPr lang="en-US" dirty="0"/>
              <a:t>	100% { margin-left: 0 }</a:t>
            </a:r>
          </a:p>
          <a:p>
            <a:r>
              <a:rPr lang="en-US" dirty="0"/>
              <a:t>}</a:t>
            </a:r>
          </a:p>
          <a:p>
            <a:endParaRPr lang="en-US" dirty="0"/>
          </a:p>
          <a:p>
            <a:r>
              <a:rPr lang="en-US" dirty="0"/>
              <a:t>.my-div {</a:t>
            </a:r>
          </a:p>
          <a:p>
            <a:r>
              <a:rPr lang="en-US" dirty="0"/>
              <a:t>	animation: </a:t>
            </a:r>
            <a:r>
              <a:rPr lang="en-US" dirty="0" err="1"/>
              <a:t>slidein</a:t>
            </a:r>
            <a:r>
              <a:rPr lang="en-US" dirty="0"/>
              <a:t> 1s forwards;</a:t>
            </a:r>
          </a:p>
          <a:p>
            <a:r>
              <a:rPr lang="en-US" dirty="0"/>
              <a:t>}</a:t>
            </a:r>
          </a:p>
        </p:txBody>
      </p:sp>
      <p:sp>
        <p:nvSpPr>
          <p:cNvPr id="3" name="Title 2">
            <a:extLst>
              <a:ext uri="{FF2B5EF4-FFF2-40B4-BE49-F238E27FC236}">
                <a16:creationId xmlns:a16="http://schemas.microsoft.com/office/drawing/2014/main" id="{600BB551-B059-44B7-AFCD-9DA85C301D60}"/>
              </a:ext>
            </a:extLst>
          </p:cNvPr>
          <p:cNvSpPr>
            <a:spLocks noGrp="1"/>
          </p:cNvSpPr>
          <p:nvPr>
            <p:ph type="title"/>
          </p:nvPr>
        </p:nvSpPr>
        <p:spPr/>
        <p:txBody>
          <a:bodyPr/>
          <a:lstStyle/>
          <a:p>
            <a:r>
              <a:rPr lang="en-US" dirty="0"/>
              <a:t>Using CSS Animations</a:t>
            </a:r>
          </a:p>
        </p:txBody>
      </p:sp>
      <p:sp>
        <p:nvSpPr>
          <p:cNvPr id="4" name="Slide Number Placeholder 3">
            <a:extLst>
              <a:ext uri="{FF2B5EF4-FFF2-40B4-BE49-F238E27FC236}">
                <a16:creationId xmlns:a16="http://schemas.microsoft.com/office/drawing/2014/main" id="{6BD149CB-CCFA-4B47-B3FE-E52B27F9D58D}"/>
              </a:ext>
            </a:extLst>
          </p:cNvPr>
          <p:cNvSpPr>
            <a:spLocks noGrp="1"/>
          </p:cNvSpPr>
          <p:nvPr>
            <p:ph type="sldNum" sz="quarter" idx="4"/>
          </p:nvPr>
        </p:nvSpPr>
        <p:spPr/>
        <p:txBody>
          <a:bodyPr/>
          <a:lstStyle/>
          <a:p>
            <a:fld id="{3A3ABCD3-4259-4031-A1A0-BB63FBFB7B73}" type="slidenum">
              <a:rPr lang="en-US" smtClean="0"/>
              <a:pPr/>
              <a:t>232</a:t>
            </a:fld>
            <a:endParaRPr lang="en-US" dirty="0"/>
          </a:p>
        </p:txBody>
      </p:sp>
      <p:sp>
        <p:nvSpPr>
          <p:cNvPr id="6" name="Content Placeholder 5">
            <a:extLst>
              <a:ext uri="{FF2B5EF4-FFF2-40B4-BE49-F238E27FC236}">
                <a16:creationId xmlns:a16="http://schemas.microsoft.com/office/drawing/2014/main" id="{A8B60A05-2C68-48E0-98EC-EA39C8ACE8B8}"/>
              </a:ext>
            </a:extLst>
          </p:cNvPr>
          <p:cNvSpPr>
            <a:spLocks noGrp="1"/>
          </p:cNvSpPr>
          <p:nvPr>
            <p:ph sz="quarter" idx="14"/>
          </p:nvPr>
        </p:nvSpPr>
        <p:spPr/>
        <p:txBody>
          <a:bodyPr/>
          <a:lstStyle/>
          <a:p>
            <a:r>
              <a:rPr lang="en-US" dirty="0"/>
              <a:t>Also change style properties gradually.</a:t>
            </a:r>
          </a:p>
          <a:p>
            <a:pPr lvl="1"/>
            <a:r>
              <a:rPr lang="en-US" dirty="0"/>
              <a:t>Provides more control than transitions.</a:t>
            </a:r>
          </a:p>
          <a:p>
            <a:r>
              <a:rPr lang="en-US" dirty="0"/>
              <a:t>Keyframes allow specification of beginning state and ending state.</a:t>
            </a:r>
          </a:p>
          <a:p>
            <a:pPr lvl="1"/>
            <a:r>
              <a:rPr lang="en-US" dirty="0"/>
              <a:t>Optionally any number of states in between.</a:t>
            </a:r>
          </a:p>
          <a:p>
            <a:pPr lvl="1"/>
            <a:r>
              <a:rPr lang="en-US" dirty="0"/>
              <a:t>Can animate any number of properties.</a:t>
            </a:r>
          </a:p>
          <a:p>
            <a:r>
              <a:rPr lang="en-US" dirty="0"/>
              <a:t>Style rules then apply the animation over a duration.</a:t>
            </a:r>
          </a:p>
          <a:p>
            <a:pPr lvl="1"/>
            <a:r>
              <a:rPr lang="en-US" dirty="0"/>
              <a:t>Can play forwards or backwards.</a:t>
            </a:r>
          </a:p>
          <a:p>
            <a:pPr lvl="1"/>
            <a:r>
              <a:rPr lang="en-US" dirty="0"/>
              <a:t>Can repeat any number of times.</a:t>
            </a:r>
          </a:p>
          <a:p>
            <a:pPr lvl="1"/>
            <a:r>
              <a:rPr lang="en-US" dirty="0"/>
              <a:t>By default, plays forwards and then reverts to beginning state.</a:t>
            </a:r>
          </a:p>
        </p:txBody>
      </p:sp>
    </p:spTree>
    <p:extLst>
      <p:ext uri="{BB962C8B-B14F-4D97-AF65-F5344CB8AC3E}">
        <p14:creationId xmlns:p14="http://schemas.microsoft.com/office/powerpoint/2010/main" val="181972834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E8F1FC-B086-473E-ABD9-D68E6AC5138A}"/>
              </a:ext>
            </a:extLst>
          </p:cNvPr>
          <p:cNvSpPr>
            <a:spLocks noGrp="1"/>
          </p:cNvSpPr>
          <p:nvPr>
            <p:ph sz="quarter" idx="13"/>
          </p:nvPr>
        </p:nvSpPr>
        <p:spPr/>
        <p:txBody>
          <a:bodyPr/>
          <a:lstStyle/>
          <a:p>
            <a:r>
              <a:rPr lang="en-US" dirty="0"/>
              <a:t>Animated elements are still part of the DOM.</a:t>
            </a:r>
          </a:p>
          <a:p>
            <a:pPr lvl="1"/>
            <a:r>
              <a:rPr lang="en-US" dirty="0"/>
              <a:t>May be invisible, but they are present.</a:t>
            </a:r>
          </a:p>
          <a:p>
            <a:pPr lvl="1"/>
            <a:r>
              <a:rPr lang="en-US" dirty="0"/>
              <a:t>May mask other elements leading to need to adjust z-index.</a:t>
            </a:r>
          </a:p>
          <a:p>
            <a:r>
              <a:rPr lang="en-US" dirty="0"/>
              <a:t>Can result in a very cluttered DOM.</a:t>
            </a:r>
          </a:p>
          <a:p>
            <a:pPr lvl="1"/>
            <a:r>
              <a:rPr lang="en-US" dirty="0"/>
              <a:t>In extreme cases it can impact performance.</a:t>
            </a:r>
          </a:p>
          <a:p>
            <a:r>
              <a:rPr lang="en-US" dirty="0"/>
              <a:t>Conditionally rendering content is a possible partial solution.</a:t>
            </a:r>
          </a:p>
          <a:p>
            <a:pPr lvl="1"/>
            <a:r>
              <a:rPr lang="en-US" dirty="0"/>
              <a:t>Entrance animations would still play.</a:t>
            </a:r>
          </a:p>
          <a:p>
            <a:pPr lvl="1"/>
            <a:r>
              <a:rPr lang="en-US" dirty="0"/>
              <a:t>Exit animations would NOT play.</a:t>
            </a:r>
          </a:p>
          <a:p>
            <a:pPr lvl="1"/>
            <a:r>
              <a:rPr lang="en-US" dirty="0"/>
              <a:t>React removes the content from the DOM without waiting for any animation to play.</a:t>
            </a:r>
          </a:p>
          <a:p>
            <a:r>
              <a:rPr lang="en-US" dirty="0"/>
              <a:t>Plugins are available to address these issues.</a:t>
            </a:r>
          </a:p>
          <a:p>
            <a:pPr lvl="1"/>
            <a:r>
              <a:rPr lang="en-US" dirty="0"/>
              <a:t>React Transition Group</a:t>
            </a:r>
          </a:p>
          <a:p>
            <a:pPr lvl="1"/>
            <a:r>
              <a:rPr lang="en-US" dirty="0"/>
              <a:t>React Motion</a:t>
            </a:r>
          </a:p>
          <a:p>
            <a:pPr lvl="1"/>
            <a:r>
              <a:rPr lang="en-US" dirty="0"/>
              <a:t>React Move</a:t>
            </a:r>
          </a:p>
          <a:p>
            <a:pPr lvl="1"/>
            <a:r>
              <a:rPr lang="en-US" dirty="0"/>
              <a:t>React Router Transition</a:t>
            </a:r>
          </a:p>
        </p:txBody>
      </p:sp>
      <p:sp>
        <p:nvSpPr>
          <p:cNvPr id="3" name="Title 2">
            <a:extLst>
              <a:ext uri="{FF2B5EF4-FFF2-40B4-BE49-F238E27FC236}">
                <a16:creationId xmlns:a16="http://schemas.microsoft.com/office/drawing/2014/main" id="{F7D0BBB4-8290-4AE9-9237-F2D0BDBF3567}"/>
              </a:ext>
            </a:extLst>
          </p:cNvPr>
          <p:cNvSpPr>
            <a:spLocks noGrp="1"/>
          </p:cNvSpPr>
          <p:nvPr>
            <p:ph type="title"/>
          </p:nvPr>
        </p:nvSpPr>
        <p:spPr/>
        <p:txBody>
          <a:bodyPr/>
          <a:lstStyle/>
          <a:p>
            <a:r>
              <a:rPr lang="en-US" dirty="0"/>
              <a:t>Limitations of CSS</a:t>
            </a:r>
          </a:p>
        </p:txBody>
      </p:sp>
      <p:sp>
        <p:nvSpPr>
          <p:cNvPr id="4" name="Slide Number Placeholder 3">
            <a:extLst>
              <a:ext uri="{FF2B5EF4-FFF2-40B4-BE49-F238E27FC236}">
                <a16:creationId xmlns:a16="http://schemas.microsoft.com/office/drawing/2014/main" id="{E6B7B43E-A6CF-4D02-8B39-7B174D8AB8FC}"/>
              </a:ext>
            </a:extLst>
          </p:cNvPr>
          <p:cNvSpPr>
            <a:spLocks noGrp="1"/>
          </p:cNvSpPr>
          <p:nvPr>
            <p:ph type="sldNum" sz="quarter" idx="4"/>
          </p:nvPr>
        </p:nvSpPr>
        <p:spPr/>
        <p:txBody>
          <a:bodyPr/>
          <a:lstStyle/>
          <a:p>
            <a:fld id="{3A3ABCD3-4259-4031-A1A0-BB63FBFB7B73}" type="slidenum">
              <a:rPr lang="en-US" smtClean="0"/>
              <a:pPr/>
              <a:t>233</a:t>
            </a:fld>
            <a:endParaRPr lang="en-US" dirty="0"/>
          </a:p>
        </p:txBody>
      </p:sp>
    </p:spTree>
    <p:extLst>
      <p:ext uri="{BB962C8B-B14F-4D97-AF65-F5344CB8AC3E}">
        <p14:creationId xmlns:p14="http://schemas.microsoft.com/office/powerpoint/2010/main" val="51344352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39A33-58CA-4CF8-8676-41A3DE6FC761}"/>
              </a:ext>
            </a:extLst>
          </p:cNvPr>
          <p:cNvSpPr>
            <a:spLocks noGrp="1"/>
          </p:cNvSpPr>
          <p:nvPr>
            <p:ph sz="quarter" idx="13"/>
          </p:nvPr>
        </p:nvSpPr>
        <p:spPr/>
        <p:txBody>
          <a:bodyPr/>
          <a:lstStyle/>
          <a:p>
            <a:r>
              <a:rPr lang="en-US" dirty="0"/>
              <a:t>A package created by the React community.</a:t>
            </a:r>
          </a:p>
          <a:p>
            <a:pPr lvl="1"/>
            <a:r>
              <a:rPr lang="en-US" dirty="0"/>
              <a:t>Not officially part of React.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npm install react-transition-group</a:t>
            </a:r>
          </a:p>
          <a:p>
            <a:pPr marL="0" indent="0">
              <a:buNone/>
            </a:pPr>
            <a:endParaRPr lang="en-US" sz="2000" dirty="0">
              <a:latin typeface="Consolas" panose="020B0609020204030204" pitchFamily="49" charset="0"/>
            </a:endParaRPr>
          </a:p>
          <a:p>
            <a:r>
              <a:rPr lang="en-US" dirty="0"/>
              <a:t>Manages component states over time.</a:t>
            </a:r>
          </a:p>
          <a:p>
            <a:pPr lvl="1"/>
            <a:r>
              <a:rPr lang="en-US" dirty="0"/>
              <a:t>Including mounting and unmounting.</a:t>
            </a:r>
          </a:p>
          <a:p>
            <a:pPr lvl="1"/>
            <a:r>
              <a:rPr lang="en-US" dirty="0"/>
              <a:t>Designed with animation in mind.</a:t>
            </a:r>
          </a:p>
          <a:p>
            <a:endParaRPr lang="en-US" dirty="0"/>
          </a:p>
        </p:txBody>
      </p:sp>
      <p:sp>
        <p:nvSpPr>
          <p:cNvPr id="3" name="Title 2">
            <a:extLst>
              <a:ext uri="{FF2B5EF4-FFF2-40B4-BE49-F238E27FC236}">
                <a16:creationId xmlns:a16="http://schemas.microsoft.com/office/drawing/2014/main" id="{BA4014D9-E8A0-439D-BC0C-B9DC3DB8F90B}"/>
              </a:ext>
            </a:extLst>
          </p:cNvPr>
          <p:cNvSpPr>
            <a:spLocks noGrp="1"/>
          </p:cNvSpPr>
          <p:nvPr>
            <p:ph type="title"/>
          </p:nvPr>
        </p:nvSpPr>
        <p:spPr/>
        <p:txBody>
          <a:bodyPr/>
          <a:lstStyle/>
          <a:p>
            <a:r>
              <a:rPr lang="en-US" dirty="0"/>
              <a:t>React Transition Group</a:t>
            </a:r>
          </a:p>
        </p:txBody>
      </p:sp>
      <p:sp>
        <p:nvSpPr>
          <p:cNvPr id="4" name="Slide Number Placeholder 3">
            <a:extLst>
              <a:ext uri="{FF2B5EF4-FFF2-40B4-BE49-F238E27FC236}">
                <a16:creationId xmlns:a16="http://schemas.microsoft.com/office/drawing/2014/main" id="{80082046-C5FD-451E-8D66-D8BE701DCE8A}"/>
              </a:ext>
            </a:extLst>
          </p:cNvPr>
          <p:cNvSpPr>
            <a:spLocks noGrp="1"/>
          </p:cNvSpPr>
          <p:nvPr>
            <p:ph type="sldNum" sz="quarter" idx="4"/>
          </p:nvPr>
        </p:nvSpPr>
        <p:spPr/>
        <p:txBody>
          <a:bodyPr/>
          <a:lstStyle/>
          <a:p>
            <a:fld id="{3A3ABCD3-4259-4031-A1A0-BB63FBFB7B73}" type="slidenum">
              <a:rPr lang="en-US" smtClean="0"/>
              <a:pPr/>
              <a:t>234</a:t>
            </a:fld>
            <a:endParaRPr lang="en-US" dirty="0"/>
          </a:p>
        </p:txBody>
      </p:sp>
    </p:spTree>
    <p:extLst>
      <p:ext uri="{BB962C8B-B14F-4D97-AF65-F5344CB8AC3E}">
        <p14:creationId xmlns:p14="http://schemas.microsoft.com/office/powerpoint/2010/main" val="428759892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198EDC-6CFD-41AD-9DAC-082A19B710EF}"/>
              </a:ext>
            </a:extLst>
          </p:cNvPr>
          <p:cNvSpPr>
            <a:spLocks noGrp="1"/>
          </p:cNvSpPr>
          <p:nvPr>
            <p:ph sz="quarter" idx="13"/>
          </p:nvPr>
        </p:nvSpPr>
        <p:spPr/>
        <p:txBody>
          <a:bodyPr/>
          <a:lstStyle/>
          <a:p>
            <a:r>
              <a:rPr lang="en-US" dirty="0"/>
              <a:t>Named export from react-transition-group.</a:t>
            </a:r>
          </a:p>
          <a:p>
            <a:r>
              <a:rPr lang="en-US" dirty="0"/>
              <a:t>Manages internal states:</a:t>
            </a:r>
          </a:p>
          <a:p>
            <a:pPr lvl="1"/>
            <a:r>
              <a:rPr lang="en-US" dirty="0"/>
              <a:t>ENTERING</a:t>
            </a:r>
          </a:p>
          <a:p>
            <a:pPr lvl="1"/>
            <a:r>
              <a:rPr lang="en-US" dirty="0"/>
              <a:t>ENTERED</a:t>
            </a:r>
          </a:p>
          <a:p>
            <a:pPr lvl="1"/>
            <a:r>
              <a:rPr lang="en-US" dirty="0"/>
              <a:t>EXITING</a:t>
            </a:r>
          </a:p>
          <a:p>
            <a:pPr lvl="1"/>
            <a:r>
              <a:rPr lang="en-US" dirty="0"/>
              <a:t>EXITED</a:t>
            </a:r>
          </a:p>
          <a:p>
            <a:r>
              <a:rPr lang="en-US" dirty="0"/>
              <a:t>Provides for specification of styles for each state.</a:t>
            </a:r>
          </a:p>
          <a:p>
            <a:r>
              <a:rPr lang="en-US" dirty="0"/>
              <a:t>Requires an "in" prop to indicate whether its state should be ENTERED or EXITED.</a:t>
            </a:r>
          </a:p>
          <a:p>
            <a:r>
              <a:rPr lang="en-US" dirty="0"/>
              <a:t>Requires a "timeout" prop to specify the transition duration.</a:t>
            </a:r>
          </a:p>
          <a:p>
            <a:pPr lvl="1"/>
            <a:r>
              <a:rPr lang="en-US" dirty="0"/>
              <a:t>Between ENTERING and ENTERED states.</a:t>
            </a:r>
          </a:p>
          <a:p>
            <a:pPr lvl="1"/>
            <a:r>
              <a:rPr lang="en-US" dirty="0"/>
              <a:t>Between EXITING and EXITED states.</a:t>
            </a:r>
          </a:p>
          <a:p>
            <a:endParaRPr lang="en-US" dirty="0"/>
          </a:p>
        </p:txBody>
      </p:sp>
      <p:sp>
        <p:nvSpPr>
          <p:cNvPr id="3" name="Title 2">
            <a:extLst>
              <a:ext uri="{FF2B5EF4-FFF2-40B4-BE49-F238E27FC236}">
                <a16:creationId xmlns:a16="http://schemas.microsoft.com/office/drawing/2014/main" id="{BB4F55E0-9E06-483F-ABB6-7C0EAB59FFF6}"/>
              </a:ext>
            </a:extLst>
          </p:cNvPr>
          <p:cNvSpPr>
            <a:spLocks noGrp="1"/>
          </p:cNvSpPr>
          <p:nvPr>
            <p:ph type="title"/>
          </p:nvPr>
        </p:nvSpPr>
        <p:spPr/>
        <p:txBody>
          <a:bodyPr/>
          <a:lstStyle/>
          <a:p>
            <a:r>
              <a:rPr lang="en-US" dirty="0"/>
              <a:t>Transition component</a:t>
            </a:r>
          </a:p>
        </p:txBody>
      </p:sp>
      <p:sp>
        <p:nvSpPr>
          <p:cNvPr id="4" name="Slide Number Placeholder 3">
            <a:extLst>
              <a:ext uri="{FF2B5EF4-FFF2-40B4-BE49-F238E27FC236}">
                <a16:creationId xmlns:a16="http://schemas.microsoft.com/office/drawing/2014/main" id="{0EC51425-DCDD-48E6-AA78-20876DAEDCFD}"/>
              </a:ext>
            </a:extLst>
          </p:cNvPr>
          <p:cNvSpPr>
            <a:spLocks noGrp="1"/>
          </p:cNvSpPr>
          <p:nvPr>
            <p:ph type="sldNum" sz="quarter" idx="4"/>
          </p:nvPr>
        </p:nvSpPr>
        <p:spPr/>
        <p:txBody>
          <a:bodyPr/>
          <a:lstStyle/>
          <a:p>
            <a:fld id="{3A3ABCD3-4259-4031-A1A0-BB63FBFB7B73}" type="slidenum">
              <a:rPr lang="en-US" smtClean="0"/>
              <a:pPr/>
              <a:t>235</a:t>
            </a:fld>
            <a:endParaRPr lang="en-US" dirty="0"/>
          </a:p>
        </p:txBody>
      </p:sp>
    </p:spTree>
    <p:extLst>
      <p:ext uri="{BB962C8B-B14F-4D97-AF65-F5344CB8AC3E}">
        <p14:creationId xmlns:p14="http://schemas.microsoft.com/office/powerpoint/2010/main" val="144225845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4493CB-ABA8-4C7F-85F2-412BDD4F677C}"/>
              </a:ext>
            </a:extLst>
          </p:cNvPr>
          <p:cNvSpPr>
            <a:spLocks noGrp="1"/>
          </p:cNvSpPr>
          <p:nvPr>
            <p:ph sz="quarter" idx="13"/>
          </p:nvPr>
        </p:nvSpPr>
        <p:spPr/>
        <p:txBody>
          <a:bodyPr/>
          <a:lstStyle/>
          <a:p>
            <a:r>
              <a:rPr lang="en-US" dirty="0"/>
              <a:t>import { Transition } from </a:t>
            </a:r>
          </a:p>
          <a:p>
            <a:r>
              <a:rPr lang="en-US" dirty="0"/>
              <a:t>		'react-transition-group';</a:t>
            </a:r>
          </a:p>
          <a:p>
            <a:endParaRPr lang="en-US" dirty="0"/>
          </a:p>
          <a:p>
            <a:r>
              <a:rPr lang="en-US" dirty="0"/>
              <a:t>&lt;Transition in={</a:t>
            </a:r>
            <a:r>
              <a:rPr lang="en-US" dirty="0" err="1"/>
              <a:t>this.state.someValue</a:t>
            </a:r>
            <a:r>
              <a:rPr lang="en-US" dirty="0"/>
              <a:t>}</a:t>
            </a:r>
          </a:p>
          <a:p>
            <a:r>
              <a:rPr lang="en-US" dirty="0"/>
              <a:t>	timeout={600}&gt;</a:t>
            </a:r>
          </a:p>
          <a:p>
            <a:r>
              <a:rPr lang="en-US" dirty="0"/>
              <a:t>	{state =&gt; &lt;div&gt;Some content&lt;/div&gt; }</a:t>
            </a:r>
          </a:p>
          <a:p>
            <a:r>
              <a:rPr lang="en-US" dirty="0"/>
              <a:t>&lt;/Transition&gt;</a:t>
            </a:r>
          </a:p>
        </p:txBody>
      </p:sp>
      <p:sp>
        <p:nvSpPr>
          <p:cNvPr id="3" name="Title 2">
            <a:extLst>
              <a:ext uri="{FF2B5EF4-FFF2-40B4-BE49-F238E27FC236}">
                <a16:creationId xmlns:a16="http://schemas.microsoft.com/office/drawing/2014/main" id="{FEC71DCE-0E65-407D-AD32-C651AA12CD4D}"/>
              </a:ext>
            </a:extLst>
          </p:cNvPr>
          <p:cNvSpPr>
            <a:spLocks noGrp="1"/>
          </p:cNvSpPr>
          <p:nvPr>
            <p:ph type="title"/>
          </p:nvPr>
        </p:nvSpPr>
        <p:spPr/>
        <p:txBody>
          <a:bodyPr/>
          <a:lstStyle/>
          <a:p>
            <a:r>
              <a:rPr lang="en-US" dirty="0"/>
              <a:t>Transition Component</a:t>
            </a:r>
          </a:p>
        </p:txBody>
      </p:sp>
      <p:sp>
        <p:nvSpPr>
          <p:cNvPr id="4" name="Slide Number Placeholder 3">
            <a:extLst>
              <a:ext uri="{FF2B5EF4-FFF2-40B4-BE49-F238E27FC236}">
                <a16:creationId xmlns:a16="http://schemas.microsoft.com/office/drawing/2014/main" id="{61A0B873-2879-42BA-90E4-9FDFCDB947A9}"/>
              </a:ext>
            </a:extLst>
          </p:cNvPr>
          <p:cNvSpPr>
            <a:spLocks noGrp="1"/>
          </p:cNvSpPr>
          <p:nvPr>
            <p:ph type="sldNum" sz="quarter" idx="4"/>
          </p:nvPr>
        </p:nvSpPr>
        <p:spPr/>
        <p:txBody>
          <a:bodyPr/>
          <a:lstStyle/>
          <a:p>
            <a:fld id="{3A3ABCD3-4259-4031-A1A0-BB63FBFB7B73}" type="slidenum">
              <a:rPr lang="en-US" smtClean="0"/>
              <a:pPr/>
              <a:t>236</a:t>
            </a:fld>
            <a:endParaRPr lang="en-US" dirty="0"/>
          </a:p>
        </p:txBody>
      </p:sp>
      <p:sp>
        <p:nvSpPr>
          <p:cNvPr id="5" name="Content Placeholder 4">
            <a:extLst>
              <a:ext uri="{FF2B5EF4-FFF2-40B4-BE49-F238E27FC236}">
                <a16:creationId xmlns:a16="http://schemas.microsoft.com/office/drawing/2014/main" id="{1405B727-9C79-4F4B-9624-C5D171D46F02}"/>
              </a:ext>
            </a:extLst>
          </p:cNvPr>
          <p:cNvSpPr>
            <a:spLocks noGrp="1"/>
          </p:cNvSpPr>
          <p:nvPr>
            <p:ph sz="quarter" idx="14"/>
          </p:nvPr>
        </p:nvSpPr>
        <p:spPr/>
        <p:txBody>
          <a:bodyPr/>
          <a:lstStyle/>
          <a:p>
            <a:r>
              <a:rPr lang="en-US" dirty="0"/>
              <a:t>Content should be a function.</a:t>
            </a:r>
          </a:p>
          <a:p>
            <a:pPr lvl="1"/>
            <a:r>
              <a:rPr lang="en-US" dirty="0"/>
              <a:t>Receives the Transition (internal) state.</a:t>
            </a:r>
          </a:p>
          <a:p>
            <a:pPr lvl="1"/>
            <a:r>
              <a:rPr lang="en-US" dirty="0"/>
              <a:t>Returns JSX content.</a:t>
            </a:r>
          </a:p>
          <a:p>
            <a:r>
              <a:rPr lang="en-US" dirty="0"/>
              <a:t>State received by the function is either.</a:t>
            </a:r>
          </a:p>
          <a:p>
            <a:pPr lvl="1"/>
            <a:r>
              <a:rPr lang="en-US" dirty="0"/>
              <a:t>entering</a:t>
            </a:r>
          </a:p>
          <a:p>
            <a:pPr lvl="1"/>
            <a:r>
              <a:rPr lang="en-US" dirty="0"/>
              <a:t>entered</a:t>
            </a:r>
          </a:p>
          <a:p>
            <a:pPr lvl="1"/>
            <a:r>
              <a:rPr lang="en-US" dirty="0"/>
              <a:t>exiting</a:t>
            </a:r>
          </a:p>
          <a:p>
            <a:pPr lvl="1"/>
            <a:r>
              <a:rPr lang="en-US" dirty="0"/>
              <a:t>exited</a:t>
            </a:r>
          </a:p>
          <a:p>
            <a:r>
              <a:rPr lang="en-US" dirty="0"/>
              <a:t>Has </a:t>
            </a:r>
            <a:r>
              <a:rPr lang="en-US" dirty="0" err="1"/>
              <a:t>mountOnEnter</a:t>
            </a:r>
            <a:r>
              <a:rPr lang="en-US" dirty="0"/>
              <a:t>  and </a:t>
            </a:r>
            <a:r>
              <a:rPr lang="en-US" dirty="0" err="1"/>
              <a:t>unmountOnExit</a:t>
            </a:r>
            <a:r>
              <a:rPr lang="en-US" dirty="0"/>
              <a:t> properties.</a:t>
            </a:r>
          </a:p>
          <a:p>
            <a:pPr lvl="1"/>
            <a:r>
              <a:rPr lang="en-US" dirty="0"/>
              <a:t>Add/remove the content to the DOM based on state.</a:t>
            </a:r>
          </a:p>
        </p:txBody>
      </p:sp>
    </p:spTree>
    <p:extLst>
      <p:ext uri="{BB962C8B-B14F-4D97-AF65-F5344CB8AC3E}">
        <p14:creationId xmlns:p14="http://schemas.microsoft.com/office/powerpoint/2010/main" val="352817466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279EA3-16B6-4798-8B79-C0F2EF1C45D1}"/>
              </a:ext>
            </a:extLst>
          </p:cNvPr>
          <p:cNvSpPr>
            <a:spLocks noGrp="1"/>
          </p:cNvSpPr>
          <p:nvPr>
            <p:ph sz="quarter" idx="13"/>
          </p:nvPr>
        </p:nvSpPr>
        <p:spPr/>
        <p:txBody>
          <a:bodyPr/>
          <a:lstStyle/>
          <a:p>
            <a:r>
              <a:rPr lang="en-US" dirty="0"/>
              <a:t>&lt;Transition </a:t>
            </a:r>
          </a:p>
          <a:p>
            <a:r>
              <a:rPr lang="en-US" dirty="0"/>
              <a:t>		in={</a:t>
            </a:r>
            <a:r>
              <a:rPr lang="en-US" dirty="0" err="1"/>
              <a:t>this.state.showPopup</a:t>
            </a:r>
            <a:r>
              <a:rPr lang="en-US" dirty="0"/>
              <a:t>} </a:t>
            </a:r>
          </a:p>
          <a:p>
            <a:r>
              <a:rPr lang="en-US" dirty="0"/>
              <a:t>		timeout={500}</a:t>
            </a:r>
          </a:p>
          <a:p>
            <a:r>
              <a:rPr lang="en-US" dirty="0"/>
              <a:t>		</a:t>
            </a:r>
            <a:r>
              <a:rPr lang="en-US" dirty="0" err="1"/>
              <a:t>mountOnEnter</a:t>
            </a:r>
            <a:endParaRPr lang="en-US" dirty="0"/>
          </a:p>
          <a:p>
            <a:r>
              <a:rPr lang="en-US" dirty="0"/>
              <a:t>		</a:t>
            </a:r>
            <a:r>
              <a:rPr lang="en-US" dirty="0" err="1"/>
              <a:t>unmountOnExit</a:t>
            </a:r>
            <a:r>
              <a:rPr lang="en-US" dirty="0"/>
              <a:t>&gt;</a:t>
            </a:r>
          </a:p>
          <a:p>
            <a:r>
              <a:rPr lang="en-US" dirty="0"/>
              <a:t>	{ state =&gt; &lt;</a:t>
            </a:r>
            <a:r>
              <a:rPr lang="en-US" dirty="0" err="1"/>
              <a:t>MyComponent</a:t>
            </a:r>
            <a:r>
              <a:rPr lang="en-US" dirty="0"/>
              <a:t> </a:t>
            </a:r>
            <a:r>
              <a:rPr lang="en-US" dirty="0" err="1"/>
              <a:t>animState</a:t>
            </a:r>
            <a:r>
              <a:rPr lang="en-US" dirty="0"/>
              <a:t>={state} clicked={</a:t>
            </a:r>
            <a:r>
              <a:rPr lang="en-US" dirty="0" err="1"/>
              <a:t>this.handleClick</a:t>
            </a:r>
            <a:r>
              <a:rPr lang="en-US" dirty="0"/>
              <a:t>} /&gt; }</a:t>
            </a:r>
          </a:p>
          <a:p>
            <a:r>
              <a:rPr lang="en-US" dirty="0"/>
              <a:t>&lt;/Transition&gt;</a:t>
            </a:r>
          </a:p>
          <a:p>
            <a:endParaRPr lang="en-US" dirty="0"/>
          </a:p>
        </p:txBody>
      </p:sp>
      <p:sp>
        <p:nvSpPr>
          <p:cNvPr id="3" name="Title 2">
            <a:extLst>
              <a:ext uri="{FF2B5EF4-FFF2-40B4-BE49-F238E27FC236}">
                <a16:creationId xmlns:a16="http://schemas.microsoft.com/office/drawing/2014/main" id="{91D2ACE7-0104-4C65-829F-6782C99AC2A8}"/>
              </a:ext>
            </a:extLst>
          </p:cNvPr>
          <p:cNvSpPr>
            <a:spLocks noGrp="1"/>
          </p:cNvSpPr>
          <p:nvPr>
            <p:ph type="title"/>
          </p:nvPr>
        </p:nvSpPr>
        <p:spPr/>
        <p:txBody>
          <a:bodyPr/>
          <a:lstStyle/>
          <a:p>
            <a:r>
              <a:rPr lang="en-US" dirty="0"/>
              <a:t>Using the Transition Component</a:t>
            </a:r>
          </a:p>
        </p:txBody>
      </p:sp>
      <p:sp>
        <p:nvSpPr>
          <p:cNvPr id="4" name="Slide Number Placeholder 3">
            <a:extLst>
              <a:ext uri="{FF2B5EF4-FFF2-40B4-BE49-F238E27FC236}">
                <a16:creationId xmlns:a16="http://schemas.microsoft.com/office/drawing/2014/main" id="{775F91A4-66C0-474C-B9C1-A6F6A9608DDF}"/>
              </a:ext>
            </a:extLst>
          </p:cNvPr>
          <p:cNvSpPr>
            <a:spLocks noGrp="1"/>
          </p:cNvSpPr>
          <p:nvPr>
            <p:ph type="sldNum" sz="quarter" idx="4"/>
          </p:nvPr>
        </p:nvSpPr>
        <p:spPr/>
        <p:txBody>
          <a:bodyPr/>
          <a:lstStyle/>
          <a:p>
            <a:fld id="{3A3ABCD3-4259-4031-A1A0-BB63FBFB7B73}" type="slidenum">
              <a:rPr lang="en-US" smtClean="0"/>
              <a:pPr/>
              <a:t>237</a:t>
            </a:fld>
            <a:endParaRPr lang="en-US" dirty="0"/>
          </a:p>
        </p:txBody>
      </p:sp>
    </p:spTree>
    <p:extLst>
      <p:ext uri="{BB962C8B-B14F-4D97-AF65-F5344CB8AC3E}">
        <p14:creationId xmlns:p14="http://schemas.microsoft.com/office/powerpoint/2010/main" val="39689400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37A327-D780-4D08-A9A6-B62EA8A93368}"/>
              </a:ext>
            </a:extLst>
          </p:cNvPr>
          <p:cNvSpPr>
            <a:spLocks noGrp="1"/>
          </p:cNvSpPr>
          <p:nvPr>
            <p:ph sz="quarter" idx="13"/>
          </p:nvPr>
        </p:nvSpPr>
        <p:spPr/>
        <p:txBody>
          <a:bodyPr/>
          <a:lstStyle/>
          <a:p>
            <a:r>
              <a:rPr lang="en-US" dirty="0"/>
              <a:t>Transition component can be used inside the JSX of a container.</a:t>
            </a:r>
          </a:p>
          <a:p>
            <a:pPr lvl="1"/>
            <a:r>
              <a:rPr lang="en-US" dirty="0"/>
              <a:t>Determines whether to include a presentational component.</a:t>
            </a:r>
          </a:p>
          <a:p>
            <a:r>
              <a:rPr lang="en-US" dirty="0"/>
              <a:t>Transition could also be used inside a presentational component.</a:t>
            </a:r>
          </a:p>
          <a:p>
            <a:pPr lvl="1"/>
            <a:r>
              <a:rPr lang="en-US" dirty="0"/>
              <a:t>Presentational component would always be rendered in the container component.</a:t>
            </a:r>
          </a:p>
          <a:p>
            <a:pPr lvl="1"/>
            <a:r>
              <a:rPr lang="en-US" dirty="0"/>
              <a:t>Transition would be the top component rendered in the presentational component.</a:t>
            </a:r>
          </a:p>
          <a:p>
            <a:pPr lvl="1"/>
            <a:r>
              <a:rPr lang="en-US" dirty="0"/>
              <a:t>It would determine whether to render any other content for that component.</a:t>
            </a:r>
          </a:p>
          <a:p>
            <a:pPr lvl="1"/>
            <a:r>
              <a:rPr lang="en-US" dirty="0"/>
              <a:t>Transition component is considered to "wrap" the presentational content.</a:t>
            </a:r>
          </a:p>
          <a:p>
            <a:r>
              <a:rPr lang="en-US" dirty="0"/>
              <a:t>Often just a stylistic choice of which approach to use.</a:t>
            </a:r>
          </a:p>
          <a:p>
            <a:pPr lvl="1"/>
            <a:r>
              <a:rPr lang="en-US" dirty="0"/>
              <a:t>Which component is viewed as "owning" the animation.</a:t>
            </a:r>
          </a:p>
          <a:p>
            <a:endParaRPr lang="en-US" dirty="0"/>
          </a:p>
        </p:txBody>
      </p:sp>
      <p:sp>
        <p:nvSpPr>
          <p:cNvPr id="3" name="Title 2">
            <a:extLst>
              <a:ext uri="{FF2B5EF4-FFF2-40B4-BE49-F238E27FC236}">
                <a16:creationId xmlns:a16="http://schemas.microsoft.com/office/drawing/2014/main" id="{AEE466EC-C9E4-45A2-A5C1-680119107C90}"/>
              </a:ext>
            </a:extLst>
          </p:cNvPr>
          <p:cNvSpPr>
            <a:spLocks noGrp="1"/>
          </p:cNvSpPr>
          <p:nvPr>
            <p:ph type="title"/>
          </p:nvPr>
        </p:nvSpPr>
        <p:spPr/>
        <p:txBody>
          <a:bodyPr/>
          <a:lstStyle/>
          <a:p>
            <a:r>
              <a:rPr lang="en-US" dirty="0"/>
              <a:t>Wrapping the Transition Component</a:t>
            </a:r>
          </a:p>
        </p:txBody>
      </p:sp>
      <p:sp>
        <p:nvSpPr>
          <p:cNvPr id="4" name="Slide Number Placeholder 3">
            <a:extLst>
              <a:ext uri="{FF2B5EF4-FFF2-40B4-BE49-F238E27FC236}">
                <a16:creationId xmlns:a16="http://schemas.microsoft.com/office/drawing/2014/main" id="{67722627-870A-4AE9-B343-10E76A30412B}"/>
              </a:ext>
            </a:extLst>
          </p:cNvPr>
          <p:cNvSpPr>
            <a:spLocks noGrp="1"/>
          </p:cNvSpPr>
          <p:nvPr>
            <p:ph type="sldNum" sz="quarter" idx="4"/>
          </p:nvPr>
        </p:nvSpPr>
        <p:spPr/>
        <p:txBody>
          <a:bodyPr/>
          <a:lstStyle/>
          <a:p>
            <a:fld id="{3A3ABCD3-4259-4031-A1A0-BB63FBFB7B73}" type="slidenum">
              <a:rPr lang="en-US" smtClean="0"/>
              <a:pPr/>
              <a:t>238</a:t>
            </a:fld>
            <a:endParaRPr lang="en-US" dirty="0"/>
          </a:p>
        </p:txBody>
      </p:sp>
    </p:spTree>
    <p:extLst>
      <p:ext uri="{BB962C8B-B14F-4D97-AF65-F5344CB8AC3E}">
        <p14:creationId xmlns:p14="http://schemas.microsoft.com/office/powerpoint/2010/main" val="64575888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19422F3-6B35-4FB6-8DC7-8D9BA746C955}"/>
              </a:ext>
            </a:extLst>
          </p:cNvPr>
          <p:cNvSpPr>
            <a:spLocks noGrp="1"/>
          </p:cNvSpPr>
          <p:nvPr>
            <p:ph sz="quarter" idx="13"/>
          </p:nvPr>
        </p:nvSpPr>
        <p:spPr/>
        <p:txBody>
          <a:bodyPr/>
          <a:lstStyle/>
          <a:p>
            <a:r>
              <a:rPr lang="en-US" dirty="0"/>
              <a:t>const timing = {</a:t>
            </a:r>
          </a:p>
          <a:p>
            <a:r>
              <a:rPr lang="en-US" dirty="0"/>
              <a:t>	enter: 500, </a:t>
            </a:r>
          </a:p>
          <a:p>
            <a:r>
              <a:rPr lang="en-US" dirty="0"/>
              <a:t>	exit: 1000</a:t>
            </a:r>
          </a:p>
          <a:p>
            <a:r>
              <a:rPr lang="en-US" dirty="0"/>
              <a:t>}</a:t>
            </a:r>
          </a:p>
          <a:p>
            <a:endParaRPr lang="en-US" dirty="0"/>
          </a:p>
          <a:p>
            <a:endParaRPr lang="en-US" dirty="0"/>
          </a:p>
          <a:p>
            <a:endParaRPr lang="en-US" dirty="0"/>
          </a:p>
          <a:p>
            <a:r>
              <a:rPr lang="en-US" dirty="0"/>
              <a:t>&lt;Transition timeout={timing} . . . &gt;</a:t>
            </a:r>
          </a:p>
          <a:p>
            <a:endParaRPr lang="en-US" dirty="0"/>
          </a:p>
          <a:p>
            <a:r>
              <a:rPr lang="en-US" dirty="0"/>
              <a:t>&lt;/Transition&gt;</a:t>
            </a:r>
          </a:p>
        </p:txBody>
      </p:sp>
      <p:sp>
        <p:nvSpPr>
          <p:cNvPr id="3" name="Title 2">
            <a:extLst>
              <a:ext uri="{FF2B5EF4-FFF2-40B4-BE49-F238E27FC236}">
                <a16:creationId xmlns:a16="http://schemas.microsoft.com/office/drawing/2014/main" id="{0E6D2951-B004-44D9-A0C1-ED8B4A4A229D}"/>
              </a:ext>
            </a:extLst>
          </p:cNvPr>
          <p:cNvSpPr>
            <a:spLocks noGrp="1"/>
          </p:cNvSpPr>
          <p:nvPr>
            <p:ph type="title"/>
          </p:nvPr>
        </p:nvSpPr>
        <p:spPr/>
        <p:txBody>
          <a:bodyPr/>
          <a:lstStyle/>
          <a:p>
            <a:r>
              <a:rPr lang="en-US" dirty="0"/>
              <a:t>Animation Timing</a:t>
            </a:r>
          </a:p>
        </p:txBody>
      </p:sp>
      <p:sp>
        <p:nvSpPr>
          <p:cNvPr id="4" name="Slide Number Placeholder 3">
            <a:extLst>
              <a:ext uri="{FF2B5EF4-FFF2-40B4-BE49-F238E27FC236}">
                <a16:creationId xmlns:a16="http://schemas.microsoft.com/office/drawing/2014/main" id="{F2189F7D-CFB1-43DA-A70C-749188B67E2A}"/>
              </a:ext>
            </a:extLst>
          </p:cNvPr>
          <p:cNvSpPr>
            <a:spLocks noGrp="1"/>
          </p:cNvSpPr>
          <p:nvPr>
            <p:ph type="sldNum" sz="quarter" idx="4"/>
          </p:nvPr>
        </p:nvSpPr>
        <p:spPr/>
        <p:txBody>
          <a:bodyPr/>
          <a:lstStyle/>
          <a:p>
            <a:fld id="{3A3ABCD3-4259-4031-A1A0-BB63FBFB7B73}" type="slidenum">
              <a:rPr lang="en-US" smtClean="0"/>
              <a:pPr/>
              <a:t>239</a:t>
            </a:fld>
            <a:endParaRPr lang="en-US" dirty="0"/>
          </a:p>
        </p:txBody>
      </p:sp>
      <p:sp>
        <p:nvSpPr>
          <p:cNvPr id="6" name="Content Placeholder 5">
            <a:extLst>
              <a:ext uri="{FF2B5EF4-FFF2-40B4-BE49-F238E27FC236}">
                <a16:creationId xmlns:a16="http://schemas.microsoft.com/office/drawing/2014/main" id="{CBDD678C-4BE1-4293-837A-599B94A59B06}"/>
              </a:ext>
            </a:extLst>
          </p:cNvPr>
          <p:cNvSpPr>
            <a:spLocks noGrp="1"/>
          </p:cNvSpPr>
          <p:nvPr>
            <p:ph sz="quarter" idx="14"/>
          </p:nvPr>
        </p:nvSpPr>
        <p:spPr/>
        <p:txBody>
          <a:bodyPr/>
          <a:lstStyle/>
          <a:p>
            <a:r>
              <a:rPr lang="en-US" dirty="0"/>
              <a:t>Timeout property specifies duration between "entering" and "entered" states.</a:t>
            </a:r>
          </a:p>
          <a:p>
            <a:pPr lvl="1"/>
            <a:r>
              <a:rPr lang="en-US" dirty="0"/>
              <a:t>CSS animations triggered by these states may take a different duration to play.</a:t>
            </a:r>
          </a:p>
          <a:p>
            <a:pPr lvl="1"/>
            <a:r>
              <a:rPr lang="en-US" dirty="0"/>
              <a:t>If timeout is too short not all of the animation may play.</a:t>
            </a:r>
          </a:p>
          <a:p>
            <a:pPr lvl="1"/>
            <a:r>
              <a:rPr lang="en-US" dirty="0"/>
              <a:t>If timeout is too long there will be a duration with no animation playing.</a:t>
            </a:r>
          </a:p>
          <a:p>
            <a:pPr lvl="1"/>
            <a:r>
              <a:rPr lang="en-US" dirty="0"/>
              <a:t>Often that is not a problem, but sometimes it may be.</a:t>
            </a:r>
          </a:p>
          <a:p>
            <a:r>
              <a:rPr lang="en-US" dirty="0"/>
              <a:t>Different durations can be set for entering and exiting.</a:t>
            </a:r>
          </a:p>
        </p:txBody>
      </p:sp>
    </p:spTree>
    <p:extLst>
      <p:ext uri="{BB962C8B-B14F-4D97-AF65-F5344CB8AC3E}">
        <p14:creationId xmlns:p14="http://schemas.microsoft.com/office/powerpoint/2010/main" val="1480953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BFCA2F-A40D-45FB-B7FF-8ADF2AC4C8FE}"/>
              </a:ext>
            </a:extLst>
          </p:cNvPr>
          <p:cNvSpPr>
            <a:spLocks noGrp="1"/>
          </p:cNvSpPr>
          <p:nvPr>
            <p:ph sz="quarter" idx="13"/>
          </p:nvPr>
        </p:nvSpPr>
        <p:spPr/>
        <p:txBody>
          <a:bodyPr/>
          <a:lstStyle/>
          <a:p>
            <a:r>
              <a:rPr lang="en-US" dirty="0"/>
              <a:t>Named exports can be aliased when importing.</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import { </a:t>
            </a:r>
            <a:r>
              <a:rPr lang="en-US" sz="2000" dirty="0" err="1">
                <a:latin typeface="Consolas" panose="020B0609020204030204" pitchFamily="49" charset="0"/>
              </a:rPr>
              <a:t>taxRate</a:t>
            </a:r>
            <a:r>
              <a:rPr lang="en-US" sz="2000" dirty="0">
                <a:latin typeface="Consolas" panose="020B0609020204030204" pitchFamily="49" charset="0"/>
              </a:rPr>
              <a:t> as percentage } from './utility.js';</a:t>
            </a:r>
          </a:p>
          <a:p>
            <a:pPr marL="0" indent="0">
              <a:buNone/>
            </a:pPr>
            <a:endParaRPr lang="en-US" sz="2000" dirty="0">
              <a:latin typeface="Consolas" panose="020B0609020204030204" pitchFamily="49" charset="0"/>
            </a:endParaRPr>
          </a:p>
          <a:p>
            <a:r>
              <a:rPr lang="en-US" dirty="0"/>
              <a:t>Everything exported from a module can be imported at once.</a:t>
            </a:r>
          </a:p>
          <a:p>
            <a:pPr lvl="1"/>
            <a:r>
              <a:rPr lang="en-US" dirty="0"/>
              <a:t>An alias is required.</a:t>
            </a:r>
          </a:p>
          <a:p>
            <a:pPr lvl="1"/>
            <a:r>
              <a:rPr lang="en-US" dirty="0"/>
              <a:t>Named exports are accessed by their name as properties of the alias.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import * as </a:t>
            </a:r>
            <a:r>
              <a:rPr lang="en-US" sz="2000" dirty="0" err="1">
                <a:latin typeface="Consolas" panose="020B0609020204030204" pitchFamily="49" charset="0"/>
              </a:rPr>
              <a:t>taxHelper</a:t>
            </a:r>
            <a:r>
              <a:rPr lang="en-US" sz="2000" dirty="0">
                <a:latin typeface="Consolas" panose="020B0609020204030204" pitchFamily="49" charset="0"/>
              </a:rPr>
              <a:t> from './utility.js';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total = </a:t>
            </a:r>
            <a:r>
              <a:rPr lang="en-US" sz="2000" dirty="0" err="1">
                <a:latin typeface="Consolas" panose="020B0609020204030204" pitchFamily="49" charset="0"/>
              </a:rPr>
              <a:t>taxHelper.addTax</a:t>
            </a:r>
            <a:r>
              <a:rPr lang="en-US" sz="2000" dirty="0">
                <a:latin typeface="Consolas" panose="020B0609020204030204" pitchFamily="49" charset="0"/>
              </a:rPr>
              <a:t>(49.95);</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F8602204-D906-4A1D-A26F-AEC37F6A0C84}"/>
              </a:ext>
            </a:extLst>
          </p:cNvPr>
          <p:cNvSpPr>
            <a:spLocks noGrp="1"/>
          </p:cNvSpPr>
          <p:nvPr>
            <p:ph type="title"/>
          </p:nvPr>
        </p:nvSpPr>
        <p:spPr/>
        <p:txBody>
          <a:bodyPr/>
          <a:lstStyle/>
          <a:p>
            <a:r>
              <a:rPr lang="en-US" dirty="0"/>
              <a:t>Import aliases</a:t>
            </a:r>
          </a:p>
        </p:txBody>
      </p:sp>
      <p:sp>
        <p:nvSpPr>
          <p:cNvPr id="4" name="Slide Number Placeholder 3">
            <a:extLst>
              <a:ext uri="{FF2B5EF4-FFF2-40B4-BE49-F238E27FC236}">
                <a16:creationId xmlns:a16="http://schemas.microsoft.com/office/drawing/2014/main" id="{6B6279E6-C28D-4A85-9783-336730538131}"/>
              </a:ext>
            </a:extLst>
          </p:cNvPr>
          <p:cNvSpPr>
            <a:spLocks noGrp="1"/>
          </p:cNvSpPr>
          <p:nvPr>
            <p:ph type="sldNum" sz="quarter" idx="4"/>
          </p:nvPr>
        </p:nvSpPr>
        <p:spPr/>
        <p:txBody>
          <a:bodyPr/>
          <a:lstStyle/>
          <a:p>
            <a:fld id="{3A3ABCD3-4259-4031-A1A0-BB63FBFB7B73}" type="slidenum">
              <a:rPr lang="en-US" smtClean="0"/>
              <a:pPr/>
              <a:t>24</a:t>
            </a:fld>
            <a:endParaRPr lang="en-US" dirty="0"/>
          </a:p>
        </p:txBody>
      </p:sp>
    </p:spTree>
    <p:extLst>
      <p:ext uri="{BB962C8B-B14F-4D97-AF65-F5344CB8AC3E}">
        <p14:creationId xmlns:p14="http://schemas.microsoft.com/office/powerpoint/2010/main" val="307937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50B290-0F9A-4989-89DA-8DF73BAC9512}"/>
              </a:ext>
            </a:extLst>
          </p:cNvPr>
          <p:cNvSpPr>
            <a:spLocks noGrp="1"/>
          </p:cNvSpPr>
          <p:nvPr>
            <p:ph sz="quarter" idx="13"/>
          </p:nvPr>
        </p:nvSpPr>
        <p:spPr/>
        <p:txBody>
          <a:bodyPr/>
          <a:lstStyle/>
          <a:p>
            <a:r>
              <a:rPr lang="en-US" dirty="0"/>
              <a:t>Occasionally custom code needs to be coordinated with the animations.</a:t>
            </a:r>
          </a:p>
          <a:p>
            <a:r>
              <a:rPr lang="en-US" dirty="0"/>
              <a:t>Transition component raises six custom events during its lifecycle.</a:t>
            </a:r>
          </a:p>
          <a:p>
            <a:pPr lvl="1"/>
            <a:r>
              <a:rPr lang="en-US" dirty="0" err="1"/>
              <a:t>onEnter</a:t>
            </a:r>
            <a:r>
              <a:rPr lang="en-US" dirty="0"/>
              <a:t>(node, </a:t>
            </a:r>
            <a:r>
              <a:rPr lang="en-US" dirty="0" err="1"/>
              <a:t>isAppearing</a:t>
            </a:r>
            <a:r>
              <a:rPr lang="en-US" dirty="0"/>
              <a:t>)</a:t>
            </a:r>
          </a:p>
          <a:p>
            <a:pPr lvl="2"/>
            <a:r>
              <a:rPr lang="en-US" dirty="0"/>
              <a:t>Fires before "entering" status is applied. </a:t>
            </a:r>
            <a:r>
              <a:rPr lang="en-US" dirty="0" err="1"/>
              <a:t>isAppearing</a:t>
            </a:r>
            <a:r>
              <a:rPr lang="en-US" dirty="0"/>
              <a:t> indicates whether this is the initial mount.</a:t>
            </a:r>
          </a:p>
          <a:p>
            <a:pPr lvl="1"/>
            <a:r>
              <a:rPr lang="en-US" dirty="0" err="1"/>
              <a:t>onEntering</a:t>
            </a:r>
            <a:r>
              <a:rPr lang="en-US" dirty="0"/>
              <a:t>(node, </a:t>
            </a:r>
            <a:r>
              <a:rPr lang="en-US" dirty="0" err="1"/>
              <a:t>isAppearing</a:t>
            </a:r>
            <a:r>
              <a:rPr lang="en-US" dirty="0"/>
              <a:t>)</a:t>
            </a:r>
          </a:p>
          <a:p>
            <a:pPr lvl="2"/>
            <a:r>
              <a:rPr lang="en-US" dirty="0"/>
              <a:t>Fires after "entering" status is applied. </a:t>
            </a:r>
            <a:r>
              <a:rPr lang="en-US" dirty="0" err="1"/>
              <a:t>isAppearing</a:t>
            </a:r>
            <a:r>
              <a:rPr lang="en-US" dirty="0"/>
              <a:t> indicates whether this is the initial mount.</a:t>
            </a:r>
          </a:p>
          <a:p>
            <a:pPr lvl="1"/>
            <a:r>
              <a:rPr lang="en-US" dirty="0" err="1"/>
              <a:t>onEntered</a:t>
            </a:r>
            <a:r>
              <a:rPr lang="en-US" dirty="0"/>
              <a:t>(node, </a:t>
            </a:r>
            <a:r>
              <a:rPr lang="en-US" dirty="0" err="1"/>
              <a:t>isAppearing</a:t>
            </a:r>
            <a:r>
              <a:rPr lang="en-US" dirty="0"/>
              <a:t>)</a:t>
            </a:r>
          </a:p>
          <a:p>
            <a:pPr lvl="2"/>
            <a:r>
              <a:rPr lang="en-US" dirty="0"/>
              <a:t>Fires after "entered" status is applied. </a:t>
            </a:r>
            <a:r>
              <a:rPr lang="en-US" dirty="0" err="1"/>
              <a:t>isAppearing</a:t>
            </a:r>
            <a:r>
              <a:rPr lang="en-US" dirty="0"/>
              <a:t> indicates whether this is the initial mount.</a:t>
            </a:r>
          </a:p>
          <a:p>
            <a:pPr lvl="1"/>
            <a:r>
              <a:rPr lang="en-US" dirty="0" err="1"/>
              <a:t>onExit</a:t>
            </a:r>
            <a:r>
              <a:rPr lang="en-US" dirty="0"/>
              <a:t>(node)</a:t>
            </a:r>
          </a:p>
          <a:p>
            <a:pPr lvl="2"/>
            <a:r>
              <a:rPr lang="en-US" dirty="0"/>
              <a:t>Fires before the "exiting" status is applied.</a:t>
            </a:r>
          </a:p>
          <a:p>
            <a:pPr lvl="1"/>
            <a:r>
              <a:rPr lang="en-US" dirty="0" err="1"/>
              <a:t>onExiting</a:t>
            </a:r>
            <a:r>
              <a:rPr lang="en-US" dirty="0"/>
              <a:t>(node)</a:t>
            </a:r>
          </a:p>
          <a:p>
            <a:pPr lvl="2"/>
            <a:r>
              <a:rPr lang="en-US" dirty="0"/>
              <a:t>Fires after the "exiting" status is applied.</a:t>
            </a:r>
          </a:p>
          <a:p>
            <a:pPr lvl="1"/>
            <a:r>
              <a:rPr lang="en-US" dirty="0" err="1"/>
              <a:t>onExited</a:t>
            </a:r>
            <a:r>
              <a:rPr lang="en-US" dirty="0"/>
              <a:t>(node)</a:t>
            </a:r>
          </a:p>
          <a:p>
            <a:pPr lvl="2"/>
            <a:r>
              <a:rPr lang="en-US" dirty="0"/>
              <a:t>Fires after the "exited" status is applied.</a:t>
            </a:r>
          </a:p>
        </p:txBody>
      </p:sp>
      <p:sp>
        <p:nvSpPr>
          <p:cNvPr id="3" name="Title 2">
            <a:extLst>
              <a:ext uri="{FF2B5EF4-FFF2-40B4-BE49-F238E27FC236}">
                <a16:creationId xmlns:a16="http://schemas.microsoft.com/office/drawing/2014/main" id="{3E5FECA8-1E3C-43E5-A63D-296D22838020}"/>
              </a:ext>
            </a:extLst>
          </p:cNvPr>
          <p:cNvSpPr>
            <a:spLocks noGrp="1"/>
          </p:cNvSpPr>
          <p:nvPr>
            <p:ph type="title"/>
          </p:nvPr>
        </p:nvSpPr>
        <p:spPr/>
        <p:txBody>
          <a:bodyPr/>
          <a:lstStyle/>
          <a:p>
            <a:r>
              <a:rPr lang="en-US" dirty="0"/>
              <a:t>Transition Events</a:t>
            </a:r>
          </a:p>
        </p:txBody>
      </p:sp>
      <p:sp>
        <p:nvSpPr>
          <p:cNvPr id="4" name="Slide Number Placeholder 3">
            <a:extLst>
              <a:ext uri="{FF2B5EF4-FFF2-40B4-BE49-F238E27FC236}">
                <a16:creationId xmlns:a16="http://schemas.microsoft.com/office/drawing/2014/main" id="{8C3E2B7F-DB39-42FE-A249-087236F545A8}"/>
              </a:ext>
            </a:extLst>
          </p:cNvPr>
          <p:cNvSpPr>
            <a:spLocks noGrp="1"/>
          </p:cNvSpPr>
          <p:nvPr>
            <p:ph type="sldNum" sz="quarter" idx="4"/>
          </p:nvPr>
        </p:nvSpPr>
        <p:spPr/>
        <p:txBody>
          <a:bodyPr/>
          <a:lstStyle/>
          <a:p>
            <a:fld id="{3A3ABCD3-4259-4031-A1A0-BB63FBFB7B73}" type="slidenum">
              <a:rPr lang="en-US" smtClean="0"/>
              <a:pPr/>
              <a:t>240</a:t>
            </a:fld>
            <a:endParaRPr lang="en-US" dirty="0"/>
          </a:p>
        </p:txBody>
      </p:sp>
    </p:spTree>
    <p:extLst>
      <p:ext uri="{BB962C8B-B14F-4D97-AF65-F5344CB8AC3E}">
        <p14:creationId xmlns:p14="http://schemas.microsoft.com/office/powerpoint/2010/main" val="366521968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E50CF7-C216-49A0-A1C9-E87BE56E9402}"/>
              </a:ext>
            </a:extLst>
          </p:cNvPr>
          <p:cNvSpPr>
            <a:spLocks noGrp="1"/>
          </p:cNvSpPr>
          <p:nvPr>
            <p:ph sz="quarter" idx="13"/>
          </p:nvPr>
        </p:nvSpPr>
        <p:spPr/>
        <p:txBody>
          <a:bodyPr/>
          <a:lstStyle/>
          <a:p>
            <a:r>
              <a:rPr lang="en-US" dirty="0"/>
              <a:t>import { </a:t>
            </a:r>
            <a:r>
              <a:rPr lang="en-US" dirty="0" err="1"/>
              <a:t>CSSTransition</a:t>
            </a:r>
            <a:r>
              <a:rPr lang="en-US" dirty="0"/>
              <a:t> } from </a:t>
            </a:r>
          </a:p>
          <a:p>
            <a:r>
              <a:rPr lang="en-US" dirty="0"/>
              <a:t>		'react-transition-group';</a:t>
            </a:r>
          </a:p>
          <a:p>
            <a:endParaRPr lang="en-US" dirty="0"/>
          </a:p>
          <a:p>
            <a:r>
              <a:rPr lang="en-US" dirty="0"/>
              <a:t>&lt;</a:t>
            </a:r>
            <a:r>
              <a:rPr lang="en-US" dirty="0" err="1"/>
              <a:t>CSSTransition</a:t>
            </a:r>
            <a:r>
              <a:rPr lang="en-US" dirty="0"/>
              <a:t> . . . </a:t>
            </a:r>
            <a:r>
              <a:rPr lang="en-US" dirty="0" err="1"/>
              <a:t>classNames</a:t>
            </a:r>
            <a:r>
              <a:rPr lang="en-US" dirty="0"/>
              <a:t>="slide-in"&gt;</a:t>
            </a:r>
          </a:p>
          <a:p>
            <a:r>
              <a:rPr lang="en-US" dirty="0"/>
              <a:t>	(JSX contents here</a:t>
            </a:r>
          </a:p>
          <a:p>
            <a:r>
              <a:rPr lang="en-US" dirty="0"/>
              <a:t>&lt;/</a:t>
            </a:r>
            <a:r>
              <a:rPr lang="en-US" dirty="0" err="1"/>
              <a:t>CSSTransition</a:t>
            </a:r>
            <a:endParaRPr lang="en-US" dirty="0"/>
          </a:p>
        </p:txBody>
      </p:sp>
      <p:sp>
        <p:nvSpPr>
          <p:cNvPr id="3" name="Title 2">
            <a:extLst>
              <a:ext uri="{FF2B5EF4-FFF2-40B4-BE49-F238E27FC236}">
                <a16:creationId xmlns:a16="http://schemas.microsoft.com/office/drawing/2014/main" id="{5D0E9BA3-23E4-4C05-B45C-F7CA78EC15E8}"/>
              </a:ext>
            </a:extLst>
          </p:cNvPr>
          <p:cNvSpPr>
            <a:spLocks noGrp="1"/>
          </p:cNvSpPr>
          <p:nvPr>
            <p:ph type="title"/>
          </p:nvPr>
        </p:nvSpPr>
        <p:spPr/>
        <p:txBody>
          <a:bodyPr/>
          <a:lstStyle/>
          <a:p>
            <a:r>
              <a:rPr lang="en-US" dirty="0" err="1"/>
              <a:t>CSSTransition</a:t>
            </a:r>
            <a:r>
              <a:rPr lang="en-US" dirty="0"/>
              <a:t> component</a:t>
            </a:r>
          </a:p>
        </p:txBody>
      </p:sp>
      <p:sp>
        <p:nvSpPr>
          <p:cNvPr id="4" name="Slide Number Placeholder 3">
            <a:extLst>
              <a:ext uri="{FF2B5EF4-FFF2-40B4-BE49-F238E27FC236}">
                <a16:creationId xmlns:a16="http://schemas.microsoft.com/office/drawing/2014/main" id="{FD1E0A01-711D-4FD6-ADA5-188896A5DF08}"/>
              </a:ext>
            </a:extLst>
          </p:cNvPr>
          <p:cNvSpPr>
            <a:spLocks noGrp="1"/>
          </p:cNvSpPr>
          <p:nvPr>
            <p:ph type="sldNum" sz="quarter" idx="4"/>
          </p:nvPr>
        </p:nvSpPr>
        <p:spPr/>
        <p:txBody>
          <a:bodyPr/>
          <a:lstStyle/>
          <a:p>
            <a:fld id="{3A3ABCD3-4259-4031-A1A0-BB63FBFB7B73}" type="slidenum">
              <a:rPr lang="en-US" smtClean="0"/>
              <a:pPr/>
              <a:t>241</a:t>
            </a:fld>
            <a:endParaRPr lang="en-US" dirty="0"/>
          </a:p>
        </p:txBody>
      </p:sp>
      <p:sp>
        <p:nvSpPr>
          <p:cNvPr id="5" name="Content Placeholder 4">
            <a:extLst>
              <a:ext uri="{FF2B5EF4-FFF2-40B4-BE49-F238E27FC236}">
                <a16:creationId xmlns:a16="http://schemas.microsoft.com/office/drawing/2014/main" id="{4B200DBF-2FFF-40AA-8A5E-AFEEF1AC6FDB}"/>
              </a:ext>
            </a:extLst>
          </p:cNvPr>
          <p:cNvSpPr>
            <a:spLocks noGrp="1"/>
          </p:cNvSpPr>
          <p:nvPr>
            <p:ph sz="quarter" idx="14"/>
          </p:nvPr>
        </p:nvSpPr>
        <p:spPr/>
        <p:txBody>
          <a:bodyPr/>
          <a:lstStyle/>
          <a:p>
            <a:r>
              <a:rPr lang="en-US" dirty="0"/>
              <a:t>Another version of Transition.</a:t>
            </a:r>
          </a:p>
          <a:p>
            <a:r>
              <a:rPr lang="en-US" dirty="0"/>
              <a:t>Does not wrap around a function.</a:t>
            </a:r>
          </a:p>
          <a:p>
            <a:r>
              <a:rPr lang="en-US" dirty="0"/>
              <a:t>Requires a "</a:t>
            </a:r>
            <a:r>
              <a:rPr lang="en-US" dirty="0" err="1"/>
              <a:t>classNames</a:t>
            </a:r>
            <a:r>
              <a:rPr lang="en-US" dirty="0"/>
              <a:t>" property.</a:t>
            </a:r>
          </a:p>
          <a:p>
            <a:r>
              <a:rPr lang="en-US" dirty="0"/>
              <a:t>Adds classes to the wrapped element.</a:t>
            </a:r>
          </a:p>
          <a:p>
            <a:r>
              <a:rPr lang="en-US" dirty="0"/>
              <a:t>Classes use the </a:t>
            </a:r>
            <a:r>
              <a:rPr lang="en-US" dirty="0" err="1"/>
              <a:t>classNames</a:t>
            </a:r>
            <a:r>
              <a:rPr lang="en-US" dirty="0"/>
              <a:t> as base text.</a:t>
            </a:r>
          </a:p>
          <a:p>
            <a:pPr lvl="1"/>
            <a:r>
              <a:rPr lang="en-US" i="1" dirty="0"/>
              <a:t>base-</a:t>
            </a:r>
            <a:r>
              <a:rPr lang="en-US" dirty="0"/>
              <a:t>appear</a:t>
            </a:r>
          </a:p>
          <a:p>
            <a:pPr lvl="1"/>
            <a:r>
              <a:rPr lang="en-US" i="1" dirty="0"/>
              <a:t>base-</a:t>
            </a:r>
            <a:r>
              <a:rPr lang="en-US" dirty="0"/>
              <a:t>appear-active</a:t>
            </a:r>
          </a:p>
          <a:p>
            <a:pPr lvl="1"/>
            <a:r>
              <a:rPr lang="en-US" i="1" dirty="0"/>
              <a:t>base</a:t>
            </a:r>
            <a:r>
              <a:rPr lang="en-US" dirty="0"/>
              <a:t>-enter – removed after one frame</a:t>
            </a:r>
          </a:p>
          <a:p>
            <a:pPr lvl="1"/>
            <a:r>
              <a:rPr lang="en-US" i="1" dirty="0"/>
              <a:t>base</a:t>
            </a:r>
            <a:r>
              <a:rPr lang="en-US" dirty="0"/>
              <a:t>-enter-active – during animation</a:t>
            </a:r>
          </a:p>
          <a:p>
            <a:pPr lvl="1"/>
            <a:r>
              <a:rPr lang="en-US" i="1" dirty="0"/>
              <a:t>base</a:t>
            </a:r>
            <a:r>
              <a:rPr lang="en-US" dirty="0"/>
              <a:t>-enter-done – after animation done</a:t>
            </a:r>
          </a:p>
          <a:p>
            <a:pPr lvl="1"/>
            <a:r>
              <a:rPr lang="en-US" i="1" dirty="0"/>
              <a:t>base</a:t>
            </a:r>
            <a:r>
              <a:rPr lang="en-US" dirty="0"/>
              <a:t>-exit – removed after one frame</a:t>
            </a:r>
          </a:p>
          <a:p>
            <a:pPr lvl="1"/>
            <a:r>
              <a:rPr lang="en-US" i="1" dirty="0"/>
              <a:t>base</a:t>
            </a:r>
            <a:r>
              <a:rPr lang="en-US" dirty="0"/>
              <a:t>-exit-active – during animation</a:t>
            </a:r>
          </a:p>
          <a:p>
            <a:pPr lvl="1"/>
            <a:r>
              <a:rPr lang="en-US" i="1" dirty="0"/>
              <a:t>base</a:t>
            </a:r>
            <a:r>
              <a:rPr lang="en-US" dirty="0"/>
              <a:t>-exit-done – after animation done</a:t>
            </a:r>
          </a:p>
          <a:p>
            <a:endParaRPr lang="en-US" dirty="0"/>
          </a:p>
        </p:txBody>
      </p:sp>
    </p:spTree>
    <p:extLst>
      <p:ext uri="{BB962C8B-B14F-4D97-AF65-F5344CB8AC3E}">
        <p14:creationId xmlns:p14="http://schemas.microsoft.com/office/powerpoint/2010/main" val="359046472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346CCF-2DD6-411D-B33C-18770BF36A72}"/>
              </a:ext>
            </a:extLst>
          </p:cNvPr>
          <p:cNvSpPr>
            <a:spLocks noGrp="1"/>
          </p:cNvSpPr>
          <p:nvPr>
            <p:ph sz="quarter" idx="13"/>
          </p:nvPr>
        </p:nvSpPr>
        <p:spPr/>
        <p:txBody>
          <a:bodyPr/>
          <a:lstStyle/>
          <a:p>
            <a:r>
              <a:rPr lang="en-US" dirty="0"/>
              <a:t>Can be difficult to animate adding and removing elements to lists.</a:t>
            </a:r>
          </a:p>
          <a:p>
            <a:pPr lvl="1"/>
            <a:r>
              <a:rPr lang="en-US" dirty="0"/>
              <a:t>Especially inserting elements in the middle.</a:t>
            </a:r>
          </a:p>
          <a:p>
            <a:r>
              <a:rPr lang="en-US" dirty="0"/>
              <a:t>The </a:t>
            </a:r>
            <a:r>
              <a:rPr lang="en-US" dirty="0" err="1"/>
              <a:t>TransitionGroup</a:t>
            </a:r>
            <a:r>
              <a:rPr lang="en-US" dirty="0"/>
              <a:t> component was designed for this purpose.</a:t>
            </a:r>
          </a:p>
          <a:p>
            <a:r>
              <a:rPr lang="en-US" dirty="0"/>
              <a:t>Render &lt;</a:t>
            </a:r>
            <a:r>
              <a:rPr lang="en-US" dirty="0" err="1"/>
              <a:t>TransitionGroup</a:t>
            </a:r>
            <a:r>
              <a:rPr lang="en-US" dirty="0"/>
              <a:t>&gt; instead of the list container element.</a:t>
            </a:r>
          </a:p>
          <a:p>
            <a:pPr lvl="1"/>
            <a:r>
              <a:rPr lang="en-US" dirty="0"/>
              <a:t>Can use "component" property to tell it to render as a particular HTML element.</a:t>
            </a:r>
          </a:p>
          <a:p>
            <a:pPr lvl="1"/>
            <a:r>
              <a:rPr lang="en-US" dirty="0"/>
              <a:t>Only works with &lt;Transition&gt; or &lt;</a:t>
            </a:r>
            <a:r>
              <a:rPr lang="en-US" dirty="0" err="1"/>
              <a:t>CSSTransition</a:t>
            </a:r>
            <a:r>
              <a:rPr lang="en-US" dirty="0"/>
              <a:t>&gt; child elements.</a:t>
            </a:r>
          </a:p>
          <a:p>
            <a:pPr lvl="1"/>
            <a:r>
              <a:rPr lang="en-US" dirty="0" err="1"/>
              <a:t>TransitionGroup</a:t>
            </a:r>
            <a:r>
              <a:rPr lang="en-US" dirty="0"/>
              <a:t> automatically handles the "in" property in its Transition children.</a:t>
            </a:r>
          </a:p>
          <a:p>
            <a:pPr lvl="1"/>
            <a:r>
              <a:rPr lang="en-US" dirty="0"/>
              <a:t>As with any collection a "key" prop is required on each child for proper rendering.</a:t>
            </a:r>
          </a:p>
          <a:p>
            <a:endParaRPr lang="en-US" dirty="0"/>
          </a:p>
        </p:txBody>
      </p:sp>
      <p:sp>
        <p:nvSpPr>
          <p:cNvPr id="3" name="Title 2">
            <a:extLst>
              <a:ext uri="{FF2B5EF4-FFF2-40B4-BE49-F238E27FC236}">
                <a16:creationId xmlns:a16="http://schemas.microsoft.com/office/drawing/2014/main" id="{70F54836-D4B4-45FF-81F4-F944A4ED6A44}"/>
              </a:ext>
            </a:extLst>
          </p:cNvPr>
          <p:cNvSpPr>
            <a:spLocks noGrp="1"/>
          </p:cNvSpPr>
          <p:nvPr>
            <p:ph type="title"/>
          </p:nvPr>
        </p:nvSpPr>
        <p:spPr/>
        <p:txBody>
          <a:bodyPr/>
          <a:lstStyle/>
          <a:p>
            <a:r>
              <a:rPr lang="en-US" dirty="0"/>
              <a:t>Animating Lists</a:t>
            </a:r>
          </a:p>
        </p:txBody>
      </p:sp>
      <p:sp>
        <p:nvSpPr>
          <p:cNvPr id="4" name="Slide Number Placeholder 3">
            <a:extLst>
              <a:ext uri="{FF2B5EF4-FFF2-40B4-BE49-F238E27FC236}">
                <a16:creationId xmlns:a16="http://schemas.microsoft.com/office/drawing/2014/main" id="{1DB425C4-6037-41F5-9F2B-2F001612DFB4}"/>
              </a:ext>
            </a:extLst>
          </p:cNvPr>
          <p:cNvSpPr>
            <a:spLocks noGrp="1"/>
          </p:cNvSpPr>
          <p:nvPr>
            <p:ph type="sldNum" sz="quarter" idx="4"/>
          </p:nvPr>
        </p:nvSpPr>
        <p:spPr/>
        <p:txBody>
          <a:bodyPr/>
          <a:lstStyle/>
          <a:p>
            <a:fld id="{3A3ABCD3-4259-4031-A1A0-BB63FBFB7B73}" type="slidenum">
              <a:rPr lang="en-US" smtClean="0"/>
              <a:pPr/>
              <a:t>242</a:t>
            </a:fld>
            <a:endParaRPr lang="en-US" dirty="0"/>
          </a:p>
        </p:txBody>
      </p:sp>
    </p:spTree>
    <p:extLst>
      <p:ext uri="{BB962C8B-B14F-4D97-AF65-F5344CB8AC3E}">
        <p14:creationId xmlns:p14="http://schemas.microsoft.com/office/powerpoint/2010/main" val="404374842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83C9D52-A9C9-454D-AE58-8F73D82F2CD2}"/>
              </a:ext>
            </a:extLst>
          </p:cNvPr>
          <p:cNvSpPr>
            <a:spLocks noGrp="1"/>
          </p:cNvSpPr>
          <p:nvPr>
            <p:ph sz="quarter" idx="13"/>
          </p:nvPr>
        </p:nvSpPr>
        <p:spPr/>
        <p:txBody>
          <a:bodyPr/>
          <a:lstStyle/>
          <a:p>
            <a:r>
              <a:rPr lang="en-US" dirty="0"/>
              <a:t>Can wrap &lt;Switch&gt; element with both &lt;</a:t>
            </a:r>
            <a:r>
              <a:rPr lang="en-US" dirty="0" err="1"/>
              <a:t>TransitionGroup</a:t>
            </a:r>
            <a:r>
              <a:rPr lang="en-US" dirty="0"/>
              <a:t>&gt; and &lt;</a:t>
            </a:r>
            <a:r>
              <a:rPr lang="en-US" dirty="0" err="1"/>
              <a:t>CSSTransition</a:t>
            </a:r>
            <a:r>
              <a:rPr lang="en-US" dirty="0"/>
              <a:t>&gt;.</a:t>
            </a:r>
          </a:p>
          <a:p>
            <a:r>
              <a:rPr lang="en-US" dirty="0"/>
              <a:t>A few tricks are required:</a:t>
            </a:r>
          </a:p>
          <a:p>
            <a:pPr marL="914400" lvl="1" indent="-457200">
              <a:buFont typeface="+mj-lt"/>
              <a:buAutoNum type="arabicPeriod"/>
            </a:pPr>
            <a:r>
              <a:rPr lang="en-US" dirty="0"/>
              <a:t>&lt;</a:t>
            </a:r>
            <a:r>
              <a:rPr lang="en-US" dirty="0" err="1"/>
              <a:t>CSSTransition</a:t>
            </a:r>
            <a:r>
              <a:rPr lang="en-US" dirty="0"/>
              <a:t>&gt; will be re-used, so it needs a key that changes with the URL.</a:t>
            </a:r>
          </a:p>
          <a:p>
            <a:pPr marL="914400" lvl="1" indent="-457200">
              <a:buFont typeface="+mj-lt"/>
              <a:buAutoNum type="arabicPeriod"/>
            </a:pPr>
            <a:r>
              <a:rPr lang="en-US" dirty="0"/>
              <a:t>Exiting &lt;</a:t>
            </a:r>
            <a:r>
              <a:rPr lang="en-US" dirty="0" err="1"/>
              <a:t>CSSTransition</a:t>
            </a:r>
            <a:r>
              <a:rPr lang="en-US" dirty="0"/>
              <a:t>&gt; will change to the new URL (new content will show twice) so &lt;Switch&gt; needs its location prop explicitly set to "</a:t>
            </a:r>
            <a:r>
              <a:rPr lang="en-US" dirty="0" err="1"/>
              <a:t>props.location</a:t>
            </a:r>
            <a:r>
              <a:rPr lang="en-US" dirty="0"/>
              <a:t>".</a:t>
            </a:r>
          </a:p>
          <a:p>
            <a:pPr marL="914400" lvl="1" indent="-457200">
              <a:buFont typeface="+mj-lt"/>
              <a:buAutoNum type="arabicPeriod"/>
            </a:pPr>
            <a:r>
              <a:rPr lang="en-US" dirty="0"/>
              <a:t>To make router animations smooth, the content usually needs to be absolutely positioned.</a:t>
            </a:r>
          </a:p>
          <a:p>
            <a:endParaRPr lang="en-US" dirty="0"/>
          </a:p>
        </p:txBody>
      </p:sp>
      <p:sp>
        <p:nvSpPr>
          <p:cNvPr id="3" name="Title 2">
            <a:extLst>
              <a:ext uri="{FF2B5EF4-FFF2-40B4-BE49-F238E27FC236}">
                <a16:creationId xmlns:a16="http://schemas.microsoft.com/office/drawing/2014/main" id="{CB762264-7A1E-4985-B894-522D877E3934}"/>
              </a:ext>
            </a:extLst>
          </p:cNvPr>
          <p:cNvSpPr>
            <a:spLocks noGrp="1"/>
          </p:cNvSpPr>
          <p:nvPr>
            <p:ph type="title"/>
          </p:nvPr>
        </p:nvSpPr>
        <p:spPr/>
        <p:txBody>
          <a:bodyPr/>
          <a:lstStyle/>
          <a:p>
            <a:r>
              <a:rPr lang="en-US" dirty="0"/>
              <a:t>Animating Router Transitions</a:t>
            </a:r>
          </a:p>
        </p:txBody>
      </p:sp>
      <p:sp>
        <p:nvSpPr>
          <p:cNvPr id="4" name="Slide Number Placeholder 3">
            <a:extLst>
              <a:ext uri="{FF2B5EF4-FFF2-40B4-BE49-F238E27FC236}">
                <a16:creationId xmlns:a16="http://schemas.microsoft.com/office/drawing/2014/main" id="{5E8D2256-F0CB-4901-AF72-EB319FD3A821}"/>
              </a:ext>
            </a:extLst>
          </p:cNvPr>
          <p:cNvSpPr>
            <a:spLocks noGrp="1"/>
          </p:cNvSpPr>
          <p:nvPr>
            <p:ph type="sldNum" sz="quarter" idx="4"/>
          </p:nvPr>
        </p:nvSpPr>
        <p:spPr/>
        <p:txBody>
          <a:bodyPr/>
          <a:lstStyle/>
          <a:p>
            <a:fld id="{3A3ABCD3-4259-4031-A1A0-BB63FBFB7B73}" type="slidenum">
              <a:rPr lang="en-US" smtClean="0"/>
              <a:pPr/>
              <a:t>243</a:t>
            </a:fld>
            <a:endParaRPr lang="en-US" dirty="0"/>
          </a:p>
        </p:txBody>
      </p:sp>
    </p:spTree>
    <p:extLst>
      <p:ext uri="{BB962C8B-B14F-4D97-AF65-F5344CB8AC3E}">
        <p14:creationId xmlns:p14="http://schemas.microsoft.com/office/powerpoint/2010/main" val="17321399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13 in your student files</a:t>
            </a:r>
          </a:p>
        </p:txBody>
      </p:sp>
      <p:sp>
        <p:nvSpPr>
          <p:cNvPr id="3" name="Title 2"/>
          <p:cNvSpPr>
            <a:spLocks noGrp="1"/>
          </p:cNvSpPr>
          <p:nvPr>
            <p:ph type="title"/>
          </p:nvPr>
        </p:nvSpPr>
        <p:spPr/>
        <p:txBody>
          <a:bodyPr/>
          <a:lstStyle/>
          <a:p>
            <a:r>
              <a:rPr lang="en-US" dirty="0"/>
              <a:t>Exercise 13: Transitions and Animations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244</a:t>
            </a:fld>
            <a:endParaRPr lang="en-US" dirty="0"/>
          </a:p>
        </p:txBody>
      </p:sp>
    </p:spTree>
    <p:extLst>
      <p:ext uri="{BB962C8B-B14F-4D97-AF65-F5344CB8AC3E}">
        <p14:creationId xmlns:p14="http://schemas.microsoft.com/office/powerpoint/2010/main" val="37493003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What are React Hooks?</a:t>
            </a:r>
          </a:p>
          <a:p>
            <a:r>
              <a:rPr lang="en-US" dirty="0"/>
              <a:t>Getting Started with </a:t>
            </a:r>
            <a:r>
              <a:rPr lang="en-US" dirty="0" err="1"/>
              <a:t>UseState</a:t>
            </a:r>
            <a:r>
              <a:rPr lang="en-US" dirty="0"/>
              <a:t>()</a:t>
            </a:r>
          </a:p>
          <a:p>
            <a:r>
              <a:rPr lang="en-US" dirty="0"/>
              <a:t>Updating State</a:t>
            </a:r>
          </a:p>
          <a:p>
            <a:r>
              <a:rPr lang="en-US" dirty="0"/>
              <a:t>Multiple States</a:t>
            </a:r>
          </a:p>
          <a:p>
            <a:r>
              <a:rPr lang="en-US" dirty="0"/>
              <a:t>Rules of Hooks</a:t>
            </a:r>
          </a:p>
          <a:p>
            <a:r>
              <a:rPr lang="en-US" dirty="0"/>
              <a:t>Passing State Across Components</a:t>
            </a:r>
          </a:p>
          <a:p>
            <a:endParaRPr lang="en-US" dirty="0"/>
          </a:p>
        </p:txBody>
      </p:sp>
      <p:sp>
        <p:nvSpPr>
          <p:cNvPr id="3" name="Title 2"/>
          <p:cNvSpPr>
            <a:spLocks noGrp="1"/>
          </p:cNvSpPr>
          <p:nvPr>
            <p:ph type="title"/>
          </p:nvPr>
        </p:nvSpPr>
        <p:spPr/>
        <p:txBody>
          <a:bodyPr/>
          <a:lstStyle/>
          <a:p>
            <a:r>
              <a:rPr lang="en-US" dirty="0"/>
              <a:t>Lesson 14: Introduction to Hooks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245</a:t>
            </a:fld>
            <a:endParaRPr lang="en-US" dirty="0"/>
          </a:p>
        </p:txBody>
      </p:sp>
    </p:spTree>
    <p:extLst>
      <p:ext uri="{BB962C8B-B14F-4D97-AF65-F5344CB8AC3E}">
        <p14:creationId xmlns:p14="http://schemas.microsoft.com/office/powerpoint/2010/main" val="213971944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4AE17-42F3-480D-A44D-E8B00AC85A6D}"/>
              </a:ext>
            </a:extLst>
          </p:cNvPr>
          <p:cNvSpPr>
            <a:spLocks noGrp="1"/>
          </p:cNvSpPr>
          <p:nvPr>
            <p:ph sz="quarter" idx="13"/>
          </p:nvPr>
        </p:nvSpPr>
        <p:spPr/>
        <p:txBody>
          <a:bodyPr/>
          <a:lstStyle/>
          <a:p>
            <a:r>
              <a:rPr lang="en-US" dirty="0"/>
              <a:t>Hooks are special functions added to React 16.8+</a:t>
            </a:r>
          </a:p>
          <a:p>
            <a:pPr lvl="1"/>
            <a:r>
              <a:rPr lang="en-US" dirty="0"/>
              <a:t>They extend to functional components state and other React features otherwise limited to class-based components.</a:t>
            </a:r>
          </a:p>
          <a:p>
            <a:pPr lvl="1"/>
            <a:r>
              <a:rPr lang="en-US" dirty="0"/>
              <a:t>They are ONLY usable within functional components and other hooks.</a:t>
            </a:r>
          </a:p>
          <a:p>
            <a:r>
              <a:rPr lang="en-US" dirty="0"/>
              <a:t>Hooks allow you to create functional components in situations where you previously were limited to class-based components.</a:t>
            </a:r>
          </a:p>
          <a:p>
            <a:r>
              <a:rPr lang="en-US" dirty="0"/>
              <a:t>Hooks basically provide a more direct API for React concepts such as props, state, context, refs, and lifecycle events.</a:t>
            </a:r>
          </a:p>
          <a:p>
            <a:r>
              <a:rPr lang="en-US" dirty="0"/>
              <a:t>Hooks are completely optional features.</a:t>
            </a:r>
          </a:p>
          <a:p>
            <a:pPr lvl="1"/>
            <a:r>
              <a:rPr lang="en-US" dirty="0"/>
              <a:t>There are no plans to remove class-based components from React.</a:t>
            </a:r>
          </a:p>
          <a:p>
            <a:endParaRPr lang="en-US" dirty="0"/>
          </a:p>
        </p:txBody>
      </p:sp>
      <p:sp>
        <p:nvSpPr>
          <p:cNvPr id="3" name="Title 2">
            <a:extLst>
              <a:ext uri="{FF2B5EF4-FFF2-40B4-BE49-F238E27FC236}">
                <a16:creationId xmlns:a16="http://schemas.microsoft.com/office/drawing/2014/main" id="{5AA63D19-9D12-445E-9AEC-4E93CBF15934}"/>
              </a:ext>
            </a:extLst>
          </p:cNvPr>
          <p:cNvSpPr>
            <a:spLocks noGrp="1"/>
          </p:cNvSpPr>
          <p:nvPr>
            <p:ph type="title"/>
          </p:nvPr>
        </p:nvSpPr>
        <p:spPr/>
        <p:txBody>
          <a:bodyPr/>
          <a:lstStyle/>
          <a:p>
            <a:r>
              <a:rPr lang="en-US" dirty="0"/>
              <a:t>What are React Hooks?</a:t>
            </a:r>
          </a:p>
        </p:txBody>
      </p:sp>
      <p:sp>
        <p:nvSpPr>
          <p:cNvPr id="4" name="Slide Number Placeholder 3">
            <a:extLst>
              <a:ext uri="{FF2B5EF4-FFF2-40B4-BE49-F238E27FC236}">
                <a16:creationId xmlns:a16="http://schemas.microsoft.com/office/drawing/2014/main" id="{3B0F8AE3-F72C-4808-B289-233A1D5358E1}"/>
              </a:ext>
            </a:extLst>
          </p:cNvPr>
          <p:cNvSpPr>
            <a:spLocks noGrp="1"/>
          </p:cNvSpPr>
          <p:nvPr>
            <p:ph type="sldNum" sz="quarter" idx="4"/>
          </p:nvPr>
        </p:nvSpPr>
        <p:spPr/>
        <p:txBody>
          <a:bodyPr/>
          <a:lstStyle/>
          <a:p>
            <a:fld id="{3A3ABCD3-4259-4031-A1A0-BB63FBFB7B73}" type="slidenum">
              <a:rPr lang="en-US" smtClean="0"/>
              <a:pPr/>
              <a:t>246</a:t>
            </a:fld>
            <a:endParaRPr lang="en-US" dirty="0"/>
          </a:p>
        </p:txBody>
      </p:sp>
    </p:spTree>
    <p:extLst>
      <p:ext uri="{BB962C8B-B14F-4D97-AF65-F5344CB8AC3E}">
        <p14:creationId xmlns:p14="http://schemas.microsoft.com/office/powerpoint/2010/main" val="244561137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59310-18A8-4499-B08D-F627E5119DBE}"/>
              </a:ext>
            </a:extLst>
          </p:cNvPr>
          <p:cNvSpPr>
            <a:spLocks noGrp="1"/>
          </p:cNvSpPr>
          <p:nvPr>
            <p:ph sz="quarter" idx="13"/>
          </p:nvPr>
        </p:nvSpPr>
        <p:spPr/>
        <p:txBody>
          <a:bodyPr/>
          <a:lstStyle/>
          <a:p>
            <a:r>
              <a:rPr lang="en-US" dirty="0"/>
              <a:t>It is difficult to re-use stateful logic in React applications.</a:t>
            </a:r>
          </a:p>
          <a:p>
            <a:pPr lvl="1"/>
            <a:r>
              <a:rPr lang="en-US" dirty="0"/>
              <a:t>This complicates the implementation of cross-cutting concerns.</a:t>
            </a:r>
          </a:p>
          <a:p>
            <a:r>
              <a:rPr lang="en-US" dirty="0"/>
              <a:t>Higher-Order Components (HOC) try to solve this problem.</a:t>
            </a:r>
          </a:p>
          <a:p>
            <a:pPr lvl="1"/>
            <a:r>
              <a:rPr lang="en-US" dirty="0"/>
              <a:t>But HOCs require you to change the component hierarchy and make code difficult to follow.</a:t>
            </a:r>
          </a:p>
          <a:p>
            <a:r>
              <a:rPr lang="en-US" dirty="0"/>
              <a:t>Complex components often have fragmented code.</a:t>
            </a:r>
          </a:p>
          <a:p>
            <a:r>
              <a:rPr lang="en-US" dirty="0"/>
              <a:t>Each lifecycle event can have a mix of unrelated code.</a:t>
            </a:r>
          </a:p>
          <a:p>
            <a:pPr lvl="1"/>
            <a:r>
              <a:rPr lang="en-US" dirty="0" err="1"/>
              <a:t>componentDidMount</a:t>
            </a:r>
            <a:r>
              <a:rPr lang="en-US" dirty="0"/>
              <a:t> may load data as well as set up event listeners.</a:t>
            </a:r>
          </a:p>
          <a:p>
            <a:r>
              <a:rPr lang="en-US" dirty="0"/>
              <a:t>Related code can be spread out across multiple lifecycle events.</a:t>
            </a:r>
          </a:p>
          <a:p>
            <a:pPr lvl="1"/>
            <a:r>
              <a:rPr lang="en-US" dirty="0" err="1"/>
              <a:t>componentDidMount</a:t>
            </a:r>
            <a:r>
              <a:rPr lang="en-US" dirty="0"/>
              <a:t> and </a:t>
            </a:r>
            <a:r>
              <a:rPr lang="en-US" dirty="0" err="1"/>
              <a:t>componentDidUpdate</a:t>
            </a:r>
            <a:r>
              <a:rPr lang="en-US" dirty="0"/>
              <a:t> often duplicate the loading of data.</a:t>
            </a:r>
          </a:p>
          <a:p>
            <a:pPr lvl="1"/>
            <a:r>
              <a:rPr lang="en-US" dirty="0" err="1"/>
              <a:t>componentWillUnmount</a:t>
            </a:r>
            <a:r>
              <a:rPr lang="en-US" dirty="0"/>
              <a:t> often cleans up resources established in </a:t>
            </a:r>
            <a:r>
              <a:rPr lang="en-US" dirty="0" err="1"/>
              <a:t>componentDidMount</a:t>
            </a:r>
            <a:r>
              <a:rPr lang="en-US" dirty="0"/>
              <a:t>.</a:t>
            </a:r>
          </a:p>
          <a:p>
            <a:r>
              <a:rPr lang="en-US" dirty="0"/>
              <a:t>Hooks allow you to encapsulate related code and isolate it from unrelated code.</a:t>
            </a:r>
          </a:p>
          <a:p>
            <a:endParaRPr lang="en-US" dirty="0"/>
          </a:p>
        </p:txBody>
      </p:sp>
      <p:sp>
        <p:nvSpPr>
          <p:cNvPr id="3" name="Title 2">
            <a:extLst>
              <a:ext uri="{FF2B5EF4-FFF2-40B4-BE49-F238E27FC236}">
                <a16:creationId xmlns:a16="http://schemas.microsoft.com/office/drawing/2014/main" id="{F74DF195-7006-48E0-91D5-9C0B490796AC}"/>
              </a:ext>
            </a:extLst>
          </p:cNvPr>
          <p:cNvSpPr>
            <a:spLocks noGrp="1"/>
          </p:cNvSpPr>
          <p:nvPr>
            <p:ph type="title"/>
          </p:nvPr>
        </p:nvSpPr>
        <p:spPr/>
        <p:txBody>
          <a:bodyPr/>
          <a:lstStyle/>
          <a:p>
            <a:r>
              <a:rPr lang="en-US" dirty="0"/>
              <a:t>Why React Hooks?</a:t>
            </a:r>
          </a:p>
        </p:txBody>
      </p:sp>
      <p:sp>
        <p:nvSpPr>
          <p:cNvPr id="4" name="Slide Number Placeholder 3">
            <a:extLst>
              <a:ext uri="{FF2B5EF4-FFF2-40B4-BE49-F238E27FC236}">
                <a16:creationId xmlns:a16="http://schemas.microsoft.com/office/drawing/2014/main" id="{DFB5A68C-1B70-4767-8C38-F98D410A32BA}"/>
              </a:ext>
            </a:extLst>
          </p:cNvPr>
          <p:cNvSpPr>
            <a:spLocks noGrp="1"/>
          </p:cNvSpPr>
          <p:nvPr>
            <p:ph type="sldNum" sz="quarter" idx="4"/>
          </p:nvPr>
        </p:nvSpPr>
        <p:spPr/>
        <p:txBody>
          <a:bodyPr/>
          <a:lstStyle/>
          <a:p>
            <a:fld id="{3A3ABCD3-4259-4031-A1A0-BB63FBFB7B73}" type="slidenum">
              <a:rPr lang="en-US" smtClean="0"/>
              <a:pPr/>
              <a:t>247</a:t>
            </a:fld>
            <a:endParaRPr lang="en-US" dirty="0"/>
          </a:p>
        </p:txBody>
      </p:sp>
    </p:spTree>
    <p:extLst>
      <p:ext uri="{BB962C8B-B14F-4D97-AF65-F5344CB8AC3E}">
        <p14:creationId xmlns:p14="http://schemas.microsoft.com/office/powerpoint/2010/main" val="154632621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3B203-F61D-47EF-8088-A84693E4E9CA}"/>
              </a:ext>
            </a:extLst>
          </p:cNvPr>
          <p:cNvSpPr>
            <a:spLocks noGrp="1"/>
          </p:cNvSpPr>
          <p:nvPr>
            <p:ph sz="quarter" idx="13"/>
          </p:nvPr>
        </p:nvSpPr>
        <p:spPr/>
        <p:txBody>
          <a:bodyPr/>
          <a:lstStyle/>
          <a:p>
            <a:r>
              <a:rPr lang="en-US" dirty="0"/>
              <a:t>Functional components do not inherently have any persistence between rendering.</a:t>
            </a:r>
          </a:p>
          <a:p>
            <a:pPr lvl="1"/>
            <a:r>
              <a:rPr lang="en-US" dirty="0"/>
              <a:t>Each time they are rendered, they are executed anew.</a:t>
            </a:r>
          </a:p>
          <a:p>
            <a:pPr lvl="1"/>
            <a:r>
              <a:rPr lang="en-US" dirty="0"/>
              <a:t>Anything they define gets redefined each time they are executed (rendered.)</a:t>
            </a:r>
          </a:p>
          <a:p>
            <a:pPr lvl="1"/>
            <a:r>
              <a:rPr lang="en-US" dirty="0"/>
              <a:t>They do not inherently save (reuse) any state, data or functions across multiple renderings.</a:t>
            </a:r>
          </a:p>
          <a:p>
            <a:r>
              <a:rPr lang="en-US" dirty="0"/>
              <a:t>The basic functionality of React hooks is to externalize something from within a functional component.</a:t>
            </a:r>
          </a:p>
          <a:p>
            <a:r>
              <a:rPr lang="en-US" dirty="0"/>
              <a:t>This will allow that externalized resource to be persisted and re-used on subsequent renderings.</a:t>
            </a:r>
          </a:p>
          <a:p>
            <a:pPr lvl="1"/>
            <a:r>
              <a:rPr lang="en-US" dirty="0"/>
              <a:t>That opens the door to persist state, data, references, and function definitions across multiple renderings.</a:t>
            </a:r>
          </a:p>
          <a:p>
            <a:endParaRPr lang="en-US" dirty="0"/>
          </a:p>
        </p:txBody>
      </p:sp>
      <p:sp>
        <p:nvSpPr>
          <p:cNvPr id="3" name="Title 2">
            <a:extLst>
              <a:ext uri="{FF2B5EF4-FFF2-40B4-BE49-F238E27FC236}">
                <a16:creationId xmlns:a16="http://schemas.microsoft.com/office/drawing/2014/main" id="{A05A4996-1F0E-4B8C-AEED-F4AE9A862A54}"/>
              </a:ext>
            </a:extLst>
          </p:cNvPr>
          <p:cNvSpPr>
            <a:spLocks noGrp="1"/>
          </p:cNvSpPr>
          <p:nvPr>
            <p:ph type="title"/>
          </p:nvPr>
        </p:nvSpPr>
        <p:spPr/>
        <p:txBody>
          <a:bodyPr/>
          <a:lstStyle/>
          <a:p>
            <a:r>
              <a:rPr lang="en-US" dirty="0"/>
              <a:t>The Nature of React Hooks</a:t>
            </a:r>
          </a:p>
        </p:txBody>
      </p:sp>
      <p:sp>
        <p:nvSpPr>
          <p:cNvPr id="4" name="Slide Number Placeholder 3">
            <a:extLst>
              <a:ext uri="{FF2B5EF4-FFF2-40B4-BE49-F238E27FC236}">
                <a16:creationId xmlns:a16="http://schemas.microsoft.com/office/drawing/2014/main" id="{F41CBDF6-1EEC-46C2-A4AF-F37C12AB3FD1}"/>
              </a:ext>
            </a:extLst>
          </p:cNvPr>
          <p:cNvSpPr>
            <a:spLocks noGrp="1"/>
          </p:cNvSpPr>
          <p:nvPr>
            <p:ph type="sldNum" sz="quarter" idx="4"/>
          </p:nvPr>
        </p:nvSpPr>
        <p:spPr/>
        <p:txBody>
          <a:bodyPr/>
          <a:lstStyle/>
          <a:p>
            <a:fld id="{3A3ABCD3-4259-4031-A1A0-BB63FBFB7B73}" type="slidenum">
              <a:rPr lang="en-US" smtClean="0"/>
              <a:pPr/>
              <a:t>248</a:t>
            </a:fld>
            <a:endParaRPr lang="en-US" dirty="0"/>
          </a:p>
        </p:txBody>
      </p:sp>
    </p:spTree>
    <p:extLst>
      <p:ext uri="{BB962C8B-B14F-4D97-AF65-F5344CB8AC3E}">
        <p14:creationId xmlns:p14="http://schemas.microsoft.com/office/powerpoint/2010/main" val="149623574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74A4A34-99C6-45E7-A21C-B95E3DD8DCF3}"/>
              </a:ext>
            </a:extLst>
          </p:cNvPr>
          <p:cNvSpPr>
            <a:spLocks noGrp="1"/>
          </p:cNvSpPr>
          <p:nvPr>
            <p:ph sz="quarter" idx="13"/>
          </p:nvPr>
        </p:nvSpPr>
        <p:spPr/>
        <p:txBody>
          <a:bodyPr/>
          <a:lstStyle/>
          <a:p>
            <a:r>
              <a:rPr lang="en-US" dirty="0"/>
              <a:t>The most commonly-used hook is </a:t>
            </a:r>
            <a:r>
              <a:rPr lang="en-US" dirty="0" err="1"/>
              <a:t>useState</a:t>
            </a:r>
            <a:r>
              <a:rPr lang="en-US" dirty="0"/>
              <a:t>().</a:t>
            </a:r>
          </a:p>
          <a:p>
            <a:r>
              <a:rPr lang="en-US" dirty="0"/>
              <a:t>It extends the storage of state to functional components.</a:t>
            </a:r>
          </a:p>
          <a:p>
            <a:r>
              <a:rPr lang="en-US" dirty="0" err="1"/>
              <a:t>useState</a:t>
            </a:r>
            <a:r>
              <a:rPr lang="en-US" dirty="0"/>
              <a:t>() is a function that will create a state store.</a:t>
            </a:r>
          </a:p>
          <a:p>
            <a:r>
              <a:rPr lang="en-US" dirty="0"/>
              <a:t>As with all hooks, it can only be used inside a functional component or within another hook.</a:t>
            </a:r>
          </a:p>
          <a:p>
            <a:r>
              <a:rPr lang="en-US" dirty="0"/>
              <a:t>It should be invoked as the first action inside the functional component.</a:t>
            </a:r>
          </a:p>
          <a:p>
            <a:r>
              <a:rPr lang="en-US" dirty="0"/>
              <a:t>It differs from class-based component state in two important respects:</a:t>
            </a:r>
          </a:p>
          <a:p>
            <a:pPr lvl="1"/>
            <a:r>
              <a:rPr lang="en-US" dirty="0"/>
              <a:t>It does NOT have to store an object – it can store a simple value.</a:t>
            </a:r>
          </a:p>
          <a:p>
            <a:pPr lvl="1"/>
            <a:r>
              <a:rPr lang="en-US" dirty="0"/>
              <a:t>Its updates do NOT merge – the entire state must be provided when updating.</a:t>
            </a:r>
          </a:p>
          <a:p>
            <a:endParaRPr lang="en-US" dirty="0"/>
          </a:p>
        </p:txBody>
      </p:sp>
      <p:sp>
        <p:nvSpPr>
          <p:cNvPr id="3" name="Title 2">
            <a:extLst>
              <a:ext uri="{FF2B5EF4-FFF2-40B4-BE49-F238E27FC236}">
                <a16:creationId xmlns:a16="http://schemas.microsoft.com/office/drawing/2014/main" id="{C596A2AD-ED53-4B49-AA01-9771107D1C86}"/>
              </a:ext>
            </a:extLst>
          </p:cNvPr>
          <p:cNvSpPr>
            <a:spLocks noGrp="1"/>
          </p:cNvSpPr>
          <p:nvPr>
            <p:ph type="title"/>
          </p:nvPr>
        </p:nvSpPr>
        <p:spPr/>
        <p:txBody>
          <a:bodyPr/>
          <a:lstStyle/>
          <a:p>
            <a:r>
              <a:rPr lang="en-US" dirty="0"/>
              <a:t>Getting Started with </a:t>
            </a:r>
            <a:r>
              <a:rPr lang="en-US" dirty="0" err="1"/>
              <a:t>useState</a:t>
            </a:r>
            <a:r>
              <a:rPr lang="en-US" dirty="0"/>
              <a:t>()</a:t>
            </a:r>
          </a:p>
        </p:txBody>
      </p:sp>
      <p:sp>
        <p:nvSpPr>
          <p:cNvPr id="4" name="Slide Number Placeholder 3">
            <a:extLst>
              <a:ext uri="{FF2B5EF4-FFF2-40B4-BE49-F238E27FC236}">
                <a16:creationId xmlns:a16="http://schemas.microsoft.com/office/drawing/2014/main" id="{BDA19958-82C0-49FB-ACAE-9CE026CE5B15}"/>
              </a:ext>
            </a:extLst>
          </p:cNvPr>
          <p:cNvSpPr>
            <a:spLocks noGrp="1"/>
          </p:cNvSpPr>
          <p:nvPr>
            <p:ph type="sldNum" sz="quarter" idx="4"/>
          </p:nvPr>
        </p:nvSpPr>
        <p:spPr/>
        <p:txBody>
          <a:bodyPr/>
          <a:lstStyle/>
          <a:p>
            <a:fld id="{3A3ABCD3-4259-4031-A1A0-BB63FBFB7B73}" type="slidenum">
              <a:rPr lang="en-US" smtClean="0"/>
              <a:pPr/>
              <a:t>249</a:t>
            </a:fld>
            <a:endParaRPr lang="en-US" dirty="0"/>
          </a:p>
        </p:txBody>
      </p:sp>
    </p:spTree>
    <p:extLst>
      <p:ext uri="{BB962C8B-B14F-4D97-AF65-F5344CB8AC3E}">
        <p14:creationId xmlns:p14="http://schemas.microsoft.com/office/powerpoint/2010/main" val="256817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B70C9A-872E-4D2C-8362-9478BA53323B}"/>
              </a:ext>
            </a:extLst>
          </p:cNvPr>
          <p:cNvSpPr>
            <a:spLocks noGrp="1"/>
          </p:cNvSpPr>
          <p:nvPr>
            <p:ph sz="quarter" idx="13"/>
          </p:nvPr>
        </p:nvSpPr>
        <p:spPr/>
        <p:txBody>
          <a:bodyPr/>
          <a:lstStyle/>
          <a:p>
            <a:r>
              <a:rPr lang="en-US" dirty="0"/>
              <a:t>class Person {</a:t>
            </a:r>
          </a:p>
          <a:p>
            <a:r>
              <a:rPr lang="en-US" dirty="0"/>
              <a:t>	name = 'Carlos'</a:t>
            </a:r>
          </a:p>
          <a:p>
            <a:r>
              <a:rPr lang="en-US" dirty="0"/>
              <a:t>	</a:t>
            </a:r>
            <a:r>
              <a:rPr lang="en-US" dirty="0" err="1"/>
              <a:t>sayHello</a:t>
            </a:r>
            <a:r>
              <a:rPr lang="en-US" dirty="0"/>
              <a:t> = () =&gt; </a:t>
            </a:r>
          </a:p>
          <a:p>
            <a:r>
              <a:rPr lang="en-US" dirty="0"/>
              <a:t>		console.log('Hi my name is ' </a:t>
            </a:r>
          </a:p>
          <a:p>
            <a:r>
              <a:rPr lang="en-US" dirty="0"/>
              <a:t>			+ this.name)</a:t>
            </a:r>
          </a:p>
          <a:p>
            <a:r>
              <a:rPr lang="en-US" dirty="0"/>
              <a:t>}</a:t>
            </a:r>
          </a:p>
          <a:p>
            <a:endParaRPr lang="en-US" dirty="0"/>
          </a:p>
          <a:p>
            <a:r>
              <a:rPr lang="en-US" dirty="0"/>
              <a:t>const p1 = new Person();</a:t>
            </a:r>
          </a:p>
          <a:p>
            <a:r>
              <a:rPr lang="en-US" dirty="0"/>
              <a:t>p1.sayHello();</a:t>
            </a:r>
          </a:p>
          <a:p>
            <a:r>
              <a:rPr lang="en-US" dirty="0"/>
              <a:t>console.log(p1.name);</a:t>
            </a:r>
          </a:p>
          <a:p>
            <a:endParaRPr lang="en-US" dirty="0"/>
          </a:p>
        </p:txBody>
      </p:sp>
      <p:sp>
        <p:nvSpPr>
          <p:cNvPr id="3" name="Title 2">
            <a:extLst>
              <a:ext uri="{FF2B5EF4-FFF2-40B4-BE49-F238E27FC236}">
                <a16:creationId xmlns:a16="http://schemas.microsoft.com/office/drawing/2014/main" id="{F4E81447-60BF-4E29-A8A9-6C87FE98CFD6}"/>
              </a:ext>
            </a:extLst>
          </p:cNvPr>
          <p:cNvSpPr>
            <a:spLocks noGrp="1"/>
          </p:cNvSpPr>
          <p:nvPr>
            <p:ph type="title"/>
          </p:nvPr>
        </p:nvSpPr>
        <p:spPr/>
        <p:txBody>
          <a:bodyPr/>
          <a:lstStyle/>
          <a:p>
            <a:r>
              <a:rPr lang="en-US" dirty="0"/>
              <a:t>Classes</a:t>
            </a:r>
          </a:p>
        </p:txBody>
      </p:sp>
      <p:sp>
        <p:nvSpPr>
          <p:cNvPr id="4" name="Slide Number Placeholder 3">
            <a:extLst>
              <a:ext uri="{FF2B5EF4-FFF2-40B4-BE49-F238E27FC236}">
                <a16:creationId xmlns:a16="http://schemas.microsoft.com/office/drawing/2014/main" id="{2F557427-4C9A-4299-96E3-4AEC890234A6}"/>
              </a:ext>
            </a:extLst>
          </p:cNvPr>
          <p:cNvSpPr>
            <a:spLocks noGrp="1"/>
          </p:cNvSpPr>
          <p:nvPr>
            <p:ph type="sldNum" sz="quarter" idx="4"/>
          </p:nvPr>
        </p:nvSpPr>
        <p:spPr/>
        <p:txBody>
          <a:bodyPr/>
          <a:lstStyle/>
          <a:p>
            <a:fld id="{3A3ABCD3-4259-4031-A1A0-BB63FBFB7B73}" type="slidenum">
              <a:rPr lang="en-US" smtClean="0"/>
              <a:pPr/>
              <a:t>25</a:t>
            </a:fld>
            <a:endParaRPr lang="en-US" dirty="0"/>
          </a:p>
        </p:txBody>
      </p:sp>
      <p:sp>
        <p:nvSpPr>
          <p:cNvPr id="5" name="Content Placeholder 4">
            <a:extLst>
              <a:ext uri="{FF2B5EF4-FFF2-40B4-BE49-F238E27FC236}">
                <a16:creationId xmlns:a16="http://schemas.microsoft.com/office/drawing/2014/main" id="{7D8219D1-21BC-4824-8B36-6451FB0FCF9A}"/>
              </a:ext>
            </a:extLst>
          </p:cNvPr>
          <p:cNvSpPr>
            <a:spLocks noGrp="1"/>
          </p:cNvSpPr>
          <p:nvPr>
            <p:ph sz="quarter" idx="14"/>
          </p:nvPr>
        </p:nvSpPr>
        <p:spPr/>
        <p:txBody>
          <a:bodyPr/>
          <a:lstStyle/>
          <a:p>
            <a:r>
              <a:rPr lang="en-US" dirty="0"/>
              <a:t>Classes are a new syntax for creating JavaScript object types.</a:t>
            </a:r>
          </a:p>
          <a:p>
            <a:pPr lvl="1"/>
            <a:r>
              <a:rPr lang="en-US" dirty="0"/>
              <a:t>It is merely syntactical sugar over function prototypes.</a:t>
            </a:r>
          </a:p>
          <a:p>
            <a:endParaRPr lang="en-US" dirty="0"/>
          </a:p>
        </p:txBody>
      </p:sp>
    </p:spTree>
    <p:extLst>
      <p:ext uri="{BB962C8B-B14F-4D97-AF65-F5344CB8AC3E}">
        <p14:creationId xmlns:p14="http://schemas.microsoft.com/office/powerpoint/2010/main" val="3449298329"/>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513F38-335E-46CF-B076-02A85E7696F7}"/>
              </a:ext>
            </a:extLst>
          </p:cNvPr>
          <p:cNvSpPr>
            <a:spLocks noGrp="1"/>
          </p:cNvSpPr>
          <p:nvPr>
            <p:ph sz="quarter" idx="13"/>
          </p:nvPr>
        </p:nvSpPr>
        <p:spPr/>
        <p:txBody>
          <a:bodyPr/>
          <a:lstStyle/>
          <a:p>
            <a:r>
              <a:rPr lang="en-US" dirty="0"/>
              <a:t>import React, { </a:t>
            </a:r>
            <a:r>
              <a:rPr lang="en-US" dirty="0" err="1"/>
              <a:t>useState</a:t>
            </a:r>
            <a:r>
              <a:rPr lang="en-US" dirty="0"/>
              <a:t> } from 'react';</a:t>
            </a:r>
          </a:p>
          <a:p>
            <a:endParaRPr lang="en-US" dirty="0"/>
          </a:p>
          <a:p>
            <a:r>
              <a:rPr lang="en-US" dirty="0"/>
              <a:t>export default </a:t>
            </a:r>
            <a:r>
              <a:rPr lang="en-US" dirty="0" err="1"/>
              <a:t>myComponent</a:t>
            </a:r>
            <a:r>
              <a:rPr lang="en-US" dirty="0"/>
              <a:t> = (props) =&gt; {</a:t>
            </a:r>
          </a:p>
          <a:p>
            <a:r>
              <a:rPr lang="en-US" dirty="0"/>
              <a:t>	[counter, </a:t>
            </a:r>
            <a:r>
              <a:rPr lang="en-US" dirty="0" err="1"/>
              <a:t>setCounter</a:t>
            </a:r>
            <a:r>
              <a:rPr lang="en-US" dirty="0"/>
              <a:t>] = </a:t>
            </a:r>
            <a:r>
              <a:rPr lang="en-US" dirty="0" err="1"/>
              <a:t>useState</a:t>
            </a:r>
            <a:r>
              <a:rPr lang="en-US" dirty="0"/>
              <a:t>({</a:t>
            </a:r>
          </a:p>
          <a:p>
            <a:r>
              <a:rPr lang="en-US" dirty="0"/>
              <a:t>		value: 0, delta: 1</a:t>
            </a:r>
          </a:p>
          <a:p>
            <a:r>
              <a:rPr lang="en-US" dirty="0"/>
              <a:t>	});</a:t>
            </a:r>
          </a:p>
          <a:p>
            <a:r>
              <a:rPr lang="en-US" dirty="0"/>
              <a:t>	</a:t>
            </a:r>
          </a:p>
          <a:p>
            <a:r>
              <a:rPr lang="en-US" dirty="0"/>
              <a:t>	return (</a:t>
            </a:r>
          </a:p>
          <a:p>
            <a:r>
              <a:rPr lang="en-US" dirty="0"/>
              <a:t>		&lt;div&gt;Counter = {</a:t>
            </a:r>
            <a:r>
              <a:rPr lang="en-US" dirty="0" err="1"/>
              <a:t>counter.value</a:t>
            </a:r>
            <a:r>
              <a:rPr lang="en-US" dirty="0"/>
              <a:t>}&lt;/div&gt;</a:t>
            </a:r>
          </a:p>
          <a:p>
            <a:r>
              <a:rPr lang="en-US" dirty="0"/>
              <a:t>	);</a:t>
            </a:r>
          </a:p>
          <a:p>
            <a:r>
              <a:rPr lang="en-US" dirty="0"/>
              <a:t>}</a:t>
            </a:r>
          </a:p>
        </p:txBody>
      </p:sp>
      <p:sp>
        <p:nvSpPr>
          <p:cNvPr id="3" name="Title 2">
            <a:extLst>
              <a:ext uri="{FF2B5EF4-FFF2-40B4-BE49-F238E27FC236}">
                <a16:creationId xmlns:a16="http://schemas.microsoft.com/office/drawing/2014/main" id="{DC7085C3-B485-4867-B028-A77FE36D6D14}"/>
              </a:ext>
            </a:extLst>
          </p:cNvPr>
          <p:cNvSpPr>
            <a:spLocks noGrp="1"/>
          </p:cNvSpPr>
          <p:nvPr>
            <p:ph type="title"/>
          </p:nvPr>
        </p:nvSpPr>
        <p:spPr/>
        <p:txBody>
          <a:bodyPr/>
          <a:lstStyle/>
          <a:p>
            <a:r>
              <a:rPr lang="en-US" dirty="0"/>
              <a:t>Using </a:t>
            </a:r>
            <a:r>
              <a:rPr lang="en-US" dirty="0" err="1"/>
              <a:t>useState</a:t>
            </a:r>
            <a:r>
              <a:rPr lang="en-US" dirty="0"/>
              <a:t>()</a:t>
            </a:r>
          </a:p>
        </p:txBody>
      </p:sp>
      <p:sp>
        <p:nvSpPr>
          <p:cNvPr id="4" name="Slide Number Placeholder 3">
            <a:extLst>
              <a:ext uri="{FF2B5EF4-FFF2-40B4-BE49-F238E27FC236}">
                <a16:creationId xmlns:a16="http://schemas.microsoft.com/office/drawing/2014/main" id="{446DF543-F515-49D6-94E5-1B6635542A50}"/>
              </a:ext>
            </a:extLst>
          </p:cNvPr>
          <p:cNvSpPr>
            <a:spLocks noGrp="1"/>
          </p:cNvSpPr>
          <p:nvPr>
            <p:ph type="sldNum" sz="quarter" idx="4"/>
          </p:nvPr>
        </p:nvSpPr>
        <p:spPr/>
        <p:txBody>
          <a:bodyPr/>
          <a:lstStyle/>
          <a:p>
            <a:fld id="{3A3ABCD3-4259-4031-A1A0-BB63FBFB7B73}" type="slidenum">
              <a:rPr lang="en-US" smtClean="0"/>
              <a:pPr/>
              <a:t>250</a:t>
            </a:fld>
            <a:endParaRPr lang="en-US" dirty="0"/>
          </a:p>
        </p:txBody>
      </p:sp>
      <p:sp>
        <p:nvSpPr>
          <p:cNvPr id="5" name="Content Placeholder 4">
            <a:extLst>
              <a:ext uri="{FF2B5EF4-FFF2-40B4-BE49-F238E27FC236}">
                <a16:creationId xmlns:a16="http://schemas.microsoft.com/office/drawing/2014/main" id="{86267A1D-1B92-47C0-930D-7B7749FE4A7B}"/>
              </a:ext>
            </a:extLst>
          </p:cNvPr>
          <p:cNvSpPr>
            <a:spLocks noGrp="1"/>
          </p:cNvSpPr>
          <p:nvPr>
            <p:ph sz="quarter" idx="14"/>
          </p:nvPr>
        </p:nvSpPr>
        <p:spPr/>
        <p:txBody>
          <a:bodyPr/>
          <a:lstStyle/>
          <a:p>
            <a:r>
              <a:rPr lang="en-US" dirty="0"/>
              <a:t>The parameter provided becomes the initial value of the state.</a:t>
            </a:r>
          </a:p>
          <a:p>
            <a:r>
              <a:rPr lang="en-US" dirty="0"/>
              <a:t>It returns an array containing two values.</a:t>
            </a:r>
          </a:p>
          <a:p>
            <a:pPr lvl="1"/>
            <a:r>
              <a:rPr lang="en-US" dirty="0"/>
              <a:t>The first is the current value of the state.</a:t>
            </a:r>
          </a:p>
          <a:p>
            <a:pPr lvl="1"/>
            <a:r>
              <a:rPr lang="en-US" dirty="0"/>
              <a:t>The second is a function that will update the state.</a:t>
            </a:r>
          </a:p>
          <a:p>
            <a:r>
              <a:rPr lang="en-US" dirty="0"/>
              <a:t>Array destructuring is typically used to extract the two array values into individual variables.</a:t>
            </a:r>
          </a:p>
          <a:p>
            <a:r>
              <a:rPr lang="en-US" dirty="0"/>
              <a:t>Although it is executed each time the component renders, the parameter is only used on the first render.</a:t>
            </a:r>
          </a:p>
          <a:p>
            <a:endParaRPr lang="en-US" dirty="0"/>
          </a:p>
        </p:txBody>
      </p:sp>
    </p:spTree>
    <p:extLst>
      <p:ext uri="{BB962C8B-B14F-4D97-AF65-F5344CB8AC3E}">
        <p14:creationId xmlns:p14="http://schemas.microsoft.com/office/powerpoint/2010/main" val="34876397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0A7CCC-B7A9-4BC5-A5B8-FB6C1FB78E3C}"/>
              </a:ext>
            </a:extLst>
          </p:cNvPr>
          <p:cNvSpPr>
            <a:spLocks noGrp="1"/>
          </p:cNvSpPr>
          <p:nvPr>
            <p:ph sz="quarter" idx="13"/>
          </p:nvPr>
        </p:nvSpPr>
        <p:spPr/>
        <p:txBody>
          <a:bodyPr/>
          <a:lstStyle/>
          <a:p>
            <a:r>
              <a:rPr lang="en-US" dirty="0"/>
              <a:t>const </a:t>
            </a:r>
            <a:r>
              <a:rPr lang="en-US" dirty="0" err="1"/>
              <a:t>resetClickHandler</a:t>
            </a:r>
            <a:r>
              <a:rPr lang="en-US" dirty="0"/>
              <a:t> = () =&gt; {</a:t>
            </a:r>
          </a:p>
          <a:p>
            <a:r>
              <a:rPr lang="en-US" dirty="0"/>
              <a:t>	</a:t>
            </a:r>
            <a:r>
              <a:rPr lang="en-US" dirty="0" err="1"/>
              <a:t>setCounter</a:t>
            </a:r>
            <a:r>
              <a:rPr lang="en-US" dirty="0"/>
              <a:t>({</a:t>
            </a:r>
          </a:p>
          <a:p>
            <a:r>
              <a:rPr lang="en-US" dirty="0"/>
              <a:t>		value: 0, delta: 1</a:t>
            </a:r>
          </a:p>
          <a:p>
            <a:r>
              <a:rPr lang="en-US" dirty="0"/>
              <a:t>	});</a:t>
            </a:r>
          </a:p>
          <a:p>
            <a:r>
              <a:rPr lang="en-US" dirty="0"/>
              <a:t>}</a:t>
            </a:r>
          </a:p>
          <a:p>
            <a:endParaRPr lang="en-US" dirty="0"/>
          </a:p>
          <a:p>
            <a:r>
              <a:rPr lang="en-US" dirty="0"/>
              <a:t>return (</a:t>
            </a:r>
          </a:p>
          <a:p>
            <a:r>
              <a:rPr lang="en-US" dirty="0"/>
              <a:t>	&lt;div&gt; Counter = {counter}</a:t>
            </a:r>
          </a:p>
          <a:p>
            <a:r>
              <a:rPr lang="en-US" dirty="0"/>
              <a:t>		&lt;button </a:t>
            </a:r>
            <a:r>
              <a:rPr lang="en-US" dirty="0" err="1"/>
              <a:t>onClick</a:t>
            </a:r>
            <a:r>
              <a:rPr lang="en-US" dirty="0"/>
              <a:t>={</a:t>
            </a:r>
            <a:r>
              <a:rPr lang="en-US" dirty="0" err="1"/>
              <a:t>resetClickHandler</a:t>
            </a:r>
            <a:r>
              <a:rPr lang="en-US" dirty="0"/>
              <a:t>}&gt;</a:t>
            </a:r>
          </a:p>
          <a:p>
            <a:r>
              <a:rPr lang="en-US" dirty="0"/>
              <a:t>			Reset&lt;/button&gt;</a:t>
            </a:r>
          </a:p>
          <a:p>
            <a:r>
              <a:rPr lang="en-US" dirty="0"/>
              <a:t>	&lt;/div&gt;</a:t>
            </a:r>
          </a:p>
          <a:p>
            <a:r>
              <a:rPr lang="en-US" dirty="0"/>
              <a:t>);</a:t>
            </a:r>
          </a:p>
          <a:p>
            <a:endParaRPr lang="en-US" dirty="0"/>
          </a:p>
        </p:txBody>
      </p:sp>
      <p:sp>
        <p:nvSpPr>
          <p:cNvPr id="3" name="Title 2">
            <a:extLst>
              <a:ext uri="{FF2B5EF4-FFF2-40B4-BE49-F238E27FC236}">
                <a16:creationId xmlns:a16="http://schemas.microsoft.com/office/drawing/2014/main" id="{404B0EF3-8098-40DF-93FB-6640869A25AC}"/>
              </a:ext>
            </a:extLst>
          </p:cNvPr>
          <p:cNvSpPr>
            <a:spLocks noGrp="1"/>
          </p:cNvSpPr>
          <p:nvPr>
            <p:ph type="title"/>
          </p:nvPr>
        </p:nvSpPr>
        <p:spPr/>
        <p:txBody>
          <a:bodyPr/>
          <a:lstStyle/>
          <a:p>
            <a:r>
              <a:rPr lang="en-US" dirty="0"/>
              <a:t>Updating State</a:t>
            </a:r>
          </a:p>
        </p:txBody>
      </p:sp>
      <p:sp>
        <p:nvSpPr>
          <p:cNvPr id="4" name="Slide Number Placeholder 3">
            <a:extLst>
              <a:ext uri="{FF2B5EF4-FFF2-40B4-BE49-F238E27FC236}">
                <a16:creationId xmlns:a16="http://schemas.microsoft.com/office/drawing/2014/main" id="{4E8156CA-0A25-48C3-BD7E-347043C9DF36}"/>
              </a:ext>
            </a:extLst>
          </p:cNvPr>
          <p:cNvSpPr>
            <a:spLocks noGrp="1"/>
          </p:cNvSpPr>
          <p:nvPr>
            <p:ph type="sldNum" sz="quarter" idx="4"/>
          </p:nvPr>
        </p:nvSpPr>
        <p:spPr/>
        <p:txBody>
          <a:bodyPr/>
          <a:lstStyle/>
          <a:p>
            <a:fld id="{3A3ABCD3-4259-4031-A1A0-BB63FBFB7B73}" type="slidenum">
              <a:rPr lang="en-US" smtClean="0"/>
              <a:pPr/>
              <a:t>251</a:t>
            </a:fld>
            <a:endParaRPr lang="en-US" dirty="0"/>
          </a:p>
        </p:txBody>
      </p:sp>
      <p:sp>
        <p:nvSpPr>
          <p:cNvPr id="5" name="Content Placeholder 4">
            <a:extLst>
              <a:ext uri="{FF2B5EF4-FFF2-40B4-BE49-F238E27FC236}">
                <a16:creationId xmlns:a16="http://schemas.microsoft.com/office/drawing/2014/main" id="{5FB95D8B-611D-42DC-BF25-33F0866B43E1}"/>
              </a:ext>
            </a:extLst>
          </p:cNvPr>
          <p:cNvSpPr>
            <a:spLocks noGrp="1"/>
          </p:cNvSpPr>
          <p:nvPr>
            <p:ph sz="quarter" idx="14"/>
          </p:nvPr>
        </p:nvSpPr>
        <p:spPr/>
        <p:txBody>
          <a:bodyPr/>
          <a:lstStyle/>
          <a:p>
            <a:r>
              <a:rPr lang="en-US" dirty="0"/>
              <a:t>The second value in the array returned from </a:t>
            </a:r>
            <a:r>
              <a:rPr lang="en-US" dirty="0" err="1"/>
              <a:t>useState</a:t>
            </a:r>
            <a:r>
              <a:rPr lang="en-US" dirty="0"/>
              <a:t>() is an update function.</a:t>
            </a:r>
          </a:p>
          <a:p>
            <a:r>
              <a:rPr lang="en-US" dirty="0"/>
              <a:t>When invoked, it will replace the stored state with the value it receives as its parameter.</a:t>
            </a:r>
          </a:p>
          <a:p>
            <a:pPr lvl="1"/>
            <a:r>
              <a:rPr lang="en-US" dirty="0"/>
              <a:t>This will trigger a re-render, just as does a state change in a class-based component.</a:t>
            </a:r>
          </a:p>
          <a:p>
            <a:r>
              <a:rPr lang="en-US" dirty="0"/>
              <a:t>The provided value is not merged with any existing state – it replaces existing state.</a:t>
            </a:r>
          </a:p>
        </p:txBody>
      </p:sp>
    </p:spTree>
    <p:extLst>
      <p:ext uri="{BB962C8B-B14F-4D97-AF65-F5344CB8AC3E}">
        <p14:creationId xmlns:p14="http://schemas.microsoft.com/office/powerpoint/2010/main" val="175243117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B199D-EA00-4FD9-9ED2-399427FA6F0E}"/>
              </a:ext>
            </a:extLst>
          </p:cNvPr>
          <p:cNvSpPr>
            <a:spLocks noGrp="1"/>
          </p:cNvSpPr>
          <p:nvPr>
            <p:ph sz="quarter" idx="13"/>
          </p:nvPr>
        </p:nvSpPr>
        <p:spPr/>
        <p:txBody>
          <a:bodyPr/>
          <a:lstStyle/>
          <a:p>
            <a:r>
              <a:rPr lang="en-US" dirty="0"/>
              <a:t>const </a:t>
            </a:r>
            <a:r>
              <a:rPr lang="en-US" dirty="0" err="1"/>
              <a:t>incrementClickHandler</a:t>
            </a:r>
            <a:r>
              <a:rPr lang="en-US" dirty="0"/>
              <a:t> = () =&gt; {</a:t>
            </a:r>
          </a:p>
          <a:p>
            <a:r>
              <a:rPr lang="en-US" dirty="0"/>
              <a:t>	</a:t>
            </a:r>
            <a:r>
              <a:rPr lang="en-US" dirty="0" err="1"/>
              <a:t>setCounter</a:t>
            </a:r>
            <a:r>
              <a:rPr lang="en-US" dirty="0"/>
              <a:t>(</a:t>
            </a:r>
            <a:r>
              <a:rPr lang="en-US" dirty="0" err="1"/>
              <a:t>prev</a:t>
            </a:r>
            <a:r>
              <a:rPr lang="en-US" dirty="0"/>
              <a:t> =&gt; {</a:t>
            </a:r>
          </a:p>
          <a:p>
            <a:r>
              <a:rPr lang="en-US" dirty="0"/>
              <a:t>		value: </a:t>
            </a:r>
            <a:r>
              <a:rPr lang="en-US" dirty="0" err="1"/>
              <a:t>prev.value</a:t>
            </a:r>
            <a:r>
              <a:rPr lang="en-US" dirty="0"/>
              <a:t> + 1, delta: </a:t>
            </a:r>
            <a:r>
              <a:rPr lang="en-US" dirty="0" err="1"/>
              <a:t>prev.delta</a:t>
            </a:r>
            <a:endParaRPr lang="en-US" dirty="0"/>
          </a:p>
          <a:p>
            <a:r>
              <a:rPr lang="en-US" dirty="0"/>
              <a:t>	});</a:t>
            </a:r>
          </a:p>
          <a:p>
            <a:r>
              <a:rPr lang="en-US" dirty="0"/>
              <a:t>}</a:t>
            </a:r>
          </a:p>
          <a:p>
            <a:endParaRPr lang="en-US" dirty="0"/>
          </a:p>
          <a:p>
            <a:r>
              <a:rPr lang="en-US" dirty="0"/>
              <a:t>return (</a:t>
            </a:r>
          </a:p>
          <a:p>
            <a:r>
              <a:rPr lang="en-US" dirty="0"/>
              <a:t>	&lt;div&gt; Counter = {counter}</a:t>
            </a:r>
          </a:p>
          <a:p>
            <a:r>
              <a:rPr lang="en-US" dirty="0"/>
              <a:t>		&lt;button </a:t>
            </a:r>
            <a:r>
              <a:rPr lang="en-US" dirty="0" err="1"/>
              <a:t>onClick</a:t>
            </a:r>
            <a:r>
              <a:rPr lang="en-US" dirty="0"/>
              <a:t>={</a:t>
            </a:r>
            <a:r>
              <a:rPr lang="en-US" dirty="0" err="1"/>
              <a:t>incrementClickHandler</a:t>
            </a:r>
            <a:r>
              <a:rPr lang="en-US" dirty="0"/>
              <a:t>}&gt;</a:t>
            </a:r>
          </a:p>
          <a:p>
            <a:r>
              <a:rPr lang="en-US" dirty="0"/>
              <a:t>			Increment&lt;/button&gt;</a:t>
            </a:r>
          </a:p>
          <a:p>
            <a:r>
              <a:rPr lang="en-US" dirty="0"/>
              <a:t>	&lt;/div&gt;</a:t>
            </a:r>
          </a:p>
          <a:p>
            <a:r>
              <a:rPr lang="en-US" dirty="0"/>
              <a:t>);</a:t>
            </a:r>
          </a:p>
          <a:p>
            <a:endParaRPr lang="en-US" dirty="0"/>
          </a:p>
        </p:txBody>
      </p:sp>
      <p:sp>
        <p:nvSpPr>
          <p:cNvPr id="3" name="Title 2">
            <a:extLst>
              <a:ext uri="{FF2B5EF4-FFF2-40B4-BE49-F238E27FC236}">
                <a16:creationId xmlns:a16="http://schemas.microsoft.com/office/drawing/2014/main" id="{669BEFA5-7B4F-4984-95FD-1E16F9E0D41A}"/>
              </a:ext>
            </a:extLst>
          </p:cNvPr>
          <p:cNvSpPr>
            <a:spLocks noGrp="1"/>
          </p:cNvSpPr>
          <p:nvPr>
            <p:ph type="title"/>
          </p:nvPr>
        </p:nvSpPr>
        <p:spPr/>
        <p:txBody>
          <a:bodyPr/>
          <a:lstStyle/>
          <a:p>
            <a:r>
              <a:rPr lang="en-US" dirty="0"/>
              <a:t>Updating State - continued</a:t>
            </a:r>
          </a:p>
        </p:txBody>
      </p:sp>
      <p:sp>
        <p:nvSpPr>
          <p:cNvPr id="4" name="Slide Number Placeholder 3">
            <a:extLst>
              <a:ext uri="{FF2B5EF4-FFF2-40B4-BE49-F238E27FC236}">
                <a16:creationId xmlns:a16="http://schemas.microsoft.com/office/drawing/2014/main" id="{C35CF8EC-C0D4-4F14-B9E4-B217D3003E6A}"/>
              </a:ext>
            </a:extLst>
          </p:cNvPr>
          <p:cNvSpPr>
            <a:spLocks noGrp="1"/>
          </p:cNvSpPr>
          <p:nvPr>
            <p:ph type="sldNum" sz="quarter" idx="4"/>
          </p:nvPr>
        </p:nvSpPr>
        <p:spPr/>
        <p:txBody>
          <a:bodyPr/>
          <a:lstStyle/>
          <a:p>
            <a:fld id="{3A3ABCD3-4259-4031-A1A0-BB63FBFB7B73}" type="slidenum">
              <a:rPr lang="en-US" smtClean="0"/>
              <a:pPr/>
              <a:t>252</a:t>
            </a:fld>
            <a:endParaRPr lang="en-US" dirty="0"/>
          </a:p>
        </p:txBody>
      </p:sp>
      <p:sp>
        <p:nvSpPr>
          <p:cNvPr id="5" name="Content Placeholder 4">
            <a:extLst>
              <a:ext uri="{FF2B5EF4-FFF2-40B4-BE49-F238E27FC236}">
                <a16:creationId xmlns:a16="http://schemas.microsoft.com/office/drawing/2014/main" id="{4F4FAD01-0ACD-45C5-BFB2-10CE32EF5348}"/>
              </a:ext>
            </a:extLst>
          </p:cNvPr>
          <p:cNvSpPr>
            <a:spLocks noGrp="1"/>
          </p:cNvSpPr>
          <p:nvPr>
            <p:ph sz="quarter" idx="14"/>
          </p:nvPr>
        </p:nvSpPr>
        <p:spPr/>
        <p:txBody>
          <a:bodyPr/>
          <a:lstStyle/>
          <a:p>
            <a:r>
              <a:rPr lang="en-US" dirty="0"/>
              <a:t>As with class-based state, race conditions can occur during updates.</a:t>
            </a:r>
          </a:p>
          <a:p>
            <a:r>
              <a:rPr lang="en-US" dirty="0"/>
              <a:t>When new state depends upon current state, the functional form of the update function should be used.</a:t>
            </a:r>
          </a:p>
          <a:p>
            <a:pPr lvl="1"/>
            <a:r>
              <a:rPr lang="en-US" dirty="0"/>
              <a:t>Provide a function instead of a data value when invoking the update method.</a:t>
            </a:r>
          </a:p>
          <a:p>
            <a:pPr lvl="1"/>
            <a:r>
              <a:rPr lang="en-US" dirty="0"/>
              <a:t>The provided function will be called when the state update occurs and will be given the current state at that time.</a:t>
            </a:r>
          </a:p>
          <a:p>
            <a:endParaRPr lang="en-US" dirty="0"/>
          </a:p>
        </p:txBody>
      </p:sp>
    </p:spTree>
    <p:extLst>
      <p:ext uri="{BB962C8B-B14F-4D97-AF65-F5344CB8AC3E}">
        <p14:creationId xmlns:p14="http://schemas.microsoft.com/office/powerpoint/2010/main" val="11581047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EAFB1E-955C-4015-96A9-8AACAC0B7E24}"/>
              </a:ext>
            </a:extLst>
          </p:cNvPr>
          <p:cNvSpPr>
            <a:spLocks noGrp="1"/>
          </p:cNvSpPr>
          <p:nvPr>
            <p:ph sz="quarter" idx="13"/>
          </p:nvPr>
        </p:nvSpPr>
        <p:spPr/>
        <p:txBody>
          <a:bodyPr/>
          <a:lstStyle/>
          <a:p>
            <a:r>
              <a:rPr lang="en-US" dirty="0"/>
              <a:t>import React, { </a:t>
            </a:r>
            <a:r>
              <a:rPr lang="en-US" dirty="0" err="1"/>
              <a:t>useState</a:t>
            </a:r>
            <a:r>
              <a:rPr lang="en-US" dirty="0"/>
              <a:t> } from 'react';</a:t>
            </a:r>
          </a:p>
          <a:p>
            <a:endParaRPr lang="en-US" dirty="0"/>
          </a:p>
          <a:p>
            <a:r>
              <a:rPr lang="en-US" dirty="0"/>
              <a:t>export default </a:t>
            </a:r>
            <a:r>
              <a:rPr lang="en-US" dirty="0" err="1"/>
              <a:t>myComponent</a:t>
            </a:r>
            <a:r>
              <a:rPr lang="en-US" dirty="0"/>
              <a:t> = (props) =&gt; {</a:t>
            </a:r>
          </a:p>
          <a:p>
            <a:r>
              <a:rPr lang="en-US" dirty="0"/>
              <a:t>	[counter, </a:t>
            </a:r>
            <a:r>
              <a:rPr lang="en-US" dirty="0" err="1"/>
              <a:t>setCounter</a:t>
            </a:r>
            <a:r>
              <a:rPr lang="en-US" dirty="0"/>
              <a:t>] = </a:t>
            </a:r>
            <a:r>
              <a:rPr lang="en-US" dirty="0" err="1"/>
              <a:t>useState</a:t>
            </a:r>
            <a:r>
              <a:rPr lang="en-US" dirty="0"/>
              <a:t>(0);</a:t>
            </a:r>
          </a:p>
          <a:p>
            <a:r>
              <a:rPr lang="en-US" dirty="0"/>
              <a:t>	[delta, </a:t>
            </a:r>
            <a:r>
              <a:rPr lang="en-US" dirty="0" err="1"/>
              <a:t>setDelta</a:t>
            </a:r>
            <a:r>
              <a:rPr lang="en-US" dirty="0"/>
              <a:t>] = </a:t>
            </a:r>
            <a:r>
              <a:rPr lang="en-US" dirty="0" err="1"/>
              <a:t>useState</a:t>
            </a:r>
            <a:r>
              <a:rPr lang="en-US" dirty="0"/>
              <a:t>(1);</a:t>
            </a:r>
          </a:p>
          <a:p>
            <a:r>
              <a:rPr lang="en-US" dirty="0"/>
              <a:t>	</a:t>
            </a:r>
          </a:p>
          <a:p>
            <a:r>
              <a:rPr lang="en-US" dirty="0"/>
              <a:t>	return (</a:t>
            </a:r>
          </a:p>
          <a:p>
            <a:r>
              <a:rPr lang="en-US" dirty="0"/>
              <a:t>		&lt;div&gt;Counter = {counter}&lt;/div&gt;</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86DE7081-5DBA-4770-AEE1-50DFD85832EE}"/>
              </a:ext>
            </a:extLst>
          </p:cNvPr>
          <p:cNvSpPr>
            <a:spLocks noGrp="1"/>
          </p:cNvSpPr>
          <p:nvPr>
            <p:ph type="title"/>
          </p:nvPr>
        </p:nvSpPr>
        <p:spPr/>
        <p:txBody>
          <a:bodyPr/>
          <a:lstStyle/>
          <a:p>
            <a:r>
              <a:rPr lang="en-US" dirty="0"/>
              <a:t>Multiple States</a:t>
            </a:r>
          </a:p>
        </p:txBody>
      </p:sp>
      <p:sp>
        <p:nvSpPr>
          <p:cNvPr id="4" name="Slide Number Placeholder 3">
            <a:extLst>
              <a:ext uri="{FF2B5EF4-FFF2-40B4-BE49-F238E27FC236}">
                <a16:creationId xmlns:a16="http://schemas.microsoft.com/office/drawing/2014/main" id="{9CC114FF-66D5-496D-9553-6433B0AEEB09}"/>
              </a:ext>
            </a:extLst>
          </p:cNvPr>
          <p:cNvSpPr>
            <a:spLocks noGrp="1"/>
          </p:cNvSpPr>
          <p:nvPr>
            <p:ph type="sldNum" sz="quarter" idx="4"/>
          </p:nvPr>
        </p:nvSpPr>
        <p:spPr/>
        <p:txBody>
          <a:bodyPr/>
          <a:lstStyle/>
          <a:p>
            <a:fld id="{3A3ABCD3-4259-4031-A1A0-BB63FBFB7B73}" type="slidenum">
              <a:rPr lang="en-US" smtClean="0"/>
              <a:pPr/>
              <a:t>253</a:t>
            </a:fld>
            <a:endParaRPr lang="en-US" dirty="0"/>
          </a:p>
        </p:txBody>
      </p:sp>
      <p:sp>
        <p:nvSpPr>
          <p:cNvPr id="5" name="Content Placeholder 4">
            <a:extLst>
              <a:ext uri="{FF2B5EF4-FFF2-40B4-BE49-F238E27FC236}">
                <a16:creationId xmlns:a16="http://schemas.microsoft.com/office/drawing/2014/main" id="{329DC823-F2B8-4DFF-A79B-78155A736F34}"/>
              </a:ext>
            </a:extLst>
          </p:cNvPr>
          <p:cNvSpPr>
            <a:spLocks noGrp="1"/>
          </p:cNvSpPr>
          <p:nvPr>
            <p:ph sz="quarter" idx="14"/>
          </p:nvPr>
        </p:nvSpPr>
        <p:spPr/>
        <p:txBody>
          <a:bodyPr/>
          <a:lstStyle/>
          <a:p>
            <a:r>
              <a:rPr lang="en-US" dirty="0"/>
              <a:t>Hook-based state changes replace current state instead of merging.</a:t>
            </a:r>
          </a:p>
          <a:p>
            <a:pPr lvl="1"/>
            <a:r>
              <a:rPr lang="en-US" dirty="0"/>
              <a:t>This leads to including current values for non-changing attributes.</a:t>
            </a:r>
          </a:p>
          <a:p>
            <a:r>
              <a:rPr lang="en-US" dirty="0"/>
              <a:t>Hook-based state can store data that is not an object.</a:t>
            </a:r>
          </a:p>
          <a:p>
            <a:r>
              <a:rPr lang="en-US" dirty="0"/>
              <a:t>State properties that do not change together can be broken up into separate state.</a:t>
            </a:r>
          </a:p>
          <a:p>
            <a:pPr lvl="1"/>
            <a:r>
              <a:rPr lang="en-US" dirty="0"/>
              <a:t>With hooks, it is quite common to store each piece of data in its own state.</a:t>
            </a:r>
          </a:p>
          <a:p>
            <a:endParaRPr lang="en-US" dirty="0"/>
          </a:p>
        </p:txBody>
      </p:sp>
    </p:spTree>
    <p:extLst>
      <p:ext uri="{BB962C8B-B14F-4D97-AF65-F5344CB8AC3E}">
        <p14:creationId xmlns:p14="http://schemas.microsoft.com/office/powerpoint/2010/main" val="126230795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E4B7E7-00DE-46CA-A799-FDD46ACA880F}"/>
              </a:ext>
            </a:extLst>
          </p:cNvPr>
          <p:cNvSpPr>
            <a:spLocks noGrp="1"/>
          </p:cNvSpPr>
          <p:nvPr>
            <p:ph sz="quarter" idx="13"/>
          </p:nvPr>
        </p:nvSpPr>
        <p:spPr/>
        <p:txBody>
          <a:bodyPr/>
          <a:lstStyle/>
          <a:p>
            <a:r>
              <a:rPr lang="en-US" dirty="0"/>
              <a:t>In order for React hooks to work properly, a few rules must be followed:</a:t>
            </a:r>
          </a:p>
          <a:p>
            <a:r>
              <a:rPr lang="en-US" dirty="0"/>
              <a:t>They can only be invoked within functional components or within custom hooks.</a:t>
            </a:r>
          </a:p>
          <a:p>
            <a:r>
              <a:rPr lang="en-US" dirty="0"/>
              <a:t>They can only be invoked at the top level of the component or hook.</a:t>
            </a:r>
          </a:p>
          <a:p>
            <a:pPr lvl="1"/>
            <a:r>
              <a:rPr lang="en-US" dirty="0"/>
              <a:t>They cannot be invoked within a nested function.</a:t>
            </a:r>
          </a:p>
          <a:p>
            <a:pPr lvl="1"/>
            <a:r>
              <a:rPr lang="en-US" dirty="0"/>
              <a:t>They cannot be invoked within a loop or conditional block of code.</a:t>
            </a:r>
          </a:p>
          <a:p>
            <a:r>
              <a:rPr lang="en-US" dirty="0"/>
              <a:t>There is a linter plugin available to alert you to violations of these rules.</a:t>
            </a:r>
          </a:p>
          <a:p>
            <a:pPr lvl="1"/>
            <a:r>
              <a:rPr lang="en-US" dirty="0">
                <a:hlinkClick r:id="rId2"/>
              </a:rPr>
              <a:t>https://www.npmjs.com/package/eslint-plugin-react-hooks</a:t>
            </a:r>
            <a:endParaRPr lang="en-US" dirty="0"/>
          </a:p>
          <a:p>
            <a:endParaRPr lang="en-US" dirty="0"/>
          </a:p>
        </p:txBody>
      </p:sp>
      <p:sp>
        <p:nvSpPr>
          <p:cNvPr id="3" name="Title 2">
            <a:extLst>
              <a:ext uri="{FF2B5EF4-FFF2-40B4-BE49-F238E27FC236}">
                <a16:creationId xmlns:a16="http://schemas.microsoft.com/office/drawing/2014/main" id="{F22B4347-6797-46C5-828A-E955476DEE15}"/>
              </a:ext>
            </a:extLst>
          </p:cNvPr>
          <p:cNvSpPr>
            <a:spLocks noGrp="1"/>
          </p:cNvSpPr>
          <p:nvPr>
            <p:ph type="title"/>
          </p:nvPr>
        </p:nvSpPr>
        <p:spPr/>
        <p:txBody>
          <a:bodyPr/>
          <a:lstStyle/>
          <a:p>
            <a:r>
              <a:rPr lang="en-US" dirty="0"/>
              <a:t>Rules of Hooks</a:t>
            </a:r>
          </a:p>
        </p:txBody>
      </p:sp>
      <p:sp>
        <p:nvSpPr>
          <p:cNvPr id="4" name="Slide Number Placeholder 3">
            <a:extLst>
              <a:ext uri="{FF2B5EF4-FFF2-40B4-BE49-F238E27FC236}">
                <a16:creationId xmlns:a16="http://schemas.microsoft.com/office/drawing/2014/main" id="{C377B66B-9BB7-4AF0-9CDF-849467268A31}"/>
              </a:ext>
            </a:extLst>
          </p:cNvPr>
          <p:cNvSpPr>
            <a:spLocks noGrp="1"/>
          </p:cNvSpPr>
          <p:nvPr>
            <p:ph type="sldNum" sz="quarter" idx="4"/>
          </p:nvPr>
        </p:nvSpPr>
        <p:spPr/>
        <p:txBody>
          <a:bodyPr/>
          <a:lstStyle/>
          <a:p>
            <a:fld id="{3A3ABCD3-4259-4031-A1A0-BB63FBFB7B73}" type="slidenum">
              <a:rPr lang="en-US" smtClean="0"/>
              <a:pPr/>
              <a:t>254</a:t>
            </a:fld>
            <a:endParaRPr lang="en-US" dirty="0"/>
          </a:p>
        </p:txBody>
      </p:sp>
    </p:spTree>
    <p:extLst>
      <p:ext uri="{BB962C8B-B14F-4D97-AF65-F5344CB8AC3E}">
        <p14:creationId xmlns:p14="http://schemas.microsoft.com/office/powerpoint/2010/main" val="17600927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EBE61F-EA0E-4C4F-A752-563108510925}"/>
              </a:ext>
            </a:extLst>
          </p:cNvPr>
          <p:cNvSpPr>
            <a:spLocks noGrp="1"/>
          </p:cNvSpPr>
          <p:nvPr>
            <p:ph sz="quarter" idx="13"/>
          </p:nvPr>
        </p:nvSpPr>
        <p:spPr/>
        <p:txBody>
          <a:bodyPr/>
          <a:lstStyle/>
          <a:p>
            <a:r>
              <a:rPr lang="en-US" dirty="0"/>
              <a:t>const [counter, </a:t>
            </a:r>
            <a:r>
              <a:rPr lang="en-US" dirty="0" err="1"/>
              <a:t>setCounter</a:t>
            </a:r>
            <a:r>
              <a:rPr lang="en-US" dirty="0"/>
              <a:t>] = </a:t>
            </a:r>
            <a:r>
              <a:rPr lang="en-US" dirty="0" err="1"/>
              <a:t>useState</a:t>
            </a:r>
            <a:r>
              <a:rPr lang="en-US" dirty="0"/>
              <a:t>(0);</a:t>
            </a:r>
          </a:p>
          <a:p>
            <a:endParaRPr lang="en-US" dirty="0"/>
          </a:p>
          <a:p>
            <a:r>
              <a:rPr lang="en-US" dirty="0"/>
              <a:t>&lt;button </a:t>
            </a:r>
            <a:r>
              <a:rPr lang="en-US" dirty="0" err="1"/>
              <a:t>onClick</a:t>
            </a:r>
            <a:r>
              <a:rPr lang="en-US" dirty="0"/>
              <a:t>={</a:t>
            </a:r>
            <a:r>
              <a:rPr lang="en-US" dirty="0" err="1"/>
              <a:t>props.onSelected</a:t>
            </a:r>
            <a:r>
              <a:rPr lang="en-US" dirty="0"/>
              <a:t>(counter)}</a:t>
            </a:r>
          </a:p>
          <a:p>
            <a:r>
              <a:rPr lang="en-US" dirty="0"/>
              <a:t>	&gt;Click Me&lt;/button&gt;</a:t>
            </a:r>
          </a:p>
          <a:p>
            <a:endParaRPr lang="en-US" dirty="0"/>
          </a:p>
        </p:txBody>
      </p:sp>
      <p:sp>
        <p:nvSpPr>
          <p:cNvPr id="3" name="Title 2">
            <a:extLst>
              <a:ext uri="{FF2B5EF4-FFF2-40B4-BE49-F238E27FC236}">
                <a16:creationId xmlns:a16="http://schemas.microsoft.com/office/drawing/2014/main" id="{B078A245-8590-435A-BBF5-2764BF94BB5C}"/>
              </a:ext>
            </a:extLst>
          </p:cNvPr>
          <p:cNvSpPr>
            <a:spLocks noGrp="1"/>
          </p:cNvSpPr>
          <p:nvPr>
            <p:ph type="title"/>
          </p:nvPr>
        </p:nvSpPr>
        <p:spPr/>
        <p:txBody>
          <a:bodyPr/>
          <a:lstStyle/>
          <a:p>
            <a:r>
              <a:rPr lang="en-US" dirty="0"/>
              <a:t>Passing State Across Components</a:t>
            </a:r>
          </a:p>
        </p:txBody>
      </p:sp>
      <p:sp>
        <p:nvSpPr>
          <p:cNvPr id="4" name="Slide Number Placeholder 3">
            <a:extLst>
              <a:ext uri="{FF2B5EF4-FFF2-40B4-BE49-F238E27FC236}">
                <a16:creationId xmlns:a16="http://schemas.microsoft.com/office/drawing/2014/main" id="{C32B41CE-F588-4F62-BEFB-F08CC2AAA038}"/>
              </a:ext>
            </a:extLst>
          </p:cNvPr>
          <p:cNvSpPr>
            <a:spLocks noGrp="1"/>
          </p:cNvSpPr>
          <p:nvPr>
            <p:ph type="sldNum" sz="quarter" idx="4"/>
          </p:nvPr>
        </p:nvSpPr>
        <p:spPr/>
        <p:txBody>
          <a:bodyPr/>
          <a:lstStyle/>
          <a:p>
            <a:fld id="{3A3ABCD3-4259-4031-A1A0-BB63FBFB7B73}" type="slidenum">
              <a:rPr lang="en-US" smtClean="0"/>
              <a:pPr/>
              <a:t>255</a:t>
            </a:fld>
            <a:endParaRPr lang="en-US" dirty="0"/>
          </a:p>
        </p:txBody>
      </p:sp>
      <p:sp>
        <p:nvSpPr>
          <p:cNvPr id="5" name="Content Placeholder 4">
            <a:extLst>
              <a:ext uri="{FF2B5EF4-FFF2-40B4-BE49-F238E27FC236}">
                <a16:creationId xmlns:a16="http://schemas.microsoft.com/office/drawing/2014/main" id="{D638C608-FD8F-4B2D-BEA0-1D0B4F627372}"/>
              </a:ext>
            </a:extLst>
          </p:cNvPr>
          <p:cNvSpPr>
            <a:spLocks noGrp="1"/>
          </p:cNvSpPr>
          <p:nvPr>
            <p:ph sz="quarter" idx="14"/>
          </p:nvPr>
        </p:nvSpPr>
        <p:spPr/>
        <p:txBody>
          <a:bodyPr/>
          <a:lstStyle/>
          <a:p>
            <a:r>
              <a:rPr lang="en-US" dirty="0"/>
              <a:t>Whether state comes from a class-based component or from a hook, it can be passed between components the same.</a:t>
            </a:r>
          </a:p>
          <a:p>
            <a:endParaRPr lang="en-US" dirty="0"/>
          </a:p>
        </p:txBody>
      </p:sp>
    </p:spTree>
    <p:extLst>
      <p:ext uri="{BB962C8B-B14F-4D97-AF65-F5344CB8AC3E}">
        <p14:creationId xmlns:p14="http://schemas.microsoft.com/office/powerpoint/2010/main" val="370071067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14 in your student files</a:t>
            </a:r>
          </a:p>
        </p:txBody>
      </p:sp>
      <p:sp>
        <p:nvSpPr>
          <p:cNvPr id="3" name="Title 2"/>
          <p:cNvSpPr>
            <a:spLocks noGrp="1"/>
          </p:cNvSpPr>
          <p:nvPr>
            <p:ph type="title"/>
          </p:nvPr>
        </p:nvSpPr>
        <p:spPr/>
        <p:txBody>
          <a:bodyPr/>
          <a:lstStyle/>
          <a:p>
            <a:r>
              <a:rPr lang="en-US" dirty="0"/>
              <a:t>Exercise 14: Introduction to Hooks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256</a:t>
            </a:fld>
            <a:endParaRPr lang="en-US" dirty="0"/>
          </a:p>
        </p:txBody>
      </p:sp>
    </p:spTree>
    <p:extLst>
      <p:ext uri="{BB962C8B-B14F-4D97-AF65-F5344CB8AC3E}">
        <p14:creationId xmlns:p14="http://schemas.microsoft.com/office/powerpoint/2010/main" val="18086452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67406" y="1129018"/>
            <a:ext cx="5806912" cy="4314186"/>
          </a:xfrm>
        </p:spPr>
        <p:txBody>
          <a:bodyPr/>
          <a:lstStyle/>
          <a:p>
            <a:pPr marL="0" indent="0">
              <a:buNone/>
            </a:pPr>
            <a:r>
              <a:rPr lang="en-US" b="1" dirty="0"/>
              <a:t>In this lesson you will learn about:</a:t>
            </a:r>
          </a:p>
          <a:p>
            <a:r>
              <a:rPr lang="en-US" dirty="0"/>
              <a:t>Sending HTTP Requests</a:t>
            </a:r>
          </a:p>
          <a:p>
            <a:r>
              <a:rPr lang="en-US" dirty="0" err="1"/>
              <a:t>useEffect</a:t>
            </a:r>
            <a:r>
              <a:rPr lang="en-US" dirty="0"/>
              <a:t>() and Loading Data</a:t>
            </a:r>
          </a:p>
          <a:p>
            <a:r>
              <a:rPr lang="en-US" dirty="0" err="1"/>
              <a:t>useEffect</a:t>
            </a:r>
            <a:r>
              <a:rPr lang="en-US" dirty="0"/>
              <a:t>() Dependencies</a:t>
            </a:r>
          </a:p>
          <a:p>
            <a:r>
              <a:rPr lang="en-US" dirty="0"/>
              <a:t>Avoiding Infinite Loops with </a:t>
            </a:r>
            <a:r>
              <a:rPr lang="en-US" dirty="0" err="1"/>
              <a:t>useCallback</a:t>
            </a:r>
            <a:r>
              <a:rPr lang="en-US" dirty="0"/>
              <a:t>()?</a:t>
            </a:r>
          </a:p>
          <a:p>
            <a:r>
              <a:rPr lang="en-US" dirty="0"/>
              <a:t>Refs and </a:t>
            </a:r>
            <a:r>
              <a:rPr lang="en-US" dirty="0" err="1"/>
              <a:t>useRef</a:t>
            </a:r>
            <a:r>
              <a:rPr lang="en-US" dirty="0"/>
              <a:t>()</a:t>
            </a:r>
          </a:p>
          <a:p>
            <a:r>
              <a:rPr lang="en-US" dirty="0"/>
              <a:t>Cleaning up with </a:t>
            </a:r>
            <a:r>
              <a:rPr lang="en-US" dirty="0" err="1"/>
              <a:t>useEffect</a:t>
            </a:r>
            <a:r>
              <a:rPr lang="en-US" dirty="0"/>
              <a:t>()</a:t>
            </a:r>
          </a:p>
          <a:p>
            <a:endParaRPr lang="en-US" dirty="0"/>
          </a:p>
          <a:p>
            <a:endParaRPr lang="en-US" dirty="0"/>
          </a:p>
        </p:txBody>
      </p:sp>
      <p:sp>
        <p:nvSpPr>
          <p:cNvPr id="3" name="Title 2"/>
          <p:cNvSpPr>
            <a:spLocks noGrp="1"/>
          </p:cNvSpPr>
          <p:nvPr>
            <p:ph type="title"/>
          </p:nvPr>
        </p:nvSpPr>
        <p:spPr/>
        <p:txBody>
          <a:bodyPr/>
          <a:lstStyle/>
          <a:p>
            <a:r>
              <a:rPr lang="en-US" dirty="0"/>
              <a:t>Lesson 15: Side Effects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257</a:t>
            </a:fld>
            <a:endParaRPr lang="en-US" dirty="0"/>
          </a:p>
        </p:txBody>
      </p:sp>
    </p:spTree>
    <p:extLst>
      <p:ext uri="{BB962C8B-B14F-4D97-AF65-F5344CB8AC3E}">
        <p14:creationId xmlns:p14="http://schemas.microsoft.com/office/powerpoint/2010/main" val="70923259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803CAD-D41C-4550-A6A5-1DB222FF81C0}"/>
              </a:ext>
            </a:extLst>
          </p:cNvPr>
          <p:cNvSpPr>
            <a:spLocks noGrp="1"/>
          </p:cNvSpPr>
          <p:nvPr>
            <p:ph sz="quarter" idx="13"/>
          </p:nvPr>
        </p:nvSpPr>
        <p:spPr/>
        <p:txBody>
          <a:bodyPr/>
          <a:lstStyle/>
          <a:p>
            <a:r>
              <a:rPr lang="en-US" dirty="0"/>
              <a:t>Components often need to interact with HTTP APIs</a:t>
            </a:r>
          </a:p>
          <a:p>
            <a:r>
              <a:rPr lang="en-US" dirty="0"/>
              <a:t>Axios is a common module used for this purpose</a:t>
            </a:r>
          </a:p>
          <a:p>
            <a:r>
              <a:rPr lang="en-US" dirty="0"/>
              <a:t>The Fetch API is another viable alternative</a:t>
            </a:r>
          </a:p>
          <a:p>
            <a:r>
              <a:rPr lang="en-US" dirty="0"/>
              <a:t>AJAX calls can be made within functional components.</a:t>
            </a:r>
          </a:p>
          <a:p>
            <a:r>
              <a:rPr lang="en-US" dirty="0"/>
              <a:t>Beware – they will execute every time the component is rendered.</a:t>
            </a:r>
          </a:p>
          <a:p>
            <a:r>
              <a:rPr lang="en-US" dirty="0"/>
              <a:t>If you update </a:t>
            </a:r>
            <a:r>
              <a:rPr lang="en-US" dirty="0" err="1"/>
              <a:t>useState</a:t>
            </a:r>
            <a:r>
              <a:rPr lang="en-US" dirty="0"/>
              <a:t>() with fetched data, this will force a re-rendering.</a:t>
            </a:r>
          </a:p>
          <a:p>
            <a:pPr lvl="1"/>
            <a:r>
              <a:rPr lang="en-US" dirty="0"/>
              <a:t>This can lead to an infinite loop!</a:t>
            </a:r>
          </a:p>
          <a:p>
            <a:endParaRPr lang="en-US" dirty="0"/>
          </a:p>
        </p:txBody>
      </p:sp>
      <p:sp>
        <p:nvSpPr>
          <p:cNvPr id="3" name="Title 2">
            <a:extLst>
              <a:ext uri="{FF2B5EF4-FFF2-40B4-BE49-F238E27FC236}">
                <a16:creationId xmlns:a16="http://schemas.microsoft.com/office/drawing/2014/main" id="{E44A3706-9F44-438A-A25C-02460B9A87B3}"/>
              </a:ext>
            </a:extLst>
          </p:cNvPr>
          <p:cNvSpPr>
            <a:spLocks noGrp="1"/>
          </p:cNvSpPr>
          <p:nvPr>
            <p:ph type="title"/>
          </p:nvPr>
        </p:nvSpPr>
        <p:spPr/>
        <p:txBody>
          <a:bodyPr/>
          <a:lstStyle/>
          <a:p>
            <a:r>
              <a:rPr lang="en-US" dirty="0"/>
              <a:t>Sending HTTP Requests</a:t>
            </a:r>
          </a:p>
        </p:txBody>
      </p:sp>
      <p:sp>
        <p:nvSpPr>
          <p:cNvPr id="4" name="Slide Number Placeholder 3">
            <a:extLst>
              <a:ext uri="{FF2B5EF4-FFF2-40B4-BE49-F238E27FC236}">
                <a16:creationId xmlns:a16="http://schemas.microsoft.com/office/drawing/2014/main" id="{8AB8E9F7-D018-404E-A65D-DFB8D7D3B26F}"/>
              </a:ext>
            </a:extLst>
          </p:cNvPr>
          <p:cNvSpPr>
            <a:spLocks noGrp="1"/>
          </p:cNvSpPr>
          <p:nvPr>
            <p:ph type="sldNum" sz="quarter" idx="4"/>
          </p:nvPr>
        </p:nvSpPr>
        <p:spPr/>
        <p:txBody>
          <a:bodyPr/>
          <a:lstStyle/>
          <a:p>
            <a:fld id="{3A3ABCD3-4259-4031-A1A0-BB63FBFB7B73}" type="slidenum">
              <a:rPr lang="en-US" smtClean="0"/>
              <a:pPr/>
              <a:t>258</a:t>
            </a:fld>
            <a:endParaRPr lang="en-US" dirty="0"/>
          </a:p>
        </p:txBody>
      </p:sp>
    </p:spTree>
    <p:extLst>
      <p:ext uri="{BB962C8B-B14F-4D97-AF65-F5344CB8AC3E}">
        <p14:creationId xmlns:p14="http://schemas.microsoft.com/office/powerpoint/2010/main" val="290076043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8D8FD2-242F-4E65-A61A-85DCA99EAC7F}"/>
              </a:ext>
            </a:extLst>
          </p:cNvPr>
          <p:cNvSpPr>
            <a:spLocks noGrp="1"/>
          </p:cNvSpPr>
          <p:nvPr>
            <p:ph sz="quarter" idx="13"/>
          </p:nvPr>
        </p:nvSpPr>
        <p:spPr/>
        <p:txBody>
          <a:bodyPr/>
          <a:lstStyle/>
          <a:p>
            <a:r>
              <a:rPr lang="en-US" dirty="0"/>
              <a:t>fetch('https://example.com/</a:t>
            </a:r>
            <a:r>
              <a:rPr lang="en-US" dirty="0" err="1"/>
              <a:t>myapi</a:t>
            </a:r>
            <a:r>
              <a:rPr lang="en-US" dirty="0"/>
              <a:t>', {</a:t>
            </a:r>
          </a:p>
          <a:p>
            <a:r>
              <a:rPr lang="en-US" dirty="0"/>
              <a:t>	method: 'POST',</a:t>
            </a:r>
          </a:p>
          <a:p>
            <a:r>
              <a:rPr lang="en-US" dirty="0"/>
              <a:t>	body: </a:t>
            </a:r>
            <a:r>
              <a:rPr lang="en-US" dirty="0" err="1"/>
              <a:t>JSON.stringify</a:t>
            </a:r>
            <a:r>
              <a:rPr lang="en-US" dirty="0"/>
              <a:t>(</a:t>
            </a:r>
            <a:r>
              <a:rPr lang="en-US" dirty="0" err="1"/>
              <a:t>myObj</a:t>
            </a:r>
            <a:r>
              <a:rPr lang="en-US" dirty="0"/>
              <a:t>),</a:t>
            </a:r>
          </a:p>
          <a:p>
            <a:r>
              <a:rPr lang="en-US" dirty="0"/>
              <a:t>	mode: '</a:t>
            </a:r>
            <a:r>
              <a:rPr lang="en-US" dirty="0" err="1"/>
              <a:t>cors</a:t>
            </a:r>
            <a:r>
              <a:rPr lang="en-US" dirty="0"/>
              <a:t>'</a:t>
            </a:r>
          </a:p>
          <a:p>
            <a:r>
              <a:rPr lang="en-US" dirty="0"/>
              <a:t>}).then(resp =&gt; {</a:t>
            </a:r>
          </a:p>
          <a:p>
            <a:r>
              <a:rPr lang="en-US" dirty="0"/>
              <a:t>	return </a:t>
            </a:r>
            <a:r>
              <a:rPr lang="en-US" dirty="0" err="1"/>
              <a:t>resp.json</a:t>
            </a:r>
            <a:r>
              <a:rPr lang="en-US" dirty="0"/>
              <a:t>();</a:t>
            </a:r>
          </a:p>
          <a:p>
            <a:r>
              <a:rPr lang="en-US" dirty="0"/>
              <a:t>}).then(data =&gt; {</a:t>
            </a:r>
          </a:p>
          <a:p>
            <a:r>
              <a:rPr lang="en-US" dirty="0"/>
              <a:t>	// process data here</a:t>
            </a:r>
          </a:p>
          <a:p>
            <a:r>
              <a:rPr lang="en-US" dirty="0"/>
              <a:t>}).catch(err =&gt; {</a:t>
            </a:r>
          </a:p>
          <a:p>
            <a:r>
              <a:rPr lang="en-US" dirty="0"/>
              <a:t>	// handle errors here</a:t>
            </a:r>
          </a:p>
          <a:p>
            <a:r>
              <a:rPr lang="en-US" dirty="0"/>
              <a:t>});</a:t>
            </a:r>
          </a:p>
        </p:txBody>
      </p:sp>
      <p:sp>
        <p:nvSpPr>
          <p:cNvPr id="3" name="Title 2">
            <a:extLst>
              <a:ext uri="{FF2B5EF4-FFF2-40B4-BE49-F238E27FC236}">
                <a16:creationId xmlns:a16="http://schemas.microsoft.com/office/drawing/2014/main" id="{EC90D3AE-A726-440E-882E-F75FC5805B5B}"/>
              </a:ext>
            </a:extLst>
          </p:cNvPr>
          <p:cNvSpPr>
            <a:spLocks noGrp="1"/>
          </p:cNvSpPr>
          <p:nvPr>
            <p:ph type="title"/>
          </p:nvPr>
        </p:nvSpPr>
        <p:spPr/>
        <p:txBody>
          <a:bodyPr/>
          <a:lstStyle/>
          <a:p>
            <a:r>
              <a:rPr lang="en-US" dirty="0"/>
              <a:t>The Fetch API</a:t>
            </a:r>
          </a:p>
        </p:txBody>
      </p:sp>
      <p:sp>
        <p:nvSpPr>
          <p:cNvPr id="4" name="Slide Number Placeholder 3">
            <a:extLst>
              <a:ext uri="{FF2B5EF4-FFF2-40B4-BE49-F238E27FC236}">
                <a16:creationId xmlns:a16="http://schemas.microsoft.com/office/drawing/2014/main" id="{96710583-9527-4A2A-8CA6-BA358A851675}"/>
              </a:ext>
            </a:extLst>
          </p:cNvPr>
          <p:cNvSpPr>
            <a:spLocks noGrp="1"/>
          </p:cNvSpPr>
          <p:nvPr>
            <p:ph type="sldNum" sz="quarter" idx="4"/>
          </p:nvPr>
        </p:nvSpPr>
        <p:spPr/>
        <p:txBody>
          <a:bodyPr/>
          <a:lstStyle/>
          <a:p>
            <a:fld id="{3A3ABCD3-4259-4031-A1A0-BB63FBFB7B73}" type="slidenum">
              <a:rPr lang="en-US" smtClean="0"/>
              <a:pPr/>
              <a:t>259</a:t>
            </a:fld>
            <a:endParaRPr lang="en-US" dirty="0"/>
          </a:p>
        </p:txBody>
      </p:sp>
      <p:sp>
        <p:nvSpPr>
          <p:cNvPr id="5" name="Content Placeholder 4">
            <a:extLst>
              <a:ext uri="{FF2B5EF4-FFF2-40B4-BE49-F238E27FC236}">
                <a16:creationId xmlns:a16="http://schemas.microsoft.com/office/drawing/2014/main" id="{2613CC75-7312-4A4E-A2F3-2F89BB030457}"/>
              </a:ext>
            </a:extLst>
          </p:cNvPr>
          <p:cNvSpPr>
            <a:spLocks noGrp="1"/>
          </p:cNvSpPr>
          <p:nvPr>
            <p:ph sz="quarter" idx="14"/>
          </p:nvPr>
        </p:nvSpPr>
        <p:spPr/>
        <p:txBody>
          <a:bodyPr/>
          <a:lstStyle/>
          <a:p>
            <a:r>
              <a:rPr lang="en-US" dirty="0"/>
              <a:t>The fetch() function is built into all modern browsers.</a:t>
            </a:r>
          </a:p>
          <a:p>
            <a:r>
              <a:rPr lang="en-US" dirty="0"/>
              <a:t>It accepts a URL and an optional configuration object and returns a promise.</a:t>
            </a:r>
          </a:p>
          <a:p>
            <a:pPr lvl="1"/>
            <a:r>
              <a:rPr lang="en-US" dirty="0"/>
              <a:t>The configuration object allows specification of HTTP method, header values, CORS mode, and credentials, among other settings.</a:t>
            </a:r>
          </a:p>
          <a:p>
            <a:r>
              <a:rPr lang="en-US" dirty="0"/>
              <a:t>The response object passed into the promise contains a json() method to parse the results as JSON.</a:t>
            </a:r>
          </a:p>
          <a:p>
            <a:endParaRPr lang="en-US" dirty="0"/>
          </a:p>
        </p:txBody>
      </p:sp>
    </p:spTree>
    <p:extLst>
      <p:ext uri="{BB962C8B-B14F-4D97-AF65-F5344CB8AC3E}">
        <p14:creationId xmlns:p14="http://schemas.microsoft.com/office/powerpoint/2010/main" val="568026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808745-5D8D-4E78-8845-0D0B7C6BE9F4}"/>
              </a:ext>
            </a:extLst>
          </p:cNvPr>
          <p:cNvSpPr>
            <a:spLocks noGrp="1"/>
          </p:cNvSpPr>
          <p:nvPr>
            <p:ph sz="quarter" idx="13"/>
          </p:nvPr>
        </p:nvSpPr>
        <p:spPr>
          <a:xfrm>
            <a:off x="154760" y="791852"/>
            <a:ext cx="11770146" cy="5137215"/>
          </a:xfrm>
        </p:spPr>
        <p:txBody>
          <a:bodyPr/>
          <a:lstStyle/>
          <a:p>
            <a:r>
              <a:rPr lang="en-US" dirty="0"/>
              <a:t>Classes can inherit from other classes.</a:t>
            </a:r>
            <a:endParaRPr lang="en-US" sz="2000" dirty="0">
              <a:latin typeface="Consolas" panose="020B0609020204030204" pitchFamily="49" charset="0"/>
            </a:endParaRPr>
          </a:p>
          <a:p>
            <a:pPr marL="0" indent="0">
              <a:buNone/>
            </a:pPr>
            <a:r>
              <a:rPr lang="en-US" sz="2000" dirty="0">
                <a:latin typeface="Consolas" panose="020B0609020204030204" pitchFamily="49" charset="0"/>
              </a:rPr>
              <a:t>	class Employee extends Person {</a:t>
            </a:r>
          </a:p>
          <a:p>
            <a:pPr marL="0" indent="0">
              <a:buNone/>
            </a:pPr>
            <a:r>
              <a:rPr lang="en-US" sz="2000" dirty="0">
                <a:latin typeface="Consolas" panose="020B0609020204030204" pitchFamily="49" charset="0"/>
              </a:rPr>
              <a:t>	}</a:t>
            </a:r>
          </a:p>
          <a:p>
            <a:pPr marL="0" indent="0">
              <a:buNone/>
            </a:pPr>
            <a:endParaRPr lang="en-US" sz="2000" dirty="0">
              <a:latin typeface="Consolas" panose="020B0609020204030204" pitchFamily="49" charset="0"/>
            </a:endParaRPr>
          </a:p>
          <a:p>
            <a:r>
              <a:rPr lang="en-US" dirty="0"/>
              <a:t>Classes can have constructors.</a:t>
            </a:r>
            <a:endParaRPr lang="en-US" sz="2000" dirty="0">
              <a:latin typeface="Consolas" panose="020B0609020204030204" pitchFamily="49" charset="0"/>
            </a:endParaRPr>
          </a:p>
          <a:p>
            <a:pPr marL="0" indent="0">
              <a:buNone/>
            </a:pPr>
            <a:r>
              <a:rPr lang="en-US" sz="2000" dirty="0">
                <a:latin typeface="Consolas" panose="020B0609020204030204" pitchFamily="49" charset="0"/>
              </a:rPr>
              <a:t>	class Person {</a:t>
            </a:r>
          </a:p>
          <a:p>
            <a:pPr marL="0" indent="0">
              <a:buNone/>
            </a:pPr>
            <a:r>
              <a:rPr lang="en-US" sz="2000" dirty="0">
                <a:latin typeface="Consolas" panose="020B0609020204030204" pitchFamily="49" charset="0"/>
              </a:rPr>
              <a:t>		constructor(nm) {</a:t>
            </a:r>
          </a:p>
          <a:p>
            <a:pPr marL="0" indent="0">
              <a:buNone/>
            </a:pPr>
            <a:r>
              <a:rPr lang="en-US" sz="2000" dirty="0">
                <a:latin typeface="Consolas" panose="020B0609020204030204" pitchFamily="49" charset="0"/>
              </a:rPr>
              <a:t>			this.name = nm;</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p>
          <a:p>
            <a:pPr marL="0" indent="0">
              <a:buNone/>
            </a:pPr>
            <a:endParaRPr lang="en-US" sz="2000" dirty="0">
              <a:latin typeface="Consolas" panose="020B0609020204030204" pitchFamily="49" charset="0"/>
            </a:endParaRPr>
          </a:p>
          <a:p>
            <a:r>
              <a:rPr lang="en-US" dirty="0"/>
              <a:t>Constructors in extending classes MUST invoke parent class' constructor.</a:t>
            </a:r>
          </a:p>
          <a:p>
            <a:pPr lvl="1"/>
            <a:r>
              <a:rPr lang="en-US" dirty="0"/>
              <a:t>Use the keyword "super" to refer to parent class.</a:t>
            </a:r>
          </a:p>
        </p:txBody>
      </p:sp>
      <p:sp>
        <p:nvSpPr>
          <p:cNvPr id="3" name="Title 2">
            <a:extLst>
              <a:ext uri="{FF2B5EF4-FFF2-40B4-BE49-F238E27FC236}">
                <a16:creationId xmlns:a16="http://schemas.microsoft.com/office/drawing/2014/main" id="{BFCB0E86-B52F-4B27-8681-9238F708B839}"/>
              </a:ext>
            </a:extLst>
          </p:cNvPr>
          <p:cNvSpPr>
            <a:spLocks noGrp="1"/>
          </p:cNvSpPr>
          <p:nvPr>
            <p:ph type="title"/>
          </p:nvPr>
        </p:nvSpPr>
        <p:spPr/>
        <p:txBody>
          <a:bodyPr/>
          <a:lstStyle/>
          <a:p>
            <a:r>
              <a:rPr lang="en-US" dirty="0"/>
              <a:t>Class inheritance and constructors</a:t>
            </a:r>
          </a:p>
        </p:txBody>
      </p:sp>
      <p:sp>
        <p:nvSpPr>
          <p:cNvPr id="4" name="Slide Number Placeholder 3">
            <a:extLst>
              <a:ext uri="{FF2B5EF4-FFF2-40B4-BE49-F238E27FC236}">
                <a16:creationId xmlns:a16="http://schemas.microsoft.com/office/drawing/2014/main" id="{884872FA-0D9D-4349-A1CB-553066F5C9F9}"/>
              </a:ext>
            </a:extLst>
          </p:cNvPr>
          <p:cNvSpPr>
            <a:spLocks noGrp="1"/>
          </p:cNvSpPr>
          <p:nvPr>
            <p:ph type="sldNum" sz="quarter" idx="4"/>
          </p:nvPr>
        </p:nvSpPr>
        <p:spPr/>
        <p:txBody>
          <a:bodyPr/>
          <a:lstStyle/>
          <a:p>
            <a:fld id="{3A3ABCD3-4259-4031-A1A0-BB63FBFB7B73}" type="slidenum">
              <a:rPr lang="en-US" smtClean="0"/>
              <a:pPr/>
              <a:t>26</a:t>
            </a:fld>
            <a:endParaRPr lang="en-US" dirty="0"/>
          </a:p>
        </p:txBody>
      </p:sp>
    </p:spTree>
    <p:extLst>
      <p:ext uri="{BB962C8B-B14F-4D97-AF65-F5344CB8AC3E}">
        <p14:creationId xmlns:p14="http://schemas.microsoft.com/office/powerpoint/2010/main" val="3617627190"/>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3200E8-D7B0-4D49-87F0-B8C9205E0F65}"/>
              </a:ext>
            </a:extLst>
          </p:cNvPr>
          <p:cNvSpPr>
            <a:spLocks noGrp="1"/>
          </p:cNvSpPr>
          <p:nvPr>
            <p:ph sz="quarter" idx="13"/>
          </p:nvPr>
        </p:nvSpPr>
        <p:spPr/>
        <p:txBody>
          <a:bodyPr/>
          <a:lstStyle/>
          <a:p>
            <a:r>
              <a:rPr lang="en-US" dirty="0"/>
              <a:t>React components often need to carry out side-effect actions.</a:t>
            </a:r>
          </a:p>
          <a:p>
            <a:pPr lvl="1"/>
            <a:r>
              <a:rPr lang="en-US" dirty="0"/>
              <a:t>e.g. fetching data, establishing subscriptions, manually changing the DOM.</a:t>
            </a:r>
          </a:p>
          <a:p>
            <a:pPr lvl="1"/>
            <a:r>
              <a:rPr lang="en-US" dirty="0"/>
              <a:t>Any operation that affects something outside the component and cannot be done during rendering.</a:t>
            </a:r>
          </a:p>
          <a:p>
            <a:r>
              <a:rPr lang="en-US" dirty="0" err="1"/>
              <a:t>useEffect</a:t>
            </a:r>
            <a:r>
              <a:rPr lang="en-US" dirty="0"/>
              <a:t>() is another hook provided by React.</a:t>
            </a:r>
          </a:p>
          <a:p>
            <a:r>
              <a:rPr lang="en-US" dirty="0"/>
              <a:t>The same rules apply to its use as to the use of </a:t>
            </a:r>
            <a:r>
              <a:rPr lang="en-US" dirty="0" err="1"/>
              <a:t>useState</a:t>
            </a:r>
            <a:r>
              <a:rPr lang="en-US" dirty="0"/>
              <a:t>()</a:t>
            </a:r>
          </a:p>
          <a:p>
            <a:pPr lvl="1"/>
            <a:r>
              <a:rPr lang="en-US" dirty="0"/>
              <a:t>It can only be used at the top level of a functional component or another hook, etc.</a:t>
            </a:r>
          </a:p>
          <a:p>
            <a:r>
              <a:rPr lang="en-US" dirty="0" err="1"/>
              <a:t>useEffect</a:t>
            </a:r>
            <a:r>
              <a:rPr lang="en-US" dirty="0"/>
              <a:t>() requires a function as its first parameter.</a:t>
            </a:r>
          </a:p>
          <a:p>
            <a:pPr lvl="1"/>
            <a:r>
              <a:rPr lang="en-US" dirty="0"/>
              <a:t>This function will be executed AFTER the component has rendered.</a:t>
            </a:r>
          </a:p>
          <a:p>
            <a:pPr lvl="1"/>
            <a:r>
              <a:rPr lang="en-US" dirty="0"/>
              <a:t>This function will be executed each time the component renders, by default.</a:t>
            </a:r>
          </a:p>
          <a:p>
            <a:r>
              <a:rPr lang="en-US" dirty="0" err="1"/>
              <a:t>useEffect</a:t>
            </a:r>
            <a:r>
              <a:rPr lang="en-US" dirty="0"/>
              <a:t>() can accept an optional second parameter.</a:t>
            </a:r>
          </a:p>
          <a:p>
            <a:pPr lvl="1"/>
            <a:r>
              <a:rPr lang="en-US" dirty="0"/>
              <a:t>It expects an array of dependencies.</a:t>
            </a:r>
          </a:p>
          <a:p>
            <a:pPr lvl="1"/>
            <a:r>
              <a:rPr lang="en-US" dirty="0"/>
              <a:t>The function provided to </a:t>
            </a:r>
            <a:r>
              <a:rPr lang="en-US" dirty="0" err="1"/>
              <a:t>useEffect</a:t>
            </a:r>
            <a:r>
              <a:rPr lang="en-US" dirty="0"/>
              <a:t>() will only execute when any of these dependencies has changed.</a:t>
            </a:r>
          </a:p>
          <a:p>
            <a:endParaRPr lang="en-US" dirty="0"/>
          </a:p>
        </p:txBody>
      </p:sp>
      <p:sp>
        <p:nvSpPr>
          <p:cNvPr id="3" name="Title 2">
            <a:extLst>
              <a:ext uri="{FF2B5EF4-FFF2-40B4-BE49-F238E27FC236}">
                <a16:creationId xmlns:a16="http://schemas.microsoft.com/office/drawing/2014/main" id="{D150D1DA-DB28-4A72-A0BE-59FB0399FD4C}"/>
              </a:ext>
            </a:extLst>
          </p:cNvPr>
          <p:cNvSpPr>
            <a:spLocks noGrp="1"/>
          </p:cNvSpPr>
          <p:nvPr>
            <p:ph type="title"/>
          </p:nvPr>
        </p:nvSpPr>
        <p:spPr/>
        <p:txBody>
          <a:bodyPr/>
          <a:lstStyle/>
          <a:p>
            <a:r>
              <a:rPr lang="en-US" dirty="0"/>
              <a:t>The </a:t>
            </a:r>
            <a:r>
              <a:rPr lang="en-US" dirty="0" err="1"/>
              <a:t>useEffect</a:t>
            </a:r>
            <a:r>
              <a:rPr lang="en-US" dirty="0"/>
              <a:t>() Hook</a:t>
            </a:r>
          </a:p>
        </p:txBody>
      </p:sp>
      <p:sp>
        <p:nvSpPr>
          <p:cNvPr id="4" name="Slide Number Placeholder 3">
            <a:extLst>
              <a:ext uri="{FF2B5EF4-FFF2-40B4-BE49-F238E27FC236}">
                <a16:creationId xmlns:a16="http://schemas.microsoft.com/office/drawing/2014/main" id="{96D65552-17E0-48A3-B360-6B5B68D0C0E0}"/>
              </a:ext>
            </a:extLst>
          </p:cNvPr>
          <p:cNvSpPr>
            <a:spLocks noGrp="1"/>
          </p:cNvSpPr>
          <p:nvPr>
            <p:ph type="sldNum" sz="quarter" idx="4"/>
          </p:nvPr>
        </p:nvSpPr>
        <p:spPr/>
        <p:txBody>
          <a:bodyPr/>
          <a:lstStyle/>
          <a:p>
            <a:fld id="{3A3ABCD3-4259-4031-A1A0-BB63FBFB7B73}" type="slidenum">
              <a:rPr lang="en-US" smtClean="0"/>
              <a:pPr/>
              <a:t>260</a:t>
            </a:fld>
            <a:endParaRPr lang="en-US" dirty="0"/>
          </a:p>
        </p:txBody>
      </p:sp>
    </p:spTree>
    <p:extLst>
      <p:ext uri="{BB962C8B-B14F-4D97-AF65-F5344CB8AC3E}">
        <p14:creationId xmlns:p14="http://schemas.microsoft.com/office/powerpoint/2010/main" val="119737024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BB641A-6D84-451C-8D75-8254846B7441}"/>
              </a:ext>
            </a:extLst>
          </p:cNvPr>
          <p:cNvSpPr>
            <a:spLocks noGrp="1"/>
          </p:cNvSpPr>
          <p:nvPr>
            <p:ph sz="quarter" idx="13"/>
          </p:nvPr>
        </p:nvSpPr>
        <p:spPr/>
        <p:txBody>
          <a:bodyPr/>
          <a:lstStyle/>
          <a:p>
            <a:r>
              <a:rPr lang="en-US" dirty="0"/>
              <a:t>const [</a:t>
            </a:r>
            <a:r>
              <a:rPr lang="en-US" dirty="0" err="1"/>
              <a:t>isOpen</a:t>
            </a:r>
            <a:r>
              <a:rPr lang="en-US" dirty="0"/>
              <a:t>, </a:t>
            </a:r>
            <a:r>
              <a:rPr lang="en-US" dirty="0" err="1"/>
              <a:t>setIsOpen</a:t>
            </a:r>
            <a:r>
              <a:rPr lang="en-US" dirty="0"/>
              <a:t>] = </a:t>
            </a:r>
            <a:r>
              <a:rPr lang="en-US" dirty="0" err="1"/>
              <a:t>useState</a:t>
            </a:r>
            <a:r>
              <a:rPr lang="en-US" dirty="0"/>
              <a:t>(false);</a:t>
            </a:r>
          </a:p>
          <a:p>
            <a:endParaRPr lang="en-US" dirty="0"/>
          </a:p>
          <a:p>
            <a:r>
              <a:rPr lang="en-US" dirty="0" err="1"/>
              <a:t>useEffect</a:t>
            </a:r>
            <a:r>
              <a:rPr lang="en-US" dirty="0"/>
              <a:t>(() =&gt; {</a:t>
            </a:r>
          </a:p>
          <a:p>
            <a:r>
              <a:rPr lang="en-US" dirty="0"/>
              <a:t>	console.log('component has rendered');</a:t>
            </a:r>
          </a:p>
          <a:p>
            <a:r>
              <a:rPr lang="en-US" dirty="0"/>
              <a:t>});</a:t>
            </a:r>
          </a:p>
          <a:p>
            <a:endParaRPr lang="en-US" dirty="0"/>
          </a:p>
          <a:p>
            <a:r>
              <a:rPr lang="en-US" dirty="0" err="1"/>
              <a:t>useEffect</a:t>
            </a:r>
            <a:r>
              <a:rPr lang="en-US" dirty="0"/>
              <a:t>(() =&gt; {</a:t>
            </a:r>
          </a:p>
          <a:p>
            <a:r>
              <a:rPr lang="en-US" dirty="0"/>
              <a:t>	console.log('</a:t>
            </a:r>
            <a:r>
              <a:rPr lang="en-US" dirty="0" err="1"/>
              <a:t>isOpen</a:t>
            </a:r>
            <a:r>
              <a:rPr lang="en-US" dirty="0"/>
              <a:t> has changed');</a:t>
            </a:r>
          </a:p>
          <a:p>
            <a:r>
              <a:rPr lang="en-US" dirty="0"/>
              <a:t>}, [</a:t>
            </a:r>
            <a:r>
              <a:rPr lang="en-US" dirty="0" err="1"/>
              <a:t>isOpen</a:t>
            </a:r>
            <a:r>
              <a:rPr lang="en-US" dirty="0"/>
              <a:t>]);</a:t>
            </a:r>
          </a:p>
        </p:txBody>
      </p:sp>
      <p:sp>
        <p:nvSpPr>
          <p:cNvPr id="3" name="Title 2">
            <a:extLst>
              <a:ext uri="{FF2B5EF4-FFF2-40B4-BE49-F238E27FC236}">
                <a16:creationId xmlns:a16="http://schemas.microsoft.com/office/drawing/2014/main" id="{10589696-7F11-439F-A5BB-FBC3335546D0}"/>
              </a:ext>
            </a:extLst>
          </p:cNvPr>
          <p:cNvSpPr>
            <a:spLocks noGrp="1"/>
          </p:cNvSpPr>
          <p:nvPr>
            <p:ph type="title"/>
          </p:nvPr>
        </p:nvSpPr>
        <p:spPr/>
        <p:txBody>
          <a:bodyPr/>
          <a:lstStyle/>
          <a:p>
            <a:r>
              <a:rPr lang="en-US" dirty="0" err="1"/>
              <a:t>useEffect</a:t>
            </a:r>
            <a:r>
              <a:rPr lang="en-US" dirty="0"/>
              <a:t>()</a:t>
            </a:r>
          </a:p>
        </p:txBody>
      </p:sp>
      <p:sp>
        <p:nvSpPr>
          <p:cNvPr id="4" name="Slide Number Placeholder 3">
            <a:extLst>
              <a:ext uri="{FF2B5EF4-FFF2-40B4-BE49-F238E27FC236}">
                <a16:creationId xmlns:a16="http://schemas.microsoft.com/office/drawing/2014/main" id="{7062195B-20D7-4001-9EB8-E80FBCC0156A}"/>
              </a:ext>
            </a:extLst>
          </p:cNvPr>
          <p:cNvSpPr>
            <a:spLocks noGrp="1"/>
          </p:cNvSpPr>
          <p:nvPr>
            <p:ph type="sldNum" sz="quarter" idx="4"/>
          </p:nvPr>
        </p:nvSpPr>
        <p:spPr/>
        <p:txBody>
          <a:bodyPr/>
          <a:lstStyle/>
          <a:p>
            <a:fld id="{3A3ABCD3-4259-4031-A1A0-BB63FBFB7B73}" type="slidenum">
              <a:rPr lang="en-US" smtClean="0"/>
              <a:pPr/>
              <a:t>261</a:t>
            </a:fld>
            <a:endParaRPr lang="en-US" dirty="0"/>
          </a:p>
        </p:txBody>
      </p:sp>
      <p:sp>
        <p:nvSpPr>
          <p:cNvPr id="5" name="Content Placeholder 4">
            <a:extLst>
              <a:ext uri="{FF2B5EF4-FFF2-40B4-BE49-F238E27FC236}">
                <a16:creationId xmlns:a16="http://schemas.microsoft.com/office/drawing/2014/main" id="{EB844313-11F4-41A8-85EB-6225448E6F19}"/>
              </a:ext>
            </a:extLst>
          </p:cNvPr>
          <p:cNvSpPr>
            <a:spLocks noGrp="1"/>
          </p:cNvSpPr>
          <p:nvPr>
            <p:ph sz="quarter" idx="14"/>
          </p:nvPr>
        </p:nvSpPr>
        <p:spPr/>
        <p:txBody>
          <a:bodyPr/>
          <a:lstStyle/>
          <a:p>
            <a:r>
              <a:rPr lang="en-US" dirty="0" err="1"/>
              <a:t>useEffect</a:t>
            </a:r>
            <a:r>
              <a:rPr lang="en-US" dirty="0"/>
              <a:t>() functions without any dependencies will execute after each rendering.</a:t>
            </a:r>
          </a:p>
          <a:p>
            <a:pPr lvl="1"/>
            <a:r>
              <a:rPr lang="en-US" dirty="0"/>
              <a:t>This is similar to </a:t>
            </a:r>
            <a:r>
              <a:rPr lang="en-US" dirty="0" err="1"/>
              <a:t>componentDidUpdate</a:t>
            </a:r>
            <a:r>
              <a:rPr lang="en-US" dirty="0"/>
              <a:t>.</a:t>
            </a:r>
          </a:p>
          <a:p>
            <a:r>
              <a:rPr lang="en-US" dirty="0" err="1"/>
              <a:t>useEffect</a:t>
            </a:r>
            <a:r>
              <a:rPr lang="en-US" dirty="0"/>
              <a:t>() functions with dependencies will execute after any rendering where at least one of the dependencies has changed.</a:t>
            </a:r>
          </a:p>
          <a:p>
            <a:r>
              <a:rPr lang="en-US" dirty="0" err="1"/>
              <a:t>useEffect</a:t>
            </a:r>
            <a:r>
              <a:rPr lang="en-US" dirty="0"/>
              <a:t>() functions with an empty array of dependencies will execute only after the first rendering.</a:t>
            </a:r>
          </a:p>
          <a:p>
            <a:pPr lvl="1"/>
            <a:r>
              <a:rPr lang="en-US" dirty="0"/>
              <a:t>This is similar to </a:t>
            </a:r>
            <a:r>
              <a:rPr lang="en-US" dirty="0" err="1"/>
              <a:t>componentDidMount</a:t>
            </a:r>
            <a:r>
              <a:rPr lang="en-US" dirty="0"/>
              <a:t>.</a:t>
            </a:r>
          </a:p>
        </p:txBody>
      </p:sp>
    </p:spTree>
    <p:extLst>
      <p:ext uri="{BB962C8B-B14F-4D97-AF65-F5344CB8AC3E}">
        <p14:creationId xmlns:p14="http://schemas.microsoft.com/office/powerpoint/2010/main" val="260017677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603E42-C5B9-4335-A7F5-0CAAC09556D0}"/>
              </a:ext>
            </a:extLst>
          </p:cNvPr>
          <p:cNvSpPr>
            <a:spLocks noGrp="1"/>
          </p:cNvSpPr>
          <p:nvPr>
            <p:ph sz="quarter" idx="13"/>
          </p:nvPr>
        </p:nvSpPr>
        <p:spPr/>
        <p:txBody>
          <a:bodyPr/>
          <a:lstStyle/>
          <a:p>
            <a:r>
              <a:rPr lang="en-US" dirty="0"/>
              <a:t>const [items, </a:t>
            </a:r>
            <a:r>
              <a:rPr lang="en-US" dirty="0" err="1"/>
              <a:t>setItems</a:t>
            </a:r>
            <a:r>
              <a:rPr lang="en-US" dirty="0"/>
              <a:t>] = </a:t>
            </a:r>
            <a:r>
              <a:rPr lang="en-US" dirty="0" err="1"/>
              <a:t>useState</a:t>
            </a:r>
            <a:r>
              <a:rPr lang="en-US" dirty="0"/>
              <a:t>([]);</a:t>
            </a:r>
          </a:p>
          <a:p>
            <a:endParaRPr lang="en-US" dirty="0"/>
          </a:p>
          <a:p>
            <a:r>
              <a:rPr lang="en-US" dirty="0" err="1"/>
              <a:t>useEffect</a:t>
            </a:r>
            <a:r>
              <a:rPr lang="en-US" dirty="0"/>
              <a:t>(() =&gt; {</a:t>
            </a:r>
          </a:p>
          <a:p>
            <a:r>
              <a:rPr lang="en-US" dirty="0"/>
              <a:t>	fetch('https://example.com/</a:t>
            </a:r>
            <a:r>
              <a:rPr lang="en-US" dirty="0" err="1"/>
              <a:t>api</a:t>
            </a:r>
            <a:r>
              <a:rPr lang="en-US" dirty="0"/>
              <a:t>')</a:t>
            </a:r>
          </a:p>
          <a:p>
            <a:r>
              <a:rPr lang="en-US" dirty="0"/>
              <a:t>	.then(resp =&gt; </a:t>
            </a:r>
            <a:r>
              <a:rPr lang="en-US" dirty="0" err="1"/>
              <a:t>resp.json</a:t>
            </a:r>
            <a:r>
              <a:rPr lang="en-US" dirty="0"/>
              <a:t>())</a:t>
            </a:r>
          </a:p>
          <a:p>
            <a:r>
              <a:rPr lang="en-US" dirty="0"/>
              <a:t>	.then(data =&gt; {</a:t>
            </a:r>
          </a:p>
          <a:p>
            <a:r>
              <a:rPr lang="en-US" dirty="0"/>
              <a:t>		</a:t>
            </a:r>
            <a:r>
              <a:rPr lang="en-US" dirty="0" err="1"/>
              <a:t>setItems</a:t>
            </a:r>
            <a:r>
              <a:rPr lang="en-US" dirty="0"/>
              <a:t>(data);</a:t>
            </a:r>
          </a:p>
          <a:p>
            <a:r>
              <a:rPr lang="en-US" dirty="0"/>
              <a:t>	});</a:t>
            </a:r>
          </a:p>
          <a:p>
            <a:r>
              <a:rPr lang="en-US" dirty="0"/>
              <a:t>}, []);</a:t>
            </a:r>
          </a:p>
        </p:txBody>
      </p:sp>
      <p:sp>
        <p:nvSpPr>
          <p:cNvPr id="3" name="Title 2">
            <a:extLst>
              <a:ext uri="{FF2B5EF4-FFF2-40B4-BE49-F238E27FC236}">
                <a16:creationId xmlns:a16="http://schemas.microsoft.com/office/drawing/2014/main" id="{0E55EE69-54F8-483F-9F39-E6594A6DD928}"/>
              </a:ext>
            </a:extLst>
          </p:cNvPr>
          <p:cNvSpPr>
            <a:spLocks noGrp="1"/>
          </p:cNvSpPr>
          <p:nvPr>
            <p:ph type="title"/>
          </p:nvPr>
        </p:nvSpPr>
        <p:spPr/>
        <p:txBody>
          <a:bodyPr/>
          <a:lstStyle/>
          <a:p>
            <a:r>
              <a:rPr lang="en-US" dirty="0"/>
              <a:t>Loading Data with </a:t>
            </a:r>
            <a:r>
              <a:rPr lang="en-US" dirty="0" err="1"/>
              <a:t>useEffect</a:t>
            </a:r>
            <a:r>
              <a:rPr lang="en-US" dirty="0"/>
              <a:t>()</a:t>
            </a:r>
          </a:p>
        </p:txBody>
      </p:sp>
      <p:sp>
        <p:nvSpPr>
          <p:cNvPr id="4" name="Slide Number Placeholder 3">
            <a:extLst>
              <a:ext uri="{FF2B5EF4-FFF2-40B4-BE49-F238E27FC236}">
                <a16:creationId xmlns:a16="http://schemas.microsoft.com/office/drawing/2014/main" id="{800CB5A0-0083-48CA-8902-0B29B2996134}"/>
              </a:ext>
            </a:extLst>
          </p:cNvPr>
          <p:cNvSpPr>
            <a:spLocks noGrp="1"/>
          </p:cNvSpPr>
          <p:nvPr>
            <p:ph type="sldNum" sz="quarter" idx="4"/>
          </p:nvPr>
        </p:nvSpPr>
        <p:spPr/>
        <p:txBody>
          <a:bodyPr/>
          <a:lstStyle/>
          <a:p>
            <a:fld id="{3A3ABCD3-4259-4031-A1A0-BB63FBFB7B73}" type="slidenum">
              <a:rPr lang="en-US" smtClean="0"/>
              <a:pPr/>
              <a:t>262</a:t>
            </a:fld>
            <a:endParaRPr lang="en-US" dirty="0"/>
          </a:p>
        </p:txBody>
      </p:sp>
      <p:sp>
        <p:nvSpPr>
          <p:cNvPr id="5" name="Content Placeholder 4">
            <a:extLst>
              <a:ext uri="{FF2B5EF4-FFF2-40B4-BE49-F238E27FC236}">
                <a16:creationId xmlns:a16="http://schemas.microsoft.com/office/drawing/2014/main" id="{59C905DC-D9AA-4BD2-98CC-596CA8452C8B}"/>
              </a:ext>
            </a:extLst>
          </p:cNvPr>
          <p:cNvSpPr>
            <a:spLocks noGrp="1"/>
          </p:cNvSpPr>
          <p:nvPr>
            <p:ph sz="quarter" idx="14"/>
          </p:nvPr>
        </p:nvSpPr>
        <p:spPr/>
        <p:txBody>
          <a:bodyPr/>
          <a:lstStyle/>
          <a:p>
            <a:r>
              <a:rPr lang="en-US" dirty="0"/>
              <a:t>Class-based components often load their data in the </a:t>
            </a:r>
            <a:r>
              <a:rPr lang="en-US" dirty="0" err="1"/>
              <a:t>componentDidMount</a:t>
            </a:r>
            <a:r>
              <a:rPr lang="en-US" dirty="0"/>
              <a:t> lifecycle hook.</a:t>
            </a:r>
          </a:p>
          <a:p>
            <a:r>
              <a:rPr lang="en-US" dirty="0"/>
              <a:t>Functional components can do the same with </a:t>
            </a:r>
            <a:r>
              <a:rPr lang="en-US" dirty="0" err="1"/>
              <a:t>useEffect</a:t>
            </a:r>
            <a:r>
              <a:rPr lang="en-US" dirty="0"/>
              <a:t>().</a:t>
            </a:r>
          </a:p>
          <a:p>
            <a:pPr lvl="1"/>
            <a:r>
              <a:rPr lang="en-US" dirty="0"/>
              <a:t>Just be sure to include an empty array of dependencies to prevent an infinite loop!</a:t>
            </a:r>
          </a:p>
          <a:p>
            <a:endParaRPr lang="en-US" dirty="0"/>
          </a:p>
        </p:txBody>
      </p:sp>
    </p:spTree>
    <p:extLst>
      <p:ext uri="{BB962C8B-B14F-4D97-AF65-F5344CB8AC3E}">
        <p14:creationId xmlns:p14="http://schemas.microsoft.com/office/powerpoint/2010/main" val="26673568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56498-7634-4512-956F-C534A62F07E2}"/>
              </a:ext>
            </a:extLst>
          </p:cNvPr>
          <p:cNvSpPr>
            <a:spLocks noGrp="1"/>
          </p:cNvSpPr>
          <p:nvPr>
            <p:ph sz="quarter" idx="13"/>
          </p:nvPr>
        </p:nvSpPr>
        <p:spPr/>
        <p:txBody>
          <a:bodyPr/>
          <a:lstStyle/>
          <a:p>
            <a:r>
              <a:rPr lang="en-US" dirty="0"/>
              <a:t>The array of dependencies will prevent the side effect from executing on every render of the component.</a:t>
            </a:r>
          </a:p>
          <a:p>
            <a:r>
              <a:rPr lang="en-US" dirty="0"/>
              <a:t>This helps by at least making the component more efficient by not executing code unless it is necessary.</a:t>
            </a:r>
          </a:p>
          <a:p>
            <a:pPr lvl="1"/>
            <a:r>
              <a:rPr lang="en-US" dirty="0"/>
              <a:t>In extreme cases, it can prevent infinite loops from occurring.</a:t>
            </a:r>
          </a:p>
          <a:p>
            <a:r>
              <a:rPr lang="en-US" dirty="0"/>
              <a:t>Strategic use of </a:t>
            </a:r>
            <a:r>
              <a:rPr lang="en-US" dirty="0" err="1"/>
              <a:t>useEffect</a:t>
            </a:r>
            <a:r>
              <a:rPr lang="en-US" dirty="0"/>
              <a:t>() can also provide opportunity to keep related code in one place rather than spread through several lifecycle events.</a:t>
            </a:r>
          </a:p>
        </p:txBody>
      </p:sp>
      <p:sp>
        <p:nvSpPr>
          <p:cNvPr id="3" name="Title 2">
            <a:extLst>
              <a:ext uri="{FF2B5EF4-FFF2-40B4-BE49-F238E27FC236}">
                <a16:creationId xmlns:a16="http://schemas.microsoft.com/office/drawing/2014/main" id="{6E79F69F-6AD4-4CCD-8275-92E33CE6D915}"/>
              </a:ext>
            </a:extLst>
          </p:cNvPr>
          <p:cNvSpPr>
            <a:spLocks noGrp="1"/>
          </p:cNvSpPr>
          <p:nvPr>
            <p:ph type="title"/>
          </p:nvPr>
        </p:nvSpPr>
        <p:spPr/>
        <p:txBody>
          <a:bodyPr/>
          <a:lstStyle/>
          <a:p>
            <a:r>
              <a:rPr lang="en-US" dirty="0" err="1"/>
              <a:t>useEffect</a:t>
            </a:r>
            <a:r>
              <a:rPr lang="en-US" dirty="0"/>
              <a:t>() Dependencies</a:t>
            </a:r>
          </a:p>
        </p:txBody>
      </p:sp>
      <p:sp>
        <p:nvSpPr>
          <p:cNvPr id="4" name="Slide Number Placeholder 3">
            <a:extLst>
              <a:ext uri="{FF2B5EF4-FFF2-40B4-BE49-F238E27FC236}">
                <a16:creationId xmlns:a16="http://schemas.microsoft.com/office/drawing/2014/main" id="{29EDB3E5-DE11-46D9-AB8C-E268519CB960}"/>
              </a:ext>
            </a:extLst>
          </p:cNvPr>
          <p:cNvSpPr>
            <a:spLocks noGrp="1"/>
          </p:cNvSpPr>
          <p:nvPr>
            <p:ph type="sldNum" sz="quarter" idx="4"/>
          </p:nvPr>
        </p:nvSpPr>
        <p:spPr/>
        <p:txBody>
          <a:bodyPr/>
          <a:lstStyle/>
          <a:p>
            <a:fld id="{3A3ABCD3-4259-4031-A1A0-BB63FBFB7B73}" type="slidenum">
              <a:rPr lang="en-US" smtClean="0"/>
              <a:pPr/>
              <a:t>263</a:t>
            </a:fld>
            <a:endParaRPr lang="en-US" dirty="0"/>
          </a:p>
        </p:txBody>
      </p:sp>
    </p:spTree>
    <p:extLst>
      <p:ext uri="{BB962C8B-B14F-4D97-AF65-F5344CB8AC3E}">
        <p14:creationId xmlns:p14="http://schemas.microsoft.com/office/powerpoint/2010/main" val="411617488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BDD9E2-8FAA-42FB-9B5C-6EEA24ADC87A}"/>
              </a:ext>
            </a:extLst>
          </p:cNvPr>
          <p:cNvSpPr>
            <a:spLocks noGrp="1"/>
          </p:cNvSpPr>
          <p:nvPr>
            <p:ph sz="quarter" idx="13"/>
          </p:nvPr>
        </p:nvSpPr>
        <p:spPr/>
        <p:txBody>
          <a:bodyPr/>
          <a:lstStyle/>
          <a:p>
            <a:r>
              <a:rPr lang="en-US" dirty="0"/>
              <a:t>Consider a class-based component with search capabilities.</a:t>
            </a:r>
          </a:p>
          <a:p>
            <a:r>
              <a:rPr lang="en-US" dirty="0"/>
              <a:t>In </a:t>
            </a:r>
            <a:r>
              <a:rPr lang="en-US" dirty="0" err="1"/>
              <a:t>componentDidMount</a:t>
            </a:r>
            <a:r>
              <a:rPr lang="en-US" dirty="0"/>
              <a:t> it may load the entire set of data to display.</a:t>
            </a:r>
          </a:p>
          <a:p>
            <a:r>
              <a:rPr lang="en-US" dirty="0"/>
              <a:t>Its search text box will have an </a:t>
            </a:r>
            <a:r>
              <a:rPr lang="en-US" dirty="0" err="1"/>
              <a:t>onChange</a:t>
            </a:r>
            <a:r>
              <a:rPr lang="en-US" dirty="0"/>
              <a:t> handler, with a main effect and a side effect.</a:t>
            </a:r>
          </a:p>
          <a:p>
            <a:pPr lvl="1"/>
            <a:r>
              <a:rPr lang="en-US" dirty="0"/>
              <a:t>The main effect is to store the search term in state.</a:t>
            </a:r>
          </a:p>
          <a:p>
            <a:pPr lvl="1"/>
            <a:r>
              <a:rPr lang="en-US" dirty="0"/>
              <a:t>The side effect is to query the component's API for a subset of data to display.</a:t>
            </a:r>
          </a:p>
          <a:p>
            <a:r>
              <a:rPr lang="en-US" dirty="0"/>
              <a:t>Thus, data-loading code is spread across two different event handlers.</a:t>
            </a:r>
          </a:p>
          <a:p>
            <a:r>
              <a:rPr lang="en-US" dirty="0"/>
              <a:t>If either of those handlers set up a subscription, then </a:t>
            </a:r>
            <a:r>
              <a:rPr lang="en-US" dirty="0" err="1"/>
              <a:t>componentWillUnmount</a:t>
            </a:r>
            <a:r>
              <a:rPr lang="en-US" dirty="0"/>
              <a:t> needs to release that subscription.</a:t>
            </a:r>
          </a:p>
          <a:p>
            <a:pPr lvl="1"/>
            <a:r>
              <a:rPr lang="en-US" dirty="0"/>
              <a:t>This spreads the data-related code over yet another event handler.</a:t>
            </a:r>
          </a:p>
          <a:p>
            <a:r>
              <a:rPr lang="en-US" dirty="0"/>
              <a:t>It would be more maintainable if that code were all in one place.</a:t>
            </a:r>
          </a:p>
          <a:p>
            <a:endParaRPr lang="en-US" dirty="0"/>
          </a:p>
        </p:txBody>
      </p:sp>
      <p:sp>
        <p:nvSpPr>
          <p:cNvPr id="3" name="Title 2">
            <a:extLst>
              <a:ext uri="{FF2B5EF4-FFF2-40B4-BE49-F238E27FC236}">
                <a16:creationId xmlns:a16="http://schemas.microsoft.com/office/drawing/2014/main" id="{EC5AFF61-FAA1-47B6-8BF8-12453B546E89}"/>
              </a:ext>
            </a:extLst>
          </p:cNvPr>
          <p:cNvSpPr>
            <a:spLocks noGrp="1"/>
          </p:cNvSpPr>
          <p:nvPr>
            <p:ph type="title"/>
          </p:nvPr>
        </p:nvSpPr>
        <p:spPr/>
        <p:txBody>
          <a:bodyPr/>
          <a:lstStyle/>
          <a:p>
            <a:r>
              <a:rPr lang="en-US" dirty="0" err="1"/>
              <a:t>useEffect</a:t>
            </a:r>
            <a:r>
              <a:rPr lang="en-US" dirty="0"/>
              <a:t>() Dependencies Scenario</a:t>
            </a:r>
          </a:p>
        </p:txBody>
      </p:sp>
      <p:sp>
        <p:nvSpPr>
          <p:cNvPr id="4" name="Slide Number Placeholder 3">
            <a:extLst>
              <a:ext uri="{FF2B5EF4-FFF2-40B4-BE49-F238E27FC236}">
                <a16:creationId xmlns:a16="http://schemas.microsoft.com/office/drawing/2014/main" id="{4736C1F8-7CA0-438E-BE43-B0FCB5B37B6B}"/>
              </a:ext>
            </a:extLst>
          </p:cNvPr>
          <p:cNvSpPr>
            <a:spLocks noGrp="1"/>
          </p:cNvSpPr>
          <p:nvPr>
            <p:ph type="sldNum" sz="quarter" idx="4"/>
          </p:nvPr>
        </p:nvSpPr>
        <p:spPr/>
        <p:txBody>
          <a:bodyPr/>
          <a:lstStyle/>
          <a:p>
            <a:fld id="{3A3ABCD3-4259-4031-A1A0-BB63FBFB7B73}" type="slidenum">
              <a:rPr lang="en-US" smtClean="0"/>
              <a:pPr/>
              <a:t>264</a:t>
            </a:fld>
            <a:endParaRPr lang="en-US" dirty="0"/>
          </a:p>
        </p:txBody>
      </p:sp>
    </p:spTree>
    <p:extLst>
      <p:ext uri="{BB962C8B-B14F-4D97-AF65-F5344CB8AC3E}">
        <p14:creationId xmlns:p14="http://schemas.microsoft.com/office/powerpoint/2010/main" val="231473486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88485-622F-4405-A1FC-C081A6D08D75}"/>
              </a:ext>
            </a:extLst>
          </p:cNvPr>
          <p:cNvSpPr>
            <a:spLocks noGrp="1"/>
          </p:cNvSpPr>
          <p:nvPr>
            <p:ph sz="quarter" idx="13"/>
          </p:nvPr>
        </p:nvSpPr>
        <p:spPr/>
        <p:txBody>
          <a:bodyPr/>
          <a:lstStyle/>
          <a:p>
            <a:r>
              <a:rPr lang="en-US" dirty="0"/>
              <a:t>const [term, </a:t>
            </a:r>
            <a:r>
              <a:rPr lang="en-US" dirty="0" err="1"/>
              <a:t>setTerm</a:t>
            </a:r>
            <a:r>
              <a:rPr lang="en-US" dirty="0"/>
              <a:t>] = </a:t>
            </a:r>
            <a:r>
              <a:rPr lang="en-US" dirty="0" err="1"/>
              <a:t>useState</a:t>
            </a:r>
            <a:r>
              <a:rPr lang="en-US" dirty="0"/>
              <a:t>('');</a:t>
            </a:r>
          </a:p>
          <a:p>
            <a:endParaRPr lang="en-US" dirty="0"/>
          </a:p>
          <a:p>
            <a:r>
              <a:rPr lang="en-US" dirty="0" err="1"/>
              <a:t>useEffect</a:t>
            </a:r>
            <a:r>
              <a:rPr lang="en-US" dirty="0"/>
              <a:t>(() =&gt; {</a:t>
            </a:r>
          </a:p>
          <a:p>
            <a:r>
              <a:rPr lang="en-US" dirty="0"/>
              <a:t>	// load (possibly) filtered data</a:t>
            </a:r>
          </a:p>
          <a:p>
            <a:r>
              <a:rPr lang="en-US" dirty="0"/>
              <a:t>}, [term]);</a:t>
            </a:r>
          </a:p>
          <a:p>
            <a:endParaRPr lang="en-US" dirty="0"/>
          </a:p>
          <a:p>
            <a:r>
              <a:rPr lang="en-US" dirty="0"/>
              <a:t>return (</a:t>
            </a:r>
          </a:p>
          <a:p>
            <a:r>
              <a:rPr lang="en-US" dirty="0"/>
              <a:t>	&lt;input value={term}</a:t>
            </a:r>
          </a:p>
          <a:p>
            <a:r>
              <a:rPr lang="en-US" dirty="0"/>
              <a:t>		</a:t>
            </a:r>
            <a:r>
              <a:rPr lang="en-US" dirty="0" err="1"/>
              <a:t>onChange</a:t>
            </a:r>
            <a:r>
              <a:rPr lang="en-US" dirty="0"/>
              <a:t>={e =&gt; </a:t>
            </a:r>
            <a:r>
              <a:rPr lang="en-US" dirty="0" err="1"/>
              <a:t>setTerm</a:t>
            </a:r>
            <a:r>
              <a:rPr lang="en-US" dirty="0"/>
              <a:t>(</a:t>
            </a:r>
            <a:r>
              <a:rPr lang="en-US" dirty="0" err="1"/>
              <a:t>e.target.value</a:t>
            </a:r>
            <a:r>
              <a:rPr lang="en-US" dirty="0"/>
              <a:t>)}</a:t>
            </a:r>
          </a:p>
          <a:p>
            <a:r>
              <a:rPr lang="en-US" dirty="0"/>
              <a:t>);</a:t>
            </a:r>
          </a:p>
        </p:txBody>
      </p:sp>
      <p:sp>
        <p:nvSpPr>
          <p:cNvPr id="3" name="Title 2">
            <a:extLst>
              <a:ext uri="{FF2B5EF4-FFF2-40B4-BE49-F238E27FC236}">
                <a16:creationId xmlns:a16="http://schemas.microsoft.com/office/drawing/2014/main" id="{24ABD8CD-0F7A-4FDC-AA96-7569F6B2E8B1}"/>
              </a:ext>
            </a:extLst>
          </p:cNvPr>
          <p:cNvSpPr>
            <a:spLocks noGrp="1"/>
          </p:cNvSpPr>
          <p:nvPr>
            <p:ph type="title"/>
          </p:nvPr>
        </p:nvSpPr>
        <p:spPr/>
        <p:txBody>
          <a:bodyPr/>
          <a:lstStyle/>
          <a:p>
            <a:r>
              <a:rPr lang="en-US" dirty="0" err="1"/>
              <a:t>useEffect</a:t>
            </a:r>
            <a:r>
              <a:rPr lang="en-US" dirty="0"/>
              <a:t>() </a:t>
            </a:r>
            <a:r>
              <a:rPr lang="en-US" dirty="0" err="1"/>
              <a:t>Depencencies</a:t>
            </a:r>
            <a:endParaRPr lang="en-US" dirty="0"/>
          </a:p>
        </p:txBody>
      </p:sp>
      <p:sp>
        <p:nvSpPr>
          <p:cNvPr id="4" name="Slide Number Placeholder 3">
            <a:extLst>
              <a:ext uri="{FF2B5EF4-FFF2-40B4-BE49-F238E27FC236}">
                <a16:creationId xmlns:a16="http://schemas.microsoft.com/office/drawing/2014/main" id="{15D8D956-57B7-4307-85C4-45ABB687E7F8}"/>
              </a:ext>
            </a:extLst>
          </p:cNvPr>
          <p:cNvSpPr>
            <a:spLocks noGrp="1"/>
          </p:cNvSpPr>
          <p:nvPr>
            <p:ph type="sldNum" sz="quarter" idx="4"/>
          </p:nvPr>
        </p:nvSpPr>
        <p:spPr/>
        <p:txBody>
          <a:bodyPr/>
          <a:lstStyle/>
          <a:p>
            <a:fld id="{3A3ABCD3-4259-4031-A1A0-BB63FBFB7B73}" type="slidenum">
              <a:rPr lang="en-US" smtClean="0"/>
              <a:pPr/>
              <a:t>265</a:t>
            </a:fld>
            <a:endParaRPr lang="en-US" dirty="0"/>
          </a:p>
        </p:txBody>
      </p:sp>
      <p:sp>
        <p:nvSpPr>
          <p:cNvPr id="5" name="Content Placeholder 4">
            <a:extLst>
              <a:ext uri="{FF2B5EF4-FFF2-40B4-BE49-F238E27FC236}">
                <a16:creationId xmlns:a16="http://schemas.microsoft.com/office/drawing/2014/main" id="{39B54990-E663-4B78-8380-25ED19AB0B1F}"/>
              </a:ext>
            </a:extLst>
          </p:cNvPr>
          <p:cNvSpPr>
            <a:spLocks noGrp="1"/>
          </p:cNvSpPr>
          <p:nvPr>
            <p:ph sz="quarter" idx="14"/>
          </p:nvPr>
        </p:nvSpPr>
        <p:spPr/>
        <p:txBody>
          <a:bodyPr/>
          <a:lstStyle/>
          <a:p>
            <a:r>
              <a:rPr lang="en-US" dirty="0"/>
              <a:t>The effect executes the first time the component renders.</a:t>
            </a:r>
          </a:p>
          <a:p>
            <a:r>
              <a:rPr lang="en-US" dirty="0"/>
              <a:t>The change event for the text box can focus solely on its primary effect.</a:t>
            </a:r>
          </a:p>
          <a:p>
            <a:r>
              <a:rPr lang="en-US" dirty="0"/>
              <a:t>The changing of the search term triggers a re-render.</a:t>
            </a:r>
          </a:p>
          <a:p>
            <a:r>
              <a:rPr lang="en-US" dirty="0"/>
              <a:t>The re-render will cause the effect to be evaluated, since the dependency (term) has changed.</a:t>
            </a:r>
          </a:p>
          <a:p>
            <a:r>
              <a:rPr lang="en-US" dirty="0"/>
              <a:t>Data-loading code is centralized in one place (the effect.)</a:t>
            </a:r>
          </a:p>
          <a:p>
            <a:endParaRPr lang="en-US" dirty="0"/>
          </a:p>
        </p:txBody>
      </p:sp>
    </p:spTree>
    <p:extLst>
      <p:ext uri="{BB962C8B-B14F-4D97-AF65-F5344CB8AC3E}">
        <p14:creationId xmlns:p14="http://schemas.microsoft.com/office/powerpoint/2010/main" val="872618516"/>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72C46CF-2025-4AEF-BBDA-67592F6D924C}"/>
              </a:ext>
            </a:extLst>
          </p:cNvPr>
          <p:cNvSpPr>
            <a:spLocks noGrp="1"/>
          </p:cNvSpPr>
          <p:nvPr>
            <p:ph sz="quarter" idx="13"/>
          </p:nvPr>
        </p:nvSpPr>
        <p:spPr/>
        <p:txBody>
          <a:bodyPr/>
          <a:lstStyle/>
          <a:p>
            <a:r>
              <a:rPr lang="en-US" dirty="0"/>
              <a:t>const { </a:t>
            </a:r>
            <a:r>
              <a:rPr lang="en-US" dirty="0" err="1"/>
              <a:t>valueOfInterest</a:t>
            </a:r>
            <a:r>
              <a:rPr lang="en-US" dirty="0"/>
              <a:t> } = props;</a:t>
            </a:r>
          </a:p>
          <a:p>
            <a:endParaRPr lang="en-US" dirty="0"/>
          </a:p>
          <a:p>
            <a:r>
              <a:rPr lang="en-US" dirty="0" err="1"/>
              <a:t>useEffect</a:t>
            </a:r>
            <a:r>
              <a:rPr lang="en-US" dirty="0"/>
              <a:t>(() =&gt; {</a:t>
            </a:r>
          </a:p>
          <a:p>
            <a:r>
              <a:rPr lang="en-US" dirty="0"/>
              <a:t>	</a:t>
            </a:r>
            <a:r>
              <a:rPr lang="en-US" dirty="0">
                <a:solidFill>
                  <a:schemeClr val="bg1">
                    <a:lumMod val="50000"/>
                  </a:schemeClr>
                </a:solidFill>
              </a:rPr>
              <a:t>// effect code here</a:t>
            </a:r>
          </a:p>
          <a:p>
            <a:r>
              <a:rPr lang="en-US" dirty="0"/>
              <a:t>}, [ </a:t>
            </a:r>
            <a:r>
              <a:rPr lang="en-US" dirty="0" err="1"/>
              <a:t>valueOfInterest</a:t>
            </a:r>
            <a:r>
              <a:rPr lang="en-US" dirty="0"/>
              <a:t> ]);</a:t>
            </a:r>
          </a:p>
          <a:p>
            <a:endParaRPr lang="en-US" dirty="0"/>
          </a:p>
          <a:p>
            <a:r>
              <a:rPr lang="en-US" dirty="0">
                <a:solidFill>
                  <a:schemeClr val="bg1">
                    <a:lumMod val="50000"/>
                  </a:schemeClr>
                </a:solidFill>
              </a:rPr>
              <a:t>// instead of:</a:t>
            </a:r>
          </a:p>
          <a:p>
            <a:r>
              <a:rPr lang="en-US" dirty="0" err="1"/>
              <a:t>useEffect</a:t>
            </a:r>
            <a:r>
              <a:rPr lang="en-US" dirty="0"/>
              <a:t>(() =&gt; {</a:t>
            </a:r>
          </a:p>
          <a:p>
            <a:r>
              <a:rPr lang="en-US" dirty="0"/>
              <a:t>	</a:t>
            </a:r>
            <a:r>
              <a:rPr lang="en-US" dirty="0">
                <a:solidFill>
                  <a:schemeClr val="bg1">
                    <a:lumMod val="50000"/>
                  </a:schemeClr>
                </a:solidFill>
              </a:rPr>
              <a:t>// effect code here</a:t>
            </a:r>
          </a:p>
          <a:p>
            <a:r>
              <a:rPr lang="en-US" dirty="0"/>
              <a:t>}, [ props ]);</a:t>
            </a:r>
          </a:p>
        </p:txBody>
      </p:sp>
      <p:sp>
        <p:nvSpPr>
          <p:cNvPr id="5" name="Title 4">
            <a:extLst>
              <a:ext uri="{FF2B5EF4-FFF2-40B4-BE49-F238E27FC236}">
                <a16:creationId xmlns:a16="http://schemas.microsoft.com/office/drawing/2014/main" id="{C093106C-07CA-497C-ABFD-A08DBFA7BFA0}"/>
              </a:ext>
            </a:extLst>
          </p:cNvPr>
          <p:cNvSpPr>
            <a:spLocks noGrp="1"/>
          </p:cNvSpPr>
          <p:nvPr>
            <p:ph type="title"/>
          </p:nvPr>
        </p:nvSpPr>
        <p:spPr/>
        <p:txBody>
          <a:bodyPr/>
          <a:lstStyle/>
          <a:p>
            <a:r>
              <a:rPr lang="en-US" dirty="0"/>
              <a:t>Props as a Dependency</a:t>
            </a:r>
          </a:p>
        </p:txBody>
      </p:sp>
      <p:sp>
        <p:nvSpPr>
          <p:cNvPr id="4" name="Slide Number Placeholder 3">
            <a:extLst>
              <a:ext uri="{FF2B5EF4-FFF2-40B4-BE49-F238E27FC236}">
                <a16:creationId xmlns:a16="http://schemas.microsoft.com/office/drawing/2014/main" id="{1CD1691B-CB32-4A1B-9A03-E57D6AE52000}"/>
              </a:ext>
            </a:extLst>
          </p:cNvPr>
          <p:cNvSpPr>
            <a:spLocks noGrp="1"/>
          </p:cNvSpPr>
          <p:nvPr>
            <p:ph type="sldNum" sz="quarter" idx="4"/>
          </p:nvPr>
        </p:nvSpPr>
        <p:spPr/>
        <p:txBody>
          <a:bodyPr/>
          <a:lstStyle/>
          <a:p>
            <a:fld id="{3A3ABCD3-4259-4031-A1A0-BB63FBFB7B73}" type="slidenum">
              <a:rPr lang="en-US" smtClean="0"/>
              <a:pPr/>
              <a:t>266</a:t>
            </a:fld>
            <a:endParaRPr lang="en-US" dirty="0"/>
          </a:p>
        </p:txBody>
      </p:sp>
      <p:sp>
        <p:nvSpPr>
          <p:cNvPr id="7" name="Content Placeholder 6">
            <a:extLst>
              <a:ext uri="{FF2B5EF4-FFF2-40B4-BE49-F238E27FC236}">
                <a16:creationId xmlns:a16="http://schemas.microsoft.com/office/drawing/2014/main" id="{B14A2C73-42E5-40F2-9E43-0A3B7D6C2D97}"/>
              </a:ext>
            </a:extLst>
          </p:cNvPr>
          <p:cNvSpPr>
            <a:spLocks noGrp="1"/>
          </p:cNvSpPr>
          <p:nvPr>
            <p:ph sz="quarter" idx="14"/>
          </p:nvPr>
        </p:nvSpPr>
        <p:spPr/>
        <p:txBody>
          <a:bodyPr/>
          <a:lstStyle/>
          <a:p>
            <a:r>
              <a:rPr lang="en-US" dirty="0"/>
              <a:t>Your effect may have a dependency on part of the props handed to your component.</a:t>
            </a:r>
          </a:p>
          <a:p>
            <a:r>
              <a:rPr lang="en-US" dirty="0"/>
              <a:t>Listing "props" as a dependency for </a:t>
            </a:r>
            <a:r>
              <a:rPr lang="en-US" dirty="0" err="1"/>
              <a:t>useEffect</a:t>
            </a:r>
            <a:r>
              <a:rPr lang="en-US" dirty="0"/>
              <a:t>() can result in the effect executing much more often than required.</a:t>
            </a:r>
          </a:p>
          <a:p>
            <a:pPr lvl="1"/>
            <a:r>
              <a:rPr lang="en-US" dirty="0"/>
              <a:t>Changes to any of the props will force it to execute.</a:t>
            </a:r>
          </a:p>
          <a:p>
            <a:r>
              <a:rPr lang="en-US" dirty="0"/>
              <a:t>The solution is to use object destructuring to extract only the specific props values that are dependencies.</a:t>
            </a:r>
          </a:p>
          <a:p>
            <a:endParaRPr lang="en-US" dirty="0"/>
          </a:p>
        </p:txBody>
      </p:sp>
    </p:spTree>
    <p:extLst>
      <p:ext uri="{BB962C8B-B14F-4D97-AF65-F5344CB8AC3E}">
        <p14:creationId xmlns:p14="http://schemas.microsoft.com/office/powerpoint/2010/main" val="150601466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5A6369-E7B3-4B14-8DA6-8AE3856E178F}"/>
              </a:ext>
            </a:extLst>
          </p:cNvPr>
          <p:cNvSpPr>
            <a:spLocks noGrp="1"/>
          </p:cNvSpPr>
          <p:nvPr>
            <p:ph sz="quarter" idx="13"/>
          </p:nvPr>
        </p:nvSpPr>
        <p:spPr/>
        <p:txBody>
          <a:bodyPr/>
          <a:lstStyle/>
          <a:p>
            <a:r>
              <a:rPr lang="en-US" dirty="0"/>
              <a:t>Listing the dependencies for </a:t>
            </a:r>
            <a:r>
              <a:rPr lang="en-US" dirty="0" err="1"/>
              <a:t>useEffect</a:t>
            </a:r>
            <a:r>
              <a:rPr lang="en-US" dirty="0"/>
              <a:t>() can avoid most infinite loop situations.</a:t>
            </a:r>
          </a:p>
          <a:p>
            <a:r>
              <a:rPr lang="en-US" dirty="0"/>
              <a:t>However, a more complex situation can give rise to infinite loops:</a:t>
            </a:r>
          </a:p>
          <a:p>
            <a:r>
              <a:rPr lang="en-US" dirty="0"/>
              <a:t>A parent functional component defines an event-handling function that mutates its state.</a:t>
            </a:r>
          </a:p>
          <a:p>
            <a:pPr lvl="1"/>
            <a:r>
              <a:rPr lang="en-US" dirty="0"/>
              <a:t>It passes the event-handling function to a child component as props.</a:t>
            </a:r>
          </a:p>
          <a:p>
            <a:r>
              <a:rPr lang="en-US" dirty="0"/>
              <a:t>The child component receives the event-handling function as one of its props.</a:t>
            </a:r>
          </a:p>
          <a:p>
            <a:r>
              <a:rPr lang="en-US" dirty="0"/>
              <a:t>The child component invokes the event-handling function inside of </a:t>
            </a:r>
            <a:r>
              <a:rPr lang="en-US" dirty="0" err="1"/>
              <a:t>useEffect</a:t>
            </a:r>
            <a:r>
              <a:rPr lang="en-US" dirty="0"/>
              <a:t>().</a:t>
            </a:r>
          </a:p>
          <a:p>
            <a:pPr lvl="1"/>
            <a:r>
              <a:rPr lang="en-US" dirty="0"/>
              <a:t>The child component does list the event-handling function as a dependency in </a:t>
            </a:r>
            <a:r>
              <a:rPr lang="en-US" dirty="0" err="1"/>
              <a:t>useEffect</a:t>
            </a:r>
            <a:r>
              <a:rPr lang="en-US" dirty="0"/>
              <a:t>().</a:t>
            </a:r>
          </a:p>
          <a:p>
            <a:r>
              <a:rPr lang="en-US" dirty="0"/>
              <a:t>When the effect occurs, the child component invokes the event-handling function.</a:t>
            </a:r>
          </a:p>
          <a:p>
            <a:pPr lvl="1"/>
            <a:r>
              <a:rPr lang="en-US" dirty="0"/>
              <a:t>The event-handling function executes in the parent component, changing its state.</a:t>
            </a:r>
          </a:p>
          <a:p>
            <a:pPr lvl="1"/>
            <a:r>
              <a:rPr lang="en-US" dirty="0"/>
              <a:t>The parent component re-renders because of the change in state.</a:t>
            </a:r>
          </a:p>
          <a:p>
            <a:pPr lvl="1"/>
            <a:r>
              <a:rPr lang="en-US" dirty="0"/>
              <a:t>It is a functional component, so it executes again, creating the event-handling function anew.</a:t>
            </a:r>
          </a:p>
          <a:p>
            <a:pPr lvl="1"/>
            <a:r>
              <a:rPr lang="en-US" dirty="0"/>
              <a:t>When the child component renders, it sees the change in the event-handling function, and executes the effect again, starting the infinite loop all over again.</a:t>
            </a:r>
          </a:p>
          <a:p>
            <a:pPr lvl="1"/>
            <a:endParaRPr lang="en-US" dirty="0"/>
          </a:p>
        </p:txBody>
      </p:sp>
      <p:sp>
        <p:nvSpPr>
          <p:cNvPr id="3" name="Title 2">
            <a:extLst>
              <a:ext uri="{FF2B5EF4-FFF2-40B4-BE49-F238E27FC236}">
                <a16:creationId xmlns:a16="http://schemas.microsoft.com/office/drawing/2014/main" id="{350FF054-6C0D-4705-BEFB-ABF0E790265B}"/>
              </a:ext>
            </a:extLst>
          </p:cNvPr>
          <p:cNvSpPr>
            <a:spLocks noGrp="1"/>
          </p:cNvSpPr>
          <p:nvPr>
            <p:ph type="title"/>
          </p:nvPr>
        </p:nvSpPr>
        <p:spPr/>
        <p:txBody>
          <a:bodyPr/>
          <a:lstStyle/>
          <a:p>
            <a:r>
              <a:rPr lang="en-US" dirty="0"/>
              <a:t>Avoiding Infinite Loops - scenario</a:t>
            </a:r>
          </a:p>
        </p:txBody>
      </p:sp>
      <p:sp>
        <p:nvSpPr>
          <p:cNvPr id="4" name="Slide Number Placeholder 3">
            <a:extLst>
              <a:ext uri="{FF2B5EF4-FFF2-40B4-BE49-F238E27FC236}">
                <a16:creationId xmlns:a16="http://schemas.microsoft.com/office/drawing/2014/main" id="{D9EE33DC-D609-424D-BCC5-860AA9BBFB49}"/>
              </a:ext>
            </a:extLst>
          </p:cNvPr>
          <p:cNvSpPr>
            <a:spLocks noGrp="1"/>
          </p:cNvSpPr>
          <p:nvPr>
            <p:ph type="sldNum" sz="quarter" idx="4"/>
          </p:nvPr>
        </p:nvSpPr>
        <p:spPr/>
        <p:txBody>
          <a:bodyPr/>
          <a:lstStyle/>
          <a:p>
            <a:fld id="{3A3ABCD3-4259-4031-A1A0-BB63FBFB7B73}" type="slidenum">
              <a:rPr lang="en-US" smtClean="0"/>
              <a:pPr/>
              <a:t>267</a:t>
            </a:fld>
            <a:endParaRPr lang="en-US" dirty="0"/>
          </a:p>
        </p:txBody>
      </p:sp>
    </p:spTree>
    <p:extLst>
      <p:ext uri="{BB962C8B-B14F-4D97-AF65-F5344CB8AC3E}">
        <p14:creationId xmlns:p14="http://schemas.microsoft.com/office/powerpoint/2010/main" val="88769589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5AFFBA-5BB8-47B7-8F54-F5C12522311E}"/>
              </a:ext>
            </a:extLst>
          </p:cNvPr>
          <p:cNvSpPr>
            <a:spLocks noGrp="1"/>
          </p:cNvSpPr>
          <p:nvPr>
            <p:ph sz="quarter" idx="13"/>
          </p:nvPr>
        </p:nvSpPr>
        <p:spPr/>
        <p:txBody>
          <a:bodyPr/>
          <a:lstStyle/>
          <a:p>
            <a:r>
              <a:rPr lang="en-US" dirty="0"/>
              <a:t>import React, { </a:t>
            </a:r>
            <a:r>
              <a:rPr lang="en-US" dirty="0" err="1"/>
              <a:t>useCallback</a:t>
            </a:r>
            <a:r>
              <a:rPr lang="en-US" dirty="0"/>
              <a:t> } from 'react';</a:t>
            </a:r>
          </a:p>
          <a:p>
            <a:endParaRPr lang="en-US" dirty="0"/>
          </a:p>
          <a:p>
            <a:r>
              <a:rPr lang="en-US" dirty="0"/>
              <a:t>const </a:t>
            </a:r>
            <a:r>
              <a:rPr lang="en-US" dirty="0" err="1"/>
              <a:t>somethingHandler</a:t>
            </a:r>
            <a:r>
              <a:rPr lang="en-US" dirty="0"/>
              <a:t> = </a:t>
            </a:r>
            <a:r>
              <a:rPr lang="en-US" dirty="0" err="1"/>
              <a:t>useCallback</a:t>
            </a:r>
            <a:r>
              <a:rPr lang="en-US" dirty="0"/>
              <a:t>(() =&gt; {</a:t>
            </a:r>
          </a:p>
          <a:p>
            <a:r>
              <a:rPr lang="en-US" dirty="0"/>
              <a:t>	</a:t>
            </a:r>
            <a:r>
              <a:rPr lang="en-US" dirty="0" err="1"/>
              <a:t>doSomething</a:t>
            </a:r>
            <a:r>
              <a:rPr lang="en-US" dirty="0"/>
              <a:t>(a, b);</a:t>
            </a:r>
          </a:p>
          <a:p>
            <a:r>
              <a:rPr lang="en-US" dirty="0"/>
              <a:t>}, [a, b]);</a:t>
            </a:r>
          </a:p>
          <a:p>
            <a:endParaRPr lang="en-US" dirty="0"/>
          </a:p>
          <a:p>
            <a:r>
              <a:rPr lang="en-US" dirty="0"/>
              <a:t>return (</a:t>
            </a:r>
          </a:p>
          <a:p>
            <a:r>
              <a:rPr lang="en-US" dirty="0"/>
              <a:t>	&lt;Child </a:t>
            </a:r>
          </a:p>
          <a:p>
            <a:r>
              <a:rPr lang="en-US" dirty="0"/>
              <a:t>		</a:t>
            </a:r>
            <a:r>
              <a:rPr lang="en-US" dirty="0" err="1"/>
              <a:t>onSomething</a:t>
            </a:r>
            <a:r>
              <a:rPr lang="en-US" dirty="0"/>
              <a:t>={</a:t>
            </a:r>
            <a:r>
              <a:rPr lang="en-US" dirty="0" err="1"/>
              <a:t>somethingHandler</a:t>
            </a:r>
            <a:r>
              <a:rPr lang="en-US" dirty="0"/>
              <a:t>}</a:t>
            </a:r>
          </a:p>
          <a:p>
            <a:r>
              <a:rPr lang="en-US" dirty="0"/>
              <a:t>	&gt;&lt;/Child&gt;</a:t>
            </a:r>
          </a:p>
          <a:p>
            <a:r>
              <a:rPr lang="en-US" dirty="0"/>
              <a:t>);</a:t>
            </a:r>
          </a:p>
        </p:txBody>
      </p:sp>
      <p:sp>
        <p:nvSpPr>
          <p:cNvPr id="3" name="Title 2">
            <a:extLst>
              <a:ext uri="{FF2B5EF4-FFF2-40B4-BE49-F238E27FC236}">
                <a16:creationId xmlns:a16="http://schemas.microsoft.com/office/drawing/2014/main" id="{EF2F2A6B-495C-4B1D-A21B-E27840159D43}"/>
              </a:ext>
            </a:extLst>
          </p:cNvPr>
          <p:cNvSpPr>
            <a:spLocks noGrp="1"/>
          </p:cNvSpPr>
          <p:nvPr>
            <p:ph type="title"/>
          </p:nvPr>
        </p:nvSpPr>
        <p:spPr/>
        <p:txBody>
          <a:bodyPr/>
          <a:lstStyle/>
          <a:p>
            <a:r>
              <a:rPr lang="en-US" dirty="0"/>
              <a:t>Avoiding Infinite Loops with </a:t>
            </a:r>
            <a:r>
              <a:rPr lang="en-US" dirty="0" err="1"/>
              <a:t>useCallback</a:t>
            </a:r>
            <a:r>
              <a:rPr lang="en-US" dirty="0"/>
              <a:t>()</a:t>
            </a:r>
          </a:p>
        </p:txBody>
      </p:sp>
      <p:sp>
        <p:nvSpPr>
          <p:cNvPr id="4" name="Slide Number Placeholder 3">
            <a:extLst>
              <a:ext uri="{FF2B5EF4-FFF2-40B4-BE49-F238E27FC236}">
                <a16:creationId xmlns:a16="http://schemas.microsoft.com/office/drawing/2014/main" id="{470DF71F-8729-4E29-AB02-EBD922E076BD}"/>
              </a:ext>
            </a:extLst>
          </p:cNvPr>
          <p:cNvSpPr>
            <a:spLocks noGrp="1"/>
          </p:cNvSpPr>
          <p:nvPr>
            <p:ph type="sldNum" sz="quarter" idx="4"/>
          </p:nvPr>
        </p:nvSpPr>
        <p:spPr/>
        <p:txBody>
          <a:bodyPr/>
          <a:lstStyle/>
          <a:p>
            <a:fld id="{3A3ABCD3-4259-4031-A1A0-BB63FBFB7B73}" type="slidenum">
              <a:rPr lang="en-US" smtClean="0"/>
              <a:pPr/>
              <a:t>268</a:t>
            </a:fld>
            <a:endParaRPr lang="en-US" dirty="0"/>
          </a:p>
        </p:txBody>
      </p:sp>
      <p:sp>
        <p:nvSpPr>
          <p:cNvPr id="5" name="Content Placeholder 4">
            <a:extLst>
              <a:ext uri="{FF2B5EF4-FFF2-40B4-BE49-F238E27FC236}">
                <a16:creationId xmlns:a16="http://schemas.microsoft.com/office/drawing/2014/main" id="{E88A1785-DF52-4EBA-A99F-64FC520BB9BA}"/>
              </a:ext>
            </a:extLst>
          </p:cNvPr>
          <p:cNvSpPr>
            <a:spLocks noGrp="1"/>
          </p:cNvSpPr>
          <p:nvPr>
            <p:ph sz="quarter" idx="14"/>
          </p:nvPr>
        </p:nvSpPr>
        <p:spPr/>
        <p:txBody>
          <a:bodyPr/>
          <a:lstStyle/>
          <a:p>
            <a:r>
              <a:rPr lang="en-US" dirty="0"/>
              <a:t>In the parent component, a safe (memoized) callback function is created with </a:t>
            </a:r>
            <a:r>
              <a:rPr lang="en-US" dirty="0" err="1"/>
              <a:t>useCallback</a:t>
            </a:r>
            <a:r>
              <a:rPr lang="en-US" dirty="0"/>
              <a:t>().</a:t>
            </a:r>
          </a:p>
          <a:p>
            <a:pPr lvl="1"/>
            <a:r>
              <a:rPr lang="en-US" dirty="0"/>
              <a:t>It can then be passed to child components.</a:t>
            </a:r>
          </a:p>
          <a:p>
            <a:pPr lvl="1"/>
            <a:r>
              <a:rPr lang="en-US" dirty="0"/>
              <a:t>It will only be re-generated if any of its dependencies change.</a:t>
            </a:r>
          </a:p>
          <a:p>
            <a:r>
              <a:rPr lang="en-US" dirty="0"/>
              <a:t>The use of </a:t>
            </a:r>
            <a:r>
              <a:rPr lang="en-US" dirty="0" err="1"/>
              <a:t>useCallback</a:t>
            </a:r>
            <a:r>
              <a:rPr lang="en-US" dirty="0"/>
              <a:t>() is considered a best practice.</a:t>
            </a:r>
          </a:p>
          <a:p>
            <a:endParaRPr lang="en-US" dirty="0"/>
          </a:p>
        </p:txBody>
      </p:sp>
    </p:spTree>
    <p:extLst>
      <p:ext uri="{BB962C8B-B14F-4D97-AF65-F5344CB8AC3E}">
        <p14:creationId xmlns:p14="http://schemas.microsoft.com/office/powerpoint/2010/main" val="122919357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9CE0899-9ED3-4285-A5B4-BB7320C7B07E}"/>
              </a:ext>
            </a:extLst>
          </p:cNvPr>
          <p:cNvSpPr>
            <a:spLocks noGrp="1"/>
          </p:cNvSpPr>
          <p:nvPr>
            <p:ph sz="quarter" idx="13"/>
          </p:nvPr>
        </p:nvSpPr>
        <p:spPr/>
        <p:txBody>
          <a:bodyPr/>
          <a:lstStyle/>
          <a:p>
            <a:r>
              <a:rPr lang="en-US" dirty="0"/>
              <a:t>const </a:t>
            </a:r>
            <a:r>
              <a:rPr lang="en-US" dirty="0" err="1"/>
              <a:t>elemRef</a:t>
            </a:r>
            <a:r>
              <a:rPr lang="en-US" dirty="0"/>
              <a:t> = </a:t>
            </a:r>
            <a:r>
              <a:rPr lang="en-US" dirty="0" err="1"/>
              <a:t>useRef</a:t>
            </a:r>
            <a:r>
              <a:rPr lang="en-US" dirty="0"/>
              <a:t>(null);</a:t>
            </a:r>
          </a:p>
          <a:p>
            <a:endParaRPr lang="en-US" dirty="0"/>
          </a:p>
          <a:p>
            <a:r>
              <a:rPr lang="en-US" dirty="0" err="1"/>
              <a:t>useEffect</a:t>
            </a:r>
            <a:r>
              <a:rPr lang="en-US" dirty="0"/>
              <a:t>(() =&gt; {</a:t>
            </a:r>
          </a:p>
          <a:p>
            <a:r>
              <a:rPr lang="en-US" dirty="0"/>
              <a:t>	const </a:t>
            </a:r>
            <a:r>
              <a:rPr lang="en-US" dirty="0" err="1"/>
              <a:t>val</a:t>
            </a:r>
            <a:r>
              <a:rPr lang="en-US" dirty="0"/>
              <a:t> = </a:t>
            </a:r>
            <a:r>
              <a:rPr lang="en-US" dirty="0" err="1"/>
              <a:t>elemRef.current.value</a:t>
            </a:r>
            <a:r>
              <a:rPr lang="en-US" dirty="0"/>
              <a:t>;</a:t>
            </a:r>
          </a:p>
          <a:p>
            <a:r>
              <a:rPr lang="en-US" dirty="0"/>
              <a:t>}, [</a:t>
            </a:r>
            <a:r>
              <a:rPr lang="en-US" dirty="0" err="1"/>
              <a:t>elemRef</a:t>
            </a:r>
            <a:r>
              <a:rPr lang="en-US" dirty="0"/>
              <a:t>]);</a:t>
            </a:r>
          </a:p>
          <a:p>
            <a:endParaRPr lang="en-US" dirty="0"/>
          </a:p>
          <a:p>
            <a:r>
              <a:rPr lang="en-US" dirty="0"/>
              <a:t>return (</a:t>
            </a:r>
          </a:p>
          <a:p>
            <a:r>
              <a:rPr lang="en-US" dirty="0"/>
              <a:t>	&lt;div&gt;</a:t>
            </a:r>
          </a:p>
          <a:p>
            <a:r>
              <a:rPr lang="en-US" dirty="0"/>
              <a:t>		&lt;input ref={</a:t>
            </a:r>
            <a:r>
              <a:rPr lang="en-US" dirty="0" err="1"/>
              <a:t>elemRef</a:t>
            </a:r>
            <a:r>
              <a:rPr lang="en-US" dirty="0"/>
              <a:t>} type="text" /&gt;</a:t>
            </a:r>
          </a:p>
          <a:p>
            <a:r>
              <a:rPr lang="en-US" dirty="0"/>
              <a:t>	&lt;/div&gt;</a:t>
            </a:r>
          </a:p>
          <a:p>
            <a:r>
              <a:rPr lang="en-US" dirty="0"/>
              <a:t>);</a:t>
            </a:r>
          </a:p>
        </p:txBody>
      </p:sp>
      <p:sp>
        <p:nvSpPr>
          <p:cNvPr id="3" name="Title 2">
            <a:extLst>
              <a:ext uri="{FF2B5EF4-FFF2-40B4-BE49-F238E27FC236}">
                <a16:creationId xmlns:a16="http://schemas.microsoft.com/office/drawing/2014/main" id="{AD4FA2F4-1116-4295-82C9-B2F5E7217AC8}"/>
              </a:ext>
            </a:extLst>
          </p:cNvPr>
          <p:cNvSpPr>
            <a:spLocks noGrp="1"/>
          </p:cNvSpPr>
          <p:nvPr>
            <p:ph type="title"/>
          </p:nvPr>
        </p:nvSpPr>
        <p:spPr/>
        <p:txBody>
          <a:bodyPr/>
          <a:lstStyle/>
          <a:p>
            <a:r>
              <a:rPr lang="en-US" dirty="0"/>
              <a:t>Refs and </a:t>
            </a:r>
            <a:r>
              <a:rPr lang="en-US" dirty="0" err="1"/>
              <a:t>useRef</a:t>
            </a:r>
            <a:r>
              <a:rPr lang="en-US" dirty="0"/>
              <a:t>()</a:t>
            </a:r>
          </a:p>
        </p:txBody>
      </p:sp>
      <p:sp>
        <p:nvSpPr>
          <p:cNvPr id="4" name="Slide Number Placeholder 3">
            <a:extLst>
              <a:ext uri="{FF2B5EF4-FFF2-40B4-BE49-F238E27FC236}">
                <a16:creationId xmlns:a16="http://schemas.microsoft.com/office/drawing/2014/main" id="{4EDD4BC2-2FD3-48EB-95E5-60DB8C29FC94}"/>
              </a:ext>
            </a:extLst>
          </p:cNvPr>
          <p:cNvSpPr>
            <a:spLocks noGrp="1"/>
          </p:cNvSpPr>
          <p:nvPr>
            <p:ph type="sldNum" sz="quarter" idx="4"/>
          </p:nvPr>
        </p:nvSpPr>
        <p:spPr/>
        <p:txBody>
          <a:bodyPr/>
          <a:lstStyle/>
          <a:p>
            <a:fld id="{3A3ABCD3-4259-4031-A1A0-BB63FBFB7B73}" type="slidenum">
              <a:rPr lang="en-US" smtClean="0"/>
              <a:pPr/>
              <a:t>269</a:t>
            </a:fld>
            <a:endParaRPr lang="en-US" dirty="0"/>
          </a:p>
        </p:txBody>
      </p:sp>
      <p:sp>
        <p:nvSpPr>
          <p:cNvPr id="6" name="Content Placeholder 5">
            <a:extLst>
              <a:ext uri="{FF2B5EF4-FFF2-40B4-BE49-F238E27FC236}">
                <a16:creationId xmlns:a16="http://schemas.microsoft.com/office/drawing/2014/main" id="{10023332-B340-4E75-AEEA-0EE034786EA0}"/>
              </a:ext>
            </a:extLst>
          </p:cNvPr>
          <p:cNvSpPr>
            <a:spLocks noGrp="1"/>
          </p:cNvSpPr>
          <p:nvPr>
            <p:ph sz="quarter" idx="14"/>
          </p:nvPr>
        </p:nvSpPr>
        <p:spPr/>
        <p:txBody>
          <a:bodyPr/>
          <a:lstStyle/>
          <a:p>
            <a:r>
              <a:rPr lang="en-US" dirty="0"/>
              <a:t>Functional components are re-created every time they are executed (rendered.)</a:t>
            </a:r>
          </a:p>
          <a:p>
            <a:r>
              <a:rPr lang="en-US" dirty="0"/>
              <a:t>Effect code that wants to use a ref to a UI element will lose that ref, because a new ref variable will be created on each render.</a:t>
            </a:r>
          </a:p>
          <a:p>
            <a:r>
              <a:rPr lang="en-US" dirty="0"/>
              <a:t>The </a:t>
            </a:r>
            <a:r>
              <a:rPr lang="en-US" dirty="0" err="1"/>
              <a:t>useRef</a:t>
            </a:r>
            <a:r>
              <a:rPr lang="en-US" dirty="0"/>
              <a:t>() hook externalizes the reference and updates it every time the UI is rendered.</a:t>
            </a:r>
          </a:p>
          <a:p>
            <a:pPr lvl="1"/>
            <a:r>
              <a:rPr lang="en-US" dirty="0"/>
              <a:t>The ref's "current" property will point to the desired element from the current rendering.</a:t>
            </a:r>
          </a:p>
          <a:p>
            <a:endParaRPr lang="en-US" dirty="0"/>
          </a:p>
        </p:txBody>
      </p:sp>
    </p:spTree>
    <p:extLst>
      <p:ext uri="{BB962C8B-B14F-4D97-AF65-F5344CB8AC3E}">
        <p14:creationId xmlns:p14="http://schemas.microsoft.com/office/powerpoint/2010/main" val="127289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6B9D6E-86A5-4D35-9CAE-B1F3E0FBBB58}"/>
              </a:ext>
            </a:extLst>
          </p:cNvPr>
          <p:cNvSpPr>
            <a:spLocks noGrp="1"/>
          </p:cNvSpPr>
          <p:nvPr>
            <p:ph sz="quarter" idx="13"/>
          </p:nvPr>
        </p:nvSpPr>
        <p:spPr>
          <a:xfrm>
            <a:off x="154760" y="952500"/>
            <a:ext cx="4981783" cy="5137215"/>
          </a:xfrm>
        </p:spPr>
        <p:txBody>
          <a:bodyPr/>
          <a:lstStyle/>
          <a:p>
            <a:r>
              <a:rPr lang="en-US" dirty="0"/>
              <a:t>Properties are data attached to objects.</a:t>
            </a:r>
          </a:p>
          <a:p>
            <a:endParaRPr lang="en-US" dirty="0"/>
          </a:p>
          <a:p>
            <a:r>
              <a:rPr lang="en-US" dirty="0"/>
              <a:t>ES6 syntax:</a:t>
            </a:r>
            <a:endParaRPr lang="en-US" sz="2000" dirty="0">
              <a:latin typeface="Consolas" panose="020B0609020204030204" pitchFamily="49" charset="0"/>
            </a:endParaRPr>
          </a:p>
          <a:p>
            <a:pPr marL="0" indent="0">
              <a:buNone/>
            </a:pPr>
            <a:r>
              <a:rPr lang="en-US" sz="2000" dirty="0">
                <a:latin typeface="Consolas" panose="020B0609020204030204" pitchFamily="49" charset="0"/>
              </a:rPr>
              <a:t>constructor()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this.myProp</a:t>
            </a:r>
            <a:r>
              <a:rPr lang="en-US" sz="2000" dirty="0">
                <a:latin typeface="Consolas" panose="020B0609020204030204" pitchFamily="49" charset="0"/>
              </a:rPr>
              <a:t> = 'value';</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r>
              <a:rPr lang="en-US" dirty="0"/>
              <a:t>ES7 syntax:</a:t>
            </a:r>
          </a:p>
          <a:p>
            <a:pPr marL="0" indent="0">
              <a:buNone/>
            </a:pPr>
            <a:r>
              <a:rPr lang="en-US" sz="2000" dirty="0" err="1">
                <a:latin typeface="Consolas" panose="020B0609020204030204" pitchFamily="49" charset="0"/>
              </a:rPr>
              <a:t>myProp</a:t>
            </a:r>
            <a:r>
              <a:rPr lang="en-US" sz="2000" dirty="0">
                <a:latin typeface="Consolas" panose="020B0609020204030204" pitchFamily="49" charset="0"/>
              </a:rPr>
              <a:t> = 'value';</a:t>
            </a:r>
          </a:p>
          <a:p>
            <a:endParaRPr lang="en-US" dirty="0"/>
          </a:p>
        </p:txBody>
      </p:sp>
      <p:sp>
        <p:nvSpPr>
          <p:cNvPr id="3" name="Title 2">
            <a:extLst>
              <a:ext uri="{FF2B5EF4-FFF2-40B4-BE49-F238E27FC236}">
                <a16:creationId xmlns:a16="http://schemas.microsoft.com/office/drawing/2014/main" id="{0EF16377-405E-4515-A321-F909F6EC4CC5}"/>
              </a:ext>
            </a:extLst>
          </p:cNvPr>
          <p:cNvSpPr>
            <a:spLocks noGrp="1"/>
          </p:cNvSpPr>
          <p:nvPr>
            <p:ph type="title"/>
          </p:nvPr>
        </p:nvSpPr>
        <p:spPr/>
        <p:txBody>
          <a:bodyPr/>
          <a:lstStyle/>
          <a:p>
            <a:r>
              <a:rPr lang="en-US" dirty="0"/>
              <a:t>Class Properties and Methods</a:t>
            </a:r>
          </a:p>
        </p:txBody>
      </p:sp>
      <p:sp>
        <p:nvSpPr>
          <p:cNvPr id="4" name="Slide Number Placeholder 3">
            <a:extLst>
              <a:ext uri="{FF2B5EF4-FFF2-40B4-BE49-F238E27FC236}">
                <a16:creationId xmlns:a16="http://schemas.microsoft.com/office/drawing/2014/main" id="{E2F6D220-9112-4669-A4E9-7DD9DA398956}"/>
              </a:ext>
            </a:extLst>
          </p:cNvPr>
          <p:cNvSpPr>
            <a:spLocks noGrp="1"/>
          </p:cNvSpPr>
          <p:nvPr>
            <p:ph type="sldNum" sz="quarter" idx="4"/>
          </p:nvPr>
        </p:nvSpPr>
        <p:spPr/>
        <p:txBody>
          <a:bodyPr/>
          <a:lstStyle/>
          <a:p>
            <a:fld id="{3A3ABCD3-4259-4031-A1A0-BB63FBFB7B73}" type="slidenum">
              <a:rPr lang="en-US" smtClean="0"/>
              <a:pPr/>
              <a:t>27</a:t>
            </a:fld>
            <a:endParaRPr lang="en-US" dirty="0"/>
          </a:p>
        </p:txBody>
      </p:sp>
      <p:sp>
        <p:nvSpPr>
          <p:cNvPr id="5" name="Content Placeholder 1">
            <a:extLst>
              <a:ext uri="{FF2B5EF4-FFF2-40B4-BE49-F238E27FC236}">
                <a16:creationId xmlns:a16="http://schemas.microsoft.com/office/drawing/2014/main" id="{7E864135-3D30-4F53-8C64-7314CACB4CCA}"/>
              </a:ext>
            </a:extLst>
          </p:cNvPr>
          <p:cNvSpPr txBox="1">
            <a:spLocks/>
          </p:cNvSpPr>
          <p:nvPr/>
        </p:nvSpPr>
        <p:spPr>
          <a:xfrm>
            <a:off x="6039833" y="952499"/>
            <a:ext cx="4981783" cy="5137215"/>
          </a:xfrm>
          <a:prstGeom prst="rect">
            <a:avLst/>
          </a:prstGeom>
          <a:ln w="12700">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Methods are behavior attached to objects.</a:t>
            </a:r>
          </a:p>
          <a:p>
            <a:endParaRPr lang="en-US" dirty="0"/>
          </a:p>
          <a:p>
            <a:r>
              <a:rPr lang="en-US" dirty="0"/>
              <a:t>ES6 syntax:</a:t>
            </a:r>
          </a:p>
          <a:p>
            <a:pPr marL="0" indent="0">
              <a:buNone/>
            </a:pPr>
            <a:r>
              <a:rPr lang="en-US" sz="2000" dirty="0" err="1">
                <a:latin typeface="Consolas" panose="020B0609020204030204" pitchFamily="49" charset="0"/>
              </a:rPr>
              <a:t>myMethod</a:t>
            </a:r>
            <a:r>
              <a:rPr lang="en-US" sz="2000" dirty="0">
                <a:latin typeface="Consolas" panose="020B0609020204030204" pitchFamily="49" charset="0"/>
              </a:rPr>
              <a:t>(p1, p2) { . . . }</a:t>
            </a:r>
          </a:p>
          <a:p>
            <a:pPr marL="0" indent="0">
              <a:buNone/>
            </a:pP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endParaRPr lang="en-US" dirty="0"/>
          </a:p>
          <a:p>
            <a:r>
              <a:rPr lang="en-US" dirty="0"/>
              <a:t>ES7 syntax:</a:t>
            </a:r>
          </a:p>
          <a:p>
            <a:pPr marL="0" indent="0">
              <a:buNone/>
            </a:pPr>
            <a:r>
              <a:rPr lang="en-US" sz="2000" dirty="0" err="1">
                <a:latin typeface="Consolas" panose="020B0609020204030204" pitchFamily="49" charset="0"/>
              </a:rPr>
              <a:t>myMethod</a:t>
            </a:r>
            <a:r>
              <a:rPr lang="en-US" sz="2000" dirty="0">
                <a:latin typeface="Consolas" panose="020B0609020204030204" pitchFamily="49" charset="0"/>
              </a:rPr>
              <a:t> = (p1, p2) =&gt; { . . . }</a:t>
            </a:r>
          </a:p>
          <a:p>
            <a:pPr marL="0" indent="0">
              <a:buNone/>
            </a:pPr>
            <a:r>
              <a:rPr lang="en-US" sz="2000" dirty="0">
                <a:latin typeface="Consolas" panose="020B0609020204030204" pitchFamily="49" charset="0"/>
              </a:rPr>
              <a:t>//benefit: binds "this" to the</a:t>
            </a:r>
          </a:p>
          <a:p>
            <a:pPr marL="0" indent="0">
              <a:buNone/>
            </a:pPr>
            <a:r>
              <a:rPr lang="en-US" sz="2000" dirty="0">
                <a:latin typeface="Consolas" panose="020B0609020204030204" pitchFamily="49" charset="0"/>
              </a:rPr>
              <a:t>//object instance</a:t>
            </a:r>
          </a:p>
          <a:p>
            <a:endParaRPr lang="en-US" dirty="0"/>
          </a:p>
        </p:txBody>
      </p:sp>
      <p:sp>
        <p:nvSpPr>
          <p:cNvPr id="6" name="Rectangle 5">
            <a:extLst>
              <a:ext uri="{FF2B5EF4-FFF2-40B4-BE49-F238E27FC236}">
                <a16:creationId xmlns:a16="http://schemas.microsoft.com/office/drawing/2014/main" id="{63F3DAE3-7DA7-4C62-9EE1-735BD1668D45}"/>
              </a:ext>
            </a:extLst>
          </p:cNvPr>
          <p:cNvSpPr/>
          <p:nvPr/>
        </p:nvSpPr>
        <p:spPr>
          <a:xfrm>
            <a:off x="79513" y="2639833"/>
            <a:ext cx="4572000" cy="1351722"/>
          </a:xfrm>
          <a:prstGeom prst="rect">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3B8B331-3EBC-414A-84C5-64A880A2BEB6}"/>
              </a:ext>
            </a:extLst>
          </p:cNvPr>
          <p:cNvSpPr/>
          <p:nvPr/>
        </p:nvSpPr>
        <p:spPr>
          <a:xfrm>
            <a:off x="79513" y="4631966"/>
            <a:ext cx="4572000" cy="1351722"/>
          </a:xfrm>
          <a:prstGeom prst="rect">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5486D6-AD22-4F77-A320-A1E78D5BDC91}"/>
              </a:ext>
            </a:extLst>
          </p:cNvPr>
          <p:cNvSpPr/>
          <p:nvPr/>
        </p:nvSpPr>
        <p:spPr>
          <a:xfrm>
            <a:off x="6039833" y="4631966"/>
            <a:ext cx="4572000" cy="1351722"/>
          </a:xfrm>
          <a:prstGeom prst="rect">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1963CFD-D202-47D7-832A-3D88F93500B3}"/>
              </a:ext>
            </a:extLst>
          </p:cNvPr>
          <p:cNvSpPr/>
          <p:nvPr/>
        </p:nvSpPr>
        <p:spPr>
          <a:xfrm>
            <a:off x="6095999" y="2639833"/>
            <a:ext cx="4572000" cy="1351722"/>
          </a:xfrm>
          <a:prstGeom prst="rect">
            <a:avLst/>
          </a:prstGeom>
          <a:solidFill>
            <a:srgbClr val="4472C4">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68559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A0C294-6802-472B-9411-FE90042F62C6}"/>
              </a:ext>
            </a:extLst>
          </p:cNvPr>
          <p:cNvSpPr>
            <a:spLocks noGrp="1"/>
          </p:cNvSpPr>
          <p:nvPr>
            <p:ph sz="quarter" idx="13"/>
          </p:nvPr>
        </p:nvSpPr>
        <p:spPr/>
        <p:txBody>
          <a:bodyPr/>
          <a:lstStyle/>
          <a:p>
            <a:r>
              <a:rPr lang="en-US" dirty="0"/>
              <a:t>const </a:t>
            </a:r>
            <a:r>
              <a:rPr lang="en-US" dirty="0" err="1"/>
              <a:t>myRef</a:t>
            </a:r>
            <a:r>
              <a:rPr lang="en-US" dirty="0"/>
              <a:t> = </a:t>
            </a:r>
            <a:r>
              <a:rPr lang="en-US" dirty="0" err="1"/>
              <a:t>useRef</a:t>
            </a:r>
            <a:r>
              <a:rPr lang="en-US" dirty="0"/>
              <a:t>(0);</a:t>
            </a:r>
          </a:p>
          <a:p>
            <a:endParaRPr lang="en-US" dirty="0"/>
          </a:p>
          <a:p>
            <a:r>
              <a:rPr lang="en-US" dirty="0" err="1"/>
              <a:t>useEffect</a:t>
            </a:r>
            <a:r>
              <a:rPr lang="en-US" dirty="0"/>
              <a:t>(() =&gt; {</a:t>
            </a:r>
          </a:p>
          <a:p>
            <a:r>
              <a:rPr lang="en-US" dirty="0"/>
              <a:t>	</a:t>
            </a:r>
            <a:r>
              <a:rPr lang="en-US" dirty="0" err="1"/>
              <a:t>myRef.current</a:t>
            </a:r>
            <a:r>
              <a:rPr lang="en-US" dirty="0"/>
              <a:t> += 1</a:t>
            </a:r>
          </a:p>
          <a:p>
            <a:r>
              <a:rPr lang="en-US" dirty="0"/>
              <a:t>}, [</a:t>
            </a:r>
            <a:r>
              <a:rPr lang="en-US" dirty="0" err="1"/>
              <a:t>myRef</a:t>
            </a:r>
            <a:r>
              <a:rPr lang="en-US" dirty="0"/>
              <a:t>]);</a:t>
            </a:r>
          </a:p>
          <a:p>
            <a:endParaRPr lang="en-US" dirty="0"/>
          </a:p>
          <a:p>
            <a:r>
              <a:rPr lang="en-US" dirty="0" err="1"/>
              <a:t>useEffect</a:t>
            </a:r>
            <a:r>
              <a:rPr lang="en-US" dirty="0"/>
              <a:t>(() =&gt; {</a:t>
            </a:r>
          </a:p>
          <a:p>
            <a:r>
              <a:rPr lang="en-US" dirty="0"/>
              <a:t>	if (</a:t>
            </a:r>
            <a:r>
              <a:rPr lang="en-US" dirty="0" err="1"/>
              <a:t>myRef.current</a:t>
            </a:r>
            <a:r>
              <a:rPr lang="en-US" dirty="0"/>
              <a:t> &gt; 10) {</a:t>
            </a:r>
          </a:p>
          <a:p>
            <a:r>
              <a:rPr lang="en-US" dirty="0"/>
              <a:t>		</a:t>
            </a:r>
            <a:r>
              <a:rPr lang="en-US" dirty="0" err="1"/>
              <a:t>myRef.current</a:t>
            </a:r>
            <a:r>
              <a:rPr lang="en-US" dirty="0"/>
              <a:t> = 0;</a:t>
            </a:r>
          </a:p>
          <a:p>
            <a:r>
              <a:rPr lang="en-US" dirty="0"/>
              <a:t>	}</a:t>
            </a:r>
          </a:p>
          <a:p>
            <a:r>
              <a:rPr lang="en-US" dirty="0"/>
              <a:t>}, [</a:t>
            </a:r>
            <a:r>
              <a:rPr lang="en-US" dirty="0" err="1"/>
              <a:t>myRef</a:t>
            </a:r>
            <a:r>
              <a:rPr lang="en-US" dirty="0"/>
              <a:t>]);</a:t>
            </a:r>
          </a:p>
        </p:txBody>
      </p:sp>
      <p:sp>
        <p:nvSpPr>
          <p:cNvPr id="3" name="Title 2">
            <a:extLst>
              <a:ext uri="{FF2B5EF4-FFF2-40B4-BE49-F238E27FC236}">
                <a16:creationId xmlns:a16="http://schemas.microsoft.com/office/drawing/2014/main" id="{F1429CA5-AA14-4F73-9421-9F1C0390370A}"/>
              </a:ext>
            </a:extLst>
          </p:cNvPr>
          <p:cNvSpPr>
            <a:spLocks noGrp="1"/>
          </p:cNvSpPr>
          <p:nvPr>
            <p:ph type="title"/>
          </p:nvPr>
        </p:nvSpPr>
        <p:spPr/>
        <p:txBody>
          <a:bodyPr/>
          <a:lstStyle/>
          <a:p>
            <a:r>
              <a:rPr lang="en-US" dirty="0"/>
              <a:t>Other Uses for </a:t>
            </a:r>
            <a:r>
              <a:rPr lang="en-US" dirty="0" err="1"/>
              <a:t>useRef</a:t>
            </a:r>
            <a:r>
              <a:rPr lang="en-US" dirty="0"/>
              <a:t>()</a:t>
            </a:r>
          </a:p>
        </p:txBody>
      </p:sp>
      <p:sp>
        <p:nvSpPr>
          <p:cNvPr id="4" name="Slide Number Placeholder 3">
            <a:extLst>
              <a:ext uri="{FF2B5EF4-FFF2-40B4-BE49-F238E27FC236}">
                <a16:creationId xmlns:a16="http://schemas.microsoft.com/office/drawing/2014/main" id="{C60360CF-32D6-4899-82E8-154AF544BB88}"/>
              </a:ext>
            </a:extLst>
          </p:cNvPr>
          <p:cNvSpPr>
            <a:spLocks noGrp="1"/>
          </p:cNvSpPr>
          <p:nvPr>
            <p:ph type="sldNum" sz="quarter" idx="4"/>
          </p:nvPr>
        </p:nvSpPr>
        <p:spPr/>
        <p:txBody>
          <a:bodyPr/>
          <a:lstStyle/>
          <a:p>
            <a:fld id="{3A3ABCD3-4259-4031-A1A0-BB63FBFB7B73}" type="slidenum">
              <a:rPr lang="en-US" smtClean="0"/>
              <a:pPr/>
              <a:t>270</a:t>
            </a:fld>
            <a:endParaRPr lang="en-US" dirty="0"/>
          </a:p>
        </p:txBody>
      </p:sp>
      <p:sp>
        <p:nvSpPr>
          <p:cNvPr id="5" name="Content Placeholder 4">
            <a:extLst>
              <a:ext uri="{FF2B5EF4-FFF2-40B4-BE49-F238E27FC236}">
                <a16:creationId xmlns:a16="http://schemas.microsoft.com/office/drawing/2014/main" id="{57994187-E15A-41F7-BE00-76A3158EED55}"/>
              </a:ext>
            </a:extLst>
          </p:cNvPr>
          <p:cNvSpPr>
            <a:spLocks noGrp="1"/>
          </p:cNvSpPr>
          <p:nvPr>
            <p:ph sz="quarter" idx="14"/>
          </p:nvPr>
        </p:nvSpPr>
        <p:spPr/>
        <p:txBody>
          <a:bodyPr/>
          <a:lstStyle/>
          <a:p>
            <a:r>
              <a:rPr lang="en-US" dirty="0" err="1"/>
              <a:t>useRef</a:t>
            </a:r>
            <a:r>
              <a:rPr lang="en-US" dirty="0"/>
              <a:t>() can also be used to emulate instance variables.</a:t>
            </a:r>
          </a:p>
          <a:p>
            <a:pPr lvl="1"/>
            <a:r>
              <a:rPr lang="en-US" dirty="0"/>
              <a:t>It simply creates a plain JavaScript object, albeit one that is managed by React.</a:t>
            </a:r>
          </a:p>
          <a:p>
            <a:r>
              <a:rPr lang="en-US" dirty="0"/>
              <a:t>The objects created by </a:t>
            </a:r>
            <a:r>
              <a:rPr lang="en-US" dirty="0" err="1"/>
              <a:t>useRef</a:t>
            </a:r>
            <a:r>
              <a:rPr lang="en-US" dirty="0"/>
              <a:t>() can persist any desired data between renderings.</a:t>
            </a:r>
          </a:p>
          <a:p>
            <a:pPr lvl="1"/>
            <a:r>
              <a:rPr lang="en-US" dirty="0"/>
              <a:t>The "current" property is mutable.</a:t>
            </a:r>
          </a:p>
          <a:p>
            <a:r>
              <a:rPr lang="en-US" dirty="0"/>
              <a:t>The </a:t>
            </a:r>
            <a:r>
              <a:rPr lang="en-US" dirty="0" err="1"/>
              <a:t>useRef</a:t>
            </a:r>
            <a:r>
              <a:rPr lang="en-US" dirty="0"/>
              <a:t>() object does NOT notify you when content changes.</a:t>
            </a:r>
          </a:p>
          <a:p>
            <a:pPr lvl="1"/>
            <a:r>
              <a:rPr lang="en-US" dirty="0"/>
              <a:t>Modifying it will NOT cause a re-render.</a:t>
            </a:r>
          </a:p>
          <a:p>
            <a:endParaRPr lang="en-US" dirty="0"/>
          </a:p>
        </p:txBody>
      </p:sp>
    </p:spTree>
    <p:extLst>
      <p:ext uri="{BB962C8B-B14F-4D97-AF65-F5344CB8AC3E}">
        <p14:creationId xmlns:p14="http://schemas.microsoft.com/office/powerpoint/2010/main" val="250744848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964984-0F3C-4D46-910C-EC322D8E6107}"/>
              </a:ext>
            </a:extLst>
          </p:cNvPr>
          <p:cNvSpPr>
            <a:spLocks noGrp="1"/>
          </p:cNvSpPr>
          <p:nvPr>
            <p:ph sz="quarter" idx="13"/>
          </p:nvPr>
        </p:nvSpPr>
        <p:spPr/>
        <p:txBody>
          <a:bodyPr/>
          <a:lstStyle/>
          <a:p>
            <a:r>
              <a:rPr lang="en-US" dirty="0" err="1"/>
              <a:t>useEffect</a:t>
            </a:r>
            <a:r>
              <a:rPr lang="en-US" dirty="0"/>
              <a:t>(() =&gt; {</a:t>
            </a:r>
          </a:p>
          <a:p>
            <a:r>
              <a:rPr lang="en-US" dirty="0"/>
              <a:t>	const resource = </a:t>
            </a:r>
            <a:r>
              <a:rPr lang="en-US" dirty="0" err="1"/>
              <a:t>setupResource</a:t>
            </a:r>
            <a:r>
              <a:rPr lang="en-US" dirty="0"/>
              <a:t>();</a:t>
            </a:r>
          </a:p>
          <a:p>
            <a:endParaRPr lang="en-US" dirty="0"/>
          </a:p>
          <a:p>
            <a:r>
              <a:rPr lang="en-US" dirty="0"/>
              <a:t>	return () =&gt; {</a:t>
            </a:r>
          </a:p>
          <a:p>
            <a:r>
              <a:rPr lang="en-US" dirty="0"/>
              <a:t>		</a:t>
            </a:r>
            <a:r>
              <a:rPr lang="en-US" dirty="0" err="1"/>
              <a:t>resource.unsubscribe</a:t>
            </a:r>
            <a:r>
              <a:rPr lang="en-US" dirty="0"/>
              <a:t>();</a:t>
            </a:r>
          </a:p>
          <a:p>
            <a:r>
              <a:rPr lang="en-US" dirty="0"/>
              <a:t>	}</a:t>
            </a:r>
          </a:p>
          <a:p>
            <a:r>
              <a:rPr lang="en-US" dirty="0"/>
              <a:t>}, []);</a:t>
            </a:r>
          </a:p>
          <a:p>
            <a:endParaRPr lang="en-US" dirty="0"/>
          </a:p>
        </p:txBody>
      </p:sp>
      <p:sp>
        <p:nvSpPr>
          <p:cNvPr id="3" name="Title 2">
            <a:extLst>
              <a:ext uri="{FF2B5EF4-FFF2-40B4-BE49-F238E27FC236}">
                <a16:creationId xmlns:a16="http://schemas.microsoft.com/office/drawing/2014/main" id="{410A7567-7B92-4BF1-B5CB-E377DA51BF35}"/>
              </a:ext>
            </a:extLst>
          </p:cNvPr>
          <p:cNvSpPr>
            <a:spLocks noGrp="1"/>
          </p:cNvSpPr>
          <p:nvPr>
            <p:ph type="title"/>
          </p:nvPr>
        </p:nvSpPr>
        <p:spPr/>
        <p:txBody>
          <a:bodyPr/>
          <a:lstStyle/>
          <a:p>
            <a:r>
              <a:rPr lang="en-US" dirty="0"/>
              <a:t>Cleaning Up from </a:t>
            </a:r>
            <a:r>
              <a:rPr lang="en-US" dirty="0" err="1"/>
              <a:t>useEffect</a:t>
            </a:r>
            <a:r>
              <a:rPr lang="en-US" dirty="0"/>
              <a:t>()</a:t>
            </a:r>
          </a:p>
        </p:txBody>
      </p:sp>
      <p:sp>
        <p:nvSpPr>
          <p:cNvPr id="4" name="Slide Number Placeholder 3">
            <a:extLst>
              <a:ext uri="{FF2B5EF4-FFF2-40B4-BE49-F238E27FC236}">
                <a16:creationId xmlns:a16="http://schemas.microsoft.com/office/drawing/2014/main" id="{9ED5C2F7-4E74-48BB-BC1F-D408B245D03E}"/>
              </a:ext>
            </a:extLst>
          </p:cNvPr>
          <p:cNvSpPr>
            <a:spLocks noGrp="1"/>
          </p:cNvSpPr>
          <p:nvPr>
            <p:ph type="sldNum" sz="quarter" idx="4"/>
          </p:nvPr>
        </p:nvSpPr>
        <p:spPr/>
        <p:txBody>
          <a:bodyPr/>
          <a:lstStyle/>
          <a:p>
            <a:fld id="{3A3ABCD3-4259-4031-A1A0-BB63FBFB7B73}" type="slidenum">
              <a:rPr lang="en-US" smtClean="0"/>
              <a:pPr/>
              <a:t>271</a:t>
            </a:fld>
            <a:endParaRPr lang="en-US" dirty="0"/>
          </a:p>
        </p:txBody>
      </p:sp>
      <p:sp>
        <p:nvSpPr>
          <p:cNvPr id="5" name="Content Placeholder 4">
            <a:extLst>
              <a:ext uri="{FF2B5EF4-FFF2-40B4-BE49-F238E27FC236}">
                <a16:creationId xmlns:a16="http://schemas.microsoft.com/office/drawing/2014/main" id="{53F6AFE0-8C82-4575-8990-7BE4D0C0B73E}"/>
              </a:ext>
            </a:extLst>
          </p:cNvPr>
          <p:cNvSpPr>
            <a:spLocks noGrp="1"/>
          </p:cNvSpPr>
          <p:nvPr>
            <p:ph sz="quarter" idx="14"/>
          </p:nvPr>
        </p:nvSpPr>
        <p:spPr/>
        <p:txBody>
          <a:bodyPr/>
          <a:lstStyle/>
          <a:p>
            <a:r>
              <a:rPr lang="en-US" dirty="0"/>
              <a:t>Effects are often invoked repeatedly and are often asynchronous.</a:t>
            </a:r>
          </a:p>
          <a:p>
            <a:r>
              <a:rPr lang="en-US" dirty="0"/>
              <a:t>If the previous invocation of the effect has not completed when it is invoked again, you may wish to cancel the previous execution.</a:t>
            </a:r>
          </a:p>
          <a:p>
            <a:r>
              <a:rPr lang="en-US" dirty="0"/>
              <a:t>Effects can return a value.</a:t>
            </a:r>
          </a:p>
          <a:p>
            <a:pPr lvl="1"/>
            <a:r>
              <a:rPr lang="en-US" dirty="0"/>
              <a:t>If they do, it must be a function.</a:t>
            </a:r>
          </a:p>
          <a:p>
            <a:r>
              <a:rPr lang="en-US" dirty="0"/>
              <a:t>This returned function will be invoked immediately prior to the next invocation of the effect.</a:t>
            </a:r>
          </a:p>
          <a:p>
            <a:r>
              <a:rPr lang="en-US" dirty="0"/>
              <a:t>If the effect has [] as dependencies, the cleanup function runs when the component is unmounted.</a:t>
            </a:r>
          </a:p>
        </p:txBody>
      </p:sp>
    </p:spTree>
    <p:extLst>
      <p:ext uri="{BB962C8B-B14F-4D97-AF65-F5344CB8AC3E}">
        <p14:creationId xmlns:p14="http://schemas.microsoft.com/office/powerpoint/2010/main" val="306284976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15 in your student files</a:t>
            </a:r>
          </a:p>
        </p:txBody>
      </p:sp>
      <p:sp>
        <p:nvSpPr>
          <p:cNvPr id="3" name="Title 2"/>
          <p:cNvSpPr>
            <a:spLocks noGrp="1"/>
          </p:cNvSpPr>
          <p:nvPr>
            <p:ph type="title"/>
          </p:nvPr>
        </p:nvSpPr>
        <p:spPr/>
        <p:txBody>
          <a:bodyPr/>
          <a:lstStyle/>
          <a:p>
            <a:r>
              <a:rPr lang="en-US" dirty="0"/>
              <a:t>Exercise 15: Side Effects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272</a:t>
            </a:fld>
            <a:endParaRPr lang="en-US" dirty="0"/>
          </a:p>
        </p:txBody>
      </p:sp>
    </p:spTree>
    <p:extLst>
      <p:ext uri="{BB962C8B-B14F-4D97-AF65-F5344CB8AC3E}">
        <p14:creationId xmlns:p14="http://schemas.microsoft.com/office/powerpoint/2010/main" val="206456273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32512" y="1129018"/>
            <a:ext cx="5926974" cy="4314186"/>
          </a:xfrm>
        </p:spPr>
        <p:txBody>
          <a:bodyPr/>
          <a:lstStyle/>
          <a:p>
            <a:pPr marL="0" indent="0">
              <a:buNone/>
            </a:pPr>
            <a:r>
              <a:rPr lang="en-US" b="1" dirty="0"/>
              <a:t>In this lesson you will learn about:</a:t>
            </a:r>
          </a:p>
          <a:p>
            <a:r>
              <a:rPr lang="en-US" dirty="0"/>
              <a:t>Understanding State Batching</a:t>
            </a:r>
          </a:p>
          <a:p>
            <a:r>
              <a:rPr lang="en-US" dirty="0"/>
              <a:t>Understanding </a:t>
            </a:r>
            <a:r>
              <a:rPr lang="en-US" dirty="0" err="1"/>
              <a:t>useReducer</a:t>
            </a:r>
            <a:r>
              <a:rPr lang="en-US" dirty="0"/>
              <a:t>()</a:t>
            </a:r>
          </a:p>
          <a:p>
            <a:r>
              <a:rPr lang="en-US" dirty="0" err="1"/>
              <a:t>useReducer</a:t>
            </a:r>
            <a:r>
              <a:rPr lang="en-US" dirty="0"/>
              <a:t>() and HTTP State</a:t>
            </a:r>
          </a:p>
          <a:p>
            <a:r>
              <a:rPr lang="en-US" dirty="0"/>
              <a:t>Working with </a:t>
            </a:r>
            <a:r>
              <a:rPr lang="en-US" dirty="0" err="1"/>
              <a:t>useContext</a:t>
            </a:r>
            <a:r>
              <a:rPr lang="en-US" dirty="0"/>
              <a:t>()</a:t>
            </a:r>
          </a:p>
          <a:p>
            <a:r>
              <a:rPr lang="en-US" dirty="0"/>
              <a:t>Performance Optimization with </a:t>
            </a:r>
            <a:r>
              <a:rPr lang="en-US" dirty="0" err="1"/>
              <a:t>useMemo</a:t>
            </a:r>
            <a:r>
              <a:rPr lang="en-US" dirty="0"/>
              <a:t>()</a:t>
            </a:r>
          </a:p>
          <a:p>
            <a:endParaRPr lang="en-US" dirty="0"/>
          </a:p>
          <a:p>
            <a:endParaRPr lang="en-US" dirty="0"/>
          </a:p>
        </p:txBody>
      </p:sp>
      <p:sp>
        <p:nvSpPr>
          <p:cNvPr id="3" name="Title 2"/>
          <p:cNvSpPr>
            <a:spLocks noGrp="1"/>
          </p:cNvSpPr>
          <p:nvPr>
            <p:ph type="title"/>
          </p:nvPr>
        </p:nvSpPr>
        <p:spPr/>
        <p:txBody>
          <a:bodyPr/>
          <a:lstStyle/>
          <a:p>
            <a:r>
              <a:rPr lang="en-US" dirty="0"/>
              <a:t>Lesson 16: Reducers and Context</a:t>
            </a:r>
          </a:p>
        </p:txBody>
      </p:sp>
      <p:sp>
        <p:nvSpPr>
          <p:cNvPr id="4" name="Slide Number Placeholder 3"/>
          <p:cNvSpPr>
            <a:spLocks noGrp="1"/>
          </p:cNvSpPr>
          <p:nvPr>
            <p:ph type="sldNum" sz="quarter" idx="4"/>
          </p:nvPr>
        </p:nvSpPr>
        <p:spPr/>
        <p:txBody>
          <a:bodyPr/>
          <a:lstStyle/>
          <a:p>
            <a:fld id="{3A3ABCD3-4259-4031-A1A0-BB63FBFB7B73}" type="slidenum">
              <a:rPr lang="en-US" smtClean="0"/>
              <a:pPr/>
              <a:t>273</a:t>
            </a:fld>
            <a:endParaRPr lang="en-US" dirty="0"/>
          </a:p>
        </p:txBody>
      </p:sp>
    </p:spTree>
    <p:extLst>
      <p:ext uri="{BB962C8B-B14F-4D97-AF65-F5344CB8AC3E}">
        <p14:creationId xmlns:p14="http://schemas.microsoft.com/office/powerpoint/2010/main" val="302906924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CD4FA2-5ADB-4AAF-99DD-B94217918447}"/>
              </a:ext>
            </a:extLst>
          </p:cNvPr>
          <p:cNvSpPr>
            <a:spLocks noGrp="1"/>
          </p:cNvSpPr>
          <p:nvPr>
            <p:ph sz="quarter" idx="13"/>
          </p:nvPr>
        </p:nvSpPr>
        <p:spPr/>
        <p:txBody>
          <a:bodyPr/>
          <a:lstStyle/>
          <a:p>
            <a:r>
              <a:rPr lang="en-US" dirty="0"/>
              <a:t>const [counter, </a:t>
            </a:r>
            <a:r>
              <a:rPr lang="en-US" dirty="0" err="1"/>
              <a:t>setCounter</a:t>
            </a:r>
            <a:r>
              <a:rPr lang="en-US" dirty="0"/>
              <a:t>] = </a:t>
            </a:r>
            <a:r>
              <a:rPr lang="en-US" dirty="0" err="1"/>
              <a:t>useState</a:t>
            </a:r>
            <a:r>
              <a:rPr lang="en-US" dirty="0"/>
              <a:t>(0);</a:t>
            </a:r>
          </a:p>
          <a:p>
            <a:endParaRPr lang="en-US" dirty="0"/>
          </a:p>
          <a:p>
            <a:r>
              <a:rPr lang="en-US" dirty="0"/>
              <a:t>const </a:t>
            </a:r>
            <a:r>
              <a:rPr lang="en-US" dirty="0" err="1"/>
              <a:t>clickHandler</a:t>
            </a:r>
            <a:r>
              <a:rPr lang="en-US" dirty="0"/>
              <a:t> = () =&gt; {</a:t>
            </a:r>
          </a:p>
          <a:p>
            <a:r>
              <a:rPr lang="en-US" dirty="0"/>
              <a:t>	console.log(counter);  //prints 0</a:t>
            </a:r>
          </a:p>
          <a:p>
            <a:r>
              <a:rPr lang="en-US" dirty="0"/>
              <a:t>	</a:t>
            </a:r>
            <a:r>
              <a:rPr lang="en-US" dirty="0" err="1"/>
              <a:t>setCounter</a:t>
            </a:r>
            <a:r>
              <a:rPr lang="en-US" dirty="0"/>
              <a:t>(12);</a:t>
            </a:r>
          </a:p>
          <a:p>
            <a:r>
              <a:rPr lang="en-US" dirty="0"/>
              <a:t>	console.log(counter);  //still 0</a:t>
            </a:r>
          </a:p>
          <a:p>
            <a:r>
              <a:rPr lang="en-US" dirty="0"/>
              <a:t>};</a:t>
            </a:r>
          </a:p>
          <a:p>
            <a:endParaRPr lang="en-US" dirty="0"/>
          </a:p>
        </p:txBody>
      </p:sp>
      <p:sp>
        <p:nvSpPr>
          <p:cNvPr id="3" name="Title 2">
            <a:extLst>
              <a:ext uri="{FF2B5EF4-FFF2-40B4-BE49-F238E27FC236}">
                <a16:creationId xmlns:a16="http://schemas.microsoft.com/office/drawing/2014/main" id="{93C1FFBA-B48D-4EAD-BB8F-5A87D88DC0D7}"/>
              </a:ext>
            </a:extLst>
          </p:cNvPr>
          <p:cNvSpPr>
            <a:spLocks noGrp="1"/>
          </p:cNvSpPr>
          <p:nvPr>
            <p:ph type="title"/>
          </p:nvPr>
        </p:nvSpPr>
        <p:spPr/>
        <p:txBody>
          <a:bodyPr/>
          <a:lstStyle/>
          <a:p>
            <a:r>
              <a:rPr lang="en-US" dirty="0"/>
              <a:t>Understanding State Batching</a:t>
            </a:r>
          </a:p>
        </p:txBody>
      </p:sp>
      <p:sp>
        <p:nvSpPr>
          <p:cNvPr id="4" name="Slide Number Placeholder 3">
            <a:extLst>
              <a:ext uri="{FF2B5EF4-FFF2-40B4-BE49-F238E27FC236}">
                <a16:creationId xmlns:a16="http://schemas.microsoft.com/office/drawing/2014/main" id="{841101DD-26E5-456C-9E8E-5A5CC658F803}"/>
              </a:ext>
            </a:extLst>
          </p:cNvPr>
          <p:cNvSpPr>
            <a:spLocks noGrp="1"/>
          </p:cNvSpPr>
          <p:nvPr>
            <p:ph type="sldNum" sz="quarter" idx="4"/>
          </p:nvPr>
        </p:nvSpPr>
        <p:spPr/>
        <p:txBody>
          <a:bodyPr/>
          <a:lstStyle/>
          <a:p>
            <a:fld id="{3A3ABCD3-4259-4031-A1A0-BB63FBFB7B73}" type="slidenum">
              <a:rPr lang="en-US" smtClean="0"/>
              <a:pPr/>
              <a:t>274</a:t>
            </a:fld>
            <a:endParaRPr lang="en-US" dirty="0"/>
          </a:p>
        </p:txBody>
      </p:sp>
      <p:sp>
        <p:nvSpPr>
          <p:cNvPr id="5" name="Content Placeholder 4">
            <a:extLst>
              <a:ext uri="{FF2B5EF4-FFF2-40B4-BE49-F238E27FC236}">
                <a16:creationId xmlns:a16="http://schemas.microsoft.com/office/drawing/2014/main" id="{B07C6D53-3950-4791-9B52-5F26C0497D9A}"/>
              </a:ext>
            </a:extLst>
          </p:cNvPr>
          <p:cNvSpPr>
            <a:spLocks noGrp="1"/>
          </p:cNvSpPr>
          <p:nvPr>
            <p:ph sz="quarter" idx="14"/>
          </p:nvPr>
        </p:nvSpPr>
        <p:spPr/>
        <p:txBody>
          <a:bodyPr/>
          <a:lstStyle/>
          <a:p>
            <a:r>
              <a:rPr lang="en-US" dirty="0"/>
              <a:t>React does NOT apply state changes immediately – they are scheduled.</a:t>
            </a:r>
          </a:p>
          <a:p>
            <a:pPr lvl="1"/>
            <a:r>
              <a:rPr lang="en-US" dirty="0"/>
              <a:t>This applies to class-based component state update using </a:t>
            </a:r>
            <a:r>
              <a:rPr lang="en-US" dirty="0" err="1"/>
              <a:t>this.setState</a:t>
            </a:r>
            <a:r>
              <a:rPr lang="en-US" dirty="0"/>
              <a:t>().</a:t>
            </a:r>
          </a:p>
          <a:p>
            <a:pPr lvl="1"/>
            <a:r>
              <a:rPr lang="en-US" dirty="0"/>
              <a:t>This applies to functional component state update using </a:t>
            </a:r>
            <a:r>
              <a:rPr lang="en-US" dirty="0" err="1"/>
              <a:t>useState</a:t>
            </a:r>
            <a:r>
              <a:rPr lang="en-US" dirty="0"/>
              <a:t>().</a:t>
            </a:r>
          </a:p>
          <a:p>
            <a:r>
              <a:rPr lang="en-US" dirty="0"/>
              <a:t>Invoking multiple state change functions in the same synchronous execution cycle (i.e. the same function) will NOT trigger multiple renderings.</a:t>
            </a:r>
          </a:p>
          <a:p>
            <a:pPr lvl="1"/>
            <a:r>
              <a:rPr lang="en-US" dirty="0"/>
              <a:t>Feel free to set as many different states as necessary in each function.</a:t>
            </a:r>
          </a:p>
          <a:p>
            <a:r>
              <a:rPr lang="en-US" dirty="0"/>
              <a:t>New state values will NOT be available until the next component render cycle.</a:t>
            </a:r>
          </a:p>
          <a:p>
            <a:endParaRPr lang="en-US" dirty="0"/>
          </a:p>
        </p:txBody>
      </p:sp>
    </p:spTree>
    <p:extLst>
      <p:ext uri="{BB962C8B-B14F-4D97-AF65-F5344CB8AC3E}">
        <p14:creationId xmlns:p14="http://schemas.microsoft.com/office/powerpoint/2010/main" val="95913610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6C2C3E-EC83-4299-BE73-D8338EFF2C09}"/>
              </a:ext>
            </a:extLst>
          </p:cNvPr>
          <p:cNvSpPr>
            <a:spLocks noGrp="1"/>
          </p:cNvSpPr>
          <p:nvPr>
            <p:ph sz="quarter" idx="13"/>
          </p:nvPr>
        </p:nvSpPr>
        <p:spPr/>
        <p:txBody>
          <a:bodyPr/>
          <a:lstStyle/>
          <a:p>
            <a:r>
              <a:rPr lang="en-US" dirty="0" err="1"/>
              <a:t>useState</a:t>
            </a:r>
            <a:r>
              <a:rPr lang="en-US" dirty="0"/>
              <a:t>() allows functional components to hook into React stateful behavior.</a:t>
            </a:r>
          </a:p>
          <a:p>
            <a:r>
              <a:rPr lang="en-US" dirty="0"/>
              <a:t>State batching reduces performance penalties for multiple modifications to state.</a:t>
            </a:r>
          </a:p>
          <a:p>
            <a:r>
              <a:rPr lang="en-US" dirty="0"/>
              <a:t>This can lead to functional components that have many independently-managed bits of state.</a:t>
            </a:r>
          </a:p>
          <a:p>
            <a:r>
              <a:rPr lang="en-US" dirty="0"/>
              <a:t>When multiple bits of state need to change together, it can result in complex code.</a:t>
            </a:r>
          </a:p>
          <a:p>
            <a:pPr lvl="1"/>
            <a:r>
              <a:rPr lang="en-US" dirty="0"/>
              <a:t>The same state values may be mutated in multiple effects or event handlers.</a:t>
            </a:r>
          </a:p>
          <a:p>
            <a:r>
              <a:rPr lang="en-US" dirty="0" err="1"/>
              <a:t>useReducer</a:t>
            </a:r>
            <a:r>
              <a:rPr lang="en-US" dirty="0"/>
              <a:t>() can help simplify the code in those situations.</a:t>
            </a:r>
          </a:p>
          <a:p>
            <a:endParaRPr lang="en-US" dirty="0"/>
          </a:p>
        </p:txBody>
      </p:sp>
      <p:sp>
        <p:nvSpPr>
          <p:cNvPr id="3" name="Title 2">
            <a:extLst>
              <a:ext uri="{FF2B5EF4-FFF2-40B4-BE49-F238E27FC236}">
                <a16:creationId xmlns:a16="http://schemas.microsoft.com/office/drawing/2014/main" id="{881AC4B8-6EDA-4703-89E5-736DA4320F3B}"/>
              </a:ext>
            </a:extLst>
          </p:cNvPr>
          <p:cNvSpPr>
            <a:spLocks noGrp="1"/>
          </p:cNvSpPr>
          <p:nvPr>
            <p:ph type="title"/>
          </p:nvPr>
        </p:nvSpPr>
        <p:spPr/>
        <p:txBody>
          <a:bodyPr/>
          <a:lstStyle/>
          <a:p>
            <a:r>
              <a:rPr lang="en-US" dirty="0"/>
              <a:t>Managing State</a:t>
            </a:r>
          </a:p>
        </p:txBody>
      </p:sp>
      <p:sp>
        <p:nvSpPr>
          <p:cNvPr id="4" name="Slide Number Placeholder 3">
            <a:extLst>
              <a:ext uri="{FF2B5EF4-FFF2-40B4-BE49-F238E27FC236}">
                <a16:creationId xmlns:a16="http://schemas.microsoft.com/office/drawing/2014/main" id="{875CDD35-F31B-486D-9714-1281A5B344BB}"/>
              </a:ext>
            </a:extLst>
          </p:cNvPr>
          <p:cNvSpPr>
            <a:spLocks noGrp="1"/>
          </p:cNvSpPr>
          <p:nvPr>
            <p:ph type="sldNum" sz="quarter" idx="4"/>
          </p:nvPr>
        </p:nvSpPr>
        <p:spPr/>
        <p:txBody>
          <a:bodyPr/>
          <a:lstStyle/>
          <a:p>
            <a:fld id="{3A3ABCD3-4259-4031-A1A0-BB63FBFB7B73}" type="slidenum">
              <a:rPr lang="en-US" smtClean="0"/>
              <a:pPr/>
              <a:t>275</a:t>
            </a:fld>
            <a:endParaRPr lang="en-US" dirty="0"/>
          </a:p>
        </p:txBody>
      </p:sp>
    </p:spTree>
    <p:extLst>
      <p:ext uri="{BB962C8B-B14F-4D97-AF65-F5344CB8AC3E}">
        <p14:creationId xmlns:p14="http://schemas.microsoft.com/office/powerpoint/2010/main" val="25407615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B48FC6-9243-4119-AD41-67728CA8CFB1}"/>
              </a:ext>
            </a:extLst>
          </p:cNvPr>
          <p:cNvSpPr>
            <a:spLocks noGrp="1"/>
          </p:cNvSpPr>
          <p:nvPr>
            <p:ph sz="quarter" idx="13"/>
          </p:nvPr>
        </p:nvSpPr>
        <p:spPr/>
        <p:txBody>
          <a:bodyPr/>
          <a:lstStyle/>
          <a:p>
            <a:r>
              <a:rPr lang="en-US" dirty="0"/>
              <a:t>const </a:t>
            </a:r>
            <a:r>
              <a:rPr lang="en-US" dirty="0" err="1"/>
              <a:t>myReducer</a:t>
            </a:r>
            <a:r>
              <a:rPr lang="en-US" dirty="0"/>
              <a:t> = (state, action) =&gt; {</a:t>
            </a:r>
          </a:p>
          <a:p>
            <a:r>
              <a:rPr lang="en-US" dirty="0"/>
              <a:t>	switch(</a:t>
            </a:r>
            <a:r>
              <a:rPr lang="en-US" dirty="0" err="1"/>
              <a:t>action.type</a:t>
            </a:r>
            <a:r>
              <a:rPr lang="en-US" dirty="0"/>
              <a:t>) {</a:t>
            </a:r>
          </a:p>
          <a:p>
            <a:r>
              <a:rPr lang="en-US" dirty="0"/>
              <a:t>		case 'ONE_ACTION':</a:t>
            </a:r>
          </a:p>
          <a:p>
            <a:r>
              <a:rPr lang="en-US" dirty="0"/>
              <a:t>			return { new state };</a:t>
            </a:r>
          </a:p>
          <a:p>
            <a:r>
              <a:rPr lang="en-US" dirty="0"/>
              <a:t>		case 'TWO_ACTION':</a:t>
            </a:r>
          </a:p>
          <a:p>
            <a:r>
              <a:rPr lang="en-US" dirty="0"/>
              <a:t>			return { new state };</a:t>
            </a:r>
          </a:p>
          <a:p>
            <a:r>
              <a:rPr lang="en-US" dirty="0"/>
              <a:t>		default:</a:t>
            </a:r>
          </a:p>
          <a:p>
            <a:r>
              <a:rPr lang="en-US" dirty="0"/>
              <a:t>			return state;</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A234166F-909A-47A9-8ED2-635DE3030E45}"/>
              </a:ext>
            </a:extLst>
          </p:cNvPr>
          <p:cNvSpPr>
            <a:spLocks noGrp="1"/>
          </p:cNvSpPr>
          <p:nvPr>
            <p:ph type="title"/>
          </p:nvPr>
        </p:nvSpPr>
        <p:spPr/>
        <p:txBody>
          <a:bodyPr/>
          <a:lstStyle/>
          <a:p>
            <a:r>
              <a:rPr lang="en-US" dirty="0"/>
              <a:t>Understanding </a:t>
            </a:r>
            <a:r>
              <a:rPr lang="en-US" dirty="0" err="1"/>
              <a:t>useReducer</a:t>
            </a:r>
            <a:r>
              <a:rPr lang="en-US" dirty="0"/>
              <a:t>()</a:t>
            </a:r>
          </a:p>
        </p:txBody>
      </p:sp>
      <p:sp>
        <p:nvSpPr>
          <p:cNvPr id="4" name="Slide Number Placeholder 3">
            <a:extLst>
              <a:ext uri="{FF2B5EF4-FFF2-40B4-BE49-F238E27FC236}">
                <a16:creationId xmlns:a16="http://schemas.microsoft.com/office/drawing/2014/main" id="{5892AEB1-CDD4-4B19-A6DC-B4806092CC24}"/>
              </a:ext>
            </a:extLst>
          </p:cNvPr>
          <p:cNvSpPr>
            <a:spLocks noGrp="1"/>
          </p:cNvSpPr>
          <p:nvPr>
            <p:ph type="sldNum" sz="quarter" idx="4"/>
          </p:nvPr>
        </p:nvSpPr>
        <p:spPr/>
        <p:txBody>
          <a:bodyPr/>
          <a:lstStyle/>
          <a:p>
            <a:fld id="{3A3ABCD3-4259-4031-A1A0-BB63FBFB7B73}" type="slidenum">
              <a:rPr lang="en-US" smtClean="0"/>
              <a:pPr/>
              <a:t>276</a:t>
            </a:fld>
            <a:endParaRPr lang="en-US" dirty="0"/>
          </a:p>
        </p:txBody>
      </p:sp>
      <p:sp>
        <p:nvSpPr>
          <p:cNvPr id="6" name="Content Placeholder 5">
            <a:extLst>
              <a:ext uri="{FF2B5EF4-FFF2-40B4-BE49-F238E27FC236}">
                <a16:creationId xmlns:a16="http://schemas.microsoft.com/office/drawing/2014/main" id="{16D3B45F-66EB-4F1D-9EE7-E1E886D9BE18}"/>
              </a:ext>
            </a:extLst>
          </p:cNvPr>
          <p:cNvSpPr>
            <a:spLocks noGrp="1"/>
          </p:cNvSpPr>
          <p:nvPr>
            <p:ph sz="quarter" idx="14"/>
          </p:nvPr>
        </p:nvSpPr>
        <p:spPr/>
        <p:txBody>
          <a:bodyPr/>
          <a:lstStyle/>
          <a:p>
            <a:r>
              <a:rPr lang="en-US" dirty="0" err="1"/>
              <a:t>useReducer</a:t>
            </a:r>
            <a:r>
              <a:rPr lang="en-US" dirty="0"/>
              <a:t>() allows the Redux pattern to be applied within a functional component.</a:t>
            </a:r>
          </a:p>
          <a:p>
            <a:r>
              <a:rPr lang="en-US" dirty="0"/>
              <a:t>A reducer function is created OUTSIDE the functional component.</a:t>
            </a:r>
          </a:p>
          <a:p>
            <a:pPr lvl="1"/>
            <a:r>
              <a:rPr lang="en-US" dirty="0"/>
              <a:t>So that it does not get regenerated on each rendering.</a:t>
            </a:r>
          </a:p>
          <a:p>
            <a:r>
              <a:rPr lang="en-US" dirty="0"/>
              <a:t>It receives the current state and an action and returns the new state.</a:t>
            </a:r>
          </a:p>
          <a:p>
            <a:r>
              <a:rPr lang="en-US" dirty="0"/>
              <a:t>State should be changed immutably.</a:t>
            </a:r>
          </a:p>
          <a:p>
            <a:endParaRPr lang="en-US" dirty="0"/>
          </a:p>
        </p:txBody>
      </p:sp>
    </p:spTree>
    <p:extLst>
      <p:ext uri="{BB962C8B-B14F-4D97-AF65-F5344CB8AC3E}">
        <p14:creationId xmlns:p14="http://schemas.microsoft.com/office/powerpoint/2010/main" val="13134966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9F07FF-CE2C-4763-83FC-00709D42A052}"/>
              </a:ext>
            </a:extLst>
          </p:cNvPr>
          <p:cNvSpPr>
            <a:spLocks noGrp="1"/>
          </p:cNvSpPr>
          <p:nvPr>
            <p:ph sz="quarter" idx="13"/>
          </p:nvPr>
        </p:nvSpPr>
        <p:spPr/>
        <p:txBody>
          <a:bodyPr/>
          <a:lstStyle/>
          <a:p>
            <a:r>
              <a:rPr lang="en-US" dirty="0"/>
              <a:t>import React, { </a:t>
            </a:r>
            <a:r>
              <a:rPr lang="en-US" dirty="0" err="1"/>
              <a:t>useReducer</a:t>
            </a:r>
            <a:r>
              <a:rPr lang="en-US" dirty="0"/>
              <a:t> } from 'react';</a:t>
            </a:r>
          </a:p>
          <a:p>
            <a:endParaRPr lang="en-US" dirty="0"/>
          </a:p>
          <a:p>
            <a:r>
              <a:rPr lang="en-US" dirty="0"/>
              <a:t>const </a:t>
            </a:r>
            <a:r>
              <a:rPr lang="en-US" dirty="0" err="1"/>
              <a:t>MyComponent</a:t>
            </a:r>
            <a:r>
              <a:rPr lang="en-US" dirty="0"/>
              <a:t> = props =&gt; {</a:t>
            </a:r>
          </a:p>
          <a:p>
            <a:r>
              <a:rPr lang="en-US" dirty="0"/>
              <a:t>	const [state, dispatch] = </a:t>
            </a:r>
            <a:r>
              <a:rPr lang="en-US" dirty="0" err="1"/>
              <a:t>useReducer</a:t>
            </a:r>
            <a:r>
              <a:rPr lang="en-US" dirty="0"/>
              <a:t>(</a:t>
            </a:r>
          </a:p>
          <a:p>
            <a:r>
              <a:rPr lang="en-US" dirty="0"/>
              <a:t>		</a:t>
            </a:r>
            <a:r>
              <a:rPr lang="en-US" dirty="0" err="1"/>
              <a:t>myReducer</a:t>
            </a:r>
            <a:r>
              <a:rPr lang="en-US" dirty="0"/>
              <a:t>, { // initial state });</a:t>
            </a:r>
          </a:p>
          <a:p>
            <a:r>
              <a:rPr lang="en-US" dirty="0"/>
              <a:t>	</a:t>
            </a:r>
          </a:p>
          <a:p>
            <a:r>
              <a:rPr lang="en-US" dirty="0"/>
              <a:t>	const </a:t>
            </a:r>
            <a:r>
              <a:rPr lang="en-US" dirty="0" err="1"/>
              <a:t>handleClick</a:t>
            </a:r>
            <a:r>
              <a:rPr lang="en-US" dirty="0"/>
              <a:t> = () =&gt; {</a:t>
            </a:r>
          </a:p>
          <a:p>
            <a:r>
              <a:rPr lang="en-US" dirty="0"/>
              <a:t>		dispatch({ type: 'ONE_ACTION',</a:t>
            </a:r>
          </a:p>
          <a:p>
            <a:r>
              <a:rPr lang="en-US" dirty="0"/>
              <a:t>			payload: 'some value' });</a:t>
            </a:r>
          </a:p>
          <a:p>
            <a:r>
              <a:rPr lang="en-US" dirty="0"/>
              <a:t>	}</a:t>
            </a:r>
          </a:p>
          <a:p>
            <a:r>
              <a:rPr lang="en-US" dirty="0"/>
              <a:t>}</a:t>
            </a:r>
          </a:p>
        </p:txBody>
      </p:sp>
      <p:sp>
        <p:nvSpPr>
          <p:cNvPr id="3" name="Title 2">
            <a:extLst>
              <a:ext uri="{FF2B5EF4-FFF2-40B4-BE49-F238E27FC236}">
                <a16:creationId xmlns:a16="http://schemas.microsoft.com/office/drawing/2014/main" id="{B6067460-DE5E-440A-ADA5-8213D26862DC}"/>
              </a:ext>
            </a:extLst>
          </p:cNvPr>
          <p:cNvSpPr>
            <a:spLocks noGrp="1"/>
          </p:cNvSpPr>
          <p:nvPr>
            <p:ph type="title"/>
          </p:nvPr>
        </p:nvSpPr>
        <p:spPr/>
        <p:txBody>
          <a:bodyPr/>
          <a:lstStyle/>
          <a:p>
            <a:r>
              <a:rPr lang="en-US" dirty="0"/>
              <a:t>Using </a:t>
            </a:r>
            <a:r>
              <a:rPr lang="en-US" dirty="0" err="1"/>
              <a:t>useReducer</a:t>
            </a:r>
            <a:r>
              <a:rPr lang="en-US" dirty="0"/>
              <a:t>()</a:t>
            </a:r>
          </a:p>
        </p:txBody>
      </p:sp>
      <p:sp>
        <p:nvSpPr>
          <p:cNvPr id="4" name="Slide Number Placeholder 3">
            <a:extLst>
              <a:ext uri="{FF2B5EF4-FFF2-40B4-BE49-F238E27FC236}">
                <a16:creationId xmlns:a16="http://schemas.microsoft.com/office/drawing/2014/main" id="{476B01F9-9DE6-4335-9783-6977B1BD3B23}"/>
              </a:ext>
            </a:extLst>
          </p:cNvPr>
          <p:cNvSpPr>
            <a:spLocks noGrp="1"/>
          </p:cNvSpPr>
          <p:nvPr>
            <p:ph type="sldNum" sz="quarter" idx="4"/>
          </p:nvPr>
        </p:nvSpPr>
        <p:spPr/>
        <p:txBody>
          <a:bodyPr/>
          <a:lstStyle/>
          <a:p>
            <a:fld id="{3A3ABCD3-4259-4031-A1A0-BB63FBFB7B73}" type="slidenum">
              <a:rPr lang="en-US" smtClean="0"/>
              <a:pPr/>
              <a:t>277</a:t>
            </a:fld>
            <a:endParaRPr lang="en-US" dirty="0"/>
          </a:p>
        </p:txBody>
      </p:sp>
      <p:sp>
        <p:nvSpPr>
          <p:cNvPr id="5" name="Content Placeholder 4">
            <a:extLst>
              <a:ext uri="{FF2B5EF4-FFF2-40B4-BE49-F238E27FC236}">
                <a16:creationId xmlns:a16="http://schemas.microsoft.com/office/drawing/2014/main" id="{55E8484F-8643-4902-A50D-9E2744B2832A}"/>
              </a:ext>
            </a:extLst>
          </p:cNvPr>
          <p:cNvSpPr>
            <a:spLocks noGrp="1"/>
          </p:cNvSpPr>
          <p:nvPr>
            <p:ph sz="quarter" idx="14"/>
          </p:nvPr>
        </p:nvSpPr>
        <p:spPr/>
        <p:txBody>
          <a:bodyPr/>
          <a:lstStyle/>
          <a:p>
            <a:r>
              <a:rPr lang="en-US" dirty="0"/>
              <a:t>Calls to </a:t>
            </a:r>
            <a:r>
              <a:rPr lang="en-US" dirty="0" err="1"/>
              <a:t>useState</a:t>
            </a:r>
            <a:r>
              <a:rPr lang="en-US" dirty="0"/>
              <a:t>() are replaced with </a:t>
            </a:r>
            <a:r>
              <a:rPr lang="en-US" dirty="0" err="1"/>
              <a:t>useReducer</a:t>
            </a:r>
            <a:r>
              <a:rPr lang="en-US" dirty="0"/>
              <a:t>()</a:t>
            </a:r>
          </a:p>
          <a:p>
            <a:r>
              <a:rPr lang="en-US" dirty="0"/>
              <a:t>The parameter is the initial state for the reducer to manage.</a:t>
            </a:r>
          </a:p>
          <a:p>
            <a:r>
              <a:rPr lang="en-US" dirty="0"/>
              <a:t>It returns an array containing a reference to the current state and a pointer to the dispatch function.</a:t>
            </a:r>
          </a:p>
          <a:p>
            <a:r>
              <a:rPr lang="en-US" dirty="0"/>
              <a:t>To mutate the state, invoke the dispatch function and provide an action object.</a:t>
            </a:r>
          </a:p>
          <a:p>
            <a:pPr lvl="1"/>
            <a:r>
              <a:rPr lang="en-US" dirty="0"/>
              <a:t>The reducer will be invoked with the current state and your action object.</a:t>
            </a:r>
          </a:p>
          <a:p>
            <a:pPr lvl="1"/>
            <a:r>
              <a:rPr lang="en-US" dirty="0"/>
              <a:t>The reducer returns a new state object, which triggers rendering of the component.</a:t>
            </a:r>
          </a:p>
        </p:txBody>
      </p:sp>
    </p:spTree>
    <p:extLst>
      <p:ext uri="{BB962C8B-B14F-4D97-AF65-F5344CB8AC3E}">
        <p14:creationId xmlns:p14="http://schemas.microsoft.com/office/powerpoint/2010/main" val="111597288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5EB48A-9A7F-47B8-96F2-6521D6681836}"/>
              </a:ext>
            </a:extLst>
          </p:cNvPr>
          <p:cNvSpPr>
            <a:spLocks noGrp="1"/>
          </p:cNvSpPr>
          <p:nvPr>
            <p:ph sz="quarter" idx="13"/>
          </p:nvPr>
        </p:nvSpPr>
        <p:spPr/>
        <p:txBody>
          <a:bodyPr/>
          <a:lstStyle/>
          <a:p>
            <a:r>
              <a:rPr lang="en-US" dirty="0"/>
              <a:t>Some components will have multiple asynchronous HTTP calls throughout their lifetime.</a:t>
            </a:r>
          </a:p>
          <a:p>
            <a:r>
              <a:rPr lang="en-US" dirty="0"/>
              <a:t>The flow of activity during these calls can be thought of as state changes.</a:t>
            </a:r>
          </a:p>
          <a:p>
            <a:pPr lvl="1"/>
            <a:r>
              <a:rPr lang="en-US" dirty="0"/>
              <a:t>You may want to display loading icons or messages during these actions.</a:t>
            </a:r>
          </a:p>
          <a:p>
            <a:pPr lvl="1"/>
            <a:r>
              <a:rPr lang="en-US" dirty="0"/>
              <a:t>Error messages should also be displayed when HTTP calls fail.</a:t>
            </a:r>
          </a:p>
          <a:p>
            <a:r>
              <a:rPr lang="en-US" dirty="0"/>
              <a:t>It can be helpful to use a reducer to track the HTTP state for the component.</a:t>
            </a:r>
          </a:p>
          <a:p>
            <a:r>
              <a:rPr lang="en-US" dirty="0"/>
              <a:t>You would typically need to track whether a call is in progress and whether there is an error message, at a minimum.</a:t>
            </a:r>
          </a:p>
          <a:p>
            <a:endParaRPr lang="en-US" dirty="0"/>
          </a:p>
        </p:txBody>
      </p:sp>
      <p:sp>
        <p:nvSpPr>
          <p:cNvPr id="3" name="Title 2">
            <a:extLst>
              <a:ext uri="{FF2B5EF4-FFF2-40B4-BE49-F238E27FC236}">
                <a16:creationId xmlns:a16="http://schemas.microsoft.com/office/drawing/2014/main" id="{EF7CDD91-4D63-42FC-AD71-EB2D3067319D}"/>
              </a:ext>
            </a:extLst>
          </p:cNvPr>
          <p:cNvSpPr>
            <a:spLocks noGrp="1"/>
          </p:cNvSpPr>
          <p:nvPr>
            <p:ph type="title"/>
          </p:nvPr>
        </p:nvSpPr>
        <p:spPr/>
        <p:txBody>
          <a:bodyPr/>
          <a:lstStyle/>
          <a:p>
            <a:r>
              <a:rPr lang="en-US" dirty="0" err="1"/>
              <a:t>useReducer</a:t>
            </a:r>
            <a:r>
              <a:rPr lang="en-US" dirty="0"/>
              <a:t> and HTTP State</a:t>
            </a:r>
          </a:p>
        </p:txBody>
      </p:sp>
      <p:sp>
        <p:nvSpPr>
          <p:cNvPr id="4" name="Slide Number Placeholder 3">
            <a:extLst>
              <a:ext uri="{FF2B5EF4-FFF2-40B4-BE49-F238E27FC236}">
                <a16:creationId xmlns:a16="http://schemas.microsoft.com/office/drawing/2014/main" id="{C58A9A77-D77A-45FB-B3F9-F81694B2467C}"/>
              </a:ext>
            </a:extLst>
          </p:cNvPr>
          <p:cNvSpPr>
            <a:spLocks noGrp="1"/>
          </p:cNvSpPr>
          <p:nvPr>
            <p:ph type="sldNum" sz="quarter" idx="4"/>
          </p:nvPr>
        </p:nvSpPr>
        <p:spPr/>
        <p:txBody>
          <a:bodyPr/>
          <a:lstStyle/>
          <a:p>
            <a:fld id="{3A3ABCD3-4259-4031-A1A0-BB63FBFB7B73}" type="slidenum">
              <a:rPr lang="en-US" smtClean="0"/>
              <a:pPr/>
              <a:t>278</a:t>
            </a:fld>
            <a:endParaRPr lang="en-US" dirty="0"/>
          </a:p>
        </p:txBody>
      </p:sp>
    </p:spTree>
    <p:extLst>
      <p:ext uri="{BB962C8B-B14F-4D97-AF65-F5344CB8AC3E}">
        <p14:creationId xmlns:p14="http://schemas.microsoft.com/office/powerpoint/2010/main" val="220790371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07EECB-1CA5-49A7-87A5-F5D929BA37B4}"/>
              </a:ext>
            </a:extLst>
          </p:cNvPr>
          <p:cNvSpPr>
            <a:spLocks noGrp="1"/>
          </p:cNvSpPr>
          <p:nvPr>
            <p:ph sz="quarter" idx="13"/>
          </p:nvPr>
        </p:nvSpPr>
        <p:spPr/>
        <p:txBody>
          <a:bodyPr/>
          <a:lstStyle/>
          <a:p>
            <a:r>
              <a:rPr lang="en-US" dirty="0"/>
              <a:t>Remember props are passed from parent to child.</a:t>
            </a:r>
          </a:p>
          <a:p>
            <a:r>
              <a:rPr lang="en-US" dirty="0"/>
              <a:t>When a component manages some data that a descendant needs, the intermediate layers would need to pass along the props even though they have no need of that data.</a:t>
            </a:r>
          </a:p>
          <a:p>
            <a:r>
              <a:rPr lang="en-US" dirty="0"/>
              <a:t>The Context API provides a way to externalize that data and its management.</a:t>
            </a:r>
          </a:p>
          <a:p>
            <a:r>
              <a:rPr lang="en-US" dirty="0"/>
              <a:t>Context is a value (object, string, number) wrapped in a React-created object.</a:t>
            </a:r>
          </a:p>
          <a:p>
            <a:pPr lvl="1"/>
            <a:r>
              <a:rPr lang="en-US" dirty="0"/>
              <a:t>React creates a Provider and Consumer for the value.</a:t>
            </a:r>
          </a:p>
          <a:p>
            <a:r>
              <a:rPr lang="en-US" dirty="0"/>
              <a:t>Its Provider element is wrapped around some JSX content.</a:t>
            </a:r>
          </a:p>
          <a:p>
            <a:r>
              <a:rPr lang="en-US" dirty="0"/>
              <a:t>All descendent components can make use of the Context.</a:t>
            </a:r>
          </a:p>
          <a:p>
            <a:pPr lvl="1"/>
            <a:r>
              <a:rPr lang="en-US" dirty="0"/>
              <a:t>The context's Consumer element can wrap around JSX content that wants to use the Context data.</a:t>
            </a:r>
          </a:p>
          <a:p>
            <a:pPr lvl="1"/>
            <a:r>
              <a:rPr lang="en-US" dirty="0"/>
              <a:t>The context data can be available to JavaScript code by creating a static property.</a:t>
            </a:r>
          </a:p>
          <a:p>
            <a:pPr lvl="1"/>
            <a:r>
              <a:rPr lang="en-US" dirty="0"/>
              <a:t>But only class-based components can have static properties!</a:t>
            </a:r>
          </a:p>
          <a:p>
            <a:endParaRPr lang="en-US" dirty="0"/>
          </a:p>
          <a:p>
            <a:endParaRPr lang="en-US" dirty="0"/>
          </a:p>
        </p:txBody>
      </p:sp>
      <p:sp>
        <p:nvSpPr>
          <p:cNvPr id="3" name="Title 2">
            <a:extLst>
              <a:ext uri="{FF2B5EF4-FFF2-40B4-BE49-F238E27FC236}">
                <a16:creationId xmlns:a16="http://schemas.microsoft.com/office/drawing/2014/main" id="{F44E7901-BD57-49F7-A350-9357E032A312}"/>
              </a:ext>
            </a:extLst>
          </p:cNvPr>
          <p:cNvSpPr>
            <a:spLocks noGrp="1"/>
          </p:cNvSpPr>
          <p:nvPr>
            <p:ph type="title"/>
          </p:nvPr>
        </p:nvSpPr>
        <p:spPr/>
        <p:txBody>
          <a:bodyPr/>
          <a:lstStyle/>
          <a:p>
            <a:r>
              <a:rPr lang="en-US" dirty="0"/>
              <a:t>Context API Review</a:t>
            </a:r>
          </a:p>
        </p:txBody>
      </p:sp>
      <p:sp>
        <p:nvSpPr>
          <p:cNvPr id="4" name="Slide Number Placeholder 3">
            <a:extLst>
              <a:ext uri="{FF2B5EF4-FFF2-40B4-BE49-F238E27FC236}">
                <a16:creationId xmlns:a16="http://schemas.microsoft.com/office/drawing/2014/main" id="{8E29844F-C035-47EE-B2F7-7BE60663FC0D}"/>
              </a:ext>
            </a:extLst>
          </p:cNvPr>
          <p:cNvSpPr>
            <a:spLocks noGrp="1"/>
          </p:cNvSpPr>
          <p:nvPr>
            <p:ph type="sldNum" sz="quarter" idx="4"/>
          </p:nvPr>
        </p:nvSpPr>
        <p:spPr/>
        <p:txBody>
          <a:bodyPr/>
          <a:lstStyle/>
          <a:p>
            <a:fld id="{3A3ABCD3-4259-4031-A1A0-BB63FBFB7B73}" type="slidenum">
              <a:rPr lang="en-US" smtClean="0"/>
              <a:pPr/>
              <a:t>279</a:t>
            </a:fld>
            <a:endParaRPr lang="en-US" dirty="0"/>
          </a:p>
        </p:txBody>
      </p:sp>
    </p:spTree>
    <p:extLst>
      <p:ext uri="{BB962C8B-B14F-4D97-AF65-F5344CB8AC3E}">
        <p14:creationId xmlns:p14="http://schemas.microsoft.com/office/powerpoint/2010/main" val="117288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248888-AE96-4909-A75F-4D067E761B14}"/>
              </a:ext>
            </a:extLst>
          </p:cNvPr>
          <p:cNvSpPr>
            <a:spLocks noGrp="1"/>
          </p:cNvSpPr>
          <p:nvPr>
            <p:ph sz="quarter" idx="13"/>
          </p:nvPr>
        </p:nvSpPr>
        <p:spPr/>
        <p:txBody>
          <a:bodyPr/>
          <a:lstStyle/>
          <a:p>
            <a:r>
              <a:rPr lang="en-US" dirty="0"/>
              <a:t>The spread operator distributes array elements  or object properties into a new item.</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newArray</a:t>
            </a:r>
            <a:r>
              <a:rPr lang="en-US" sz="2000" dirty="0">
                <a:latin typeface="Consolas" panose="020B0609020204030204" pitchFamily="49" charset="0"/>
              </a:rPr>
              <a:t> = [ ...</a:t>
            </a:r>
            <a:r>
              <a:rPr lang="en-US" sz="2000" dirty="0" err="1">
                <a:latin typeface="Consolas" panose="020B0609020204030204" pitchFamily="49" charset="0"/>
              </a:rPr>
              <a:t>oldArray</a:t>
            </a:r>
            <a:r>
              <a:rPr lang="en-US" sz="2000" dirty="0">
                <a:latin typeface="Consolas" panose="020B0609020204030204" pitchFamily="49" charset="0"/>
              </a:rPr>
              <a:t>, 42, 17];</a:t>
            </a:r>
          </a:p>
          <a:p>
            <a:pPr marL="0" indent="0">
              <a:buNone/>
            </a:pPr>
            <a:r>
              <a:rPr lang="en-US" sz="2000" dirty="0">
                <a:latin typeface="Consolas" panose="020B0609020204030204" pitchFamily="49" charset="0"/>
              </a:rPr>
              <a:t>	const </a:t>
            </a:r>
            <a:r>
              <a:rPr lang="en-US" sz="2000" dirty="0" err="1">
                <a:latin typeface="Consolas" panose="020B0609020204030204" pitchFamily="49" charset="0"/>
              </a:rPr>
              <a:t>newObj</a:t>
            </a:r>
            <a:r>
              <a:rPr lang="en-US" sz="2000" dirty="0">
                <a:latin typeface="Consolas" panose="020B0609020204030204" pitchFamily="49" charset="0"/>
              </a:rPr>
              <a:t> = { ...</a:t>
            </a:r>
            <a:r>
              <a:rPr lang="en-US" sz="2000" dirty="0" err="1">
                <a:latin typeface="Consolas" panose="020B0609020204030204" pitchFamily="49" charset="0"/>
              </a:rPr>
              <a:t>oldObject</a:t>
            </a:r>
            <a:r>
              <a:rPr lang="en-US" sz="2000" dirty="0">
                <a:latin typeface="Consolas" panose="020B0609020204030204" pitchFamily="49" charset="0"/>
              </a:rPr>
              <a:t>, quantity: 5, discount: 0.05 };</a:t>
            </a:r>
          </a:p>
          <a:p>
            <a:pPr marL="0" indent="0">
              <a:buNone/>
            </a:pPr>
            <a:endParaRPr lang="en-US" sz="2000" dirty="0">
              <a:latin typeface="Consolas" panose="020B0609020204030204" pitchFamily="49" charset="0"/>
            </a:endParaRPr>
          </a:p>
          <a:p>
            <a:r>
              <a:rPr lang="en-US" dirty="0"/>
              <a:t>The rest operator accumulates individually provided parameters into an array.</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function </a:t>
            </a:r>
            <a:r>
              <a:rPr lang="en-US" sz="2000" dirty="0" err="1">
                <a:latin typeface="Consolas" panose="020B0609020204030204" pitchFamily="49" charset="0"/>
              </a:rPr>
              <a:t>printSum</a:t>
            </a:r>
            <a:r>
              <a:rPr lang="en-US" sz="2000" dirty="0">
                <a:latin typeface="Consolas" panose="020B0609020204030204" pitchFamily="49" charset="0"/>
              </a:rPr>
              <a:t>(prefix, ...</a:t>
            </a:r>
            <a:r>
              <a:rPr lang="en-US" sz="2000" dirty="0" err="1">
                <a:latin typeface="Consolas" panose="020B0609020204030204" pitchFamily="49" charset="0"/>
              </a:rPr>
              <a:t>nums</a:t>
            </a:r>
            <a:r>
              <a:rPr lang="en-US" sz="2000" dirty="0">
                <a:latin typeface="Consolas" panose="020B0609020204030204" pitchFamily="49" charset="0"/>
              </a:rPr>
              <a:t>) {</a:t>
            </a:r>
          </a:p>
          <a:p>
            <a:pPr marL="0" indent="0">
              <a:buNone/>
            </a:pPr>
            <a:r>
              <a:rPr lang="en-US" sz="2000" dirty="0">
                <a:latin typeface="Consolas" panose="020B0609020204030204" pitchFamily="49" charset="0"/>
              </a:rPr>
              <a:t>		const total = </a:t>
            </a:r>
            <a:r>
              <a:rPr lang="en-US" sz="2000" dirty="0" err="1">
                <a:latin typeface="Consolas" panose="020B0609020204030204" pitchFamily="49" charset="0"/>
              </a:rPr>
              <a:t>nums.reduce</a:t>
            </a:r>
            <a:r>
              <a:rPr lang="en-US" sz="2000" dirty="0">
                <a:latin typeface="Consolas" panose="020B0609020204030204" pitchFamily="49" charset="0"/>
              </a:rPr>
              <a:t>((tot, num) =&gt; tot + num);</a:t>
            </a:r>
          </a:p>
          <a:p>
            <a:pPr marL="0" indent="0">
              <a:buNone/>
            </a:pPr>
            <a:r>
              <a:rPr lang="en-US" sz="2000" dirty="0">
                <a:latin typeface="Consolas" panose="020B0609020204030204" pitchFamily="49" charset="0"/>
              </a:rPr>
              <a:t>		console.log(prefix + ': ' + total);</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printSum</a:t>
            </a:r>
            <a:r>
              <a:rPr lang="en-US" sz="2000" dirty="0">
                <a:latin typeface="Consolas" panose="020B0609020204030204" pitchFamily="49" charset="0"/>
              </a:rPr>
              <a:t>('Total is', 3, 4, 5, 6, 7);</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6F8C8467-A550-41AE-BBBC-1D1341B1F490}"/>
              </a:ext>
            </a:extLst>
          </p:cNvPr>
          <p:cNvSpPr>
            <a:spLocks noGrp="1"/>
          </p:cNvSpPr>
          <p:nvPr>
            <p:ph type="title"/>
          </p:nvPr>
        </p:nvSpPr>
        <p:spPr/>
        <p:txBody>
          <a:bodyPr/>
          <a:lstStyle/>
          <a:p>
            <a:r>
              <a:rPr lang="en-US" dirty="0"/>
              <a:t>Spread and Rest operator</a:t>
            </a:r>
          </a:p>
        </p:txBody>
      </p:sp>
      <p:sp>
        <p:nvSpPr>
          <p:cNvPr id="4" name="Slide Number Placeholder 3">
            <a:extLst>
              <a:ext uri="{FF2B5EF4-FFF2-40B4-BE49-F238E27FC236}">
                <a16:creationId xmlns:a16="http://schemas.microsoft.com/office/drawing/2014/main" id="{C8DF7865-4E6B-43F6-B295-75EFE8E104B7}"/>
              </a:ext>
            </a:extLst>
          </p:cNvPr>
          <p:cNvSpPr>
            <a:spLocks noGrp="1"/>
          </p:cNvSpPr>
          <p:nvPr>
            <p:ph type="sldNum" sz="quarter" idx="4"/>
          </p:nvPr>
        </p:nvSpPr>
        <p:spPr/>
        <p:txBody>
          <a:bodyPr/>
          <a:lstStyle/>
          <a:p>
            <a:fld id="{3A3ABCD3-4259-4031-A1A0-BB63FBFB7B73}" type="slidenum">
              <a:rPr lang="en-US" smtClean="0"/>
              <a:pPr/>
              <a:t>28</a:t>
            </a:fld>
            <a:endParaRPr lang="en-US" dirty="0"/>
          </a:p>
        </p:txBody>
      </p:sp>
    </p:spTree>
    <p:extLst>
      <p:ext uri="{BB962C8B-B14F-4D97-AF65-F5344CB8AC3E}">
        <p14:creationId xmlns:p14="http://schemas.microsoft.com/office/powerpoint/2010/main" val="32117728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1C685EF-D05A-47E6-A09B-702539A1228C}"/>
              </a:ext>
            </a:extLst>
          </p:cNvPr>
          <p:cNvSpPr>
            <a:spLocks noGrp="1"/>
          </p:cNvSpPr>
          <p:nvPr>
            <p:ph sz="quarter" idx="13"/>
          </p:nvPr>
        </p:nvSpPr>
        <p:spPr/>
        <p:txBody>
          <a:bodyPr/>
          <a:lstStyle/>
          <a:p>
            <a:r>
              <a:rPr lang="en-US" dirty="0"/>
              <a:t>import React, { </a:t>
            </a:r>
            <a:r>
              <a:rPr lang="en-US" dirty="0" err="1"/>
              <a:t>useContext</a:t>
            </a:r>
            <a:r>
              <a:rPr lang="en-US" dirty="0"/>
              <a:t> } from 'react';</a:t>
            </a:r>
          </a:p>
          <a:p>
            <a:r>
              <a:rPr lang="en-US" dirty="0"/>
              <a:t>import { </a:t>
            </a:r>
            <a:r>
              <a:rPr lang="en-US" dirty="0" err="1"/>
              <a:t>MyContext</a:t>
            </a:r>
            <a:r>
              <a:rPr lang="en-US" dirty="0"/>
              <a:t> } from '../</a:t>
            </a:r>
            <a:r>
              <a:rPr lang="en-US" dirty="0" err="1"/>
              <a:t>MyContext</a:t>
            </a:r>
            <a:r>
              <a:rPr lang="en-US" dirty="0"/>
              <a:t>';</a:t>
            </a:r>
          </a:p>
          <a:p>
            <a:endParaRPr lang="en-US" dirty="0"/>
          </a:p>
          <a:p>
            <a:r>
              <a:rPr lang="en-US" dirty="0"/>
              <a:t>const </a:t>
            </a:r>
            <a:r>
              <a:rPr lang="en-US" dirty="0" err="1"/>
              <a:t>MyComponent</a:t>
            </a:r>
            <a:r>
              <a:rPr lang="en-US" dirty="0"/>
              <a:t> = props =&gt; {</a:t>
            </a:r>
          </a:p>
          <a:p>
            <a:r>
              <a:rPr lang="en-US" dirty="0"/>
              <a:t>	const </a:t>
            </a:r>
            <a:r>
              <a:rPr lang="en-US" dirty="0" err="1"/>
              <a:t>myContext</a:t>
            </a:r>
            <a:r>
              <a:rPr lang="en-US" dirty="0"/>
              <a:t> = </a:t>
            </a:r>
            <a:r>
              <a:rPr lang="en-US" dirty="0" err="1"/>
              <a:t>useContext</a:t>
            </a:r>
            <a:r>
              <a:rPr lang="en-US" dirty="0"/>
              <a:t>(</a:t>
            </a:r>
            <a:r>
              <a:rPr lang="en-US" dirty="0" err="1"/>
              <a:t>MyContext</a:t>
            </a:r>
            <a:r>
              <a:rPr lang="en-US" dirty="0"/>
              <a:t>);</a:t>
            </a:r>
          </a:p>
          <a:p>
            <a:endParaRPr lang="en-US" dirty="0"/>
          </a:p>
          <a:p>
            <a:r>
              <a:rPr lang="en-US" dirty="0"/>
              <a:t>	// all context properties/methods are </a:t>
            </a:r>
          </a:p>
          <a:p>
            <a:r>
              <a:rPr lang="en-US" dirty="0"/>
              <a:t>	// available through </a:t>
            </a:r>
            <a:r>
              <a:rPr lang="en-US" dirty="0" err="1"/>
              <a:t>myContext</a:t>
            </a:r>
            <a:endParaRPr lang="en-US" dirty="0"/>
          </a:p>
          <a:p>
            <a:endParaRPr lang="en-US" dirty="0"/>
          </a:p>
          <a:p>
            <a:r>
              <a:rPr lang="en-US" dirty="0"/>
              <a:t>};</a:t>
            </a:r>
          </a:p>
        </p:txBody>
      </p:sp>
      <p:sp>
        <p:nvSpPr>
          <p:cNvPr id="3" name="Title 2">
            <a:extLst>
              <a:ext uri="{FF2B5EF4-FFF2-40B4-BE49-F238E27FC236}">
                <a16:creationId xmlns:a16="http://schemas.microsoft.com/office/drawing/2014/main" id="{A6DD6ED5-3405-4B43-9115-B8A64C392F5A}"/>
              </a:ext>
            </a:extLst>
          </p:cNvPr>
          <p:cNvSpPr>
            <a:spLocks noGrp="1"/>
          </p:cNvSpPr>
          <p:nvPr>
            <p:ph type="title"/>
          </p:nvPr>
        </p:nvSpPr>
        <p:spPr/>
        <p:txBody>
          <a:bodyPr/>
          <a:lstStyle/>
          <a:p>
            <a:r>
              <a:rPr lang="en-US" dirty="0"/>
              <a:t>Working with </a:t>
            </a:r>
            <a:r>
              <a:rPr lang="en-US" dirty="0" err="1"/>
              <a:t>useContext</a:t>
            </a:r>
            <a:r>
              <a:rPr lang="en-US" dirty="0"/>
              <a:t>()</a:t>
            </a:r>
          </a:p>
        </p:txBody>
      </p:sp>
      <p:sp>
        <p:nvSpPr>
          <p:cNvPr id="4" name="Slide Number Placeholder 3">
            <a:extLst>
              <a:ext uri="{FF2B5EF4-FFF2-40B4-BE49-F238E27FC236}">
                <a16:creationId xmlns:a16="http://schemas.microsoft.com/office/drawing/2014/main" id="{33288BF8-8E7F-420B-9F5B-79B8BB18AA27}"/>
              </a:ext>
            </a:extLst>
          </p:cNvPr>
          <p:cNvSpPr>
            <a:spLocks noGrp="1"/>
          </p:cNvSpPr>
          <p:nvPr>
            <p:ph type="sldNum" sz="quarter" idx="4"/>
          </p:nvPr>
        </p:nvSpPr>
        <p:spPr/>
        <p:txBody>
          <a:bodyPr/>
          <a:lstStyle/>
          <a:p>
            <a:fld id="{3A3ABCD3-4259-4031-A1A0-BB63FBFB7B73}" type="slidenum">
              <a:rPr lang="en-US" smtClean="0"/>
              <a:pPr/>
              <a:t>280</a:t>
            </a:fld>
            <a:endParaRPr lang="en-US" dirty="0"/>
          </a:p>
        </p:txBody>
      </p:sp>
      <p:sp>
        <p:nvSpPr>
          <p:cNvPr id="6" name="Content Placeholder 5">
            <a:extLst>
              <a:ext uri="{FF2B5EF4-FFF2-40B4-BE49-F238E27FC236}">
                <a16:creationId xmlns:a16="http://schemas.microsoft.com/office/drawing/2014/main" id="{92D71031-2877-48E2-A496-184AAA90798B}"/>
              </a:ext>
            </a:extLst>
          </p:cNvPr>
          <p:cNvSpPr>
            <a:spLocks noGrp="1"/>
          </p:cNvSpPr>
          <p:nvPr>
            <p:ph sz="quarter" idx="14"/>
          </p:nvPr>
        </p:nvSpPr>
        <p:spPr/>
        <p:txBody>
          <a:bodyPr/>
          <a:lstStyle/>
          <a:p>
            <a:r>
              <a:rPr lang="en-US" dirty="0"/>
              <a:t>The </a:t>
            </a:r>
            <a:r>
              <a:rPr lang="en-US" dirty="0" err="1"/>
              <a:t>useContext</a:t>
            </a:r>
            <a:r>
              <a:rPr lang="en-US" dirty="0"/>
              <a:t>() hook makes context data available to JavaScript code in functional components.</a:t>
            </a:r>
          </a:p>
          <a:p>
            <a:r>
              <a:rPr lang="en-US" dirty="0"/>
              <a:t>Its parameter is a context object (the return value from </a:t>
            </a:r>
            <a:r>
              <a:rPr lang="en-US" dirty="0" err="1"/>
              <a:t>React.createContext</a:t>
            </a:r>
            <a:r>
              <a:rPr lang="en-US" dirty="0"/>
              <a:t>)</a:t>
            </a:r>
          </a:p>
          <a:p>
            <a:r>
              <a:rPr lang="en-US" dirty="0"/>
              <a:t>It returns the current context value for that context object.</a:t>
            </a:r>
          </a:p>
          <a:p>
            <a:r>
              <a:rPr lang="en-US" dirty="0"/>
              <a:t>When the nearest provider above the component updates, this hook will trigger a render with the latest context value.</a:t>
            </a:r>
          </a:p>
          <a:p>
            <a:endParaRPr lang="en-US" dirty="0"/>
          </a:p>
        </p:txBody>
      </p:sp>
    </p:spTree>
    <p:extLst>
      <p:ext uri="{BB962C8B-B14F-4D97-AF65-F5344CB8AC3E}">
        <p14:creationId xmlns:p14="http://schemas.microsoft.com/office/powerpoint/2010/main" val="310637581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07E068-ACC8-4A60-930D-DEDD13C42DB2}"/>
              </a:ext>
            </a:extLst>
          </p:cNvPr>
          <p:cNvSpPr>
            <a:spLocks noGrp="1"/>
          </p:cNvSpPr>
          <p:nvPr>
            <p:ph sz="quarter" idx="13"/>
          </p:nvPr>
        </p:nvSpPr>
        <p:spPr/>
        <p:txBody>
          <a:bodyPr/>
          <a:lstStyle/>
          <a:p>
            <a:r>
              <a:rPr lang="en-US" dirty="0"/>
              <a:t>Using functional components can sometimes lead to unnecessary re-rendering cycles.</a:t>
            </a:r>
          </a:p>
          <a:p>
            <a:r>
              <a:rPr lang="en-US" dirty="0"/>
              <a:t>The React rendering process is as follows:</a:t>
            </a:r>
          </a:p>
          <a:p>
            <a:pPr marL="914400" lvl="1" indent="-457200">
              <a:buFont typeface="+mj-lt"/>
              <a:buAutoNum type="arabicPeriod"/>
            </a:pPr>
            <a:r>
              <a:rPr lang="en-US" dirty="0"/>
              <a:t>When updating the DOM, React first renders each component (in memory.)</a:t>
            </a:r>
          </a:p>
          <a:p>
            <a:pPr marL="914400" lvl="1" indent="-457200">
              <a:buFont typeface="+mj-lt"/>
              <a:buAutoNum type="arabicPeriod"/>
            </a:pPr>
            <a:r>
              <a:rPr lang="en-US" dirty="0"/>
              <a:t>The render results are compared with the previous render results.</a:t>
            </a:r>
          </a:p>
          <a:p>
            <a:pPr marL="914400" lvl="1" indent="-457200">
              <a:buFont typeface="+mj-lt"/>
              <a:buAutoNum type="arabicPeriod"/>
            </a:pPr>
            <a:r>
              <a:rPr lang="en-US" dirty="0"/>
              <a:t>If they are different, React will update the DOM.</a:t>
            </a:r>
          </a:p>
          <a:p>
            <a:r>
              <a:rPr lang="en-US" dirty="0"/>
              <a:t>Class-based components can inherit from </a:t>
            </a:r>
            <a:r>
              <a:rPr lang="en-US" dirty="0" err="1"/>
              <a:t>PureComponent</a:t>
            </a:r>
            <a:r>
              <a:rPr lang="en-US" dirty="0"/>
              <a:t>, which will skip steps 1 and 2 when none of its props or state have changed.</a:t>
            </a:r>
          </a:p>
          <a:p>
            <a:r>
              <a:rPr lang="en-US" dirty="0"/>
              <a:t>Functional components can achieve similar results using </a:t>
            </a:r>
            <a:r>
              <a:rPr lang="en-US" dirty="0" err="1"/>
              <a:t>React.memo</a:t>
            </a:r>
            <a:r>
              <a:rPr lang="en-US" dirty="0"/>
              <a:t>().</a:t>
            </a:r>
          </a:p>
          <a:p>
            <a:endParaRPr lang="en-US" dirty="0"/>
          </a:p>
        </p:txBody>
      </p:sp>
      <p:sp>
        <p:nvSpPr>
          <p:cNvPr id="3" name="Title 2">
            <a:extLst>
              <a:ext uri="{FF2B5EF4-FFF2-40B4-BE49-F238E27FC236}">
                <a16:creationId xmlns:a16="http://schemas.microsoft.com/office/drawing/2014/main" id="{3411178F-67D5-4274-8485-0BE0CF510F98}"/>
              </a:ext>
            </a:extLst>
          </p:cNvPr>
          <p:cNvSpPr>
            <a:spLocks noGrp="1"/>
          </p:cNvSpPr>
          <p:nvPr>
            <p:ph type="title"/>
          </p:nvPr>
        </p:nvSpPr>
        <p:spPr/>
        <p:txBody>
          <a:bodyPr/>
          <a:lstStyle/>
          <a:p>
            <a:r>
              <a:rPr lang="en-US" dirty="0"/>
              <a:t>The Rendering Process</a:t>
            </a:r>
          </a:p>
        </p:txBody>
      </p:sp>
      <p:sp>
        <p:nvSpPr>
          <p:cNvPr id="4" name="Slide Number Placeholder 3">
            <a:extLst>
              <a:ext uri="{FF2B5EF4-FFF2-40B4-BE49-F238E27FC236}">
                <a16:creationId xmlns:a16="http://schemas.microsoft.com/office/drawing/2014/main" id="{67CDE5E5-1A22-49A8-8652-5F7C94DBCA4B}"/>
              </a:ext>
            </a:extLst>
          </p:cNvPr>
          <p:cNvSpPr>
            <a:spLocks noGrp="1"/>
          </p:cNvSpPr>
          <p:nvPr>
            <p:ph type="sldNum" sz="quarter" idx="4"/>
          </p:nvPr>
        </p:nvSpPr>
        <p:spPr/>
        <p:txBody>
          <a:bodyPr/>
          <a:lstStyle/>
          <a:p>
            <a:fld id="{3A3ABCD3-4259-4031-A1A0-BB63FBFB7B73}" type="slidenum">
              <a:rPr lang="en-US" smtClean="0"/>
              <a:pPr/>
              <a:t>281</a:t>
            </a:fld>
            <a:endParaRPr lang="en-US" dirty="0"/>
          </a:p>
        </p:txBody>
      </p:sp>
    </p:spTree>
    <p:extLst>
      <p:ext uri="{BB962C8B-B14F-4D97-AF65-F5344CB8AC3E}">
        <p14:creationId xmlns:p14="http://schemas.microsoft.com/office/powerpoint/2010/main" val="429468919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471E80-0F03-45BA-ADD0-FC3FFDA81BF8}"/>
              </a:ext>
            </a:extLst>
          </p:cNvPr>
          <p:cNvSpPr>
            <a:spLocks noGrp="1"/>
          </p:cNvSpPr>
          <p:nvPr>
            <p:ph sz="quarter" idx="13"/>
          </p:nvPr>
        </p:nvSpPr>
        <p:spPr/>
        <p:txBody>
          <a:bodyPr/>
          <a:lstStyle/>
          <a:p>
            <a:r>
              <a:rPr lang="en-US" dirty="0"/>
              <a:t>import React from 'react';</a:t>
            </a:r>
          </a:p>
          <a:p>
            <a:endParaRPr lang="en-US" dirty="0"/>
          </a:p>
          <a:p>
            <a:r>
              <a:rPr lang="en-US" dirty="0"/>
              <a:t>const </a:t>
            </a:r>
            <a:r>
              <a:rPr lang="en-US" dirty="0" err="1"/>
              <a:t>MyComp</a:t>
            </a:r>
            <a:r>
              <a:rPr lang="en-US" dirty="0"/>
              <a:t> = props =&gt; {</a:t>
            </a:r>
          </a:p>
          <a:p>
            <a:r>
              <a:rPr lang="en-US" dirty="0"/>
              <a:t>	// component body here</a:t>
            </a:r>
          </a:p>
          <a:p>
            <a:r>
              <a:rPr lang="en-US" dirty="0"/>
              <a:t>};</a:t>
            </a:r>
          </a:p>
          <a:p>
            <a:endParaRPr lang="en-US" dirty="0"/>
          </a:p>
          <a:p>
            <a:r>
              <a:rPr lang="en-US" dirty="0"/>
              <a:t>export default </a:t>
            </a:r>
            <a:r>
              <a:rPr lang="en-US" dirty="0" err="1"/>
              <a:t>React.memo</a:t>
            </a:r>
            <a:r>
              <a:rPr lang="en-US" dirty="0"/>
              <a:t>(</a:t>
            </a:r>
            <a:r>
              <a:rPr lang="en-US" dirty="0" err="1"/>
              <a:t>MyComp</a:t>
            </a:r>
            <a:r>
              <a:rPr lang="en-US" dirty="0"/>
              <a:t>);</a:t>
            </a:r>
          </a:p>
          <a:p>
            <a:endParaRPr lang="en-US" dirty="0"/>
          </a:p>
        </p:txBody>
      </p:sp>
      <p:sp>
        <p:nvSpPr>
          <p:cNvPr id="3" name="Title 2">
            <a:extLst>
              <a:ext uri="{FF2B5EF4-FFF2-40B4-BE49-F238E27FC236}">
                <a16:creationId xmlns:a16="http://schemas.microsoft.com/office/drawing/2014/main" id="{4A1D492C-7D71-437C-A295-B6E45ABA0F60}"/>
              </a:ext>
            </a:extLst>
          </p:cNvPr>
          <p:cNvSpPr>
            <a:spLocks noGrp="1"/>
          </p:cNvSpPr>
          <p:nvPr>
            <p:ph type="title"/>
          </p:nvPr>
        </p:nvSpPr>
        <p:spPr/>
        <p:txBody>
          <a:bodyPr/>
          <a:lstStyle/>
          <a:p>
            <a:r>
              <a:rPr lang="en-US" dirty="0"/>
              <a:t>Memoized Components</a:t>
            </a:r>
          </a:p>
        </p:txBody>
      </p:sp>
      <p:sp>
        <p:nvSpPr>
          <p:cNvPr id="4" name="Slide Number Placeholder 3">
            <a:extLst>
              <a:ext uri="{FF2B5EF4-FFF2-40B4-BE49-F238E27FC236}">
                <a16:creationId xmlns:a16="http://schemas.microsoft.com/office/drawing/2014/main" id="{7D69B6A1-888A-4B75-B7B7-4F0A6872B6F4}"/>
              </a:ext>
            </a:extLst>
          </p:cNvPr>
          <p:cNvSpPr>
            <a:spLocks noGrp="1"/>
          </p:cNvSpPr>
          <p:nvPr>
            <p:ph type="sldNum" sz="quarter" idx="4"/>
          </p:nvPr>
        </p:nvSpPr>
        <p:spPr/>
        <p:txBody>
          <a:bodyPr/>
          <a:lstStyle/>
          <a:p>
            <a:fld id="{3A3ABCD3-4259-4031-A1A0-BB63FBFB7B73}" type="slidenum">
              <a:rPr lang="en-US" smtClean="0"/>
              <a:pPr/>
              <a:t>282</a:t>
            </a:fld>
            <a:endParaRPr lang="en-US" dirty="0"/>
          </a:p>
        </p:txBody>
      </p:sp>
      <p:sp>
        <p:nvSpPr>
          <p:cNvPr id="5" name="Content Placeholder 4">
            <a:extLst>
              <a:ext uri="{FF2B5EF4-FFF2-40B4-BE49-F238E27FC236}">
                <a16:creationId xmlns:a16="http://schemas.microsoft.com/office/drawing/2014/main" id="{6776B50A-8ABB-4030-BDB7-8B704ECCA82C}"/>
              </a:ext>
            </a:extLst>
          </p:cNvPr>
          <p:cNvSpPr>
            <a:spLocks noGrp="1"/>
          </p:cNvSpPr>
          <p:nvPr>
            <p:ph sz="quarter" idx="14"/>
          </p:nvPr>
        </p:nvSpPr>
        <p:spPr/>
        <p:txBody>
          <a:bodyPr/>
          <a:lstStyle/>
          <a:p>
            <a:r>
              <a:rPr lang="en-US" dirty="0"/>
              <a:t>Components wrapped in </a:t>
            </a:r>
            <a:r>
              <a:rPr lang="en-US" dirty="0" err="1"/>
              <a:t>React.memo</a:t>
            </a:r>
            <a:r>
              <a:rPr lang="en-US" dirty="0"/>
              <a:t>() will render the same content as the unwrapped component.</a:t>
            </a:r>
          </a:p>
          <a:p>
            <a:r>
              <a:rPr lang="en-US" dirty="0"/>
              <a:t>However, React will memoize the result and re-use the same result on subsequent rendering passes unless the new props have changed.</a:t>
            </a:r>
          </a:p>
          <a:p>
            <a:r>
              <a:rPr lang="en-US" dirty="0"/>
              <a:t>Used throughout an application, this can lead to a significant performance gain.</a:t>
            </a:r>
          </a:p>
          <a:p>
            <a:endParaRPr lang="en-US" dirty="0"/>
          </a:p>
        </p:txBody>
      </p:sp>
    </p:spTree>
    <p:extLst>
      <p:ext uri="{BB962C8B-B14F-4D97-AF65-F5344CB8AC3E}">
        <p14:creationId xmlns:p14="http://schemas.microsoft.com/office/powerpoint/2010/main" val="264145160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5B1E27-7F01-42B5-B06D-DBF947D25FCF}"/>
              </a:ext>
            </a:extLst>
          </p:cNvPr>
          <p:cNvSpPr>
            <a:spLocks noGrp="1"/>
          </p:cNvSpPr>
          <p:nvPr>
            <p:ph sz="quarter" idx="13"/>
          </p:nvPr>
        </p:nvSpPr>
        <p:spPr/>
        <p:txBody>
          <a:bodyPr/>
          <a:lstStyle/>
          <a:p>
            <a:r>
              <a:rPr lang="en-US" dirty="0"/>
              <a:t>Hooks allow functional components to work in ways previously reserved for class-based components.</a:t>
            </a:r>
          </a:p>
          <a:p>
            <a:r>
              <a:rPr lang="en-US" dirty="0"/>
              <a:t>They can manage state, define handler functions, and pass those to child components for updating state.</a:t>
            </a:r>
          </a:p>
          <a:p>
            <a:r>
              <a:rPr lang="en-US" dirty="0"/>
              <a:t>Class-based components do not introduce performance issues for that behavior.</a:t>
            </a:r>
          </a:p>
          <a:p>
            <a:pPr lvl="1"/>
            <a:r>
              <a:rPr lang="en-US" dirty="0"/>
              <a:t>The class instance persists between rendering cycles, so the handler functions are the same each cycle.</a:t>
            </a:r>
          </a:p>
          <a:p>
            <a:r>
              <a:rPr lang="en-US" dirty="0"/>
              <a:t>Functional components are executed anew on each rendering cycle.</a:t>
            </a:r>
          </a:p>
          <a:p>
            <a:pPr lvl="1"/>
            <a:r>
              <a:rPr lang="en-US" dirty="0"/>
              <a:t>The handler functions are re-created each cycle.</a:t>
            </a:r>
          </a:p>
          <a:p>
            <a:pPr lvl="1"/>
            <a:r>
              <a:rPr lang="en-US" dirty="0"/>
              <a:t>The child component will see a prop change for the handler function.</a:t>
            </a:r>
          </a:p>
          <a:p>
            <a:pPr lvl="1"/>
            <a:r>
              <a:rPr lang="en-US" dirty="0"/>
              <a:t>This destroys any advantage gained from using </a:t>
            </a:r>
            <a:r>
              <a:rPr lang="en-US" dirty="0" err="1"/>
              <a:t>React.memo</a:t>
            </a:r>
            <a:r>
              <a:rPr lang="en-US" dirty="0"/>
              <a:t>() on the child component.</a:t>
            </a:r>
          </a:p>
          <a:p>
            <a:endParaRPr lang="en-US" dirty="0"/>
          </a:p>
        </p:txBody>
      </p:sp>
      <p:sp>
        <p:nvSpPr>
          <p:cNvPr id="3" name="Title 2">
            <a:extLst>
              <a:ext uri="{FF2B5EF4-FFF2-40B4-BE49-F238E27FC236}">
                <a16:creationId xmlns:a16="http://schemas.microsoft.com/office/drawing/2014/main" id="{FBCA5674-17D9-48CD-8FBB-3D361AAF4B0E}"/>
              </a:ext>
            </a:extLst>
          </p:cNvPr>
          <p:cNvSpPr>
            <a:spLocks noGrp="1"/>
          </p:cNvSpPr>
          <p:nvPr>
            <p:ph type="title"/>
          </p:nvPr>
        </p:nvSpPr>
        <p:spPr/>
        <p:txBody>
          <a:bodyPr/>
          <a:lstStyle/>
          <a:p>
            <a:r>
              <a:rPr lang="en-US" dirty="0"/>
              <a:t>The Problem with Memoized Components</a:t>
            </a:r>
          </a:p>
        </p:txBody>
      </p:sp>
      <p:sp>
        <p:nvSpPr>
          <p:cNvPr id="4" name="Slide Number Placeholder 3">
            <a:extLst>
              <a:ext uri="{FF2B5EF4-FFF2-40B4-BE49-F238E27FC236}">
                <a16:creationId xmlns:a16="http://schemas.microsoft.com/office/drawing/2014/main" id="{94F2BF1E-4BD7-4408-B9BA-1415FE6942A6}"/>
              </a:ext>
            </a:extLst>
          </p:cNvPr>
          <p:cNvSpPr>
            <a:spLocks noGrp="1"/>
          </p:cNvSpPr>
          <p:nvPr>
            <p:ph type="sldNum" sz="quarter" idx="4"/>
          </p:nvPr>
        </p:nvSpPr>
        <p:spPr/>
        <p:txBody>
          <a:bodyPr/>
          <a:lstStyle/>
          <a:p>
            <a:fld id="{3A3ABCD3-4259-4031-A1A0-BB63FBFB7B73}" type="slidenum">
              <a:rPr lang="en-US" smtClean="0"/>
              <a:pPr/>
              <a:t>283</a:t>
            </a:fld>
            <a:endParaRPr lang="en-US" dirty="0"/>
          </a:p>
        </p:txBody>
      </p:sp>
    </p:spTree>
    <p:extLst>
      <p:ext uri="{BB962C8B-B14F-4D97-AF65-F5344CB8AC3E}">
        <p14:creationId xmlns:p14="http://schemas.microsoft.com/office/powerpoint/2010/main" val="338988943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26A8E58-9F1B-4FB1-851A-8E07DDF83B3D}"/>
              </a:ext>
            </a:extLst>
          </p:cNvPr>
          <p:cNvSpPr>
            <a:spLocks noGrp="1"/>
          </p:cNvSpPr>
          <p:nvPr>
            <p:ph sz="quarter" idx="13"/>
          </p:nvPr>
        </p:nvSpPr>
        <p:spPr/>
        <p:txBody>
          <a:bodyPr/>
          <a:lstStyle/>
          <a:p>
            <a:r>
              <a:rPr lang="en-US" dirty="0"/>
              <a:t>import React, { </a:t>
            </a:r>
            <a:r>
              <a:rPr lang="en-US" dirty="0" err="1"/>
              <a:t>useCallback</a:t>
            </a:r>
            <a:r>
              <a:rPr lang="en-US" dirty="0"/>
              <a:t> } from 'react';</a:t>
            </a:r>
          </a:p>
          <a:p>
            <a:endParaRPr lang="en-US" dirty="0"/>
          </a:p>
          <a:p>
            <a:r>
              <a:rPr lang="en-US" dirty="0"/>
              <a:t>const </a:t>
            </a:r>
            <a:r>
              <a:rPr lang="en-US" dirty="0" err="1"/>
              <a:t>MyComponent</a:t>
            </a:r>
            <a:r>
              <a:rPr lang="en-US" dirty="0"/>
              <a:t> = props =&gt; {</a:t>
            </a:r>
          </a:p>
          <a:p>
            <a:r>
              <a:rPr lang="en-US" dirty="0"/>
              <a:t>	const </a:t>
            </a:r>
            <a:r>
              <a:rPr lang="en-US" dirty="0" err="1"/>
              <a:t>myHandler</a:t>
            </a:r>
            <a:r>
              <a:rPr lang="en-US" dirty="0"/>
              <a:t> = </a:t>
            </a:r>
            <a:r>
              <a:rPr lang="en-US" dirty="0" err="1"/>
              <a:t>useCallback</a:t>
            </a:r>
            <a:r>
              <a:rPr lang="en-US" dirty="0"/>
              <a:t>(() =&gt; {</a:t>
            </a:r>
          </a:p>
          <a:p>
            <a:r>
              <a:rPr lang="en-US" dirty="0"/>
              <a:t>		// body of handler</a:t>
            </a:r>
          </a:p>
          <a:p>
            <a:r>
              <a:rPr lang="en-US" dirty="0"/>
              <a:t>		// (has dependencies of a, b)</a:t>
            </a:r>
          </a:p>
          <a:p>
            <a:r>
              <a:rPr lang="en-US" dirty="0"/>
              <a:t>	}, [a, b]);</a:t>
            </a:r>
          </a:p>
          <a:p>
            <a:endParaRPr lang="en-US" dirty="0"/>
          </a:p>
          <a:p>
            <a:r>
              <a:rPr lang="en-US" dirty="0"/>
              <a:t>	// rest of component code</a:t>
            </a:r>
          </a:p>
          <a:p>
            <a:r>
              <a:rPr lang="en-US" dirty="0"/>
              <a:t>};</a:t>
            </a:r>
          </a:p>
        </p:txBody>
      </p:sp>
      <p:sp>
        <p:nvSpPr>
          <p:cNvPr id="3" name="Title 2">
            <a:extLst>
              <a:ext uri="{FF2B5EF4-FFF2-40B4-BE49-F238E27FC236}">
                <a16:creationId xmlns:a16="http://schemas.microsoft.com/office/drawing/2014/main" id="{83CA03F0-4859-48A7-800B-D0CF5DAAD6E9}"/>
              </a:ext>
            </a:extLst>
          </p:cNvPr>
          <p:cNvSpPr>
            <a:spLocks noGrp="1"/>
          </p:cNvSpPr>
          <p:nvPr>
            <p:ph type="title"/>
          </p:nvPr>
        </p:nvSpPr>
        <p:spPr/>
        <p:txBody>
          <a:bodyPr/>
          <a:lstStyle/>
          <a:p>
            <a:r>
              <a:rPr lang="en-US" dirty="0"/>
              <a:t>Performance Optimization with </a:t>
            </a:r>
            <a:r>
              <a:rPr lang="en-US" dirty="0" err="1"/>
              <a:t>useCallback</a:t>
            </a:r>
            <a:r>
              <a:rPr lang="en-US" dirty="0"/>
              <a:t>()</a:t>
            </a:r>
          </a:p>
        </p:txBody>
      </p:sp>
      <p:sp>
        <p:nvSpPr>
          <p:cNvPr id="4" name="Slide Number Placeholder 3">
            <a:extLst>
              <a:ext uri="{FF2B5EF4-FFF2-40B4-BE49-F238E27FC236}">
                <a16:creationId xmlns:a16="http://schemas.microsoft.com/office/drawing/2014/main" id="{220F5B05-6119-4DA1-956F-909BEC164261}"/>
              </a:ext>
            </a:extLst>
          </p:cNvPr>
          <p:cNvSpPr>
            <a:spLocks noGrp="1"/>
          </p:cNvSpPr>
          <p:nvPr>
            <p:ph type="sldNum" sz="quarter" idx="4"/>
          </p:nvPr>
        </p:nvSpPr>
        <p:spPr/>
        <p:txBody>
          <a:bodyPr/>
          <a:lstStyle/>
          <a:p>
            <a:fld id="{3A3ABCD3-4259-4031-A1A0-BB63FBFB7B73}" type="slidenum">
              <a:rPr lang="en-US" smtClean="0"/>
              <a:pPr/>
              <a:t>284</a:t>
            </a:fld>
            <a:endParaRPr lang="en-US" dirty="0"/>
          </a:p>
        </p:txBody>
      </p:sp>
      <p:sp>
        <p:nvSpPr>
          <p:cNvPr id="6" name="Content Placeholder 5">
            <a:extLst>
              <a:ext uri="{FF2B5EF4-FFF2-40B4-BE49-F238E27FC236}">
                <a16:creationId xmlns:a16="http://schemas.microsoft.com/office/drawing/2014/main" id="{E9E16B59-0A87-4624-85F1-2A31B1827A71}"/>
              </a:ext>
            </a:extLst>
          </p:cNvPr>
          <p:cNvSpPr>
            <a:spLocks noGrp="1"/>
          </p:cNvSpPr>
          <p:nvPr>
            <p:ph sz="quarter" idx="14"/>
          </p:nvPr>
        </p:nvSpPr>
        <p:spPr/>
        <p:txBody>
          <a:bodyPr/>
          <a:lstStyle/>
          <a:p>
            <a:r>
              <a:rPr lang="en-US" dirty="0"/>
              <a:t>The </a:t>
            </a:r>
            <a:r>
              <a:rPr lang="en-US" dirty="0" err="1"/>
              <a:t>useCallback</a:t>
            </a:r>
            <a:r>
              <a:rPr lang="en-US" dirty="0"/>
              <a:t>() hook will memoize a handler function in a parent component.</a:t>
            </a:r>
          </a:p>
          <a:p>
            <a:pPr lvl="1"/>
            <a:r>
              <a:rPr lang="en-US" dirty="0"/>
              <a:t>This will prevent it from getting re-created on subsequent rendering cycles.</a:t>
            </a:r>
          </a:p>
          <a:p>
            <a:r>
              <a:rPr lang="en-US" dirty="0"/>
              <a:t>The first parameter is the function to be memoized, the second parameter is an array of dependencies.</a:t>
            </a:r>
          </a:p>
          <a:p>
            <a:pPr lvl="1"/>
            <a:r>
              <a:rPr lang="en-US" dirty="0"/>
              <a:t>The function will be re-created and re-memoized when any of the dependencies change.</a:t>
            </a:r>
          </a:p>
          <a:p>
            <a:r>
              <a:rPr lang="en-US" dirty="0"/>
              <a:t>The return value is the memoized function to be passed to the child component as a prop.</a:t>
            </a:r>
          </a:p>
          <a:p>
            <a:endParaRPr lang="en-US" dirty="0"/>
          </a:p>
        </p:txBody>
      </p:sp>
    </p:spTree>
    <p:extLst>
      <p:ext uri="{BB962C8B-B14F-4D97-AF65-F5344CB8AC3E}">
        <p14:creationId xmlns:p14="http://schemas.microsoft.com/office/powerpoint/2010/main" val="427478804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B6C854-3EF2-4BCD-98F7-26D6D0E2CE90}"/>
              </a:ext>
            </a:extLst>
          </p:cNvPr>
          <p:cNvSpPr>
            <a:spLocks noGrp="1"/>
          </p:cNvSpPr>
          <p:nvPr>
            <p:ph sz="quarter" idx="13"/>
          </p:nvPr>
        </p:nvSpPr>
        <p:spPr/>
        <p:txBody>
          <a:bodyPr/>
          <a:lstStyle/>
          <a:p>
            <a:r>
              <a:rPr lang="en-US" dirty="0"/>
              <a:t>import React, { </a:t>
            </a:r>
            <a:r>
              <a:rPr lang="en-US" dirty="0" err="1"/>
              <a:t>useMemo</a:t>
            </a:r>
            <a:r>
              <a:rPr lang="en-US" dirty="0"/>
              <a:t> } from 'react';</a:t>
            </a:r>
          </a:p>
          <a:p>
            <a:endParaRPr lang="en-US" dirty="0"/>
          </a:p>
          <a:p>
            <a:r>
              <a:rPr lang="en-US" dirty="0"/>
              <a:t>const </a:t>
            </a:r>
            <a:r>
              <a:rPr lang="en-US" dirty="0" err="1"/>
              <a:t>MyComponent</a:t>
            </a:r>
            <a:r>
              <a:rPr lang="en-US" dirty="0"/>
              <a:t> = props =&gt; {</a:t>
            </a:r>
          </a:p>
          <a:p>
            <a:r>
              <a:rPr lang="en-US" dirty="0"/>
              <a:t>	const </a:t>
            </a:r>
            <a:r>
              <a:rPr lang="en-US" dirty="0" err="1"/>
              <a:t>someValue</a:t>
            </a:r>
            <a:r>
              <a:rPr lang="en-US" dirty="0"/>
              <a:t> = </a:t>
            </a:r>
            <a:r>
              <a:rPr lang="en-US" dirty="0" err="1"/>
              <a:t>useMemo</a:t>
            </a:r>
            <a:r>
              <a:rPr lang="en-US" dirty="0"/>
              <a:t>(() =&gt; {</a:t>
            </a:r>
          </a:p>
          <a:p>
            <a:r>
              <a:rPr lang="en-US" dirty="0"/>
              <a:t>		</a:t>
            </a:r>
          </a:p>
          <a:p>
            <a:r>
              <a:rPr lang="en-US" dirty="0"/>
              <a:t>		return </a:t>
            </a:r>
            <a:r>
              <a:rPr lang="en-US" dirty="0" err="1"/>
              <a:t>someComputedValue</a:t>
            </a:r>
            <a:r>
              <a:rPr lang="en-US" dirty="0"/>
              <a:t>;</a:t>
            </a:r>
          </a:p>
          <a:p>
            <a:r>
              <a:rPr lang="en-US" dirty="0"/>
              <a:t>	}, [a, b]);</a:t>
            </a:r>
          </a:p>
          <a:p>
            <a:r>
              <a:rPr lang="en-US" dirty="0"/>
              <a:t>};</a:t>
            </a:r>
          </a:p>
        </p:txBody>
      </p:sp>
      <p:sp>
        <p:nvSpPr>
          <p:cNvPr id="3" name="Title 2">
            <a:extLst>
              <a:ext uri="{FF2B5EF4-FFF2-40B4-BE49-F238E27FC236}">
                <a16:creationId xmlns:a16="http://schemas.microsoft.com/office/drawing/2014/main" id="{FF7A210B-9AB8-44D6-90AF-379F398C57B9}"/>
              </a:ext>
            </a:extLst>
          </p:cNvPr>
          <p:cNvSpPr>
            <a:spLocks noGrp="1"/>
          </p:cNvSpPr>
          <p:nvPr>
            <p:ph type="title"/>
          </p:nvPr>
        </p:nvSpPr>
        <p:spPr/>
        <p:txBody>
          <a:bodyPr/>
          <a:lstStyle/>
          <a:p>
            <a:r>
              <a:rPr lang="en-US" dirty="0"/>
              <a:t>Performance Optimization with </a:t>
            </a:r>
            <a:r>
              <a:rPr lang="en-US" dirty="0" err="1"/>
              <a:t>useMemo</a:t>
            </a:r>
            <a:r>
              <a:rPr lang="en-US" dirty="0"/>
              <a:t>()</a:t>
            </a:r>
          </a:p>
        </p:txBody>
      </p:sp>
      <p:sp>
        <p:nvSpPr>
          <p:cNvPr id="4" name="Slide Number Placeholder 3">
            <a:extLst>
              <a:ext uri="{FF2B5EF4-FFF2-40B4-BE49-F238E27FC236}">
                <a16:creationId xmlns:a16="http://schemas.microsoft.com/office/drawing/2014/main" id="{5E383C8C-1F5A-41FC-9539-E5F2812D1287}"/>
              </a:ext>
            </a:extLst>
          </p:cNvPr>
          <p:cNvSpPr>
            <a:spLocks noGrp="1"/>
          </p:cNvSpPr>
          <p:nvPr>
            <p:ph type="sldNum" sz="quarter" idx="4"/>
          </p:nvPr>
        </p:nvSpPr>
        <p:spPr/>
        <p:txBody>
          <a:bodyPr/>
          <a:lstStyle/>
          <a:p>
            <a:fld id="{3A3ABCD3-4259-4031-A1A0-BB63FBFB7B73}" type="slidenum">
              <a:rPr lang="en-US" smtClean="0"/>
              <a:pPr/>
              <a:t>285</a:t>
            </a:fld>
            <a:endParaRPr lang="en-US" dirty="0"/>
          </a:p>
        </p:txBody>
      </p:sp>
      <p:sp>
        <p:nvSpPr>
          <p:cNvPr id="5" name="Content Placeholder 4">
            <a:extLst>
              <a:ext uri="{FF2B5EF4-FFF2-40B4-BE49-F238E27FC236}">
                <a16:creationId xmlns:a16="http://schemas.microsoft.com/office/drawing/2014/main" id="{31827E5A-D26F-407A-B758-19D1BCD847B5}"/>
              </a:ext>
            </a:extLst>
          </p:cNvPr>
          <p:cNvSpPr>
            <a:spLocks noGrp="1"/>
          </p:cNvSpPr>
          <p:nvPr>
            <p:ph sz="quarter" idx="14"/>
          </p:nvPr>
        </p:nvSpPr>
        <p:spPr/>
        <p:txBody>
          <a:bodyPr/>
          <a:lstStyle/>
          <a:p>
            <a:r>
              <a:rPr lang="en-US" dirty="0" err="1"/>
              <a:t>useCallback</a:t>
            </a:r>
            <a:r>
              <a:rPr lang="en-US" dirty="0"/>
              <a:t>() memoizes a function.</a:t>
            </a:r>
          </a:p>
          <a:p>
            <a:r>
              <a:rPr lang="en-US" dirty="0" err="1"/>
              <a:t>useMemo</a:t>
            </a:r>
            <a:r>
              <a:rPr lang="en-US" dirty="0"/>
              <a:t>() memoizes a value returned from a function.</a:t>
            </a:r>
          </a:p>
          <a:p>
            <a:pPr lvl="1"/>
            <a:r>
              <a:rPr lang="en-US" dirty="0"/>
              <a:t>It is useful for expensive calculations.</a:t>
            </a:r>
          </a:p>
          <a:p>
            <a:r>
              <a:rPr lang="en-US" dirty="0"/>
              <a:t>The first parameter is the function whose value is to be memoized, the second parameter is an array of dependencies.</a:t>
            </a:r>
          </a:p>
          <a:p>
            <a:pPr lvl="1"/>
            <a:r>
              <a:rPr lang="en-US" dirty="0"/>
              <a:t>The function will be re-executed and its value re-memoized when any of the dependencies change.</a:t>
            </a:r>
          </a:p>
          <a:p>
            <a:r>
              <a:rPr lang="en-US" dirty="0"/>
              <a:t>The return value is the memoized value that is usually either rendered or passed to a child component as a prop.</a:t>
            </a:r>
          </a:p>
          <a:p>
            <a:endParaRPr lang="en-US" dirty="0"/>
          </a:p>
        </p:txBody>
      </p:sp>
    </p:spTree>
    <p:extLst>
      <p:ext uri="{BB962C8B-B14F-4D97-AF65-F5344CB8AC3E}">
        <p14:creationId xmlns:p14="http://schemas.microsoft.com/office/powerpoint/2010/main" val="75130053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16 in your student files</a:t>
            </a:r>
          </a:p>
        </p:txBody>
      </p:sp>
      <p:sp>
        <p:nvSpPr>
          <p:cNvPr id="3" name="Title 2"/>
          <p:cNvSpPr>
            <a:spLocks noGrp="1"/>
          </p:cNvSpPr>
          <p:nvPr>
            <p:ph type="title"/>
          </p:nvPr>
        </p:nvSpPr>
        <p:spPr/>
        <p:txBody>
          <a:bodyPr/>
          <a:lstStyle/>
          <a:p>
            <a:r>
              <a:rPr lang="en-US" dirty="0"/>
              <a:t>Exercise 16: Reducers and Context</a:t>
            </a:r>
          </a:p>
        </p:txBody>
      </p:sp>
      <p:sp>
        <p:nvSpPr>
          <p:cNvPr id="4" name="Slide Number Placeholder 3"/>
          <p:cNvSpPr>
            <a:spLocks noGrp="1"/>
          </p:cNvSpPr>
          <p:nvPr>
            <p:ph type="sldNum" sz="quarter" idx="4"/>
          </p:nvPr>
        </p:nvSpPr>
        <p:spPr/>
        <p:txBody>
          <a:bodyPr/>
          <a:lstStyle/>
          <a:p>
            <a:fld id="{3A3ABCD3-4259-4031-A1A0-BB63FBFB7B73}" type="slidenum">
              <a:rPr lang="en-US" smtClean="0"/>
              <a:pPr/>
              <a:t>286</a:t>
            </a:fld>
            <a:endParaRPr lang="en-US" dirty="0"/>
          </a:p>
        </p:txBody>
      </p:sp>
    </p:spTree>
    <p:extLst>
      <p:ext uri="{BB962C8B-B14F-4D97-AF65-F5344CB8AC3E}">
        <p14:creationId xmlns:p14="http://schemas.microsoft.com/office/powerpoint/2010/main" val="38697070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2900149" y="1129018"/>
            <a:ext cx="6391700" cy="4314186"/>
          </a:xfrm>
        </p:spPr>
        <p:txBody>
          <a:bodyPr/>
          <a:lstStyle/>
          <a:p>
            <a:pPr marL="0" indent="0">
              <a:buNone/>
            </a:pPr>
            <a:r>
              <a:rPr lang="en-US" b="1" dirty="0"/>
              <a:t>In this lesson you will learn about:</a:t>
            </a:r>
          </a:p>
          <a:p>
            <a:r>
              <a:rPr lang="en-US" dirty="0"/>
              <a:t>Getting Started</a:t>
            </a:r>
          </a:p>
          <a:p>
            <a:r>
              <a:rPr lang="en-US" dirty="0"/>
              <a:t>Using a Custom Hook</a:t>
            </a:r>
          </a:p>
          <a:p>
            <a:r>
              <a:rPr lang="en-US" dirty="0"/>
              <a:t>Sharing Data Between Hooks and Components</a:t>
            </a:r>
          </a:p>
          <a:p>
            <a:endParaRPr lang="en-US" dirty="0"/>
          </a:p>
        </p:txBody>
      </p:sp>
      <p:sp>
        <p:nvSpPr>
          <p:cNvPr id="3" name="Title 2"/>
          <p:cNvSpPr>
            <a:spLocks noGrp="1"/>
          </p:cNvSpPr>
          <p:nvPr>
            <p:ph type="title"/>
          </p:nvPr>
        </p:nvSpPr>
        <p:spPr/>
        <p:txBody>
          <a:bodyPr/>
          <a:lstStyle/>
          <a:p>
            <a:r>
              <a:rPr lang="en-US" dirty="0"/>
              <a:t>Lesson 17: Custom Hooks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287</a:t>
            </a:fld>
            <a:endParaRPr lang="en-US" dirty="0"/>
          </a:p>
        </p:txBody>
      </p:sp>
    </p:spTree>
    <p:extLst>
      <p:ext uri="{BB962C8B-B14F-4D97-AF65-F5344CB8AC3E}">
        <p14:creationId xmlns:p14="http://schemas.microsoft.com/office/powerpoint/2010/main" val="182459455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A707295-F339-46A4-A658-7C192937AD17}"/>
              </a:ext>
            </a:extLst>
          </p:cNvPr>
          <p:cNvSpPr>
            <a:spLocks noGrp="1"/>
          </p:cNvSpPr>
          <p:nvPr>
            <p:ph sz="quarter" idx="13"/>
          </p:nvPr>
        </p:nvSpPr>
        <p:spPr/>
        <p:txBody>
          <a:bodyPr/>
          <a:lstStyle/>
          <a:p>
            <a:r>
              <a:rPr lang="en-US" dirty="0"/>
              <a:t>Traditionally, React applications had two ways of sharing stateful logic between components, each with their own drawbacks:</a:t>
            </a:r>
          </a:p>
          <a:p>
            <a:pPr lvl="1"/>
            <a:r>
              <a:rPr lang="en-US" dirty="0"/>
              <a:t>Render props – can often require intermediate components to pass along props they don't care about.</a:t>
            </a:r>
          </a:p>
          <a:p>
            <a:pPr lvl="1"/>
            <a:r>
              <a:rPr lang="en-US" dirty="0"/>
              <a:t>Higher-order components – complicates the component tree.</a:t>
            </a:r>
          </a:p>
          <a:p>
            <a:r>
              <a:rPr lang="en-US" dirty="0"/>
              <a:t>Custom hooks give you another option to share stateful logic between components.</a:t>
            </a:r>
          </a:p>
          <a:p>
            <a:r>
              <a:rPr lang="en-US" dirty="0"/>
              <a:t>Custom hooks are a convention that follows from the design of hooks.</a:t>
            </a:r>
          </a:p>
          <a:p>
            <a:pPr lvl="1"/>
            <a:r>
              <a:rPr lang="en-US" dirty="0"/>
              <a:t>They are not a React feature on their own.</a:t>
            </a:r>
          </a:p>
          <a:p>
            <a:r>
              <a:rPr lang="en-US" dirty="0"/>
              <a:t>Components using the same hook do not share any state.</a:t>
            </a:r>
          </a:p>
          <a:p>
            <a:pPr lvl="1"/>
            <a:r>
              <a:rPr lang="en-US" dirty="0"/>
              <a:t>Each call to a hook gets isolated state.</a:t>
            </a:r>
          </a:p>
          <a:p>
            <a:pPr lvl="1"/>
            <a:r>
              <a:rPr lang="en-US" dirty="0"/>
              <a:t>Calls to </a:t>
            </a:r>
            <a:r>
              <a:rPr lang="en-US" dirty="0" err="1"/>
              <a:t>useState</a:t>
            </a:r>
            <a:r>
              <a:rPr lang="en-US" dirty="0"/>
              <a:t>() and </a:t>
            </a:r>
            <a:r>
              <a:rPr lang="en-US" dirty="0" err="1"/>
              <a:t>useEffect</a:t>
            </a:r>
            <a:r>
              <a:rPr lang="en-US" dirty="0"/>
              <a:t>() in the hook behave as if they were directly called from the component using the custom hook.</a:t>
            </a:r>
          </a:p>
          <a:p>
            <a:r>
              <a:rPr lang="en-US" dirty="0"/>
              <a:t>Custom hooks are simply functions used as hooks.</a:t>
            </a:r>
          </a:p>
          <a:p>
            <a:pPr lvl="1"/>
            <a:r>
              <a:rPr lang="en-US" dirty="0"/>
              <a:t>The really SHOULD be named starting with "use" just like built-in hooks.</a:t>
            </a:r>
          </a:p>
          <a:p>
            <a:endParaRPr lang="en-US" dirty="0"/>
          </a:p>
        </p:txBody>
      </p:sp>
      <p:sp>
        <p:nvSpPr>
          <p:cNvPr id="3" name="Title 2">
            <a:extLst>
              <a:ext uri="{FF2B5EF4-FFF2-40B4-BE49-F238E27FC236}">
                <a16:creationId xmlns:a16="http://schemas.microsoft.com/office/drawing/2014/main" id="{269D756E-8E84-427C-B9C7-EA003E96BCBB}"/>
              </a:ext>
            </a:extLst>
          </p:cNvPr>
          <p:cNvSpPr>
            <a:spLocks noGrp="1"/>
          </p:cNvSpPr>
          <p:nvPr>
            <p:ph type="title"/>
          </p:nvPr>
        </p:nvSpPr>
        <p:spPr/>
        <p:txBody>
          <a:bodyPr/>
          <a:lstStyle/>
          <a:p>
            <a:r>
              <a:rPr lang="en-US" dirty="0"/>
              <a:t>Getting Started with Custom Hooks</a:t>
            </a:r>
          </a:p>
        </p:txBody>
      </p:sp>
      <p:sp>
        <p:nvSpPr>
          <p:cNvPr id="4" name="Slide Number Placeholder 3">
            <a:extLst>
              <a:ext uri="{FF2B5EF4-FFF2-40B4-BE49-F238E27FC236}">
                <a16:creationId xmlns:a16="http://schemas.microsoft.com/office/drawing/2014/main" id="{3E4DBF3E-879D-44FD-8AAD-1AD0CCD61D3F}"/>
              </a:ext>
            </a:extLst>
          </p:cNvPr>
          <p:cNvSpPr>
            <a:spLocks noGrp="1"/>
          </p:cNvSpPr>
          <p:nvPr>
            <p:ph type="sldNum" sz="quarter" idx="4"/>
          </p:nvPr>
        </p:nvSpPr>
        <p:spPr/>
        <p:txBody>
          <a:bodyPr/>
          <a:lstStyle/>
          <a:p>
            <a:fld id="{3A3ABCD3-4259-4031-A1A0-BB63FBFB7B73}" type="slidenum">
              <a:rPr lang="en-US" smtClean="0"/>
              <a:pPr/>
              <a:t>288</a:t>
            </a:fld>
            <a:endParaRPr lang="en-US" dirty="0"/>
          </a:p>
        </p:txBody>
      </p:sp>
    </p:spTree>
    <p:extLst>
      <p:ext uri="{BB962C8B-B14F-4D97-AF65-F5344CB8AC3E}">
        <p14:creationId xmlns:p14="http://schemas.microsoft.com/office/powerpoint/2010/main" val="304538565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69001E-CBF3-4C29-B3C1-7B8371154992}"/>
              </a:ext>
            </a:extLst>
          </p:cNvPr>
          <p:cNvSpPr>
            <a:spLocks noGrp="1"/>
          </p:cNvSpPr>
          <p:nvPr>
            <p:ph sz="quarter" idx="13"/>
          </p:nvPr>
        </p:nvSpPr>
        <p:spPr/>
        <p:txBody>
          <a:bodyPr/>
          <a:lstStyle/>
          <a:p>
            <a:r>
              <a:rPr lang="en-US" dirty="0"/>
              <a:t>import { </a:t>
            </a:r>
            <a:r>
              <a:rPr lang="en-US" dirty="0" err="1"/>
              <a:t>useReducer</a:t>
            </a:r>
            <a:r>
              <a:rPr lang="en-US" dirty="0"/>
              <a:t> } from 'react';</a:t>
            </a:r>
          </a:p>
          <a:p>
            <a:endParaRPr lang="en-US" dirty="0"/>
          </a:p>
          <a:p>
            <a:r>
              <a:rPr lang="en-US" dirty="0"/>
              <a:t>const </a:t>
            </a:r>
            <a:r>
              <a:rPr lang="en-US" dirty="0" err="1"/>
              <a:t>useToggle</a:t>
            </a:r>
            <a:r>
              <a:rPr lang="en-US" dirty="0"/>
              <a:t> = (initial = false) =&gt; {</a:t>
            </a:r>
          </a:p>
          <a:p>
            <a:r>
              <a:rPr lang="en-US" dirty="0"/>
              <a:t>	return </a:t>
            </a:r>
            <a:r>
              <a:rPr lang="en-US" dirty="0" err="1"/>
              <a:t>useReducer</a:t>
            </a:r>
            <a:r>
              <a:rPr lang="en-US" dirty="0"/>
              <a:t>((state) =&gt; !state,</a:t>
            </a:r>
          </a:p>
          <a:p>
            <a:r>
              <a:rPr lang="en-US" dirty="0"/>
              <a:t>		initial);</a:t>
            </a:r>
          </a:p>
          <a:p>
            <a:r>
              <a:rPr lang="en-US" dirty="0"/>
              <a:t>};</a:t>
            </a:r>
          </a:p>
          <a:p>
            <a:endParaRPr lang="en-US" dirty="0"/>
          </a:p>
          <a:p>
            <a:r>
              <a:rPr lang="en-US" dirty="0"/>
              <a:t>export default </a:t>
            </a:r>
            <a:r>
              <a:rPr lang="en-US" dirty="0" err="1"/>
              <a:t>useToggle</a:t>
            </a:r>
            <a:r>
              <a:rPr lang="en-US" dirty="0"/>
              <a:t>;</a:t>
            </a:r>
          </a:p>
          <a:p>
            <a:endParaRPr lang="en-US" dirty="0"/>
          </a:p>
        </p:txBody>
      </p:sp>
      <p:sp>
        <p:nvSpPr>
          <p:cNvPr id="3" name="Title 2">
            <a:extLst>
              <a:ext uri="{FF2B5EF4-FFF2-40B4-BE49-F238E27FC236}">
                <a16:creationId xmlns:a16="http://schemas.microsoft.com/office/drawing/2014/main" id="{40A9CB30-50D5-472E-AC1E-0C4C23C81F9E}"/>
              </a:ext>
            </a:extLst>
          </p:cNvPr>
          <p:cNvSpPr>
            <a:spLocks noGrp="1"/>
          </p:cNvSpPr>
          <p:nvPr>
            <p:ph type="title"/>
          </p:nvPr>
        </p:nvSpPr>
        <p:spPr/>
        <p:txBody>
          <a:bodyPr/>
          <a:lstStyle/>
          <a:p>
            <a:r>
              <a:rPr lang="en-US" dirty="0"/>
              <a:t>A Simple Custom Hook</a:t>
            </a:r>
          </a:p>
        </p:txBody>
      </p:sp>
      <p:sp>
        <p:nvSpPr>
          <p:cNvPr id="4" name="Slide Number Placeholder 3">
            <a:extLst>
              <a:ext uri="{FF2B5EF4-FFF2-40B4-BE49-F238E27FC236}">
                <a16:creationId xmlns:a16="http://schemas.microsoft.com/office/drawing/2014/main" id="{E8D9077C-4E40-4FBC-8236-7B1AEA9B1A8F}"/>
              </a:ext>
            </a:extLst>
          </p:cNvPr>
          <p:cNvSpPr>
            <a:spLocks noGrp="1"/>
          </p:cNvSpPr>
          <p:nvPr>
            <p:ph type="sldNum" sz="quarter" idx="4"/>
          </p:nvPr>
        </p:nvSpPr>
        <p:spPr/>
        <p:txBody>
          <a:bodyPr/>
          <a:lstStyle/>
          <a:p>
            <a:fld id="{3A3ABCD3-4259-4031-A1A0-BB63FBFB7B73}" type="slidenum">
              <a:rPr lang="en-US" smtClean="0"/>
              <a:pPr/>
              <a:t>289</a:t>
            </a:fld>
            <a:endParaRPr lang="en-US" dirty="0"/>
          </a:p>
        </p:txBody>
      </p:sp>
      <p:sp>
        <p:nvSpPr>
          <p:cNvPr id="5" name="Content Placeholder 4">
            <a:extLst>
              <a:ext uri="{FF2B5EF4-FFF2-40B4-BE49-F238E27FC236}">
                <a16:creationId xmlns:a16="http://schemas.microsoft.com/office/drawing/2014/main" id="{0426BD8C-DE0A-4F4B-8AA0-FE6FF4F10889}"/>
              </a:ext>
            </a:extLst>
          </p:cNvPr>
          <p:cNvSpPr>
            <a:spLocks noGrp="1"/>
          </p:cNvSpPr>
          <p:nvPr>
            <p:ph sz="quarter" idx="14"/>
          </p:nvPr>
        </p:nvSpPr>
        <p:spPr/>
        <p:txBody>
          <a:bodyPr/>
          <a:lstStyle/>
          <a:p>
            <a:r>
              <a:rPr lang="en-US" dirty="0"/>
              <a:t>Custom hooks are simply functions that are used as hooks.</a:t>
            </a:r>
          </a:p>
          <a:p>
            <a:r>
              <a:rPr lang="en-US" dirty="0"/>
              <a:t>They often invoke </a:t>
            </a:r>
            <a:r>
              <a:rPr lang="en-US" dirty="0" err="1"/>
              <a:t>useState</a:t>
            </a:r>
            <a:r>
              <a:rPr lang="en-US" dirty="0"/>
              <a:t>(), </a:t>
            </a:r>
            <a:r>
              <a:rPr lang="en-US" dirty="0" err="1"/>
              <a:t>useEffect</a:t>
            </a:r>
            <a:r>
              <a:rPr lang="en-US" dirty="0"/>
              <a:t>() or </a:t>
            </a:r>
            <a:r>
              <a:rPr lang="en-US" dirty="0" err="1"/>
              <a:t>useReducer</a:t>
            </a:r>
            <a:r>
              <a:rPr lang="en-US" dirty="0"/>
              <a:t>().</a:t>
            </a:r>
          </a:p>
          <a:p>
            <a:r>
              <a:rPr lang="en-US" dirty="0"/>
              <a:t>They typically encapsulate stateful logic that would normally be built into a component.</a:t>
            </a:r>
          </a:p>
          <a:p>
            <a:pPr lvl="1"/>
            <a:r>
              <a:rPr lang="en-US" dirty="0"/>
              <a:t>This allows for re-use of that logic.</a:t>
            </a:r>
          </a:p>
          <a:p>
            <a:r>
              <a:rPr lang="en-US" dirty="0"/>
              <a:t>They SHOULD be named starting with "use".</a:t>
            </a:r>
          </a:p>
          <a:p>
            <a:endParaRPr lang="en-US" dirty="0"/>
          </a:p>
        </p:txBody>
      </p:sp>
    </p:spTree>
    <p:extLst>
      <p:ext uri="{BB962C8B-B14F-4D97-AF65-F5344CB8AC3E}">
        <p14:creationId xmlns:p14="http://schemas.microsoft.com/office/powerpoint/2010/main" val="3065261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25518C-4179-408E-A750-DEBB48877F55}"/>
              </a:ext>
            </a:extLst>
          </p:cNvPr>
          <p:cNvSpPr>
            <a:spLocks noGrp="1"/>
          </p:cNvSpPr>
          <p:nvPr>
            <p:ph sz="quarter" idx="13"/>
          </p:nvPr>
        </p:nvSpPr>
        <p:spPr>
          <a:xfrm>
            <a:off x="154760" y="791852"/>
            <a:ext cx="11770146" cy="5137215"/>
          </a:xfrm>
        </p:spPr>
        <p:txBody>
          <a:bodyPr/>
          <a:lstStyle/>
          <a:p>
            <a:r>
              <a:rPr lang="en-US" dirty="0"/>
              <a:t>You can extract array elements or object properties to be stored in individual variables.</a:t>
            </a:r>
          </a:p>
          <a:p>
            <a:pPr lvl="1"/>
            <a:r>
              <a:rPr lang="en-US" dirty="0"/>
              <a:t>This allows for selection of specific elements/properties instead of using ALL.</a:t>
            </a:r>
          </a:p>
          <a:p>
            <a:r>
              <a:rPr lang="en-US" dirty="0"/>
              <a:t>Array destructuring example: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let [a, b] = ['Sunday', 'Monday', 'Tuesday'];</a:t>
            </a:r>
          </a:p>
          <a:p>
            <a:pPr marL="0" indent="0">
              <a:buNone/>
            </a:pPr>
            <a:r>
              <a:rPr lang="en-US" sz="2000" dirty="0">
                <a:latin typeface="Consolas" panose="020B0609020204030204" pitchFamily="49" charset="0"/>
              </a:rPr>
              <a:t>	console.log(a);		//Sunday</a:t>
            </a:r>
          </a:p>
          <a:p>
            <a:pPr marL="0" indent="0">
              <a:buNone/>
            </a:pPr>
            <a:r>
              <a:rPr lang="en-US" sz="2000" dirty="0">
                <a:latin typeface="Consolas" panose="020B0609020204030204" pitchFamily="49" charset="0"/>
              </a:rPr>
              <a:t>	console.log(b);		//Monday</a:t>
            </a:r>
          </a:p>
          <a:p>
            <a:pPr marL="0" indent="0">
              <a:buNone/>
            </a:pPr>
            <a:endParaRPr lang="en-US" sz="2000" dirty="0">
              <a:latin typeface="Consolas" panose="020B0609020204030204" pitchFamily="49" charset="0"/>
            </a:endParaRPr>
          </a:p>
          <a:p>
            <a:r>
              <a:rPr lang="en-US" dirty="0"/>
              <a:t>Object destructuring example: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let { name } = { name: 'Gear', price: 4.95 };</a:t>
            </a:r>
          </a:p>
          <a:p>
            <a:pPr marL="0" indent="0">
              <a:buNone/>
            </a:pPr>
            <a:r>
              <a:rPr lang="en-US" sz="2000" dirty="0">
                <a:latin typeface="Consolas" panose="020B0609020204030204" pitchFamily="49" charset="0"/>
              </a:rPr>
              <a:t>	console.log(name);		//Gear</a:t>
            </a:r>
          </a:p>
          <a:p>
            <a:pPr marL="0" indent="0">
              <a:buNone/>
            </a:pPr>
            <a:r>
              <a:rPr lang="en-US" sz="2000" dirty="0">
                <a:latin typeface="Consolas" panose="020B0609020204030204" pitchFamily="49" charset="0"/>
              </a:rPr>
              <a:t>	console.log(price);		//undefined</a:t>
            </a:r>
          </a:p>
          <a:p>
            <a:endParaRPr lang="en-US" dirty="0"/>
          </a:p>
        </p:txBody>
      </p:sp>
      <p:sp>
        <p:nvSpPr>
          <p:cNvPr id="3" name="Title 2">
            <a:extLst>
              <a:ext uri="{FF2B5EF4-FFF2-40B4-BE49-F238E27FC236}">
                <a16:creationId xmlns:a16="http://schemas.microsoft.com/office/drawing/2014/main" id="{9342B0FA-579A-438A-A045-D25B31A3F0CB}"/>
              </a:ext>
            </a:extLst>
          </p:cNvPr>
          <p:cNvSpPr>
            <a:spLocks noGrp="1"/>
          </p:cNvSpPr>
          <p:nvPr>
            <p:ph type="title"/>
          </p:nvPr>
        </p:nvSpPr>
        <p:spPr/>
        <p:txBody>
          <a:bodyPr/>
          <a:lstStyle/>
          <a:p>
            <a:r>
              <a:rPr lang="en-US" dirty="0"/>
              <a:t>Object </a:t>
            </a:r>
            <a:r>
              <a:rPr lang="en-US" dirty="0" err="1"/>
              <a:t>Destructuring</a:t>
            </a:r>
            <a:endParaRPr lang="en-US" dirty="0"/>
          </a:p>
        </p:txBody>
      </p:sp>
      <p:sp>
        <p:nvSpPr>
          <p:cNvPr id="4" name="Slide Number Placeholder 3">
            <a:extLst>
              <a:ext uri="{FF2B5EF4-FFF2-40B4-BE49-F238E27FC236}">
                <a16:creationId xmlns:a16="http://schemas.microsoft.com/office/drawing/2014/main" id="{183757CE-510C-4071-AC35-65D5668D6636}"/>
              </a:ext>
            </a:extLst>
          </p:cNvPr>
          <p:cNvSpPr>
            <a:spLocks noGrp="1"/>
          </p:cNvSpPr>
          <p:nvPr>
            <p:ph type="sldNum" sz="quarter" idx="4"/>
          </p:nvPr>
        </p:nvSpPr>
        <p:spPr/>
        <p:txBody>
          <a:bodyPr/>
          <a:lstStyle/>
          <a:p>
            <a:fld id="{3A3ABCD3-4259-4031-A1A0-BB63FBFB7B73}" type="slidenum">
              <a:rPr lang="en-US" smtClean="0"/>
              <a:pPr/>
              <a:t>29</a:t>
            </a:fld>
            <a:endParaRPr lang="en-US" dirty="0"/>
          </a:p>
        </p:txBody>
      </p:sp>
    </p:spTree>
    <p:extLst>
      <p:ext uri="{BB962C8B-B14F-4D97-AF65-F5344CB8AC3E}">
        <p14:creationId xmlns:p14="http://schemas.microsoft.com/office/powerpoint/2010/main" val="196945187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AC877D2-4F6C-4716-BB08-D97C5136018B}"/>
              </a:ext>
            </a:extLst>
          </p:cNvPr>
          <p:cNvSpPr>
            <a:spLocks noGrp="1"/>
          </p:cNvSpPr>
          <p:nvPr>
            <p:ph sz="quarter" idx="13"/>
          </p:nvPr>
        </p:nvSpPr>
        <p:spPr/>
        <p:txBody>
          <a:bodyPr/>
          <a:lstStyle/>
          <a:p>
            <a:r>
              <a:rPr lang="en-US" dirty="0"/>
              <a:t>import </a:t>
            </a:r>
            <a:r>
              <a:rPr lang="en-US" dirty="0" err="1"/>
              <a:t>useToggle</a:t>
            </a:r>
            <a:r>
              <a:rPr lang="en-US" dirty="0"/>
              <a:t> from '../hooks/toggle';</a:t>
            </a:r>
          </a:p>
          <a:p>
            <a:endParaRPr lang="en-US" dirty="0"/>
          </a:p>
          <a:p>
            <a:r>
              <a:rPr lang="en-US" dirty="0"/>
              <a:t>const </a:t>
            </a:r>
            <a:r>
              <a:rPr lang="en-US" dirty="0" err="1"/>
              <a:t>MyComponent</a:t>
            </a:r>
            <a:r>
              <a:rPr lang="en-US" dirty="0"/>
              <a:t> = props =&gt; {</a:t>
            </a:r>
          </a:p>
          <a:p>
            <a:r>
              <a:rPr lang="en-US" dirty="0"/>
              <a:t>	const [display, </a:t>
            </a:r>
            <a:r>
              <a:rPr lang="en-US" dirty="0" err="1"/>
              <a:t>toggleDisplay</a:t>
            </a:r>
            <a:r>
              <a:rPr lang="en-US" dirty="0"/>
              <a:t>] =</a:t>
            </a:r>
          </a:p>
          <a:p>
            <a:r>
              <a:rPr lang="en-US" dirty="0"/>
              <a:t>		</a:t>
            </a:r>
            <a:r>
              <a:rPr lang="en-US" dirty="0" err="1"/>
              <a:t>useToggle</a:t>
            </a:r>
            <a:r>
              <a:rPr lang="en-US" dirty="0"/>
              <a:t>();</a:t>
            </a:r>
          </a:p>
          <a:p>
            <a:endParaRPr lang="en-US" dirty="0"/>
          </a:p>
          <a:p>
            <a:r>
              <a:rPr lang="en-US" dirty="0"/>
              <a:t>	return (</a:t>
            </a:r>
          </a:p>
          <a:p>
            <a:r>
              <a:rPr lang="en-US" dirty="0"/>
              <a:t>		&lt;button </a:t>
            </a:r>
            <a:r>
              <a:rPr lang="en-US" dirty="0" err="1"/>
              <a:t>onClick</a:t>
            </a:r>
            <a:r>
              <a:rPr lang="en-US" dirty="0"/>
              <a:t>={</a:t>
            </a:r>
            <a:r>
              <a:rPr lang="en-US" dirty="0" err="1"/>
              <a:t>toggleDisplay</a:t>
            </a:r>
            <a:r>
              <a:rPr lang="en-US" dirty="0"/>
              <a:t>}</a:t>
            </a:r>
          </a:p>
          <a:p>
            <a:r>
              <a:rPr lang="en-US" dirty="0"/>
              <a:t>			&gt;Show/Hide&lt;/button&gt;</a:t>
            </a:r>
          </a:p>
          <a:p>
            <a:r>
              <a:rPr lang="en-US" dirty="0"/>
              <a:t>		{display &amp;&amp; &lt;div&gt;Hello&lt;/div&gt;}</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77156D23-3B48-46DE-A936-9453FA4D1E9E}"/>
              </a:ext>
            </a:extLst>
          </p:cNvPr>
          <p:cNvSpPr>
            <a:spLocks noGrp="1"/>
          </p:cNvSpPr>
          <p:nvPr>
            <p:ph type="title"/>
          </p:nvPr>
        </p:nvSpPr>
        <p:spPr/>
        <p:txBody>
          <a:bodyPr/>
          <a:lstStyle/>
          <a:p>
            <a:r>
              <a:rPr lang="en-US" dirty="0"/>
              <a:t>Using a Custom Hook</a:t>
            </a:r>
          </a:p>
        </p:txBody>
      </p:sp>
      <p:sp>
        <p:nvSpPr>
          <p:cNvPr id="4" name="Slide Number Placeholder 3">
            <a:extLst>
              <a:ext uri="{FF2B5EF4-FFF2-40B4-BE49-F238E27FC236}">
                <a16:creationId xmlns:a16="http://schemas.microsoft.com/office/drawing/2014/main" id="{F76596CE-CBAD-4BC2-8750-E4FC61E1C329}"/>
              </a:ext>
            </a:extLst>
          </p:cNvPr>
          <p:cNvSpPr>
            <a:spLocks noGrp="1"/>
          </p:cNvSpPr>
          <p:nvPr>
            <p:ph type="sldNum" sz="quarter" idx="4"/>
          </p:nvPr>
        </p:nvSpPr>
        <p:spPr/>
        <p:txBody>
          <a:bodyPr/>
          <a:lstStyle/>
          <a:p>
            <a:fld id="{3A3ABCD3-4259-4031-A1A0-BB63FBFB7B73}" type="slidenum">
              <a:rPr lang="en-US" smtClean="0"/>
              <a:pPr/>
              <a:t>290</a:t>
            </a:fld>
            <a:endParaRPr lang="en-US" dirty="0"/>
          </a:p>
        </p:txBody>
      </p:sp>
      <p:sp>
        <p:nvSpPr>
          <p:cNvPr id="6" name="Content Placeholder 5">
            <a:extLst>
              <a:ext uri="{FF2B5EF4-FFF2-40B4-BE49-F238E27FC236}">
                <a16:creationId xmlns:a16="http://schemas.microsoft.com/office/drawing/2014/main" id="{EA843561-13DB-4B58-B305-2EC4C0E51A79}"/>
              </a:ext>
            </a:extLst>
          </p:cNvPr>
          <p:cNvSpPr>
            <a:spLocks noGrp="1"/>
          </p:cNvSpPr>
          <p:nvPr>
            <p:ph sz="quarter" idx="14"/>
          </p:nvPr>
        </p:nvSpPr>
        <p:spPr/>
        <p:txBody>
          <a:bodyPr/>
          <a:lstStyle/>
          <a:p>
            <a:r>
              <a:rPr lang="en-US" dirty="0"/>
              <a:t>The custom hooks are imported and used just like any other function.</a:t>
            </a:r>
          </a:p>
          <a:p>
            <a:endParaRPr lang="en-US" dirty="0"/>
          </a:p>
        </p:txBody>
      </p:sp>
    </p:spTree>
    <p:extLst>
      <p:ext uri="{BB962C8B-B14F-4D97-AF65-F5344CB8AC3E}">
        <p14:creationId xmlns:p14="http://schemas.microsoft.com/office/powerpoint/2010/main" val="80024326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F3BD3C-0DE7-428A-8D72-DA70E1E624AC}"/>
              </a:ext>
            </a:extLst>
          </p:cNvPr>
          <p:cNvSpPr>
            <a:spLocks noGrp="1"/>
          </p:cNvSpPr>
          <p:nvPr>
            <p:ph sz="quarter" idx="13"/>
          </p:nvPr>
        </p:nvSpPr>
        <p:spPr/>
        <p:txBody>
          <a:bodyPr/>
          <a:lstStyle/>
          <a:p>
            <a:r>
              <a:rPr lang="en-US" dirty="0"/>
              <a:t>Custom hooks are a great technique to implement cross-cutting concerns.</a:t>
            </a:r>
          </a:p>
          <a:p>
            <a:pPr lvl="1"/>
            <a:r>
              <a:rPr lang="en-US" dirty="0"/>
              <a:t>Especially when there is data and behavior that need to be recreated across multiple components.</a:t>
            </a:r>
          </a:p>
          <a:p>
            <a:r>
              <a:rPr lang="en-US" dirty="0"/>
              <a:t>Hooks are frequently used for:</a:t>
            </a:r>
          </a:p>
          <a:p>
            <a:pPr lvl="1"/>
            <a:r>
              <a:rPr lang="en-US" dirty="0"/>
              <a:t>Providing access to authentication state (who is logged in) and behaviors (login, logout, etc.)</a:t>
            </a:r>
          </a:p>
          <a:p>
            <a:pPr lvl="1"/>
            <a:r>
              <a:rPr lang="en-US" dirty="0"/>
              <a:t>Adding event listeners manually (and automatically removing on unmounting the component.)</a:t>
            </a:r>
          </a:p>
          <a:p>
            <a:pPr lvl="1"/>
            <a:r>
              <a:rPr lang="en-US" dirty="0"/>
              <a:t>Combining multiple hooks (such as the built-in router hooks) into one, for convenience.</a:t>
            </a:r>
          </a:p>
          <a:p>
            <a:pPr lvl="1"/>
            <a:r>
              <a:rPr lang="en-US" dirty="0"/>
              <a:t>Requiring authentication (or minimum security permissions) and redirecting if not met.</a:t>
            </a:r>
          </a:p>
          <a:p>
            <a:pPr lvl="1"/>
            <a:r>
              <a:rPr lang="en-US" dirty="0"/>
              <a:t>Encapsulating asynchronous method calls and handling state updates during execution.</a:t>
            </a:r>
          </a:p>
          <a:p>
            <a:pPr lvl="1"/>
            <a:r>
              <a:rPr lang="en-US" dirty="0"/>
              <a:t>Encapsulating status checks (is a resource available, or is a "friend" user online.)</a:t>
            </a:r>
          </a:p>
          <a:p>
            <a:pPr lvl="1"/>
            <a:r>
              <a:rPr lang="en-US" dirty="0"/>
              <a:t>Create convenience object for managing data in an array</a:t>
            </a:r>
          </a:p>
          <a:p>
            <a:pPr lvl="1"/>
            <a:endParaRPr lang="en-US" dirty="0"/>
          </a:p>
        </p:txBody>
      </p:sp>
      <p:sp>
        <p:nvSpPr>
          <p:cNvPr id="3" name="Title 2">
            <a:extLst>
              <a:ext uri="{FF2B5EF4-FFF2-40B4-BE49-F238E27FC236}">
                <a16:creationId xmlns:a16="http://schemas.microsoft.com/office/drawing/2014/main" id="{66E90C68-D194-44A9-8DD4-9C31C9B5322A}"/>
              </a:ext>
            </a:extLst>
          </p:cNvPr>
          <p:cNvSpPr>
            <a:spLocks noGrp="1"/>
          </p:cNvSpPr>
          <p:nvPr>
            <p:ph type="title"/>
          </p:nvPr>
        </p:nvSpPr>
        <p:spPr/>
        <p:txBody>
          <a:bodyPr/>
          <a:lstStyle/>
          <a:p>
            <a:r>
              <a:rPr lang="en-US" dirty="0"/>
              <a:t>Uses for Custom Hooks</a:t>
            </a:r>
          </a:p>
        </p:txBody>
      </p:sp>
      <p:sp>
        <p:nvSpPr>
          <p:cNvPr id="4" name="Slide Number Placeholder 3">
            <a:extLst>
              <a:ext uri="{FF2B5EF4-FFF2-40B4-BE49-F238E27FC236}">
                <a16:creationId xmlns:a16="http://schemas.microsoft.com/office/drawing/2014/main" id="{21FA2708-2188-4ACD-803B-F9194A4005EC}"/>
              </a:ext>
            </a:extLst>
          </p:cNvPr>
          <p:cNvSpPr>
            <a:spLocks noGrp="1"/>
          </p:cNvSpPr>
          <p:nvPr>
            <p:ph type="sldNum" sz="quarter" idx="4"/>
          </p:nvPr>
        </p:nvSpPr>
        <p:spPr/>
        <p:txBody>
          <a:bodyPr/>
          <a:lstStyle/>
          <a:p>
            <a:fld id="{3A3ABCD3-4259-4031-A1A0-BB63FBFB7B73}" type="slidenum">
              <a:rPr lang="en-US" smtClean="0"/>
              <a:pPr/>
              <a:t>291</a:t>
            </a:fld>
            <a:endParaRPr lang="en-US" dirty="0"/>
          </a:p>
        </p:txBody>
      </p:sp>
    </p:spTree>
    <p:extLst>
      <p:ext uri="{BB962C8B-B14F-4D97-AF65-F5344CB8AC3E}">
        <p14:creationId xmlns:p14="http://schemas.microsoft.com/office/powerpoint/2010/main" val="163578843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83F1F6-4AB7-4202-9A91-C375EC9E240F}"/>
              </a:ext>
            </a:extLst>
          </p:cNvPr>
          <p:cNvSpPr>
            <a:spLocks noGrp="1"/>
          </p:cNvSpPr>
          <p:nvPr>
            <p:ph sz="quarter" idx="13"/>
          </p:nvPr>
        </p:nvSpPr>
        <p:spPr/>
        <p:txBody>
          <a:bodyPr/>
          <a:lstStyle/>
          <a:p>
            <a:r>
              <a:rPr lang="en-US" dirty="0"/>
              <a:t>const </a:t>
            </a:r>
            <a:r>
              <a:rPr lang="en-US" dirty="0" err="1"/>
              <a:t>useRouter</a:t>
            </a:r>
            <a:r>
              <a:rPr lang="en-US" dirty="0"/>
              <a:t> = () =&gt; {</a:t>
            </a:r>
          </a:p>
          <a:p>
            <a:r>
              <a:rPr lang="en-US" dirty="0"/>
              <a:t>	const params = </a:t>
            </a:r>
            <a:r>
              <a:rPr lang="en-US" dirty="0" err="1"/>
              <a:t>useParams</a:t>
            </a:r>
            <a:r>
              <a:rPr lang="en-US" dirty="0"/>
              <a:t>();</a:t>
            </a:r>
          </a:p>
          <a:p>
            <a:r>
              <a:rPr lang="en-US" dirty="0"/>
              <a:t>	const location = </a:t>
            </a:r>
            <a:r>
              <a:rPr lang="en-US" dirty="0" err="1"/>
              <a:t>useLocation</a:t>
            </a:r>
            <a:r>
              <a:rPr lang="en-US" dirty="0"/>
              <a:t>();</a:t>
            </a:r>
          </a:p>
          <a:p>
            <a:r>
              <a:rPr lang="en-US" dirty="0"/>
              <a:t>	const history = </a:t>
            </a:r>
            <a:r>
              <a:rPr lang="en-US" dirty="0" err="1"/>
              <a:t>useHistory</a:t>
            </a:r>
            <a:r>
              <a:rPr lang="en-US" dirty="0"/>
              <a:t>();</a:t>
            </a:r>
          </a:p>
          <a:p>
            <a:r>
              <a:rPr lang="en-US" dirty="0"/>
              <a:t>	const match = </a:t>
            </a:r>
            <a:r>
              <a:rPr lang="en-US" dirty="0" err="1"/>
              <a:t>useRouteMatch</a:t>
            </a:r>
            <a:r>
              <a:rPr lang="en-US" dirty="0"/>
              <a:t>();</a:t>
            </a:r>
          </a:p>
          <a:p>
            <a:endParaRPr lang="en-US" dirty="0"/>
          </a:p>
          <a:p>
            <a:r>
              <a:rPr lang="en-US" dirty="0"/>
              <a:t>	return </a:t>
            </a:r>
            <a:r>
              <a:rPr lang="en-US" dirty="0" err="1"/>
              <a:t>useMemo</a:t>
            </a:r>
            <a:r>
              <a:rPr lang="en-US" dirty="0"/>
              <a:t>(() =&gt; {</a:t>
            </a:r>
          </a:p>
          <a:p>
            <a:r>
              <a:rPr lang="en-US" dirty="0"/>
              <a:t>		return {</a:t>
            </a:r>
          </a:p>
          <a:p>
            <a:r>
              <a:rPr lang="en-US" dirty="0"/>
              <a:t>			push: </a:t>
            </a:r>
            <a:r>
              <a:rPr lang="en-US" dirty="0" err="1"/>
              <a:t>history.push</a:t>
            </a:r>
            <a:r>
              <a:rPr lang="en-US" dirty="0"/>
              <a:t>, replace: </a:t>
            </a:r>
            <a:r>
              <a:rPr lang="en-US" dirty="0" err="1"/>
              <a:t>history.replace</a:t>
            </a:r>
            <a:r>
              <a:rPr lang="en-US" dirty="0"/>
              <a:t>, pathname: </a:t>
            </a:r>
            <a:r>
              <a:rPr lang="en-US" dirty="0" err="1"/>
              <a:t>location.pathname</a:t>
            </a:r>
            <a:r>
              <a:rPr lang="en-US" dirty="0"/>
              <a:t>,</a:t>
            </a:r>
          </a:p>
          <a:p>
            <a:r>
              <a:rPr lang="en-US" dirty="0"/>
              <a:t>			params, location, history, match</a:t>
            </a:r>
          </a:p>
          <a:p>
            <a:r>
              <a:rPr lang="en-US" dirty="0"/>
              <a:t>		}</a:t>
            </a:r>
          </a:p>
          <a:p>
            <a:r>
              <a:rPr lang="en-US" dirty="0"/>
              <a:t>	}, [params, location, history, match]);</a:t>
            </a:r>
          </a:p>
          <a:p>
            <a:r>
              <a:rPr lang="en-US" dirty="0"/>
              <a:t>};</a:t>
            </a:r>
          </a:p>
          <a:p>
            <a:endParaRPr lang="en-US" dirty="0"/>
          </a:p>
        </p:txBody>
      </p:sp>
      <p:sp>
        <p:nvSpPr>
          <p:cNvPr id="3" name="Title 2">
            <a:extLst>
              <a:ext uri="{FF2B5EF4-FFF2-40B4-BE49-F238E27FC236}">
                <a16:creationId xmlns:a16="http://schemas.microsoft.com/office/drawing/2014/main" id="{CC4807B0-A476-4998-9097-2FC91FBD50FB}"/>
              </a:ext>
            </a:extLst>
          </p:cNvPr>
          <p:cNvSpPr>
            <a:spLocks noGrp="1"/>
          </p:cNvSpPr>
          <p:nvPr>
            <p:ph type="title"/>
          </p:nvPr>
        </p:nvSpPr>
        <p:spPr/>
        <p:txBody>
          <a:bodyPr/>
          <a:lstStyle/>
          <a:p>
            <a:r>
              <a:rPr lang="en-US" dirty="0"/>
              <a:t>A Router Custom Hook Example</a:t>
            </a:r>
          </a:p>
        </p:txBody>
      </p:sp>
      <p:sp>
        <p:nvSpPr>
          <p:cNvPr id="4" name="Slide Number Placeholder 3">
            <a:extLst>
              <a:ext uri="{FF2B5EF4-FFF2-40B4-BE49-F238E27FC236}">
                <a16:creationId xmlns:a16="http://schemas.microsoft.com/office/drawing/2014/main" id="{12A427C5-F8DB-41A0-8017-C9256A6FA082}"/>
              </a:ext>
            </a:extLst>
          </p:cNvPr>
          <p:cNvSpPr>
            <a:spLocks noGrp="1"/>
          </p:cNvSpPr>
          <p:nvPr>
            <p:ph type="sldNum" sz="quarter" idx="4"/>
          </p:nvPr>
        </p:nvSpPr>
        <p:spPr/>
        <p:txBody>
          <a:bodyPr/>
          <a:lstStyle/>
          <a:p>
            <a:fld id="{3A3ABCD3-4259-4031-A1A0-BB63FBFB7B73}" type="slidenum">
              <a:rPr lang="en-US" smtClean="0"/>
              <a:pPr/>
              <a:t>292</a:t>
            </a:fld>
            <a:endParaRPr lang="en-US" dirty="0"/>
          </a:p>
        </p:txBody>
      </p:sp>
    </p:spTree>
    <p:extLst>
      <p:ext uri="{BB962C8B-B14F-4D97-AF65-F5344CB8AC3E}">
        <p14:creationId xmlns:p14="http://schemas.microsoft.com/office/powerpoint/2010/main" val="218497950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37348F-CB1E-4FB6-85B0-3A48D413A333}"/>
              </a:ext>
            </a:extLst>
          </p:cNvPr>
          <p:cNvSpPr>
            <a:spLocks noGrp="1"/>
          </p:cNvSpPr>
          <p:nvPr>
            <p:ph sz="quarter" idx="13"/>
          </p:nvPr>
        </p:nvSpPr>
        <p:spPr/>
        <p:txBody>
          <a:bodyPr/>
          <a:lstStyle/>
          <a:p>
            <a:r>
              <a:rPr lang="en-US" dirty="0"/>
              <a:t>Custom hooks use their input parameters to instantiate and configure themselves.</a:t>
            </a:r>
          </a:p>
          <a:p>
            <a:r>
              <a:rPr lang="en-US" dirty="0"/>
              <a:t>Their return value can contain function pointers.</a:t>
            </a:r>
          </a:p>
          <a:p>
            <a:pPr lvl="1"/>
            <a:r>
              <a:rPr lang="en-US" dirty="0"/>
              <a:t>The parameters of these functions would be used to pass data to the hook from the component throughout the lifecycle of the component.</a:t>
            </a:r>
          </a:p>
          <a:p>
            <a:r>
              <a:rPr lang="en-US" dirty="0"/>
              <a:t>The return value from the custom hook can also contain data generated or acquired by the hook.</a:t>
            </a:r>
          </a:p>
          <a:p>
            <a:pPr lvl="1"/>
            <a:r>
              <a:rPr lang="en-US" dirty="0"/>
              <a:t>e.g., the hook may make an AJAX request to a web service.</a:t>
            </a:r>
          </a:p>
          <a:p>
            <a:r>
              <a:rPr lang="en-US" dirty="0"/>
              <a:t>These data values are used to pass data from the hook to the component.</a:t>
            </a:r>
          </a:p>
          <a:p>
            <a:pPr lvl="1"/>
            <a:r>
              <a:rPr lang="en-US" dirty="0"/>
              <a:t>When that data is updated by the hook, it will trigger a re-render of the component using the hook.</a:t>
            </a:r>
          </a:p>
          <a:p>
            <a:pPr lvl="1"/>
            <a:r>
              <a:rPr lang="en-US" dirty="0" err="1"/>
              <a:t>useEffect</a:t>
            </a:r>
            <a:r>
              <a:rPr lang="en-US" dirty="0"/>
              <a:t>() is the primary way the component can respond to the mutation of hook data.</a:t>
            </a:r>
          </a:p>
          <a:p>
            <a:endParaRPr lang="en-US" dirty="0"/>
          </a:p>
        </p:txBody>
      </p:sp>
      <p:sp>
        <p:nvSpPr>
          <p:cNvPr id="3" name="Title 2">
            <a:extLst>
              <a:ext uri="{FF2B5EF4-FFF2-40B4-BE49-F238E27FC236}">
                <a16:creationId xmlns:a16="http://schemas.microsoft.com/office/drawing/2014/main" id="{3FCD8282-3BA3-4CAC-AB89-70F4712AD8D7}"/>
              </a:ext>
            </a:extLst>
          </p:cNvPr>
          <p:cNvSpPr>
            <a:spLocks noGrp="1"/>
          </p:cNvSpPr>
          <p:nvPr>
            <p:ph type="title"/>
          </p:nvPr>
        </p:nvSpPr>
        <p:spPr/>
        <p:txBody>
          <a:bodyPr/>
          <a:lstStyle/>
          <a:p>
            <a:r>
              <a:rPr lang="en-US" dirty="0"/>
              <a:t>Sharing Data Between Hooks and Components</a:t>
            </a:r>
          </a:p>
        </p:txBody>
      </p:sp>
      <p:sp>
        <p:nvSpPr>
          <p:cNvPr id="4" name="Slide Number Placeholder 3">
            <a:extLst>
              <a:ext uri="{FF2B5EF4-FFF2-40B4-BE49-F238E27FC236}">
                <a16:creationId xmlns:a16="http://schemas.microsoft.com/office/drawing/2014/main" id="{75A66A28-CE19-4BCB-ACE2-81A88DD023B9}"/>
              </a:ext>
            </a:extLst>
          </p:cNvPr>
          <p:cNvSpPr>
            <a:spLocks noGrp="1"/>
          </p:cNvSpPr>
          <p:nvPr>
            <p:ph type="sldNum" sz="quarter" idx="4"/>
          </p:nvPr>
        </p:nvSpPr>
        <p:spPr/>
        <p:txBody>
          <a:bodyPr/>
          <a:lstStyle/>
          <a:p>
            <a:fld id="{3A3ABCD3-4259-4031-A1A0-BB63FBFB7B73}" type="slidenum">
              <a:rPr lang="en-US" smtClean="0"/>
              <a:pPr/>
              <a:t>293</a:t>
            </a:fld>
            <a:endParaRPr lang="en-US" dirty="0"/>
          </a:p>
        </p:txBody>
      </p:sp>
    </p:spTree>
    <p:extLst>
      <p:ext uri="{BB962C8B-B14F-4D97-AF65-F5344CB8AC3E}">
        <p14:creationId xmlns:p14="http://schemas.microsoft.com/office/powerpoint/2010/main" val="112181620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87D84-9517-4833-9D50-75302F595CFA}"/>
              </a:ext>
            </a:extLst>
          </p:cNvPr>
          <p:cNvSpPr>
            <a:spLocks noGrp="1"/>
          </p:cNvSpPr>
          <p:nvPr>
            <p:ph sz="quarter" idx="13"/>
          </p:nvPr>
        </p:nvSpPr>
        <p:spPr/>
        <p:txBody>
          <a:bodyPr/>
          <a:lstStyle/>
          <a:p>
            <a:r>
              <a:rPr lang="en-US" dirty="0"/>
              <a:t>import { </a:t>
            </a:r>
            <a:r>
              <a:rPr lang="en-US" dirty="0" err="1"/>
              <a:t>useState</a:t>
            </a:r>
            <a:r>
              <a:rPr lang="en-US" dirty="0"/>
              <a:t>, </a:t>
            </a:r>
            <a:r>
              <a:rPr lang="en-US" dirty="0" err="1"/>
              <a:t>useEffect</a:t>
            </a:r>
            <a:r>
              <a:rPr lang="en-US" dirty="0"/>
              <a:t> } from 'react';</a:t>
            </a:r>
          </a:p>
          <a:p>
            <a:r>
              <a:rPr lang="en-US" dirty="0"/>
              <a:t>const </a:t>
            </a:r>
            <a:r>
              <a:rPr lang="en-US" dirty="0" err="1"/>
              <a:t>useLocalStorage</a:t>
            </a:r>
            <a:r>
              <a:rPr lang="en-US" dirty="0"/>
              <a:t> = (key, def) =&gt; {</a:t>
            </a:r>
          </a:p>
          <a:p>
            <a:r>
              <a:rPr lang="en-US" dirty="0"/>
              <a:t>	const [state, </a:t>
            </a:r>
            <a:r>
              <a:rPr lang="en-US" dirty="0" err="1"/>
              <a:t>setState</a:t>
            </a:r>
            <a:r>
              <a:rPr lang="en-US" dirty="0"/>
              <a:t>] = </a:t>
            </a:r>
            <a:r>
              <a:rPr lang="en-US" dirty="0" err="1"/>
              <a:t>useState</a:t>
            </a:r>
            <a:r>
              <a:rPr lang="en-US" dirty="0"/>
              <a:t>(() =&gt; {</a:t>
            </a:r>
          </a:p>
          <a:p>
            <a:r>
              <a:rPr lang="en-US" dirty="0"/>
              <a:t>		let value;</a:t>
            </a:r>
          </a:p>
          <a:p>
            <a:r>
              <a:rPr lang="en-US" dirty="0"/>
              <a:t>		try {</a:t>
            </a:r>
          </a:p>
          <a:p>
            <a:r>
              <a:rPr lang="en-US" dirty="0"/>
              <a:t>			value = </a:t>
            </a:r>
            <a:r>
              <a:rPr lang="en-US" dirty="0" err="1"/>
              <a:t>JSON.parse</a:t>
            </a:r>
            <a:r>
              <a:rPr lang="en-US" dirty="0"/>
              <a:t>(</a:t>
            </a:r>
            <a:r>
              <a:rPr lang="en-US" dirty="0" err="1"/>
              <a:t>window.localStorage.getItem</a:t>
            </a:r>
            <a:r>
              <a:rPr lang="en-US" dirty="0"/>
              <a:t>(key) || String(def));</a:t>
            </a:r>
          </a:p>
          <a:p>
            <a:r>
              <a:rPr lang="en-US" dirty="0"/>
              <a:t>		} catch (e) { value = def; }</a:t>
            </a:r>
          </a:p>
          <a:p>
            <a:r>
              <a:rPr lang="en-US" dirty="0"/>
              <a:t>		return value;</a:t>
            </a:r>
          </a:p>
          <a:p>
            <a:r>
              <a:rPr lang="en-US" dirty="0"/>
              <a:t>	});</a:t>
            </a:r>
          </a:p>
          <a:p>
            <a:r>
              <a:rPr lang="en-US" dirty="0"/>
              <a:t>	</a:t>
            </a:r>
            <a:r>
              <a:rPr lang="en-US" dirty="0" err="1"/>
              <a:t>useEffect</a:t>
            </a:r>
            <a:r>
              <a:rPr lang="en-US" dirty="0"/>
              <a:t>(() =&gt; </a:t>
            </a:r>
            <a:r>
              <a:rPr lang="en-US" dirty="0" err="1"/>
              <a:t>window.localStorage.setItem</a:t>
            </a:r>
            <a:r>
              <a:rPr lang="en-US" dirty="0"/>
              <a:t>(key, state), [state]);</a:t>
            </a:r>
          </a:p>
          <a:p>
            <a:r>
              <a:rPr lang="en-US" dirty="0"/>
              <a:t>	return [state, </a:t>
            </a:r>
            <a:r>
              <a:rPr lang="en-US" dirty="0" err="1"/>
              <a:t>setState</a:t>
            </a:r>
            <a:r>
              <a:rPr lang="en-US" dirty="0"/>
              <a:t>];</a:t>
            </a:r>
          </a:p>
          <a:p>
            <a:r>
              <a:rPr lang="en-US" dirty="0"/>
              <a:t>};</a:t>
            </a:r>
          </a:p>
          <a:p>
            <a:r>
              <a:rPr lang="en-US" dirty="0"/>
              <a:t>export default </a:t>
            </a:r>
            <a:r>
              <a:rPr lang="en-US" dirty="0" err="1"/>
              <a:t>useLocalStorage</a:t>
            </a:r>
            <a:r>
              <a:rPr lang="en-US" dirty="0"/>
              <a:t>;</a:t>
            </a:r>
          </a:p>
        </p:txBody>
      </p:sp>
      <p:sp>
        <p:nvSpPr>
          <p:cNvPr id="3" name="Title 2">
            <a:extLst>
              <a:ext uri="{FF2B5EF4-FFF2-40B4-BE49-F238E27FC236}">
                <a16:creationId xmlns:a16="http://schemas.microsoft.com/office/drawing/2014/main" id="{DB1603AC-B620-4775-AF79-4CC8D69124BD}"/>
              </a:ext>
            </a:extLst>
          </p:cNvPr>
          <p:cNvSpPr>
            <a:spLocks noGrp="1"/>
          </p:cNvSpPr>
          <p:nvPr>
            <p:ph type="title"/>
          </p:nvPr>
        </p:nvSpPr>
        <p:spPr/>
        <p:txBody>
          <a:bodyPr/>
          <a:lstStyle/>
          <a:p>
            <a:r>
              <a:rPr lang="en-US" dirty="0"/>
              <a:t>A </a:t>
            </a:r>
            <a:r>
              <a:rPr lang="en-US" dirty="0" err="1"/>
              <a:t>localStorage</a:t>
            </a:r>
            <a:r>
              <a:rPr lang="en-US" dirty="0"/>
              <a:t> Custom Hook Example</a:t>
            </a:r>
          </a:p>
        </p:txBody>
      </p:sp>
      <p:sp>
        <p:nvSpPr>
          <p:cNvPr id="4" name="Slide Number Placeholder 3">
            <a:extLst>
              <a:ext uri="{FF2B5EF4-FFF2-40B4-BE49-F238E27FC236}">
                <a16:creationId xmlns:a16="http://schemas.microsoft.com/office/drawing/2014/main" id="{EB3B3ACE-539A-48D7-A6F3-80B6FE88A032}"/>
              </a:ext>
            </a:extLst>
          </p:cNvPr>
          <p:cNvSpPr>
            <a:spLocks noGrp="1"/>
          </p:cNvSpPr>
          <p:nvPr>
            <p:ph type="sldNum" sz="quarter" idx="4"/>
          </p:nvPr>
        </p:nvSpPr>
        <p:spPr/>
        <p:txBody>
          <a:bodyPr/>
          <a:lstStyle/>
          <a:p>
            <a:fld id="{3A3ABCD3-4259-4031-A1A0-BB63FBFB7B73}" type="slidenum">
              <a:rPr lang="en-US" smtClean="0"/>
              <a:pPr/>
              <a:t>294</a:t>
            </a:fld>
            <a:endParaRPr lang="en-US" dirty="0"/>
          </a:p>
        </p:txBody>
      </p:sp>
    </p:spTree>
    <p:extLst>
      <p:ext uri="{BB962C8B-B14F-4D97-AF65-F5344CB8AC3E}">
        <p14:creationId xmlns:p14="http://schemas.microsoft.com/office/powerpoint/2010/main" val="133686919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Locate and complete the instructions for exercise 17 in your student files</a:t>
            </a:r>
          </a:p>
        </p:txBody>
      </p:sp>
      <p:sp>
        <p:nvSpPr>
          <p:cNvPr id="3" name="Title 2"/>
          <p:cNvSpPr>
            <a:spLocks noGrp="1"/>
          </p:cNvSpPr>
          <p:nvPr>
            <p:ph type="title"/>
          </p:nvPr>
        </p:nvSpPr>
        <p:spPr/>
        <p:txBody>
          <a:bodyPr/>
          <a:lstStyle/>
          <a:p>
            <a:r>
              <a:rPr lang="en-US" dirty="0"/>
              <a:t>Exercise 17: Custom Hooks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295</a:t>
            </a:fld>
            <a:endParaRPr lang="en-US" dirty="0"/>
          </a:p>
        </p:txBody>
      </p:sp>
    </p:spTree>
    <p:extLst>
      <p:ext uri="{BB962C8B-B14F-4D97-AF65-F5344CB8AC3E}">
        <p14:creationId xmlns:p14="http://schemas.microsoft.com/office/powerpoint/2010/main" val="302286363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81" y="1129018"/>
            <a:ext cx="5878636" cy="4314186"/>
          </a:xfrm>
        </p:spPr>
        <p:txBody>
          <a:bodyPr/>
          <a:lstStyle/>
          <a:p>
            <a:pPr marL="0" indent="0">
              <a:buNone/>
            </a:pPr>
            <a:r>
              <a:rPr lang="en-US" dirty="0"/>
              <a:t>You are ready to build React web applications</a:t>
            </a:r>
          </a:p>
        </p:txBody>
      </p:sp>
      <p:sp>
        <p:nvSpPr>
          <p:cNvPr id="3" name="Title 2"/>
          <p:cNvSpPr>
            <a:spLocks noGrp="1"/>
          </p:cNvSpPr>
          <p:nvPr>
            <p:ph type="title"/>
          </p:nvPr>
        </p:nvSpPr>
        <p:spPr/>
        <p:txBody>
          <a:bodyPr/>
          <a:lstStyle/>
          <a:p>
            <a:r>
              <a:rPr lang="en-US" dirty="0"/>
              <a:t>Congratulations!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296</a:t>
            </a:fld>
            <a:endParaRPr lang="en-US" dirty="0"/>
          </a:p>
        </p:txBody>
      </p:sp>
    </p:spTree>
    <p:extLst>
      <p:ext uri="{BB962C8B-B14F-4D97-AF65-F5344CB8AC3E}">
        <p14:creationId xmlns:p14="http://schemas.microsoft.com/office/powerpoint/2010/main" val="2885086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D383F9C-A4F6-4F36-8480-0EBE328368BE}"/>
              </a:ext>
            </a:extLst>
          </p:cNvPr>
          <p:cNvSpPr>
            <a:spLocks noGrp="1"/>
          </p:cNvSpPr>
          <p:nvPr>
            <p:ph sz="quarter" idx="12"/>
          </p:nvPr>
        </p:nvSpPr>
        <p:spPr>
          <a:xfrm>
            <a:off x="1868129" y="1045891"/>
            <a:ext cx="7816645" cy="5058422"/>
          </a:xfrm>
        </p:spPr>
        <p:txBody>
          <a:bodyPr/>
          <a:lstStyle/>
          <a:p>
            <a:pPr marL="0" lvl="0" indent="0">
              <a:buNone/>
              <a:tabLst>
                <a:tab pos="7315200" algn="r"/>
              </a:tabLst>
            </a:pPr>
            <a:r>
              <a:rPr lang="en-US" sz="2000" dirty="0"/>
              <a:t>Lesson 1:   Introduction..…………………………..…..…………………………………	11</a:t>
            </a:r>
          </a:p>
          <a:p>
            <a:pPr marL="0" lvl="0" indent="0">
              <a:buNone/>
              <a:tabLst>
                <a:tab pos="7315200" algn="r"/>
              </a:tabLst>
            </a:pPr>
            <a:r>
              <a:rPr lang="en-US" sz="2000" dirty="0"/>
              <a:t>Lesson 2:   React Syntax and Basics..…………………………..……………………..	35</a:t>
            </a:r>
          </a:p>
          <a:p>
            <a:pPr marL="0" lvl="0" indent="0">
              <a:buNone/>
              <a:tabLst>
                <a:tab pos="7315200" algn="r"/>
              </a:tabLst>
            </a:pPr>
            <a:r>
              <a:rPr lang="en-US" sz="2000" dirty="0"/>
              <a:t>Lesson 3:   Dynamic Content…………………………………..………….................	63</a:t>
            </a:r>
          </a:p>
          <a:p>
            <a:pPr marL="0" lvl="0" indent="0">
              <a:buNone/>
              <a:tabLst>
                <a:tab pos="7315200" algn="r"/>
              </a:tabLst>
            </a:pPr>
            <a:r>
              <a:rPr lang="en-US" sz="2000" dirty="0"/>
              <a:t>Lesson 4:   Styling Content……..………………………………………………………….	75</a:t>
            </a:r>
          </a:p>
          <a:p>
            <a:pPr marL="0" lvl="0" indent="0">
              <a:buNone/>
              <a:tabLst>
                <a:tab pos="7315200" algn="r"/>
              </a:tabLst>
            </a:pPr>
            <a:r>
              <a:rPr lang="en-US" sz="2000" dirty="0"/>
              <a:t>Lesson 5:   Debugging.……………………………………………………………………….	91</a:t>
            </a:r>
          </a:p>
          <a:p>
            <a:pPr marL="0" lvl="0" indent="0">
              <a:buNone/>
              <a:tabLst>
                <a:tab pos="7315200" algn="r"/>
              </a:tabLst>
            </a:pPr>
            <a:r>
              <a:rPr lang="en-US" sz="2000" dirty="0"/>
              <a:t>Lesson 6:   Components……..…………..…………………………………………………	99</a:t>
            </a:r>
          </a:p>
          <a:p>
            <a:pPr marL="0" lvl="0" indent="0">
              <a:buNone/>
              <a:tabLst>
                <a:tab pos="7315200" algn="r"/>
              </a:tabLst>
            </a:pPr>
            <a:r>
              <a:rPr lang="en-US" sz="2000" dirty="0"/>
              <a:t>Lesson 7:   Web Server Interactions………………….……………………………..	137</a:t>
            </a:r>
          </a:p>
          <a:p>
            <a:pPr marL="0" lvl="0" indent="0">
              <a:buNone/>
              <a:tabLst>
                <a:tab pos="7315200" algn="r"/>
              </a:tabLst>
            </a:pPr>
            <a:r>
              <a:rPr lang="en-US" sz="2000" dirty="0"/>
              <a:t>Lesson 8:   Routing….…………….…………………………………………………………	155</a:t>
            </a:r>
          </a:p>
          <a:p>
            <a:pPr marL="0" lvl="0" indent="0">
              <a:buNone/>
              <a:tabLst>
                <a:tab pos="7315200" algn="r"/>
              </a:tabLst>
            </a:pPr>
            <a:r>
              <a:rPr lang="en-US" sz="2000" dirty="0"/>
              <a:t>Lesson 9:   Forms……………………………………………………………………………..	175</a:t>
            </a:r>
          </a:p>
          <a:p>
            <a:pPr marL="0" lvl="0" indent="0">
              <a:buNone/>
              <a:tabLst>
                <a:tab pos="7315200" algn="r"/>
              </a:tabLst>
            </a:pPr>
            <a:r>
              <a:rPr lang="en-US" sz="2000" dirty="0"/>
              <a:t>Lesson 10:  Managing State with Redux…………………………………………..183</a:t>
            </a:r>
          </a:p>
          <a:p>
            <a:pPr marL="0" lvl="0" indent="0">
              <a:buNone/>
              <a:tabLst>
                <a:tab pos="7315200" algn="r"/>
              </a:tabLst>
            </a:pPr>
            <a:r>
              <a:rPr lang="en-US" sz="2000" dirty="0"/>
              <a:t>Lesson 11:  Async Redux…………………………………………………………………..203</a:t>
            </a:r>
          </a:p>
          <a:p>
            <a:pPr marL="0" lvl="0" indent="0">
              <a:buNone/>
              <a:tabLst>
                <a:tab pos="7315200" algn="r"/>
              </a:tabLst>
            </a:pPr>
            <a:r>
              <a:rPr lang="en-US" sz="2000" dirty="0"/>
              <a:t>Lesson 12:  Testing……………………………………………………………………………213</a:t>
            </a:r>
          </a:p>
          <a:p>
            <a:pPr marL="0" lvl="0" indent="0">
              <a:buNone/>
              <a:tabLst>
                <a:tab pos="7315200" algn="r"/>
              </a:tabLst>
            </a:pPr>
            <a:r>
              <a:rPr lang="en-US" sz="2000" dirty="0"/>
              <a:t>Lesson 13:   Transitions and Animations……………………………………………229</a:t>
            </a:r>
          </a:p>
          <a:p>
            <a:endParaRPr lang="en-US" dirty="0"/>
          </a:p>
        </p:txBody>
      </p:sp>
      <p:sp>
        <p:nvSpPr>
          <p:cNvPr id="8" name="Title 4">
            <a:extLst>
              <a:ext uri="{FF2B5EF4-FFF2-40B4-BE49-F238E27FC236}">
                <a16:creationId xmlns:a16="http://schemas.microsoft.com/office/drawing/2014/main" id="{0CA9E0D8-1411-4E9B-B070-D480AD78223F}"/>
              </a:ext>
            </a:extLst>
          </p:cNvPr>
          <p:cNvSpPr>
            <a:spLocks noGrp="1"/>
          </p:cNvSpPr>
          <p:nvPr>
            <p:ph type="title"/>
          </p:nvPr>
        </p:nvSpPr>
        <p:spPr>
          <a:xfrm>
            <a:off x="0" y="261430"/>
            <a:ext cx="12192000" cy="867588"/>
          </a:xfrm>
          <a:prstGeom prst="rect">
            <a:avLst/>
          </a:prstGeom>
        </p:spPr>
        <p:txBody>
          <a:bodyPr/>
          <a:lstStyle/>
          <a:p>
            <a:r>
              <a:rPr lang="en-US" sz="4800" dirty="0"/>
              <a:t>Table of Contents</a:t>
            </a:r>
          </a:p>
        </p:txBody>
      </p:sp>
      <p:sp>
        <p:nvSpPr>
          <p:cNvPr id="2" name="Slide Number Placeholder 1">
            <a:extLst>
              <a:ext uri="{FF2B5EF4-FFF2-40B4-BE49-F238E27FC236}">
                <a16:creationId xmlns:a16="http://schemas.microsoft.com/office/drawing/2014/main" id="{FA07E92C-1DEE-49D0-894D-478EB72DD1BC}"/>
              </a:ext>
            </a:extLst>
          </p:cNvPr>
          <p:cNvSpPr>
            <a:spLocks noGrp="1"/>
          </p:cNvSpPr>
          <p:nvPr>
            <p:ph type="sldNum" sz="quarter" idx="4"/>
          </p:nvPr>
        </p:nvSpPr>
        <p:spPr/>
        <p:txBody>
          <a:bodyPr/>
          <a:lstStyle/>
          <a:p>
            <a:fld id="{3A3ABCD3-4259-4031-A1A0-BB63FBFB7B73}" type="slidenum">
              <a:rPr lang="en-US" smtClean="0"/>
              <a:pPr/>
              <a:t>3</a:t>
            </a:fld>
            <a:endParaRPr lang="en-US" dirty="0"/>
          </a:p>
        </p:txBody>
      </p:sp>
    </p:spTree>
    <p:extLst>
      <p:ext uri="{BB962C8B-B14F-4D97-AF65-F5344CB8AC3E}">
        <p14:creationId xmlns:p14="http://schemas.microsoft.com/office/powerpoint/2010/main" val="3026027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D6A0C0-2BB0-45C1-96E0-CF01AEC97007}"/>
              </a:ext>
            </a:extLst>
          </p:cNvPr>
          <p:cNvSpPr>
            <a:spLocks noGrp="1"/>
          </p:cNvSpPr>
          <p:nvPr>
            <p:ph sz="quarter" idx="13"/>
          </p:nvPr>
        </p:nvSpPr>
        <p:spPr/>
        <p:txBody>
          <a:bodyPr/>
          <a:lstStyle/>
          <a:p>
            <a:r>
              <a:rPr lang="en-US" dirty="0"/>
              <a:t>Each accepts a function as their parameter.</a:t>
            </a:r>
          </a:p>
          <a:p>
            <a:pPr lvl="1"/>
            <a:r>
              <a:rPr lang="en-US" dirty="0"/>
              <a:t>They loop over the array elements, executing the function on each element.</a:t>
            </a:r>
          </a:p>
          <a:p>
            <a:r>
              <a:rPr lang="en-US" dirty="0"/>
              <a:t>Some examples:</a:t>
            </a:r>
          </a:p>
          <a:p>
            <a:pPr lvl="1"/>
            <a:r>
              <a:rPr lang="en-US" dirty="0" err="1"/>
              <a:t>forEach</a:t>
            </a:r>
            <a:r>
              <a:rPr lang="en-US" dirty="0"/>
              <a:t>()</a:t>
            </a:r>
          </a:p>
          <a:p>
            <a:pPr lvl="2"/>
            <a:r>
              <a:rPr lang="en-US" dirty="0"/>
              <a:t>Executes some functionality for each element in the array.</a:t>
            </a:r>
          </a:p>
          <a:p>
            <a:pPr lvl="1"/>
            <a:r>
              <a:rPr lang="en-US" dirty="0"/>
              <a:t>filter()</a:t>
            </a:r>
          </a:p>
          <a:p>
            <a:pPr lvl="2"/>
            <a:r>
              <a:rPr lang="en-US" dirty="0"/>
              <a:t>Returns a new array consisting of elements for which the function returned true.</a:t>
            </a:r>
          </a:p>
          <a:p>
            <a:pPr lvl="1"/>
            <a:r>
              <a:rPr lang="en-US" dirty="0"/>
              <a:t>map()</a:t>
            </a:r>
          </a:p>
          <a:p>
            <a:pPr lvl="2"/>
            <a:r>
              <a:rPr lang="en-US" dirty="0"/>
              <a:t>Returns a new array consisting of the return value from each execution of the functions.</a:t>
            </a:r>
          </a:p>
          <a:p>
            <a:pPr lvl="1"/>
            <a:r>
              <a:rPr lang="en-US" dirty="0" err="1"/>
              <a:t>indexOf</a:t>
            </a:r>
            <a:r>
              <a:rPr lang="en-US" dirty="0"/>
              <a:t>()</a:t>
            </a:r>
          </a:p>
          <a:p>
            <a:pPr lvl="2"/>
            <a:r>
              <a:rPr lang="en-US" dirty="0"/>
              <a:t>Returns the index of the first element for which the function returns true.</a:t>
            </a:r>
          </a:p>
          <a:p>
            <a:pPr lvl="1"/>
            <a:r>
              <a:rPr lang="en-US" dirty="0"/>
              <a:t>some()</a:t>
            </a:r>
          </a:p>
          <a:p>
            <a:pPr lvl="2"/>
            <a:r>
              <a:rPr lang="en-US" dirty="0"/>
              <a:t>Returns a Boolean indicating whether the function returned true for at least one array element.</a:t>
            </a:r>
          </a:p>
          <a:p>
            <a:pPr lvl="1"/>
            <a:r>
              <a:rPr lang="en-US" dirty="0"/>
              <a:t>every()</a:t>
            </a:r>
          </a:p>
          <a:p>
            <a:pPr lvl="2"/>
            <a:r>
              <a:rPr lang="en-US" dirty="0"/>
              <a:t>Returns a Boolean indicating whether the function returned true for all of the array elements.</a:t>
            </a:r>
          </a:p>
          <a:p>
            <a:endParaRPr lang="en-US" dirty="0"/>
          </a:p>
          <a:p>
            <a:endParaRPr lang="en-US" dirty="0"/>
          </a:p>
        </p:txBody>
      </p:sp>
      <p:sp>
        <p:nvSpPr>
          <p:cNvPr id="3" name="Title 2">
            <a:extLst>
              <a:ext uri="{FF2B5EF4-FFF2-40B4-BE49-F238E27FC236}">
                <a16:creationId xmlns:a16="http://schemas.microsoft.com/office/drawing/2014/main" id="{148D53F0-F79E-4DA6-B02A-CC6CB8D42DF0}"/>
              </a:ext>
            </a:extLst>
          </p:cNvPr>
          <p:cNvSpPr>
            <a:spLocks noGrp="1"/>
          </p:cNvSpPr>
          <p:nvPr>
            <p:ph type="title"/>
          </p:nvPr>
        </p:nvSpPr>
        <p:spPr/>
        <p:txBody>
          <a:bodyPr/>
          <a:lstStyle/>
          <a:p>
            <a:r>
              <a:rPr lang="en-US" dirty="0"/>
              <a:t>Array Functions</a:t>
            </a:r>
          </a:p>
        </p:txBody>
      </p:sp>
      <p:sp>
        <p:nvSpPr>
          <p:cNvPr id="4" name="Slide Number Placeholder 3">
            <a:extLst>
              <a:ext uri="{FF2B5EF4-FFF2-40B4-BE49-F238E27FC236}">
                <a16:creationId xmlns:a16="http://schemas.microsoft.com/office/drawing/2014/main" id="{191A3489-6A1A-425B-A93B-1B93E28299E2}"/>
              </a:ext>
            </a:extLst>
          </p:cNvPr>
          <p:cNvSpPr>
            <a:spLocks noGrp="1"/>
          </p:cNvSpPr>
          <p:nvPr>
            <p:ph type="sldNum" sz="quarter" idx="4"/>
          </p:nvPr>
        </p:nvSpPr>
        <p:spPr/>
        <p:txBody>
          <a:bodyPr/>
          <a:lstStyle/>
          <a:p>
            <a:fld id="{3A3ABCD3-4259-4031-A1A0-BB63FBFB7B73}" type="slidenum">
              <a:rPr lang="en-US" smtClean="0"/>
              <a:pPr/>
              <a:t>30</a:t>
            </a:fld>
            <a:endParaRPr lang="en-US" dirty="0"/>
          </a:p>
        </p:txBody>
      </p:sp>
    </p:spTree>
    <p:extLst>
      <p:ext uri="{BB962C8B-B14F-4D97-AF65-F5344CB8AC3E}">
        <p14:creationId xmlns:p14="http://schemas.microsoft.com/office/powerpoint/2010/main" val="4040677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D6A0C0-2BB0-45C1-96E0-CF01AEC97007}"/>
              </a:ext>
            </a:extLst>
          </p:cNvPr>
          <p:cNvSpPr>
            <a:spLocks noGrp="1"/>
          </p:cNvSpPr>
          <p:nvPr>
            <p:ph sz="quarter" idx="13"/>
          </p:nvPr>
        </p:nvSpPr>
        <p:spPr/>
        <p:txBody>
          <a:bodyPr/>
          <a:lstStyle/>
          <a:p>
            <a:r>
              <a:rPr lang="en-US" dirty="0"/>
              <a:t>const </a:t>
            </a:r>
            <a:r>
              <a:rPr lang="en-US" dirty="0" err="1"/>
              <a:t>arr</a:t>
            </a:r>
            <a:r>
              <a:rPr lang="en-US" dirty="0"/>
              <a:t> = [1, 2, 3, 4, 5];</a:t>
            </a:r>
          </a:p>
          <a:p>
            <a:endParaRPr lang="en-US" dirty="0"/>
          </a:p>
          <a:p>
            <a:r>
              <a:rPr lang="en-US" dirty="0"/>
              <a:t>const total = </a:t>
            </a:r>
            <a:r>
              <a:rPr lang="en-US" dirty="0" err="1"/>
              <a:t>arr.reduce</a:t>
            </a:r>
            <a:r>
              <a:rPr lang="en-US" dirty="0"/>
              <a:t>(</a:t>
            </a:r>
          </a:p>
          <a:p>
            <a:r>
              <a:rPr lang="en-US" dirty="0"/>
              <a:t>	(tot, </a:t>
            </a:r>
            <a:r>
              <a:rPr lang="en-US" dirty="0" err="1"/>
              <a:t>curr</a:t>
            </a:r>
            <a:r>
              <a:rPr lang="en-US" dirty="0"/>
              <a:t>) =&gt; tot + </a:t>
            </a:r>
            <a:r>
              <a:rPr lang="en-US" dirty="0" err="1"/>
              <a:t>curr</a:t>
            </a:r>
            <a:r>
              <a:rPr lang="en-US" dirty="0"/>
              <a:t>,</a:t>
            </a:r>
          </a:p>
          <a:p>
            <a:r>
              <a:rPr lang="en-US" dirty="0"/>
              <a:t>	0);</a:t>
            </a:r>
          </a:p>
          <a:p>
            <a:endParaRPr lang="en-US" dirty="0"/>
          </a:p>
          <a:p>
            <a:endParaRPr lang="en-US" dirty="0"/>
          </a:p>
        </p:txBody>
      </p:sp>
      <p:sp>
        <p:nvSpPr>
          <p:cNvPr id="3" name="Title 2">
            <a:extLst>
              <a:ext uri="{FF2B5EF4-FFF2-40B4-BE49-F238E27FC236}">
                <a16:creationId xmlns:a16="http://schemas.microsoft.com/office/drawing/2014/main" id="{148D53F0-F79E-4DA6-B02A-CC6CB8D42DF0}"/>
              </a:ext>
            </a:extLst>
          </p:cNvPr>
          <p:cNvSpPr>
            <a:spLocks noGrp="1"/>
          </p:cNvSpPr>
          <p:nvPr>
            <p:ph type="title"/>
          </p:nvPr>
        </p:nvSpPr>
        <p:spPr/>
        <p:txBody>
          <a:bodyPr/>
          <a:lstStyle/>
          <a:p>
            <a:r>
              <a:rPr lang="en-US" dirty="0"/>
              <a:t>Array Function - Reduce</a:t>
            </a:r>
          </a:p>
        </p:txBody>
      </p:sp>
      <p:sp>
        <p:nvSpPr>
          <p:cNvPr id="4" name="Slide Number Placeholder 3">
            <a:extLst>
              <a:ext uri="{FF2B5EF4-FFF2-40B4-BE49-F238E27FC236}">
                <a16:creationId xmlns:a16="http://schemas.microsoft.com/office/drawing/2014/main" id="{191A3489-6A1A-425B-A93B-1B93E28299E2}"/>
              </a:ext>
            </a:extLst>
          </p:cNvPr>
          <p:cNvSpPr>
            <a:spLocks noGrp="1"/>
          </p:cNvSpPr>
          <p:nvPr>
            <p:ph type="sldNum" sz="quarter" idx="4"/>
          </p:nvPr>
        </p:nvSpPr>
        <p:spPr/>
        <p:txBody>
          <a:bodyPr/>
          <a:lstStyle/>
          <a:p>
            <a:fld id="{3A3ABCD3-4259-4031-A1A0-BB63FBFB7B73}" type="slidenum">
              <a:rPr lang="en-US" smtClean="0"/>
              <a:pPr/>
              <a:t>31</a:t>
            </a:fld>
            <a:endParaRPr lang="en-US" dirty="0"/>
          </a:p>
        </p:txBody>
      </p:sp>
      <p:sp>
        <p:nvSpPr>
          <p:cNvPr id="5" name="Content Placeholder 4">
            <a:extLst>
              <a:ext uri="{FF2B5EF4-FFF2-40B4-BE49-F238E27FC236}">
                <a16:creationId xmlns:a16="http://schemas.microsoft.com/office/drawing/2014/main" id="{2D9B6F0E-9BE3-4B7F-AA4E-94FD74B5959F}"/>
              </a:ext>
            </a:extLst>
          </p:cNvPr>
          <p:cNvSpPr>
            <a:spLocks noGrp="1"/>
          </p:cNvSpPr>
          <p:nvPr>
            <p:ph sz="quarter" idx="14"/>
          </p:nvPr>
        </p:nvSpPr>
        <p:spPr/>
        <p:txBody>
          <a:bodyPr/>
          <a:lstStyle/>
          <a:p>
            <a:r>
              <a:rPr lang="en-US" dirty="0"/>
              <a:t>Reduce aggregates a value over the set of items.</a:t>
            </a:r>
          </a:p>
          <a:p>
            <a:r>
              <a:rPr lang="en-US" dirty="0"/>
              <a:t>The first parameter is a function.</a:t>
            </a:r>
          </a:p>
          <a:p>
            <a:r>
              <a:rPr lang="en-US" dirty="0"/>
              <a:t>The second parameter is the initial value.</a:t>
            </a:r>
          </a:p>
          <a:p>
            <a:r>
              <a:rPr lang="en-US" dirty="0"/>
              <a:t>This function is given two parameters:</a:t>
            </a:r>
          </a:p>
          <a:p>
            <a:pPr lvl="1"/>
            <a:r>
              <a:rPr lang="en-US" dirty="0"/>
              <a:t>The current aggregate value.</a:t>
            </a:r>
          </a:p>
          <a:p>
            <a:pPr lvl="1"/>
            <a:r>
              <a:rPr lang="en-US" dirty="0"/>
              <a:t>The current element being iterated.</a:t>
            </a:r>
          </a:p>
          <a:p>
            <a:r>
              <a:rPr lang="en-US" dirty="0"/>
              <a:t>This function should return new aggregate.</a:t>
            </a:r>
          </a:p>
          <a:p>
            <a:endParaRPr lang="en-US" dirty="0"/>
          </a:p>
        </p:txBody>
      </p:sp>
    </p:spTree>
    <p:extLst>
      <p:ext uri="{BB962C8B-B14F-4D97-AF65-F5344CB8AC3E}">
        <p14:creationId xmlns:p14="http://schemas.microsoft.com/office/powerpoint/2010/main" val="4102271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116000-A76E-45C7-B52B-E31166E34C46}"/>
              </a:ext>
            </a:extLst>
          </p:cNvPr>
          <p:cNvSpPr>
            <a:spLocks noGrp="1"/>
          </p:cNvSpPr>
          <p:nvPr>
            <p:ph sz="quarter" idx="13"/>
          </p:nvPr>
        </p:nvSpPr>
        <p:spPr/>
        <p:txBody>
          <a:bodyPr/>
          <a:lstStyle/>
          <a:p>
            <a:r>
              <a:rPr lang="en-US" dirty="0"/>
              <a:t>React uses JSX – a preprocessor extension that adds XML syntax to JavaScript.</a:t>
            </a:r>
          </a:p>
          <a:p>
            <a:pPr lvl="1"/>
            <a:r>
              <a:rPr lang="en-US" dirty="0"/>
              <a:t>It requires the use of Babel or some other JavaScript preprocessor in application build steps.</a:t>
            </a:r>
          </a:p>
          <a:p>
            <a:r>
              <a:rPr lang="en-US" dirty="0"/>
              <a:t>React applications require two libraries to be included.</a:t>
            </a:r>
          </a:p>
          <a:p>
            <a:pPr lvl="1"/>
            <a:r>
              <a:rPr lang="en-US" dirty="0"/>
              <a:t>react includes the core logic for React applications.</a:t>
            </a:r>
          </a:p>
          <a:p>
            <a:pPr lvl="1"/>
            <a:r>
              <a:rPr lang="en-US" dirty="0"/>
              <a:t>react-</a:t>
            </a:r>
            <a:r>
              <a:rPr lang="en-US" dirty="0" err="1"/>
              <a:t>dom</a:t>
            </a:r>
            <a:r>
              <a:rPr lang="en-US" dirty="0"/>
              <a:t> includes the DOM interaction for React web applications.</a:t>
            </a:r>
          </a:p>
          <a:p>
            <a:r>
              <a:rPr lang="en-US" dirty="0"/>
              <a:t>The most basic syntax for a React component is a function.</a:t>
            </a:r>
          </a:p>
          <a:p>
            <a:pPr lvl="1"/>
            <a:r>
              <a:rPr lang="en-US" dirty="0"/>
              <a:t>The function name gets turned into a custom HTML element by React.</a:t>
            </a:r>
          </a:p>
          <a:p>
            <a:pPr lvl="1"/>
            <a:r>
              <a:rPr lang="en-US" dirty="0"/>
              <a:t>Attributes applied to that custom HTML element are given to the component instance as props.</a:t>
            </a:r>
          </a:p>
          <a:p>
            <a:pPr lvl="1"/>
            <a:r>
              <a:rPr lang="en-US" dirty="0"/>
              <a:t>Props are provided to the component function as a hashmap.</a:t>
            </a:r>
          </a:p>
          <a:p>
            <a:r>
              <a:rPr lang="en-US" dirty="0" err="1"/>
              <a:t>ReactDom.render</a:t>
            </a:r>
            <a:r>
              <a:rPr lang="en-US" dirty="0"/>
              <a:t>() is invoked to process the custom HTML element and its content.</a:t>
            </a:r>
          </a:p>
          <a:p>
            <a:pPr lvl="1"/>
            <a:r>
              <a:rPr lang="en-US" dirty="0"/>
              <a:t>A DOM node reference must be provided to tell React where in the document to place the content.</a:t>
            </a:r>
          </a:p>
          <a:p>
            <a:endParaRPr lang="en-US" dirty="0"/>
          </a:p>
        </p:txBody>
      </p:sp>
      <p:sp>
        <p:nvSpPr>
          <p:cNvPr id="3" name="Title 2">
            <a:extLst>
              <a:ext uri="{FF2B5EF4-FFF2-40B4-BE49-F238E27FC236}">
                <a16:creationId xmlns:a16="http://schemas.microsoft.com/office/drawing/2014/main" id="{C1A4AE31-E5DD-4F02-B020-B950A10AF034}"/>
              </a:ext>
            </a:extLst>
          </p:cNvPr>
          <p:cNvSpPr>
            <a:spLocks noGrp="1"/>
          </p:cNvSpPr>
          <p:nvPr>
            <p:ph type="title"/>
          </p:nvPr>
        </p:nvSpPr>
        <p:spPr/>
        <p:txBody>
          <a:bodyPr/>
          <a:lstStyle/>
          <a:p>
            <a:r>
              <a:rPr lang="en-US" dirty="0"/>
              <a:t>React Basics</a:t>
            </a:r>
          </a:p>
        </p:txBody>
      </p:sp>
      <p:sp>
        <p:nvSpPr>
          <p:cNvPr id="4" name="Slide Number Placeholder 3">
            <a:extLst>
              <a:ext uri="{FF2B5EF4-FFF2-40B4-BE49-F238E27FC236}">
                <a16:creationId xmlns:a16="http://schemas.microsoft.com/office/drawing/2014/main" id="{A6400AAA-7881-452A-B73F-68C36EB02353}"/>
              </a:ext>
            </a:extLst>
          </p:cNvPr>
          <p:cNvSpPr>
            <a:spLocks noGrp="1"/>
          </p:cNvSpPr>
          <p:nvPr>
            <p:ph type="sldNum" sz="quarter" idx="4"/>
          </p:nvPr>
        </p:nvSpPr>
        <p:spPr/>
        <p:txBody>
          <a:bodyPr/>
          <a:lstStyle/>
          <a:p>
            <a:fld id="{3A3ABCD3-4259-4031-A1A0-BB63FBFB7B73}" type="slidenum">
              <a:rPr lang="en-US" smtClean="0"/>
              <a:pPr/>
              <a:t>32</a:t>
            </a:fld>
            <a:endParaRPr lang="en-US" dirty="0"/>
          </a:p>
        </p:txBody>
      </p:sp>
    </p:spTree>
    <p:extLst>
      <p:ext uri="{BB962C8B-B14F-4D97-AF65-F5344CB8AC3E}">
        <p14:creationId xmlns:p14="http://schemas.microsoft.com/office/powerpoint/2010/main" val="200523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0075C8-6945-4885-9847-7D8A98B35726}"/>
              </a:ext>
            </a:extLst>
          </p:cNvPr>
          <p:cNvSpPr>
            <a:spLocks noGrp="1"/>
          </p:cNvSpPr>
          <p:nvPr>
            <p:ph sz="quarter" idx="13"/>
          </p:nvPr>
        </p:nvSpPr>
        <p:spPr/>
        <p:txBody>
          <a:bodyPr/>
          <a:lstStyle/>
          <a:p>
            <a:r>
              <a:rPr lang="en-US" dirty="0"/>
              <a:t>&lt;div id="results"&gt;&lt;/div&gt;</a:t>
            </a:r>
          </a:p>
          <a:p>
            <a:endParaRPr lang="en-US" dirty="0"/>
          </a:p>
          <a:p>
            <a:r>
              <a:rPr lang="en-US" dirty="0"/>
              <a:t>function Person(props) {</a:t>
            </a:r>
          </a:p>
          <a:p>
            <a:r>
              <a:rPr lang="en-US" dirty="0"/>
              <a:t>	return (</a:t>
            </a:r>
          </a:p>
          <a:p>
            <a:r>
              <a:rPr lang="en-US" dirty="0"/>
              <a:t>		&lt;div </a:t>
            </a:r>
            <a:r>
              <a:rPr lang="en-US" dirty="0" err="1"/>
              <a:t>className</a:t>
            </a:r>
            <a:r>
              <a:rPr lang="en-US" dirty="0"/>
              <a:t>="person-card"&gt;</a:t>
            </a:r>
          </a:p>
          <a:p>
            <a:r>
              <a:rPr lang="en-US" dirty="0"/>
              <a:t>			&lt;h3&gt;{props.name}&lt;/h3&gt;</a:t>
            </a:r>
          </a:p>
          <a:p>
            <a:r>
              <a:rPr lang="en-US" dirty="0"/>
              <a:t>		&lt;/div&gt;</a:t>
            </a:r>
          </a:p>
          <a:p>
            <a:r>
              <a:rPr lang="en-US" dirty="0"/>
              <a:t>	);</a:t>
            </a:r>
          </a:p>
          <a:p>
            <a:r>
              <a:rPr lang="en-US" dirty="0"/>
              <a:t>}</a:t>
            </a:r>
          </a:p>
          <a:p>
            <a:endParaRPr lang="en-US" dirty="0"/>
          </a:p>
          <a:p>
            <a:r>
              <a:rPr lang="en-US" dirty="0" err="1"/>
              <a:t>ReactDOM.render</a:t>
            </a:r>
            <a:r>
              <a:rPr lang="en-US" dirty="0"/>
              <a:t>(&lt;Person name="Qing" /&gt;, </a:t>
            </a:r>
            <a:r>
              <a:rPr lang="en-US" dirty="0" err="1"/>
              <a:t>document.querySelector</a:t>
            </a:r>
            <a:r>
              <a:rPr lang="en-US" dirty="0"/>
              <a:t>('#results'));</a:t>
            </a:r>
          </a:p>
        </p:txBody>
      </p:sp>
      <p:sp>
        <p:nvSpPr>
          <p:cNvPr id="3" name="Title 2">
            <a:extLst>
              <a:ext uri="{FF2B5EF4-FFF2-40B4-BE49-F238E27FC236}">
                <a16:creationId xmlns:a16="http://schemas.microsoft.com/office/drawing/2014/main" id="{71632D3E-D4EB-40E5-8B62-F8EF348E2696}"/>
              </a:ext>
            </a:extLst>
          </p:cNvPr>
          <p:cNvSpPr>
            <a:spLocks noGrp="1"/>
          </p:cNvSpPr>
          <p:nvPr>
            <p:ph type="title"/>
          </p:nvPr>
        </p:nvSpPr>
        <p:spPr/>
        <p:txBody>
          <a:bodyPr/>
          <a:lstStyle/>
          <a:p>
            <a:r>
              <a:rPr lang="en-US" dirty="0"/>
              <a:t>A simple example</a:t>
            </a:r>
          </a:p>
        </p:txBody>
      </p:sp>
      <p:sp>
        <p:nvSpPr>
          <p:cNvPr id="4" name="Slide Number Placeholder 3">
            <a:extLst>
              <a:ext uri="{FF2B5EF4-FFF2-40B4-BE49-F238E27FC236}">
                <a16:creationId xmlns:a16="http://schemas.microsoft.com/office/drawing/2014/main" id="{DD76022B-D890-49F6-8A2A-3AD02297A1C5}"/>
              </a:ext>
            </a:extLst>
          </p:cNvPr>
          <p:cNvSpPr>
            <a:spLocks noGrp="1"/>
          </p:cNvSpPr>
          <p:nvPr>
            <p:ph type="sldNum" sz="quarter" idx="4"/>
          </p:nvPr>
        </p:nvSpPr>
        <p:spPr/>
        <p:txBody>
          <a:bodyPr/>
          <a:lstStyle/>
          <a:p>
            <a:fld id="{3A3ABCD3-4259-4031-A1A0-BB63FBFB7B73}" type="slidenum">
              <a:rPr lang="en-US" smtClean="0"/>
              <a:pPr/>
              <a:t>33</a:t>
            </a:fld>
            <a:endParaRPr lang="en-US" dirty="0"/>
          </a:p>
        </p:txBody>
      </p:sp>
    </p:spTree>
    <p:extLst>
      <p:ext uri="{BB962C8B-B14F-4D97-AF65-F5344CB8AC3E}">
        <p14:creationId xmlns:p14="http://schemas.microsoft.com/office/powerpoint/2010/main" val="11451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1 in your student files</a:t>
            </a:r>
          </a:p>
        </p:txBody>
      </p:sp>
      <p:sp>
        <p:nvSpPr>
          <p:cNvPr id="3" name="Title 2"/>
          <p:cNvSpPr>
            <a:spLocks noGrp="1"/>
          </p:cNvSpPr>
          <p:nvPr>
            <p:ph type="title"/>
          </p:nvPr>
        </p:nvSpPr>
        <p:spPr/>
        <p:txBody>
          <a:bodyPr/>
          <a:lstStyle/>
          <a:p>
            <a:r>
              <a:rPr lang="en-US" dirty="0"/>
              <a:t>Exercise 1: Introduction</a:t>
            </a:r>
          </a:p>
        </p:txBody>
      </p:sp>
      <p:sp>
        <p:nvSpPr>
          <p:cNvPr id="4" name="Slide Number Placeholder 3"/>
          <p:cNvSpPr>
            <a:spLocks noGrp="1"/>
          </p:cNvSpPr>
          <p:nvPr>
            <p:ph type="sldNum" sz="quarter" idx="4"/>
          </p:nvPr>
        </p:nvSpPr>
        <p:spPr/>
        <p:txBody>
          <a:bodyPr/>
          <a:lstStyle/>
          <a:p>
            <a:fld id="{3A3ABCD3-4259-4031-A1A0-BB63FBFB7B73}" type="slidenum">
              <a:rPr lang="en-US" smtClean="0"/>
              <a:pPr/>
              <a:t>34</a:t>
            </a:fld>
            <a:endParaRPr lang="en-US" dirty="0"/>
          </a:p>
        </p:txBody>
      </p:sp>
    </p:spTree>
    <p:extLst>
      <p:ext uri="{BB962C8B-B14F-4D97-AF65-F5344CB8AC3E}">
        <p14:creationId xmlns:p14="http://schemas.microsoft.com/office/powerpoint/2010/main" val="80364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Using Create React App</a:t>
            </a:r>
          </a:p>
          <a:p>
            <a:r>
              <a:rPr lang="en-US" dirty="0"/>
              <a:t>Component Basics</a:t>
            </a:r>
          </a:p>
          <a:p>
            <a:r>
              <a:rPr lang="en-US" dirty="0"/>
              <a:t>JSX</a:t>
            </a:r>
          </a:p>
          <a:p>
            <a:r>
              <a:rPr lang="en-US" dirty="0"/>
              <a:t>Props and Dynamic Content</a:t>
            </a:r>
          </a:p>
          <a:p>
            <a:r>
              <a:rPr lang="en-US" dirty="0"/>
              <a:t>State and Event Handling</a:t>
            </a:r>
          </a:p>
          <a:p>
            <a:r>
              <a:rPr lang="en-US" dirty="0"/>
              <a:t>Two-Way Binding</a:t>
            </a:r>
          </a:p>
        </p:txBody>
      </p:sp>
      <p:sp>
        <p:nvSpPr>
          <p:cNvPr id="3" name="Title 2"/>
          <p:cNvSpPr>
            <a:spLocks noGrp="1"/>
          </p:cNvSpPr>
          <p:nvPr>
            <p:ph type="title"/>
          </p:nvPr>
        </p:nvSpPr>
        <p:spPr/>
        <p:txBody>
          <a:bodyPr/>
          <a:lstStyle/>
          <a:p>
            <a:r>
              <a:rPr lang="en-US" dirty="0"/>
              <a:t>Lesson 2: React Syntax and Basics</a:t>
            </a:r>
          </a:p>
        </p:txBody>
      </p:sp>
      <p:sp>
        <p:nvSpPr>
          <p:cNvPr id="4" name="Slide Number Placeholder 3"/>
          <p:cNvSpPr>
            <a:spLocks noGrp="1"/>
          </p:cNvSpPr>
          <p:nvPr>
            <p:ph type="sldNum" sz="quarter" idx="4"/>
          </p:nvPr>
        </p:nvSpPr>
        <p:spPr/>
        <p:txBody>
          <a:bodyPr/>
          <a:lstStyle/>
          <a:p>
            <a:fld id="{3A3ABCD3-4259-4031-A1A0-BB63FBFB7B73}" type="slidenum">
              <a:rPr lang="en-US" smtClean="0"/>
              <a:pPr/>
              <a:t>35</a:t>
            </a:fld>
            <a:endParaRPr lang="en-US" dirty="0"/>
          </a:p>
        </p:txBody>
      </p:sp>
    </p:spTree>
    <p:extLst>
      <p:ext uri="{BB962C8B-B14F-4D97-AF65-F5344CB8AC3E}">
        <p14:creationId xmlns:p14="http://schemas.microsoft.com/office/powerpoint/2010/main" val="24737034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1BABBC-23C4-4EB9-96C8-2475D0BB2071}"/>
              </a:ext>
            </a:extLst>
          </p:cNvPr>
          <p:cNvSpPr>
            <a:spLocks noGrp="1"/>
          </p:cNvSpPr>
          <p:nvPr>
            <p:ph sz="quarter" idx="13"/>
          </p:nvPr>
        </p:nvSpPr>
        <p:spPr/>
        <p:txBody>
          <a:bodyPr/>
          <a:lstStyle/>
          <a:p>
            <a:r>
              <a:rPr lang="en-US" dirty="0"/>
              <a:t>Local applications typically go through a build process before running.</a:t>
            </a:r>
          </a:p>
          <a:p>
            <a:pPr lvl="1"/>
            <a:r>
              <a:rPr lang="en-US" dirty="0"/>
              <a:t>Transpile NextGen JavaScript features.</a:t>
            </a:r>
          </a:p>
          <a:p>
            <a:pPr lvl="1"/>
            <a:r>
              <a:rPr lang="en-US" dirty="0"/>
              <a:t>Optimize code.</a:t>
            </a:r>
          </a:p>
          <a:p>
            <a:pPr lvl="1"/>
            <a:r>
              <a:rPr lang="en-US" dirty="0"/>
              <a:t>Utilize linting for quality.</a:t>
            </a:r>
          </a:p>
          <a:p>
            <a:pPr lvl="1"/>
            <a:r>
              <a:rPr lang="en-US" dirty="0"/>
              <a:t>Execute CSS pre-processors.</a:t>
            </a:r>
          </a:p>
          <a:p>
            <a:r>
              <a:rPr lang="en-US" dirty="0"/>
              <a:t>Will often use dependency management tools – npm or yarn.</a:t>
            </a:r>
          </a:p>
          <a:p>
            <a:r>
              <a:rPr lang="en-US" dirty="0"/>
              <a:t>Employs a bundler – webpack.</a:t>
            </a:r>
          </a:p>
          <a:p>
            <a:r>
              <a:rPr lang="en-US" dirty="0"/>
              <a:t>Includes a transpiler – babel.</a:t>
            </a:r>
          </a:p>
          <a:p>
            <a:r>
              <a:rPr lang="en-US" dirty="0"/>
              <a:t>Uses a development web server.</a:t>
            </a:r>
          </a:p>
          <a:p>
            <a:r>
              <a:rPr lang="en-US" dirty="0"/>
              <a:t>Setting up all of these could be done individually, but. . .</a:t>
            </a:r>
          </a:p>
        </p:txBody>
      </p:sp>
      <p:sp>
        <p:nvSpPr>
          <p:cNvPr id="3" name="Title 2">
            <a:extLst>
              <a:ext uri="{FF2B5EF4-FFF2-40B4-BE49-F238E27FC236}">
                <a16:creationId xmlns:a16="http://schemas.microsoft.com/office/drawing/2014/main" id="{C3A749AA-62B3-4826-A62C-195506CF80DB}"/>
              </a:ext>
            </a:extLst>
          </p:cNvPr>
          <p:cNvSpPr>
            <a:spLocks noGrp="1"/>
          </p:cNvSpPr>
          <p:nvPr>
            <p:ph type="title"/>
          </p:nvPr>
        </p:nvSpPr>
        <p:spPr/>
        <p:txBody>
          <a:bodyPr/>
          <a:lstStyle/>
          <a:p>
            <a:r>
              <a:rPr lang="en-US" dirty="0"/>
              <a:t>Build flow</a:t>
            </a:r>
          </a:p>
        </p:txBody>
      </p:sp>
      <p:sp>
        <p:nvSpPr>
          <p:cNvPr id="4" name="Slide Number Placeholder 3">
            <a:extLst>
              <a:ext uri="{FF2B5EF4-FFF2-40B4-BE49-F238E27FC236}">
                <a16:creationId xmlns:a16="http://schemas.microsoft.com/office/drawing/2014/main" id="{CCE073D2-A416-413D-B6FC-017A3478BE7F}"/>
              </a:ext>
            </a:extLst>
          </p:cNvPr>
          <p:cNvSpPr>
            <a:spLocks noGrp="1"/>
          </p:cNvSpPr>
          <p:nvPr>
            <p:ph type="sldNum" sz="quarter" idx="4"/>
          </p:nvPr>
        </p:nvSpPr>
        <p:spPr/>
        <p:txBody>
          <a:bodyPr/>
          <a:lstStyle/>
          <a:p>
            <a:fld id="{3A3ABCD3-4259-4031-A1A0-BB63FBFB7B73}" type="slidenum">
              <a:rPr lang="en-US" smtClean="0"/>
              <a:pPr/>
              <a:t>36</a:t>
            </a:fld>
            <a:endParaRPr lang="en-US" dirty="0"/>
          </a:p>
        </p:txBody>
      </p:sp>
    </p:spTree>
    <p:extLst>
      <p:ext uri="{BB962C8B-B14F-4D97-AF65-F5344CB8AC3E}">
        <p14:creationId xmlns:p14="http://schemas.microsoft.com/office/powerpoint/2010/main" val="1467998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DF1450-130E-40B0-8377-04E5CBDBE044}"/>
              </a:ext>
            </a:extLst>
          </p:cNvPr>
          <p:cNvSpPr>
            <a:spLocks noGrp="1"/>
          </p:cNvSpPr>
          <p:nvPr>
            <p:ph sz="quarter" idx="13"/>
          </p:nvPr>
        </p:nvSpPr>
        <p:spPr/>
        <p:txBody>
          <a:bodyPr/>
          <a:lstStyle/>
          <a:p>
            <a:r>
              <a:rPr lang="en-US" dirty="0"/>
              <a:t>create-react-app is a CLI for building new react applications.</a:t>
            </a:r>
          </a:p>
          <a:p>
            <a:pPr lvl="1"/>
            <a:r>
              <a:rPr lang="en-US" dirty="0"/>
              <a:t>It creates a standard folder structure.</a:t>
            </a:r>
          </a:p>
          <a:p>
            <a:pPr lvl="1"/>
            <a:r>
              <a:rPr lang="en-US" dirty="0"/>
              <a:t>It creates build flow.</a:t>
            </a:r>
          </a:p>
          <a:p>
            <a:pPr lvl="1"/>
            <a:r>
              <a:rPr lang="en-US" dirty="0"/>
              <a:t>It scaffolds initial content.</a:t>
            </a:r>
          </a:p>
          <a:p>
            <a:pPr lvl="1"/>
            <a:r>
              <a:rPr lang="en-US" dirty="0"/>
              <a:t>It configures a development web server.</a:t>
            </a:r>
          </a:p>
          <a:p>
            <a:r>
              <a:rPr lang="en-US" dirty="0"/>
              <a:t>It is installed via npm.</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npm</a:t>
            </a:r>
            <a:r>
              <a:rPr lang="en-US" sz="2000" dirty="0">
                <a:latin typeface="Consolas" panose="020B0609020204030204" pitchFamily="49" charset="0"/>
              </a:rPr>
              <a:t> install –g create-react-app</a:t>
            </a:r>
          </a:p>
          <a:p>
            <a:r>
              <a:rPr lang="en-US" dirty="0"/>
              <a:t>create-react-app is used to create a new application.</a:t>
            </a:r>
          </a:p>
          <a:p>
            <a:pPr marL="0" indent="0">
              <a:buNone/>
            </a:pPr>
            <a:r>
              <a:rPr lang="en-US" sz="2000" dirty="0">
                <a:latin typeface="Consolas" panose="020B0609020204030204" pitchFamily="49" charset="0"/>
              </a:rPr>
              <a:t>	create-react-app my-new-app</a:t>
            </a:r>
          </a:p>
          <a:p>
            <a:r>
              <a:rPr lang="en-US" dirty="0"/>
              <a:t>It creates a directory using the application name as the directory name.</a:t>
            </a:r>
          </a:p>
          <a:p>
            <a:pPr lvl="1"/>
            <a:r>
              <a:rPr lang="en-US" dirty="0"/>
              <a:t>Then it installs react, react-</a:t>
            </a:r>
            <a:r>
              <a:rPr lang="en-US" dirty="0" err="1"/>
              <a:t>dom</a:t>
            </a:r>
            <a:r>
              <a:rPr lang="en-US" dirty="0"/>
              <a:t> and react-scripts.</a:t>
            </a:r>
          </a:p>
          <a:p>
            <a:endParaRPr lang="en-US" dirty="0"/>
          </a:p>
        </p:txBody>
      </p:sp>
      <p:sp>
        <p:nvSpPr>
          <p:cNvPr id="3" name="Title 2">
            <a:extLst>
              <a:ext uri="{FF2B5EF4-FFF2-40B4-BE49-F238E27FC236}">
                <a16:creationId xmlns:a16="http://schemas.microsoft.com/office/drawing/2014/main" id="{FA1352C1-6591-4A10-8CD2-D4C9D621AA06}"/>
              </a:ext>
            </a:extLst>
          </p:cNvPr>
          <p:cNvSpPr>
            <a:spLocks noGrp="1"/>
          </p:cNvSpPr>
          <p:nvPr>
            <p:ph type="title"/>
          </p:nvPr>
        </p:nvSpPr>
        <p:spPr/>
        <p:txBody>
          <a:bodyPr/>
          <a:lstStyle/>
          <a:p>
            <a:r>
              <a:rPr lang="en-US" dirty="0"/>
              <a:t>Using create-react-app</a:t>
            </a:r>
          </a:p>
        </p:txBody>
      </p:sp>
      <p:sp>
        <p:nvSpPr>
          <p:cNvPr id="4" name="Slide Number Placeholder 3">
            <a:extLst>
              <a:ext uri="{FF2B5EF4-FFF2-40B4-BE49-F238E27FC236}">
                <a16:creationId xmlns:a16="http://schemas.microsoft.com/office/drawing/2014/main" id="{83F23694-77BE-4072-9993-5659E7567EBB}"/>
              </a:ext>
            </a:extLst>
          </p:cNvPr>
          <p:cNvSpPr>
            <a:spLocks noGrp="1"/>
          </p:cNvSpPr>
          <p:nvPr>
            <p:ph type="sldNum" sz="quarter" idx="4"/>
          </p:nvPr>
        </p:nvSpPr>
        <p:spPr/>
        <p:txBody>
          <a:bodyPr/>
          <a:lstStyle/>
          <a:p>
            <a:fld id="{3A3ABCD3-4259-4031-A1A0-BB63FBFB7B73}" type="slidenum">
              <a:rPr lang="en-US" smtClean="0"/>
              <a:pPr/>
              <a:t>37</a:t>
            </a:fld>
            <a:endParaRPr lang="en-US" dirty="0"/>
          </a:p>
        </p:txBody>
      </p:sp>
    </p:spTree>
    <p:extLst>
      <p:ext uri="{BB962C8B-B14F-4D97-AF65-F5344CB8AC3E}">
        <p14:creationId xmlns:p14="http://schemas.microsoft.com/office/powerpoint/2010/main" val="2578531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6C5C96-BDAC-42B0-BFCA-AE6C7F78CA8D}"/>
              </a:ext>
            </a:extLst>
          </p:cNvPr>
          <p:cNvSpPr>
            <a:spLocks noGrp="1"/>
          </p:cNvSpPr>
          <p:nvPr>
            <p:ph sz="quarter" idx="13"/>
          </p:nvPr>
        </p:nvSpPr>
        <p:spPr/>
        <p:txBody>
          <a:bodyPr/>
          <a:lstStyle/>
          <a:p>
            <a:r>
              <a:rPr lang="en-US" dirty="0"/>
              <a:t>Use npm at the command prompt.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npm</a:t>
            </a:r>
            <a:r>
              <a:rPr lang="en-US" sz="2000" dirty="0">
                <a:latin typeface="Consolas" panose="020B0609020204030204" pitchFamily="49" charset="0"/>
              </a:rPr>
              <a:t> start</a:t>
            </a:r>
          </a:p>
          <a:p>
            <a:r>
              <a:rPr lang="en-US" dirty="0"/>
              <a:t>It builds the source files.</a:t>
            </a:r>
          </a:p>
          <a:p>
            <a:r>
              <a:rPr lang="en-US" dirty="0"/>
              <a:t>It starts a development server.</a:t>
            </a:r>
          </a:p>
          <a:p>
            <a:r>
              <a:rPr lang="en-US" dirty="0"/>
              <a:t>Then it loads the site in a browser window.</a:t>
            </a:r>
          </a:p>
          <a:p>
            <a:r>
              <a:rPr lang="en-US" dirty="0"/>
              <a:t>Lastly, it monitors the source files to auto-rebuild and reload upon changes.</a:t>
            </a:r>
          </a:p>
          <a:p>
            <a:r>
              <a:rPr lang="en-US" dirty="0"/>
              <a:t>Use Ctrl-c to close the application when done developing.</a:t>
            </a:r>
          </a:p>
          <a:p>
            <a:endParaRPr lang="en-US" dirty="0"/>
          </a:p>
        </p:txBody>
      </p:sp>
      <p:sp>
        <p:nvSpPr>
          <p:cNvPr id="3" name="Title 2">
            <a:extLst>
              <a:ext uri="{FF2B5EF4-FFF2-40B4-BE49-F238E27FC236}">
                <a16:creationId xmlns:a16="http://schemas.microsoft.com/office/drawing/2014/main" id="{58A378A7-DD65-4DAE-9F00-1254ACE591F1}"/>
              </a:ext>
            </a:extLst>
          </p:cNvPr>
          <p:cNvSpPr>
            <a:spLocks noGrp="1"/>
          </p:cNvSpPr>
          <p:nvPr>
            <p:ph type="title"/>
          </p:nvPr>
        </p:nvSpPr>
        <p:spPr/>
        <p:txBody>
          <a:bodyPr/>
          <a:lstStyle/>
          <a:p>
            <a:r>
              <a:rPr lang="en-US" dirty="0"/>
              <a:t>Starting the application</a:t>
            </a:r>
          </a:p>
        </p:txBody>
      </p:sp>
      <p:sp>
        <p:nvSpPr>
          <p:cNvPr id="4" name="Slide Number Placeholder 3">
            <a:extLst>
              <a:ext uri="{FF2B5EF4-FFF2-40B4-BE49-F238E27FC236}">
                <a16:creationId xmlns:a16="http://schemas.microsoft.com/office/drawing/2014/main" id="{D6669FE3-14ED-48B8-8782-54F158B9E9B7}"/>
              </a:ext>
            </a:extLst>
          </p:cNvPr>
          <p:cNvSpPr>
            <a:spLocks noGrp="1"/>
          </p:cNvSpPr>
          <p:nvPr>
            <p:ph type="sldNum" sz="quarter" idx="4"/>
          </p:nvPr>
        </p:nvSpPr>
        <p:spPr/>
        <p:txBody>
          <a:bodyPr/>
          <a:lstStyle/>
          <a:p>
            <a:fld id="{3A3ABCD3-4259-4031-A1A0-BB63FBFB7B73}" type="slidenum">
              <a:rPr lang="en-US" smtClean="0"/>
              <a:pPr/>
              <a:t>38</a:t>
            </a:fld>
            <a:endParaRPr lang="en-US" dirty="0"/>
          </a:p>
        </p:txBody>
      </p:sp>
    </p:spTree>
    <p:extLst>
      <p:ext uri="{BB962C8B-B14F-4D97-AF65-F5344CB8AC3E}">
        <p14:creationId xmlns:p14="http://schemas.microsoft.com/office/powerpoint/2010/main" val="1550231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60390C-EA1F-4E1E-935B-63BF5955286B}"/>
              </a:ext>
            </a:extLst>
          </p:cNvPr>
          <p:cNvSpPr>
            <a:spLocks noGrp="1"/>
          </p:cNvSpPr>
          <p:nvPr>
            <p:ph sz="quarter" idx="13"/>
          </p:nvPr>
        </p:nvSpPr>
        <p:spPr/>
        <p:txBody>
          <a:bodyPr/>
          <a:lstStyle/>
          <a:p>
            <a:r>
              <a:rPr lang="en-US" dirty="0" err="1"/>
              <a:t>package.json</a:t>
            </a:r>
            <a:r>
              <a:rPr lang="en-US" dirty="0"/>
              <a:t> – describes dependencies and application scripts.</a:t>
            </a:r>
          </a:p>
          <a:p>
            <a:r>
              <a:rPr lang="en-US" dirty="0" err="1"/>
              <a:t>node_modules</a:t>
            </a:r>
            <a:r>
              <a:rPr lang="en-US" dirty="0"/>
              <a:t> – contains all dependencies.</a:t>
            </a:r>
          </a:p>
          <a:p>
            <a:r>
              <a:rPr lang="en-US" dirty="0"/>
              <a:t>public – root folder for content served by web server.</a:t>
            </a:r>
          </a:p>
          <a:p>
            <a:pPr lvl="1"/>
            <a:r>
              <a:rPr lang="en-US" dirty="0"/>
              <a:t>Contains index.html – the only html file served by a SPA.</a:t>
            </a:r>
          </a:p>
          <a:p>
            <a:pPr lvl="1"/>
            <a:r>
              <a:rPr lang="en-US" dirty="0"/>
              <a:t>Don't create multiple html pages here – a multi-page app would use create-react-app multiple times.</a:t>
            </a:r>
          </a:p>
          <a:p>
            <a:r>
              <a:rPr lang="en-US" dirty="0" err="1"/>
              <a:t>src</a:t>
            </a:r>
            <a:r>
              <a:rPr lang="en-US" dirty="0"/>
              <a:t>\index.js – start of the application.</a:t>
            </a:r>
          </a:p>
          <a:p>
            <a:r>
              <a:rPr lang="en-US" dirty="0" err="1"/>
              <a:t>src</a:t>
            </a:r>
            <a:r>
              <a:rPr lang="en-US" dirty="0"/>
              <a:t>\app.js – only component (currently) in the application.</a:t>
            </a:r>
          </a:p>
          <a:p>
            <a:r>
              <a:rPr lang="en-US" dirty="0" err="1"/>
              <a:t>src</a:t>
            </a:r>
            <a:r>
              <a:rPr lang="en-US" dirty="0"/>
              <a:t>\index.css – global styles for the application.</a:t>
            </a:r>
          </a:p>
          <a:p>
            <a:r>
              <a:rPr lang="en-US" dirty="0" err="1"/>
              <a:t>src</a:t>
            </a:r>
            <a:r>
              <a:rPr lang="en-US" dirty="0"/>
              <a:t>\app.css – styles for the app component (initially applied globally.)</a:t>
            </a:r>
          </a:p>
          <a:p>
            <a:r>
              <a:rPr lang="en-US" dirty="0" err="1"/>
              <a:t>src</a:t>
            </a:r>
            <a:r>
              <a:rPr lang="en-US" dirty="0"/>
              <a:t>\serviceWorker.js – base file for PWA behavior (initially disabled.)</a:t>
            </a:r>
          </a:p>
          <a:p>
            <a:endParaRPr lang="en-US" dirty="0"/>
          </a:p>
        </p:txBody>
      </p:sp>
      <p:sp>
        <p:nvSpPr>
          <p:cNvPr id="3" name="Title 2">
            <a:extLst>
              <a:ext uri="{FF2B5EF4-FFF2-40B4-BE49-F238E27FC236}">
                <a16:creationId xmlns:a16="http://schemas.microsoft.com/office/drawing/2014/main" id="{6E0C9435-36C2-491B-A4BE-0281446DFDCA}"/>
              </a:ext>
            </a:extLst>
          </p:cNvPr>
          <p:cNvSpPr>
            <a:spLocks noGrp="1"/>
          </p:cNvSpPr>
          <p:nvPr>
            <p:ph type="title"/>
          </p:nvPr>
        </p:nvSpPr>
        <p:spPr/>
        <p:txBody>
          <a:bodyPr/>
          <a:lstStyle/>
          <a:p>
            <a:r>
              <a:rPr lang="en-US" dirty="0"/>
              <a:t>Tour of application files</a:t>
            </a:r>
          </a:p>
        </p:txBody>
      </p:sp>
      <p:sp>
        <p:nvSpPr>
          <p:cNvPr id="4" name="Slide Number Placeholder 3">
            <a:extLst>
              <a:ext uri="{FF2B5EF4-FFF2-40B4-BE49-F238E27FC236}">
                <a16:creationId xmlns:a16="http://schemas.microsoft.com/office/drawing/2014/main" id="{48A38105-31F5-4687-9A10-132FADCCF725}"/>
              </a:ext>
            </a:extLst>
          </p:cNvPr>
          <p:cNvSpPr>
            <a:spLocks noGrp="1"/>
          </p:cNvSpPr>
          <p:nvPr>
            <p:ph type="sldNum" sz="quarter" idx="4"/>
          </p:nvPr>
        </p:nvSpPr>
        <p:spPr/>
        <p:txBody>
          <a:bodyPr/>
          <a:lstStyle/>
          <a:p>
            <a:fld id="{3A3ABCD3-4259-4031-A1A0-BB63FBFB7B73}" type="slidenum">
              <a:rPr lang="en-US" smtClean="0"/>
              <a:pPr/>
              <a:t>39</a:t>
            </a:fld>
            <a:endParaRPr lang="en-US" dirty="0"/>
          </a:p>
        </p:txBody>
      </p:sp>
    </p:spTree>
    <p:extLst>
      <p:ext uri="{BB962C8B-B14F-4D97-AF65-F5344CB8AC3E}">
        <p14:creationId xmlns:p14="http://schemas.microsoft.com/office/powerpoint/2010/main" val="2635458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D383F9C-A4F6-4F36-8480-0EBE328368BE}"/>
              </a:ext>
            </a:extLst>
          </p:cNvPr>
          <p:cNvSpPr>
            <a:spLocks noGrp="1"/>
          </p:cNvSpPr>
          <p:nvPr>
            <p:ph sz="quarter" idx="12"/>
          </p:nvPr>
        </p:nvSpPr>
        <p:spPr>
          <a:xfrm>
            <a:off x="1868129" y="1045891"/>
            <a:ext cx="7816645" cy="5058422"/>
          </a:xfrm>
        </p:spPr>
        <p:txBody>
          <a:bodyPr/>
          <a:lstStyle/>
          <a:p>
            <a:pPr marL="0" lvl="0" indent="0">
              <a:buNone/>
              <a:tabLst>
                <a:tab pos="7315200" algn="r"/>
              </a:tabLst>
            </a:pPr>
            <a:r>
              <a:rPr lang="en-US" sz="2000" dirty="0"/>
              <a:t>Lesson 14:   Introduction to Hooks..………....……………………………………	245</a:t>
            </a:r>
          </a:p>
          <a:p>
            <a:pPr marL="0" lvl="0" indent="0">
              <a:buNone/>
              <a:tabLst>
                <a:tab pos="7315200" algn="r"/>
              </a:tabLst>
            </a:pPr>
            <a:r>
              <a:rPr lang="en-US" sz="2000" dirty="0"/>
              <a:t>Lesson 15:   Side Effects…………………..……………………..……………………..	257</a:t>
            </a:r>
          </a:p>
          <a:p>
            <a:pPr marL="0" lvl="0" indent="0">
              <a:buNone/>
              <a:tabLst>
                <a:tab pos="7315200" algn="r"/>
              </a:tabLst>
            </a:pPr>
            <a:r>
              <a:rPr lang="en-US" sz="2000" dirty="0"/>
              <a:t>Lesson 16:   Reducers and Context……………………..………….................	273</a:t>
            </a:r>
          </a:p>
          <a:p>
            <a:pPr marL="0" lvl="0" indent="0">
              <a:buNone/>
              <a:tabLst>
                <a:tab pos="7315200" algn="r"/>
              </a:tabLst>
            </a:pPr>
            <a:r>
              <a:rPr lang="en-US" sz="2000" dirty="0"/>
              <a:t>Lesson 17:   Custom Hooks…………………………………………………………….	287</a:t>
            </a:r>
          </a:p>
          <a:p>
            <a:endParaRPr lang="en-US" dirty="0"/>
          </a:p>
        </p:txBody>
      </p:sp>
      <p:sp>
        <p:nvSpPr>
          <p:cNvPr id="8" name="Title 4">
            <a:extLst>
              <a:ext uri="{FF2B5EF4-FFF2-40B4-BE49-F238E27FC236}">
                <a16:creationId xmlns:a16="http://schemas.microsoft.com/office/drawing/2014/main" id="{0CA9E0D8-1411-4E9B-B070-D480AD78223F}"/>
              </a:ext>
            </a:extLst>
          </p:cNvPr>
          <p:cNvSpPr>
            <a:spLocks noGrp="1"/>
          </p:cNvSpPr>
          <p:nvPr>
            <p:ph type="title"/>
          </p:nvPr>
        </p:nvSpPr>
        <p:spPr>
          <a:xfrm>
            <a:off x="0" y="261430"/>
            <a:ext cx="12192000" cy="867588"/>
          </a:xfrm>
          <a:prstGeom prst="rect">
            <a:avLst/>
          </a:prstGeom>
        </p:spPr>
        <p:txBody>
          <a:bodyPr/>
          <a:lstStyle/>
          <a:p>
            <a:r>
              <a:rPr lang="en-US" sz="4800" dirty="0"/>
              <a:t>Table of Contents</a:t>
            </a:r>
          </a:p>
        </p:txBody>
      </p:sp>
      <p:sp>
        <p:nvSpPr>
          <p:cNvPr id="2" name="Slide Number Placeholder 1">
            <a:extLst>
              <a:ext uri="{FF2B5EF4-FFF2-40B4-BE49-F238E27FC236}">
                <a16:creationId xmlns:a16="http://schemas.microsoft.com/office/drawing/2014/main" id="{FA07E92C-1DEE-49D0-894D-478EB72DD1BC}"/>
              </a:ext>
            </a:extLst>
          </p:cNvPr>
          <p:cNvSpPr>
            <a:spLocks noGrp="1"/>
          </p:cNvSpPr>
          <p:nvPr>
            <p:ph type="sldNum" sz="quarter" idx="4"/>
          </p:nvPr>
        </p:nvSpPr>
        <p:spPr/>
        <p:txBody>
          <a:bodyPr/>
          <a:lstStyle/>
          <a:p>
            <a:fld id="{3A3ABCD3-4259-4031-A1A0-BB63FBFB7B73}" type="slidenum">
              <a:rPr lang="en-US" smtClean="0"/>
              <a:pPr/>
              <a:t>4</a:t>
            </a:fld>
            <a:endParaRPr lang="en-US" dirty="0"/>
          </a:p>
        </p:txBody>
      </p:sp>
    </p:spTree>
    <p:extLst>
      <p:ext uri="{BB962C8B-B14F-4D97-AF65-F5344CB8AC3E}">
        <p14:creationId xmlns:p14="http://schemas.microsoft.com/office/powerpoint/2010/main" val="1011192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0FD609-7342-4A96-9003-371D7A5BA2D1}"/>
              </a:ext>
            </a:extLst>
          </p:cNvPr>
          <p:cNvSpPr>
            <a:spLocks noGrp="1"/>
          </p:cNvSpPr>
          <p:nvPr>
            <p:ph sz="quarter" idx="13"/>
          </p:nvPr>
        </p:nvSpPr>
        <p:spPr/>
        <p:txBody>
          <a:bodyPr/>
          <a:lstStyle/>
          <a:p>
            <a:r>
              <a:rPr lang="en-US" dirty="0" err="1"/>
              <a:t>ReactDOM</a:t>
            </a:r>
            <a:r>
              <a:rPr lang="en-US" dirty="0"/>
              <a:t> can render any content onto the screen, including plain HTML.</a:t>
            </a:r>
          </a:p>
          <a:p>
            <a:pPr lvl="1"/>
            <a:r>
              <a:rPr lang="en-US" dirty="0"/>
              <a:t>Would not be dynamic, React wouldn't have anything to update as state changes.</a:t>
            </a:r>
          </a:p>
          <a:p>
            <a:r>
              <a:rPr lang="en-US" dirty="0"/>
              <a:t>Typically render a React component.</a:t>
            </a:r>
          </a:p>
          <a:p>
            <a:pPr lvl="1"/>
            <a:r>
              <a:rPr lang="en-US" dirty="0"/>
              <a:t>React can monitor application state and update the screen automatically.</a:t>
            </a:r>
          </a:p>
          <a:p>
            <a:pPr lvl="1"/>
            <a:r>
              <a:rPr lang="en-US" dirty="0"/>
              <a:t>UI events can trigger React code to execute application code.</a:t>
            </a:r>
          </a:p>
          <a:p>
            <a:r>
              <a:rPr lang="en-US" dirty="0" err="1"/>
              <a:t>ReactDOM.render</a:t>
            </a:r>
            <a:r>
              <a:rPr lang="en-US" dirty="0"/>
              <a:t>() could be invoked multiple times to render multiple components.</a:t>
            </a:r>
          </a:p>
          <a:p>
            <a:pPr lvl="1"/>
            <a:r>
              <a:rPr lang="en-US" dirty="0"/>
              <a:t>Would create multiple "root" components.</a:t>
            </a:r>
          </a:p>
          <a:p>
            <a:pPr lvl="1"/>
            <a:r>
              <a:rPr lang="en-US" dirty="0"/>
              <a:t>Difficult to communicate between them.</a:t>
            </a:r>
          </a:p>
          <a:p>
            <a:pPr lvl="1"/>
            <a:r>
              <a:rPr lang="en-US" dirty="0"/>
              <a:t>Events in one component would not affect the state of other components.</a:t>
            </a:r>
          </a:p>
          <a:p>
            <a:r>
              <a:rPr lang="en-US" dirty="0"/>
              <a:t>Typically render one root component.</a:t>
            </a:r>
          </a:p>
          <a:p>
            <a:pPr lvl="1"/>
            <a:r>
              <a:rPr lang="en-US" dirty="0"/>
              <a:t>Contains HTML and child components.</a:t>
            </a:r>
          </a:p>
          <a:p>
            <a:pPr lvl="1"/>
            <a:r>
              <a:rPr lang="en-US" dirty="0"/>
              <a:t>Child components can contain their own child components, etc.</a:t>
            </a:r>
          </a:p>
        </p:txBody>
      </p:sp>
      <p:sp>
        <p:nvSpPr>
          <p:cNvPr id="3" name="Title 2">
            <a:extLst>
              <a:ext uri="{FF2B5EF4-FFF2-40B4-BE49-F238E27FC236}">
                <a16:creationId xmlns:a16="http://schemas.microsoft.com/office/drawing/2014/main" id="{54781E78-865D-453D-9503-75DD26402BA3}"/>
              </a:ext>
            </a:extLst>
          </p:cNvPr>
          <p:cNvSpPr>
            <a:spLocks noGrp="1"/>
          </p:cNvSpPr>
          <p:nvPr>
            <p:ph type="title"/>
          </p:nvPr>
        </p:nvSpPr>
        <p:spPr/>
        <p:txBody>
          <a:bodyPr/>
          <a:lstStyle/>
          <a:p>
            <a:r>
              <a:rPr lang="en-US" dirty="0"/>
              <a:t>Component basics</a:t>
            </a:r>
          </a:p>
        </p:txBody>
      </p:sp>
      <p:sp>
        <p:nvSpPr>
          <p:cNvPr id="4" name="Slide Number Placeholder 3">
            <a:extLst>
              <a:ext uri="{FF2B5EF4-FFF2-40B4-BE49-F238E27FC236}">
                <a16:creationId xmlns:a16="http://schemas.microsoft.com/office/drawing/2014/main" id="{63682CE9-22E6-4E14-ABEB-8148D69B1775}"/>
              </a:ext>
            </a:extLst>
          </p:cNvPr>
          <p:cNvSpPr>
            <a:spLocks noGrp="1"/>
          </p:cNvSpPr>
          <p:nvPr>
            <p:ph type="sldNum" sz="quarter" idx="4"/>
          </p:nvPr>
        </p:nvSpPr>
        <p:spPr/>
        <p:txBody>
          <a:bodyPr/>
          <a:lstStyle/>
          <a:p>
            <a:fld id="{3A3ABCD3-4259-4031-A1A0-BB63FBFB7B73}" type="slidenum">
              <a:rPr lang="en-US" smtClean="0"/>
              <a:pPr/>
              <a:t>40</a:t>
            </a:fld>
            <a:endParaRPr lang="en-US" dirty="0"/>
          </a:p>
        </p:txBody>
      </p:sp>
    </p:spTree>
    <p:extLst>
      <p:ext uri="{BB962C8B-B14F-4D97-AF65-F5344CB8AC3E}">
        <p14:creationId xmlns:p14="http://schemas.microsoft.com/office/powerpoint/2010/main" val="612411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59DE5F-5496-4728-B98E-3DBC7875F9F8}"/>
              </a:ext>
            </a:extLst>
          </p:cNvPr>
          <p:cNvSpPr>
            <a:spLocks noGrp="1"/>
          </p:cNvSpPr>
          <p:nvPr>
            <p:ph sz="quarter" idx="13"/>
          </p:nvPr>
        </p:nvSpPr>
        <p:spPr/>
        <p:txBody>
          <a:bodyPr/>
          <a:lstStyle/>
          <a:p>
            <a:r>
              <a:rPr lang="en-US" dirty="0"/>
              <a:t>Can use class syntax to create components.</a:t>
            </a:r>
          </a:p>
          <a:p>
            <a:pPr lvl="1"/>
            <a:r>
              <a:rPr lang="en-US" dirty="0"/>
              <a:t>Functional syntax is the other option – more shortly.</a:t>
            </a:r>
          </a:p>
          <a:p>
            <a:r>
              <a:rPr lang="en-US" dirty="0"/>
              <a:t>Class must extend Component (imported from React.)</a:t>
            </a:r>
          </a:p>
          <a:p>
            <a:pPr lvl="1"/>
            <a:r>
              <a:rPr lang="en-US" dirty="0"/>
              <a:t>Must also import React to be able to render anything to the screen.</a:t>
            </a:r>
          </a:p>
          <a:p>
            <a:r>
              <a:rPr lang="en-US" dirty="0"/>
              <a:t>Class must have a render() method.</a:t>
            </a:r>
          </a:p>
          <a:p>
            <a:pPr lvl="1"/>
            <a:r>
              <a:rPr lang="en-US" dirty="0"/>
              <a:t>React will invoke when rendering this content to the screen.</a:t>
            </a:r>
          </a:p>
          <a:p>
            <a:pPr lvl="1"/>
            <a:r>
              <a:rPr lang="en-US" dirty="0"/>
              <a:t>Content (typically JSX) is returned.</a:t>
            </a:r>
          </a:p>
          <a:p>
            <a:pPr lvl="1"/>
            <a:r>
              <a:rPr lang="en-US" dirty="0"/>
              <a:t>JSX must be surrounded by ()</a:t>
            </a:r>
          </a:p>
          <a:p>
            <a:r>
              <a:rPr lang="en-US" dirty="0"/>
              <a:t>Class is then exported as the default export from the file.</a:t>
            </a:r>
          </a:p>
          <a:p>
            <a:endParaRPr lang="en-US" dirty="0"/>
          </a:p>
        </p:txBody>
      </p:sp>
      <p:sp>
        <p:nvSpPr>
          <p:cNvPr id="3" name="Title 2">
            <a:extLst>
              <a:ext uri="{FF2B5EF4-FFF2-40B4-BE49-F238E27FC236}">
                <a16:creationId xmlns:a16="http://schemas.microsoft.com/office/drawing/2014/main" id="{20997091-5A9E-4A95-B657-089EB3E63D7F}"/>
              </a:ext>
            </a:extLst>
          </p:cNvPr>
          <p:cNvSpPr>
            <a:spLocks noGrp="1"/>
          </p:cNvSpPr>
          <p:nvPr>
            <p:ph type="title"/>
          </p:nvPr>
        </p:nvSpPr>
        <p:spPr/>
        <p:txBody>
          <a:bodyPr/>
          <a:lstStyle/>
          <a:p>
            <a:r>
              <a:rPr lang="en-US" dirty="0"/>
              <a:t>Component syntax</a:t>
            </a:r>
          </a:p>
        </p:txBody>
      </p:sp>
      <p:sp>
        <p:nvSpPr>
          <p:cNvPr id="4" name="Slide Number Placeholder 3">
            <a:extLst>
              <a:ext uri="{FF2B5EF4-FFF2-40B4-BE49-F238E27FC236}">
                <a16:creationId xmlns:a16="http://schemas.microsoft.com/office/drawing/2014/main" id="{0A0965A8-E01E-46D4-B1DF-10CAA8D6D1C8}"/>
              </a:ext>
            </a:extLst>
          </p:cNvPr>
          <p:cNvSpPr>
            <a:spLocks noGrp="1"/>
          </p:cNvSpPr>
          <p:nvPr>
            <p:ph type="sldNum" sz="quarter" idx="4"/>
          </p:nvPr>
        </p:nvSpPr>
        <p:spPr/>
        <p:txBody>
          <a:bodyPr/>
          <a:lstStyle/>
          <a:p>
            <a:fld id="{3A3ABCD3-4259-4031-A1A0-BB63FBFB7B73}" type="slidenum">
              <a:rPr lang="en-US" smtClean="0"/>
              <a:pPr/>
              <a:t>41</a:t>
            </a:fld>
            <a:endParaRPr lang="en-US" dirty="0"/>
          </a:p>
        </p:txBody>
      </p:sp>
    </p:spTree>
    <p:extLst>
      <p:ext uri="{BB962C8B-B14F-4D97-AF65-F5344CB8AC3E}">
        <p14:creationId xmlns:p14="http://schemas.microsoft.com/office/powerpoint/2010/main" val="2154364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B7BBE3-A9AC-400A-AB8F-D8F0B085E27A}"/>
              </a:ext>
            </a:extLst>
          </p:cNvPr>
          <p:cNvSpPr>
            <a:spLocks noGrp="1"/>
          </p:cNvSpPr>
          <p:nvPr>
            <p:ph sz="quarter" idx="13"/>
          </p:nvPr>
        </p:nvSpPr>
        <p:spPr/>
        <p:txBody>
          <a:bodyPr/>
          <a:lstStyle/>
          <a:p>
            <a:r>
              <a:rPr lang="en-US" dirty="0"/>
              <a:t>Preprocessor step that adds XML syntax to JavaScript (JSX = JavaScript XML).</a:t>
            </a:r>
          </a:p>
          <a:p>
            <a:pPr lvl="1"/>
            <a:r>
              <a:rPr lang="en-US" dirty="0"/>
              <a:t>Invented by the React team.</a:t>
            </a:r>
          </a:p>
          <a:p>
            <a:r>
              <a:rPr lang="en-US" dirty="0"/>
              <a:t>Allows for HTML and XML syntax to be mixed in with JavaScript.</a:t>
            </a:r>
          </a:p>
          <a:p>
            <a:r>
              <a:rPr lang="en-US" dirty="0"/>
              <a:t>Combines rendering logic with content and other UI logic.</a:t>
            </a:r>
          </a:p>
          <a:p>
            <a:r>
              <a:rPr lang="en-US" dirty="0"/>
              <a:t>Uses single curly braces to embed expressions into content.</a:t>
            </a:r>
          </a:p>
          <a:p>
            <a:r>
              <a:rPr lang="en-US" dirty="0"/>
              <a:t>Content gets HTML-encoded.</a:t>
            </a:r>
          </a:p>
          <a:p>
            <a:pPr lvl="1"/>
            <a:r>
              <a:rPr lang="en-US" dirty="0"/>
              <a:t>Protects against content-injection attacks.	</a:t>
            </a:r>
          </a:p>
          <a:p>
            <a:r>
              <a:rPr lang="en-US" dirty="0"/>
              <a:t>Ends up being converted to React elements.</a:t>
            </a:r>
          </a:p>
          <a:p>
            <a:endParaRPr lang="en-US" dirty="0"/>
          </a:p>
        </p:txBody>
      </p:sp>
      <p:sp>
        <p:nvSpPr>
          <p:cNvPr id="3" name="Title 2">
            <a:extLst>
              <a:ext uri="{FF2B5EF4-FFF2-40B4-BE49-F238E27FC236}">
                <a16:creationId xmlns:a16="http://schemas.microsoft.com/office/drawing/2014/main" id="{C525CAF4-CE2B-4A04-B56A-F72D9ECB05C8}"/>
              </a:ext>
            </a:extLst>
          </p:cNvPr>
          <p:cNvSpPr>
            <a:spLocks noGrp="1"/>
          </p:cNvSpPr>
          <p:nvPr>
            <p:ph type="title"/>
          </p:nvPr>
        </p:nvSpPr>
        <p:spPr/>
        <p:txBody>
          <a:bodyPr/>
          <a:lstStyle/>
          <a:p>
            <a:r>
              <a:rPr lang="en-US" dirty="0"/>
              <a:t>JSX</a:t>
            </a:r>
          </a:p>
        </p:txBody>
      </p:sp>
      <p:sp>
        <p:nvSpPr>
          <p:cNvPr id="4" name="Slide Number Placeholder 3">
            <a:extLst>
              <a:ext uri="{FF2B5EF4-FFF2-40B4-BE49-F238E27FC236}">
                <a16:creationId xmlns:a16="http://schemas.microsoft.com/office/drawing/2014/main" id="{68850479-4A53-4401-8CA8-6DABDD3ACDBC}"/>
              </a:ext>
            </a:extLst>
          </p:cNvPr>
          <p:cNvSpPr>
            <a:spLocks noGrp="1"/>
          </p:cNvSpPr>
          <p:nvPr>
            <p:ph type="sldNum" sz="quarter" idx="4"/>
          </p:nvPr>
        </p:nvSpPr>
        <p:spPr/>
        <p:txBody>
          <a:bodyPr/>
          <a:lstStyle/>
          <a:p>
            <a:fld id="{3A3ABCD3-4259-4031-A1A0-BB63FBFB7B73}" type="slidenum">
              <a:rPr lang="en-US" smtClean="0"/>
              <a:pPr/>
              <a:t>42</a:t>
            </a:fld>
            <a:endParaRPr lang="en-US" dirty="0"/>
          </a:p>
        </p:txBody>
      </p:sp>
    </p:spTree>
    <p:extLst>
      <p:ext uri="{BB962C8B-B14F-4D97-AF65-F5344CB8AC3E}">
        <p14:creationId xmlns:p14="http://schemas.microsoft.com/office/powerpoint/2010/main" val="3645848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CE38488-0FBC-4A86-B376-3025EEB2FBE8}"/>
              </a:ext>
            </a:extLst>
          </p:cNvPr>
          <p:cNvSpPr>
            <a:spLocks noGrp="1"/>
          </p:cNvSpPr>
          <p:nvPr>
            <p:ph sz="quarter" idx="13"/>
          </p:nvPr>
        </p:nvSpPr>
        <p:spPr/>
        <p:txBody>
          <a:bodyPr/>
          <a:lstStyle/>
          <a:p>
            <a:r>
              <a:rPr lang="en-US" dirty="0"/>
              <a:t>An object describing a React component or DOM node.</a:t>
            </a:r>
          </a:p>
          <a:p>
            <a:pPr lvl="1"/>
            <a:r>
              <a:rPr lang="en-US" dirty="0"/>
              <a:t>Can include property values and content.</a:t>
            </a:r>
          </a:p>
          <a:p>
            <a:r>
              <a:rPr lang="en-US" dirty="0" err="1"/>
              <a:t>React.createElement</a:t>
            </a:r>
            <a:r>
              <a:rPr lang="en-US" dirty="0"/>
              <a:t>(</a:t>
            </a:r>
            <a:r>
              <a:rPr lang="en-US" dirty="0" err="1"/>
              <a:t>elt</a:t>
            </a:r>
            <a:r>
              <a:rPr lang="en-US" dirty="0"/>
              <a:t>, config, </a:t>
            </a:r>
            <a:r>
              <a:rPr lang="en-US" dirty="0" err="1"/>
              <a:t>childContent</a:t>
            </a:r>
            <a:r>
              <a:rPr lang="en-US" dirty="0"/>
              <a:t>[, …n])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return </a:t>
            </a:r>
            <a:r>
              <a:rPr lang="en-US" sz="2000" dirty="0" err="1">
                <a:latin typeface="Consolas" panose="020B0609020204030204" pitchFamily="49" charset="0"/>
              </a:rPr>
              <a:t>React.createElement</a:t>
            </a:r>
            <a:r>
              <a:rPr lang="en-US" sz="2000" dirty="0">
                <a:latin typeface="Consolas" panose="020B0609020204030204" pitchFamily="49" charset="0"/>
              </a:rPr>
              <a:t>('div', { </a:t>
            </a:r>
            <a:r>
              <a:rPr lang="en-US" sz="2000" dirty="0" err="1">
                <a:latin typeface="Consolas" panose="020B0609020204030204" pitchFamily="49" charset="0"/>
              </a:rPr>
              <a:t>className</a:t>
            </a:r>
            <a:r>
              <a:rPr lang="en-US" sz="2000" dirty="0">
                <a:latin typeface="Consolas" panose="020B0609020204030204" pitchFamily="49" charset="0"/>
              </a:rPr>
              <a:t>: 'title' }, 'Hello World!');</a:t>
            </a:r>
          </a:p>
          <a:p>
            <a:pPr marL="0" indent="0">
              <a:buNone/>
            </a:pPr>
            <a:endParaRPr lang="en-US" sz="2000" dirty="0">
              <a:latin typeface="Consolas" panose="020B0609020204030204" pitchFamily="49" charset="0"/>
            </a:endParaRPr>
          </a:p>
          <a:p>
            <a:r>
              <a:rPr lang="en-US" dirty="0"/>
              <a:t>Can be expressed in JSX as: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return (&lt;div </a:t>
            </a:r>
            <a:r>
              <a:rPr lang="en-US" sz="2000" dirty="0" err="1">
                <a:latin typeface="Consolas" panose="020B0609020204030204" pitchFamily="49" charset="0"/>
              </a:rPr>
              <a:t>className</a:t>
            </a:r>
            <a:r>
              <a:rPr lang="en-US" sz="2000" dirty="0">
                <a:latin typeface="Consolas" panose="020B0609020204030204" pitchFamily="49" charset="0"/>
              </a:rPr>
              <a:t>="title"&gt;Hello World&lt;/div&gt;);</a:t>
            </a:r>
          </a:p>
          <a:p>
            <a:pPr marL="0" indent="0">
              <a:buNone/>
            </a:pPr>
            <a:endParaRPr lang="en-US" sz="2000" dirty="0">
              <a:latin typeface="Consolas" panose="020B0609020204030204" pitchFamily="49" charset="0"/>
            </a:endParaRPr>
          </a:p>
        </p:txBody>
      </p:sp>
      <p:sp>
        <p:nvSpPr>
          <p:cNvPr id="3" name="Title 2">
            <a:extLst>
              <a:ext uri="{FF2B5EF4-FFF2-40B4-BE49-F238E27FC236}">
                <a16:creationId xmlns:a16="http://schemas.microsoft.com/office/drawing/2014/main" id="{180B3B94-8C2F-453F-A0B7-AFEC43734BC5}"/>
              </a:ext>
            </a:extLst>
          </p:cNvPr>
          <p:cNvSpPr>
            <a:spLocks noGrp="1"/>
          </p:cNvSpPr>
          <p:nvPr>
            <p:ph type="title"/>
          </p:nvPr>
        </p:nvSpPr>
        <p:spPr/>
        <p:txBody>
          <a:bodyPr/>
          <a:lstStyle/>
          <a:p>
            <a:r>
              <a:rPr lang="en-US" dirty="0"/>
              <a:t>React element</a:t>
            </a:r>
          </a:p>
        </p:txBody>
      </p:sp>
      <p:sp>
        <p:nvSpPr>
          <p:cNvPr id="4" name="Slide Number Placeholder 3">
            <a:extLst>
              <a:ext uri="{FF2B5EF4-FFF2-40B4-BE49-F238E27FC236}">
                <a16:creationId xmlns:a16="http://schemas.microsoft.com/office/drawing/2014/main" id="{F8F02CE3-6A55-4A1C-967A-1EFEAA017A77}"/>
              </a:ext>
            </a:extLst>
          </p:cNvPr>
          <p:cNvSpPr>
            <a:spLocks noGrp="1"/>
          </p:cNvSpPr>
          <p:nvPr>
            <p:ph type="sldNum" sz="quarter" idx="4"/>
          </p:nvPr>
        </p:nvSpPr>
        <p:spPr/>
        <p:txBody>
          <a:bodyPr/>
          <a:lstStyle/>
          <a:p>
            <a:fld id="{3A3ABCD3-4259-4031-A1A0-BB63FBFB7B73}" type="slidenum">
              <a:rPr lang="en-US" smtClean="0"/>
              <a:pPr/>
              <a:t>43</a:t>
            </a:fld>
            <a:endParaRPr lang="en-US" dirty="0"/>
          </a:p>
        </p:txBody>
      </p:sp>
    </p:spTree>
    <p:extLst>
      <p:ext uri="{BB962C8B-B14F-4D97-AF65-F5344CB8AC3E}">
        <p14:creationId xmlns:p14="http://schemas.microsoft.com/office/powerpoint/2010/main" val="3803951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AE96B2-1CFC-482F-98F5-3DDB708EDD56}"/>
              </a:ext>
            </a:extLst>
          </p:cNvPr>
          <p:cNvSpPr>
            <a:spLocks noGrp="1"/>
          </p:cNvSpPr>
          <p:nvPr>
            <p:ph sz="quarter" idx="13"/>
          </p:nvPr>
        </p:nvSpPr>
        <p:spPr/>
        <p:txBody>
          <a:bodyPr/>
          <a:lstStyle/>
          <a:p>
            <a:r>
              <a:rPr lang="en-US" dirty="0"/>
              <a:t>"class" is a reserved word in JavaScript, so "</a:t>
            </a:r>
            <a:r>
              <a:rPr lang="en-US" dirty="0" err="1"/>
              <a:t>className</a:t>
            </a:r>
            <a:r>
              <a:rPr lang="en-US" dirty="0"/>
              <a:t>" must be used.</a:t>
            </a:r>
          </a:p>
          <a:p>
            <a:r>
              <a:rPr lang="en-US" dirty="0"/>
              <a:t>Use initial upper-case letters for components, initial lower-case letters for HTML.</a:t>
            </a:r>
          </a:p>
          <a:p>
            <a:r>
              <a:rPr lang="en-US" dirty="0"/>
              <a:t>Use double-quotes on attribute values.</a:t>
            </a:r>
          </a:p>
          <a:p>
            <a:r>
              <a:rPr lang="en-US" dirty="0"/>
              <a:t>Use camel-case for props and enclose values in curly braces { }</a:t>
            </a:r>
          </a:p>
          <a:p>
            <a:r>
              <a:rPr lang="en-US" dirty="0"/>
              <a:t>A single root element is required (React &lt; 16)</a:t>
            </a:r>
          </a:p>
          <a:p>
            <a:pPr marL="0" indent="0">
              <a:buNone/>
            </a:pPr>
            <a:r>
              <a:rPr lang="en-US" sz="2000" dirty="0">
                <a:latin typeface="Consolas" panose="020B0609020204030204" pitchFamily="49" charset="0"/>
              </a:rPr>
              <a:t>	return (</a:t>
            </a:r>
          </a:p>
          <a:p>
            <a:pPr marL="0" indent="0">
              <a:buNone/>
            </a:pPr>
            <a:r>
              <a:rPr lang="en-US" sz="2000" dirty="0">
                <a:latin typeface="Consolas" panose="020B0609020204030204" pitchFamily="49" charset="0"/>
              </a:rPr>
              <a:t>		&lt;h1&gt;My Title&lt;/h1&gt;</a:t>
            </a:r>
          </a:p>
          <a:p>
            <a:pPr marL="0" indent="0">
              <a:buNone/>
            </a:pPr>
            <a:r>
              <a:rPr lang="en-US" sz="2000" dirty="0">
                <a:latin typeface="Consolas" panose="020B0609020204030204" pitchFamily="49" charset="0"/>
              </a:rPr>
              <a:t>		&lt;h2&gt;All about stuff&lt;/h2&gt;</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//the preceding is not allowed</a:t>
            </a:r>
          </a:p>
          <a:p>
            <a:endParaRPr lang="en-US" dirty="0"/>
          </a:p>
          <a:p>
            <a:endParaRPr lang="en-US" dirty="0"/>
          </a:p>
        </p:txBody>
      </p:sp>
      <p:sp>
        <p:nvSpPr>
          <p:cNvPr id="3" name="Title 2">
            <a:extLst>
              <a:ext uri="{FF2B5EF4-FFF2-40B4-BE49-F238E27FC236}">
                <a16:creationId xmlns:a16="http://schemas.microsoft.com/office/drawing/2014/main" id="{DF3C55DF-0E6F-479C-97C4-681C2C7408F7}"/>
              </a:ext>
            </a:extLst>
          </p:cNvPr>
          <p:cNvSpPr>
            <a:spLocks noGrp="1"/>
          </p:cNvSpPr>
          <p:nvPr>
            <p:ph type="title"/>
          </p:nvPr>
        </p:nvSpPr>
        <p:spPr/>
        <p:txBody>
          <a:bodyPr/>
          <a:lstStyle/>
          <a:p>
            <a:r>
              <a:rPr lang="en-US" dirty="0"/>
              <a:t>JSX restrictions</a:t>
            </a:r>
          </a:p>
        </p:txBody>
      </p:sp>
      <p:sp>
        <p:nvSpPr>
          <p:cNvPr id="4" name="Slide Number Placeholder 3">
            <a:extLst>
              <a:ext uri="{FF2B5EF4-FFF2-40B4-BE49-F238E27FC236}">
                <a16:creationId xmlns:a16="http://schemas.microsoft.com/office/drawing/2014/main" id="{04325441-29C5-4DEE-BA6F-948B50923F78}"/>
              </a:ext>
            </a:extLst>
          </p:cNvPr>
          <p:cNvSpPr>
            <a:spLocks noGrp="1"/>
          </p:cNvSpPr>
          <p:nvPr>
            <p:ph type="sldNum" sz="quarter" idx="4"/>
          </p:nvPr>
        </p:nvSpPr>
        <p:spPr/>
        <p:txBody>
          <a:bodyPr/>
          <a:lstStyle/>
          <a:p>
            <a:fld id="{3A3ABCD3-4259-4031-A1A0-BB63FBFB7B73}" type="slidenum">
              <a:rPr lang="en-US" smtClean="0"/>
              <a:pPr/>
              <a:t>44</a:t>
            </a:fld>
            <a:endParaRPr lang="en-US" dirty="0"/>
          </a:p>
        </p:txBody>
      </p:sp>
    </p:spTree>
    <p:extLst>
      <p:ext uri="{BB962C8B-B14F-4D97-AF65-F5344CB8AC3E}">
        <p14:creationId xmlns:p14="http://schemas.microsoft.com/office/powerpoint/2010/main" val="836875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36A946-9CD9-4BFB-B18A-EDFB2A057005}"/>
              </a:ext>
            </a:extLst>
          </p:cNvPr>
          <p:cNvSpPr>
            <a:spLocks noGrp="1"/>
          </p:cNvSpPr>
          <p:nvPr>
            <p:ph sz="quarter" idx="13"/>
          </p:nvPr>
        </p:nvSpPr>
        <p:spPr>
          <a:xfrm>
            <a:off x="154760" y="860392"/>
            <a:ext cx="11770146" cy="5137215"/>
          </a:xfrm>
        </p:spPr>
        <p:txBody>
          <a:bodyPr/>
          <a:lstStyle/>
          <a:p>
            <a:r>
              <a:rPr lang="en-US" dirty="0"/>
              <a:t>React 16+ allows multiple root elements by returning an array, with keys on each element.</a:t>
            </a:r>
          </a:p>
          <a:p>
            <a:pPr marL="0" indent="0">
              <a:buNone/>
            </a:pPr>
            <a:r>
              <a:rPr lang="en-US" sz="2000" dirty="0">
                <a:latin typeface="Consolas" panose="020B0609020204030204" pitchFamily="49" charset="0"/>
              </a:rPr>
              <a:t>	return ([</a:t>
            </a:r>
          </a:p>
          <a:p>
            <a:pPr marL="0" indent="0">
              <a:buNone/>
            </a:pPr>
            <a:r>
              <a:rPr lang="en-US" sz="2000" dirty="0">
                <a:latin typeface="Consolas" panose="020B0609020204030204" pitchFamily="49" charset="0"/>
              </a:rPr>
              <a:t>		&lt;p key="1"&gt;Multiple elements!&lt;/p&gt;,</a:t>
            </a:r>
          </a:p>
          <a:p>
            <a:pPr marL="0" indent="0">
              <a:buNone/>
            </a:pPr>
            <a:r>
              <a:rPr lang="en-US" sz="2000" dirty="0">
                <a:latin typeface="Consolas" panose="020B0609020204030204" pitchFamily="49" charset="0"/>
              </a:rPr>
              <a:t>		&lt;p key="2"&gt;Multiple elements!&lt;/p&gt;</a:t>
            </a:r>
          </a:p>
          <a:p>
            <a:pPr marL="0" indent="0">
              <a:buNone/>
            </a:pPr>
            <a:r>
              <a:rPr lang="en-US" sz="2000" dirty="0">
                <a:latin typeface="Consolas" panose="020B0609020204030204" pitchFamily="49" charset="0"/>
              </a:rPr>
              <a:t>	])</a:t>
            </a:r>
          </a:p>
          <a:p>
            <a:r>
              <a:rPr lang="en-US" dirty="0"/>
              <a:t>React 16.2+ allows for fragments to be returned.</a:t>
            </a:r>
          </a:p>
          <a:p>
            <a:pPr marL="0" indent="0">
              <a:buNone/>
            </a:pPr>
            <a:r>
              <a:rPr lang="en-US" sz="2000" dirty="0">
                <a:latin typeface="Consolas" panose="020B0609020204030204" pitchFamily="49" charset="0"/>
              </a:rPr>
              <a:t>	return (</a:t>
            </a:r>
          </a:p>
          <a:p>
            <a:pPr marL="0" indent="0">
              <a:buNone/>
            </a:pPr>
            <a:r>
              <a:rPr lang="en-US" sz="2000" dirty="0">
                <a:latin typeface="Consolas" panose="020B0609020204030204" pitchFamily="49" charset="0"/>
              </a:rPr>
              <a:t>		&lt;</a:t>
            </a:r>
            <a:r>
              <a:rPr lang="en-US" sz="2000" dirty="0" err="1">
                <a:latin typeface="Consolas" panose="020B0609020204030204" pitchFamily="49" charset="0"/>
              </a:rPr>
              <a:t>React.Fragment</a:t>
            </a:r>
            <a:r>
              <a:rPr lang="en-US" sz="2000" dirty="0">
                <a:latin typeface="Consolas" panose="020B0609020204030204" pitchFamily="49" charset="0"/>
              </a:rPr>
              <a:t>&gt;</a:t>
            </a:r>
          </a:p>
          <a:p>
            <a:pPr marL="0" indent="0">
              <a:buNone/>
            </a:pPr>
            <a:r>
              <a:rPr lang="en-US" sz="2000" dirty="0">
                <a:latin typeface="Consolas" panose="020B0609020204030204" pitchFamily="49" charset="0"/>
              </a:rPr>
              <a:t>			&lt;p&gt;One element&lt;/p&gt;</a:t>
            </a:r>
          </a:p>
          <a:p>
            <a:pPr marL="0" indent="0">
              <a:buNone/>
            </a:pPr>
            <a:r>
              <a:rPr lang="en-US" sz="2000" dirty="0">
                <a:latin typeface="Consolas" panose="020B0609020204030204" pitchFamily="49" charset="0"/>
              </a:rPr>
              <a:t>			&lt;p&gt;Another element&lt;/p&gt;</a:t>
            </a:r>
          </a:p>
          <a:p>
            <a:pPr marL="0" indent="0">
              <a:buNone/>
            </a:pPr>
            <a:r>
              <a:rPr lang="en-US" sz="2000" dirty="0">
                <a:latin typeface="Consolas" panose="020B0609020204030204" pitchFamily="49" charset="0"/>
              </a:rPr>
              <a:t>		&lt;/</a:t>
            </a:r>
            <a:r>
              <a:rPr lang="en-US" sz="2000" dirty="0" err="1">
                <a:latin typeface="Consolas" panose="020B0609020204030204" pitchFamily="49" charset="0"/>
              </a:rPr>
              <a:t>React.Fragment</a:t>
            </a:r>
            <a:r>
              <a:rPr lang="en-US" sz="2000" dirty="0">
                <a:latin typeface="Consolas" panose="020B0609020204030204" pitchFamily="49" charset="0"/>
              </a:rPr>
              <a:t>&gt;</a:t>
            </a:r>
          </a:p>
          <a:p>
            <a:pPr marL="0" indent="0">
              <a:buNone/>
            </a:pPr>
            <a:r>
              <a:rPr lang="en-US" sz="2000" dirty="0">
                <a:latin typeface="Consolas" panose="020B0609020204030204" pitchFamily="49" charset="0"/>
              </a:rPr>
              <a:t>	)</a:t>
            </a:r>
          </a:p>
          <a:p>
            <a:pPr lvl="1"/>
            <a:r>
              <a:rPr lang="en-US" sz="1600" dirty="0"/>
              <a:t>Also works with an empty element &lt;&gt; . . . &lt;/&gt;</a:t>
            </a:r>
          </a:p>
        </p:txBody>
      </p:sp>
      <p:sp>
        <p:nvSpPr>
          <p:cNvPr id="3" name="Title 2">
            <a:extLst>
              <a:ext uri="{FF2B5EF4-FFF2-40B4-BE49-F238E27FC236}">
                <a16:creationId xmlns:a16="http://schemas.microsoft.com/office/drawing/2014/main" id="{D80EFCE4-00A0-475E-B5B4-377BE7522B40}"/>
              </a:ext>
            </a:extLst>
          </p:cNvPr>
          <p:cNvSpPr>
            <a:spLocks noGrp="1"/>
          </p:cNvSpPr>
          <p:nvPr>
            <p:ph type="title"/>
          </p:nvPr>
        </p:nvSpPr>
        <p:spPr/>
        <p:txBody>
          <a:bodyPr/>
          <a:lstStyle/>
          <a:p>
            <a:r>
              <a:rPr lang="en-US" dirty="0"/>
              <a:t>Multiple root elements</a:t>
            </a:r>
          </a:p>
        </p:txBody>
      </p:sp>
      <p:sp>
        <p:nvSpPr>
          <p:cNvPr id="4" name="Slide Number Placeholder 3">
            <a:extLst>
              <a:ext uri="{FF2B5EF4-FFF2-40B4-BE49-F238E27FC236}">
                <a16:creationId xmlns:a16="http://schemas.microsoft.com/office/drawing/2014/main" id="{250C201F-4696-402A-8155-5BF20FB52E55}"/>
              </a:ext>
            </a:extLst>
          </p:cNvPr>
          <p:cNvSpPr>
            <a:spLocks noGrp="1"/>
          </p:cNvSpPr>
          <p:nvPr>
            <p:ph type="sldNum" sz="quarter" idx="4"/>
          </p:nvPr>
        </p:nvSpPr>
        <p:spPr/>
        <p:txBody>
          <a:bodyPr/>
          <a:lstStyle/>
          <a:p>
            <a:fld id="{3A3ABCD3-4259-4031-A1A0-BB63FBFB7B73}" type="slidenum">
              <a:rPr lang="en-US" smtClean="0"/>
              <a:pPr/>
              <a:t>45</a:t>
            </a:fld>
            <a:endParaRPr lang="en-US" dirty="0"/>
          </a:p>
        </p:txBody>
      </p:sp>
    </p:spTree>
    <p:extLst>
      <p:ext uri="{BB962C8B-B14F-4D97-AF65-F5344CB8AC3E}">
        <p14:creationId xmlns:p14="http://schemas.microsoft.com/office/powerpoint/2010/main" val="640194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2DB596-4C74-4B33-80F7-FB22389C1D97}"/>
              </a:ext>
            </a:extLst>
          </p:cNvPr>
          <p:cNvSpPr>
            <a:spLocks noGrp="1"/>
          </p:cNvSpPr>
          <p:nvPr>
            <p:ph sz="quarter" idx="13"/>
          </p:nvPr>
        </p:nvSpPr>
        <p:spPr/>
        <p:txBody>
          <a:bodyPr/>
          <a:lstStyle/>
          <a:p>
            <a:r>
              <a:rPr lang="en-US" dirty="0"/>
              <a:t>function Person(props) {</a:t>
            </a:r>
          </a:p>
          <a:p>
            <a:r>
              <a:rPr lang="en-US" dirty="0"/>
              <a:t>	return (</a:t>
            </a:r>
          </a:p>
          <a:p>
            <a:r>
              <a:rPr lang="en-US" dirty="0"/>
              <a:t>		&lt;div class="person-card"&gt;</a:t>
            </a:r>
          </a:p>
          <a:p>
            <a:r>
              <a:rPr lang="en-US" dirty="0"/>
              <a:t>			&lt;p&gt;{</a:t>
            </a:r>
            <a:r>
              <a:rPr lang="en-US" dirty="0" err="1"/>
              <a:t>props.firstName</a:t>
            </a:r>
            <a:r>
              <a:rPr lang="en-US" dirty="0"/>
              <a:t>} {</a:t>
            </a:r>
            <a:r>
              <a:rPr lang="en-US" dirty="0" err="1"/>
              <a:t>props.lastName</a:t>
            </a:r>
            <a:r>
              <a:rPr lang="en-US" dirty="0"/>
              <a:t>}&lt;/p&gt;</a:t>
            </a:r>
          </a:p>
          <a:p>
            <a:r>
              <a:rPr lang="en-US" dirty="0"/>
              <a:t>			&lt;p&gt;{</a:t>
            </a:r>
            <a:r>
              <a:rPr lang="en-US" dirty="0" err="1"/>
              <a:t>props.email</a:t>
            </a:r>
            <a:r>
              <a:rPr lang="en-US" dirty="0"/>
              <a:t>}&lt;/p&gt;</a:t>
            </a:r>
          </a:p>
          <a:p>
            <a:r>
              <a:rPr lang="en-US" dirty="0"/>
              <a:t>		&lt;/div&gt;</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3B82C673-21E1-41C8-8F66-4565E6ABA6B5}"/>
              </a:ext>
            </a:extLst>
          </p:cNvPr>
          <p:cNvSpPr>
            <a:spLocks noGrp="1"/>
          </p:cNvSpPr>
          <p:nvPr>
            <p:ph type="title"/>
          </p:nvPr>
        </p:nvSpPr>
        <p:spPr/>
        <p:txBody>
          <a:bodyPr/>
          <a:lstStyle/>
          <a:p>
            <a:r>
              <a:rPr lang="en-US" dirty="0"/>
              <a:t>Functional component</a:t>
            </a:r>
          </a:p>
        </p:txBody>
      </p:sp>
      <p:sp>
        <p:nvSpPr>
          <p:cNvPr id="4" name="Slide Number Placeholder 3">
            <a:extLst>
              <a:ext uri="{FF2B5EF4-FFF2-40B4-BE49-F238E27FC236}">
                <a16:creationId xmlns:a16="http://schemas.microsoft.com/office/drawing/2014/main" id="{E9894FA2-552D-4091-8449-1C191DFCE700}"/>
              </a:ext>
            </a:extLst>
          </p:cNvPr>
          <p:cNvSpPr>
            <a:spLocks noGrp="1"/>
          </p:cNvSpPr>
          <p:nvPr>
            <p:ph type="sldNum" sz="quarter" idx="4"/>
          </p:nvPr>
        </p:nvSpPr>
        <p:spPr/>
        <p:txBody>
          <a:bodyPr/>
          <a:lstStyle/>
          <a:p>
            <a:fld id="{3A3ABCD3-4259-4031-A1A0-BB63FBFB7B73}" type="slidenum">
              <a:rPr lang="en-US" smtClean="0"/>
              <a:pPr/>
              <a:t>46</a:t>
            </a:fld>
            <a:endParaRPr lang="en-US" dirty="0"/>
          </a:p>
        </p:txBody>
      </p:sp>
    </p:spTree>
    <p:extLst>
      <p:ext uri="{BB962C8B-B14F-4D97-AF65-F5344CB8AC3E}">
        <p14:creationId xmlns:p14="http://schemas.microsoft.com/office/powerpoint/2010/main" val="570164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0714A8-64D5-41D6-A50D-CA6E3DA2D8BA}"/>
              </a:ext>
            </a:extLst>
          </p:cNvPr>
          <p:cNvSpPr>
            <a:spLocks noGrp="1"/>
          </p:cNvSpPr>
          <p:nvPr>
            <p:ph sz="quarter" idx="13"/>
          </p:nvPr>
        </p:nvSpPr>
        <p:spPr/>
        <p:txBody>
          <a:bodyPr/>
          <a:lstStyle/>
          <a:p>
            <a:r>
              <a:rPr lang="en-US" dirty="0"/>
              <a:t>class Person extends </a:t>
            </a:r>
            <a:r>
              <a:rPr lang="en-US" dirty="0" err="1"/>
              <a:t>React.Component</a:t>
            </a:r>
            <a:r>
              <a:rPr lang="en-US" dirty="0"/>
              <a:t> {</a:t>
            </a:r>
          </a:p>
          <a:p>
            <a:r>
              <a:rPr lang="en-US" dirty="0"/>
              <a:t>	render() {</a:t>
            </a:r>
          </a:p>
          <a:p>
            <a:r>
              <a:rPr lang="en-US" dirty="0"/>
              <a:t>		return (</a:t>
            </a:r>
          </a:p>
          <a:p>
            <a:r>
              <a:rPr lang="en-US" dirty="0"/>
              <a:t>			&lt;div class="person-card"&gt;</a:t>
            </a:r>
          </a:p>
          <a:p>
            <a:r>
              <a:rPr lang="en-US" dirty="0"/>
              <a:t>				&lt;p&gt;{</a:t>
            </a:r>
            <a:r>
              <a:rPr lang="en-US" dirty="0" err="1"/>
              <a:t>this.props.firstName</a:t>
            </a:r>
            <a:r>
              <a:rPr lang="en-US" dirty="0"/>
              <a:t>} {</a:t>
            </a:r>
            <a:r>
              <a:rPr lang="en-US" dirty="0" err="1"/>
              <a:t>this.props.lastName</a:t>
            </a:r>
            <a:r>
              <a:rPr lang="en-US" dirty="0"/>
              <a:t>}&lt;/p&gt;</a:t>
            </a:r>
          </a:p>
          <a:p>
            <a:r>
              <a:rPr lang="en-US" dirty="0"/>
              <a:t>				&lt;p&gt;{</a:t>
            </a:r>
            <a:r>
              <a:rPr lang="en-US" dirty="0" err="1"/>
              <a:t>this.props.email</a:t>
            </a:r>
            <a:r>
              <a:rPr lang="en-US" dirty="0"/>
              <a:t>}&lt;/p&gt;</a:t>
            </a:r>
          </a:p>
          <a:p>
            <a:r>
              <a:rPr lang="en-US" dirty="0"/>
              <a:t>			&lt;/div&gt;</a:t>
            </a:r>
          </a:p>
          <a:p>
            <a:r>
              <a:rPr lang="en-US" dirty="0"/>
              <a:t>		)</a:t>
            </a:r>
          </a:p>
          <a:p>
            <a:r>
              <a:rPr lang="en-US" dirty="0"/>
              <a:t>	}</a:t>
            </a:r>
          </a:p>
          <a:p>
            <a:r>
              <a:rPr lang="en-US" dirty="0"/>
              <a:t>}</a:t>
            </a:r>
          </a:p>
          <a:p>
            <a:endParaRPr lang="en-US" dirty="0"/>
          </a:p>
        </p:txBody>
      </p:sp>
      <p:sp>
        <p:nvSpPr>
          <p:cNvPr id="3" name="Title 2">
            <a:extLst>
              <a:ext uri="{FF2B5EF4-FFF2-40B4-BE49-F238E27FC236}">
                <a16:creationId xmlns:a16="http://schemas.microsoft.com/office/drawing/2014/main" id="{99594AAB-6875-4CDF-AD7D-6BC434A198E5}"/>
              </a:ext>
            </a:extLst>
          </p:cNvPr>
          <p:cNvSpPr>
            <a:spLocks noGrp="1"/>
          </p:cNvSpPr>
          <p:nvPr>
            <p:ph type="title"/>
          </p:nvPr>
        </p:nvSpPr>
        <p:spPr/>
        <p:txBody>
          <a:bodyPr/>
          <a:lstStyle/>
          <a:p>
            <a:r>
              <a:rPr lang="en-US" dirty="0"/>
              <a:t>ES6 class component</a:t>
            </a:r>
          </a:p>
        </p:txBody>
      </p:sp>
      <p:sp>
        <p:nvSpPr>
          <p:cNvPr id="4" name="Slide Number Placeholder 3">
            <a:extLst>
              <a:ext uri="{FF2B5EF4-FFF2-40B4-BE49-F238E27FC236}">
                <a16:creationId xmlns:a16="http://schemas.microsoft.com/office/drawing/2014/main" id="{9D81BCA7-C02A-43C5-8CA6-FF5091A1D21F}"/>
              </a:ext>
            </a:extLst>
          </p:cNvPr>
          <p:cNvSpPr>
            <a:spLocks noGrp="1"/>
          </p:cNvSpPr>
          <p:nvPr>
            <p:ph type="sldNum" sz="quarter" idx="4"/>
          </p:nvPr>
        </p:nvSpPr>
        <p:spPr/>
        <p:txBody>
          <a:bodyPr/>
          <a:lstStyle/>
          <a:p>
            <a:fld id="{3A3ABCD3-4259-4031-A1A0-BB63FBFB7B73}" type="slidenum">
              <a:rPr lang="en-US" smtClean="0"/>
              <a:pPr/>
              <a:t>47</a:t>
            </a:fld>
            <a:endParaRPr lang="en-US" dirty="0"/>
          </a:p>
        </p:txBody>
      </p:sp>
    </p:spTree>
    <p:extLst>
      <p:ext uri="{BB962C8B-B14F-4D97-AF65-F5344CB8AC3E}">
        <p14:creationId xmlns:p14="http://schemas.microsoft.com/office/powerpoint/2010/main" val="12216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B46515-2A0E-4AD1-B3DE-6858D9340235}"/>
              </a:ext>
            </a:extLst>
          </p:cNvPr>
          <p:cNvSpPr>
            <a:spLocks noGrp="1"/>
          </p:cNvSpPr>
          <p:nvPr>
            <p:ph sz="quarter" idx="13"/>
          </p:nvPr>
        </p:nvSpPr>
        <p:spPr/>
        <p:txBody>
          <a:bodyPr/>
          <a:lstStyle/>
          <a:p>
            <a:r>
              <a:rPr lang="en-US" dirty="0"/>
              <a:t>Are pure functions.</a:t>
            </a:r>
          </a:p>
          <a:p>
            <a:pPr lvl="1"/>
            <a:r>
              <a:rPr lang="en-US" dirty="0"/>
              <a:t>Depend solely upon their inputs.</a:t>
            </a:r>
          </a:p>
          <a:p>
            <a:r>
              <a:rPr lang="en-US" dirty="0"/>
              <a:t>Have no state of their own.</a:t>
            </a:r>
          </a:p>
          <a:p>
            <a:r>
              <a:rPr lang="en-US" dirty="0"/>
              <a:t>Do not have lifecycle hooks.</a:t>
            </a:r>
          </a:p>
          <a:p>
            <a:pPr lvl="1"/>
            <a:r>
              <a:rPr lang="en-US" dirty="0"/>
              <a:t>mounting, updating, unmounting, etc.</a:t>
            </a:r>
          </a:p>
          <a:p>
            <a:r>
              <a:rPr lang="en-US" dirty="0"/>
              <a:t>Are easier to test and maintain.</a:t>
            </a:r>
          </a:p>
          <a:p>
            <a:r>
              <a:rPr lang="en-US" dirty="0"/>
              <a:t>Could be optimized by React to perform better.</a:t>
            </a:r>
          </a:p>
          <a:p>
            <a:pPr lvl="1"/>
            <a:r>
              <a:rPr lang="en-US" dirty="0"/>
              <a:t>Avoid unnecessary change detection checks.</a:t>
            </a:r>
          </a:p>
          <a:p>
            <a:pPr lvl="1"/>
            <a:r>
              <a:rPr lang="en-US" dirty="0"/>
              <a:t>Minimize memory allocation.</a:t>
            </a:r>
          </a:p>
          <a:p>
            <a:r>
              <a:rPr lang="en-US" dirty="0"/>
              <a:t>Best practices in design include:</a:t>
            </a:r>
          </a:p>
          <a:p>
            <a:pPr lvl="1"/>
            <a:r>
              <a:rPr lang="en-US" dirty="0"/>
              <a:t>Few "smart" components with state and lifecycle behavior – more like controllers.</a:t>
            </a:r>
          </a:p>
          <a:p>
            <a:pPr lvl="1"/>
            <a:r>
              <a:rPr lang="en-US" dirty="0"/>
              <a:t>Many "dumb" components with no state and lifecycle – more like views.</a:t>
            </a:r>
          </a:p>
          <a:p>
            <a:pPr marL="0" indent="0">
              <a:buNone/>
            </a:pPr>
            <a:r>
              <a:rPr lang="en-US" dirty="0"/>
              <a:t>* - this conversation changes with React Hooks (version 16.8)</a:t>
            </a:r>
          </a:p>
        </p:txBody>
      </p:sp>
      <p:sp>
        <p:nvSpPr>
          <p:cNvPr id="3" name="Title 2">
            <a:extLst>
              <a:ext uri="{FF2B5EF4-FFF2-40B4-BE49-F238E27FC236}">
                <a16:creationId xmlns:a16="http://schemas.microsoft.com/office/drawing/2014/main" id="{D0C661C9-573B-49A7-9C5B-AC93711CD1B1}"/>
              </a:ext>
            </a:extLst>
          </p:cNvPr>
          <p:cNvSpPr>
            <a:spLocks noGrp="1"/>
          </p:cNvSpPr>
          <p:nvPr>
            <p:ph type="title"/>
          </p:nvPr>
        </p:nvSpPr>
        <p:spPr/>
        <p:txBody>
          <a:bodyPr/>
          <a:lstStyle/>
          <a:p>
            <a:r>
              <a:rPr lang="en-US" dirty="0"/>
              <a:t>Functional components*</a:t>
            </a:r>
          </a:p>
        </p:txBody>
      </p:sp>
      <p:sp>
        <p:nvSpPr>
          <p:cNvPr id="4" name="Slide Number Placeholder 3">
            <a:extLst>
              <a:ext uri="{FF2B5EF4-FFF2-40B4-BE49-F238E27FC236}">
                <a16:creationId xmlns:a16="http://schemas.microsoft.com/office/drawing/2014/main" id="{F82B72E5-0967-4742-A5BC-6CDD30B42C15}"/>
              </a:ext>
            </a:extLst>
          </p:cNvPr>
          <p:cNvSpPr>
            <a:spLocks noGrp="1"/>
          </p:cNvSpPr>
          <p:nvPr>
            <p:ph type="sldNum" sz="quarter" idx="4"/>
          </p:nvPr>
        </p:nvSpPr>
        <p:spPr/>
        <p:txBody>
          <a:bodyPr/>
          <a:lstStyle/>
          <a:p>
            <a:fld id="{3A3ABCD3-4259-4031-A1A0-BB63FBFB7B73}" type="slidenum">
              <a:rPr lang="en-US" smtClean="0"/>
              <a:pPr/>
              <a:t>48</a:t>
            </a:fld>
            <a:endParaRPr lang="en-US" dirty="0"/>
          </a:p>
        </p:txBody>
      </p:sp>
    </p:spTree>
    <p:extLst>
      <p:ext uri="{BB962C8B-B14F-4D97-AF65-F5344CB8AC3E}">
        <p14:creationId xmlns:p14="http://schemas.microsoft.com/office/powerpoint/2010/main" val="2856326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047CA4-A085-42F9-A05E-D53D4C79B2B8}"/>
              </a:ext>
            </a:extLst>
          </p:cNvPr>
          <p:cNvSpPr>
            <a:spLocks noGrp="1"/>
          </p:cNvSpPr>
          <p:nvPr>
            <p:ph sz="quarter" idx="13"/>
          </p:nvPr>
        </p:nvSpPr>
        <p:spPr/>
        <p:txBody>
          <a:bodyPr/>
          <a:lstStyle/>
          <a:p>
            <a:r>
              <a:rPr lang="en-US" dirty="0"/>
              <a:t>&lt;Product name="Pulley" price="9.95" /&gt;</a:t>
            </a:r>
          </a:p>
          <a:p>
            <a:endParaRPr lang="en-US" dirty="0"/>
          </a:p>
          <a:p>
            <a:r>
              <a:rPr lang="en-US" dirty="0"/>
              <a:t>function Product(props) {</a:t>
            </a:r>
          </a:p>
          <a:p>
            <a:r>
              <a:rPr lang="en-US" dirty="0"/>
              <a:t>	return (&lt;div class="product-tile"&gt;</a:t>
            </a:r>
          </a:p>
          <a:p>
            <a:r>
              <a:rPr lang="en-US" dirty="0"/>
              <a:t>			&lt;h3&gt;{props.name}&lt;/h3&gt;</a:t>
            </a:r>
          </a:p>
          <a:p>
            <a:r>
              <a:rPr lang="en-US" dirty="0"/>
              <a:t>			&lt;p&gt;Price: {</a:t>
            </a:r>
            <a:r>
              <a:rPr lang="en-US" dirty="0" err="1"/>
              <a:t>props.price</a:t>
            </a:r>
            <a:r>
              <a:rPr lang="en-US" dirty="0"/>
              <a:t>}&lt;/p&gt;</a:t>
            </a:r>
          </a:p>
          <a:p>
            <a:r>
              <a:rPr lang="en-US" dirty="0"/>
              <a:t>		&lt;/div)</a:t>
            </a:r>
          </a:p>
          <a:p>
            <a:r>
              <a:rPr lang="en-US" dirty="0"/>
              <a:t>}</a:t>
            </a:r>
          </a:p>
          <a:p>
            <a:endParaRPr lang="en-US" dirty="0"/>
          </a:p>
        </p:txBody>
      </p:sp>
      <p:sp>
        <p:nvSpPr>
          <p:cNvPr id="3" name="Title 2">
            <a:extLst>
              <a:ext uri="{FF2B5EF4-FFF2-40B4-BE49-F238E27FC236}">
                <a16:creationId xmlns:a16="http://schemas.microsoft.com/office/drawing/2014/main" id="{CBC14BA5-8861-40B1-9E58-13156F471AF0}"/>
              </a:ext>
            </a:extLst>
          </p:cNvPr>
          <p:cNvSpPr>
            <a:spLocks noGrp="1"/>
          </p:cNvSpPr>
          <p:nvPr>
            <p:ph type="title"/>
          </p:nvPr>
        </p:nvSpPr>
        <p:spPr/>
        <p:txBody>
          <a:bodyPr/>
          <a:lstStyle/>
          <a:p>
            <a:r>
              <a:rPr lang="en-US" dirty="0"/>
              <a:t>Props</a:t>
            </a:r>
          </a:p>
        </p:txBody>
      </p:sp>
      <p:sp>
        <p:nvSpPr>
          <p:cNvPr id="4" name="Slide Number Placeholder 3">
            <a:extLst>
              <a:ext uri="{FF2B5EF4-FFF2-40B4-BE49-F238E27FC236}">
                <a16:creationId xmlns:a16="http://schemas.microsoft.com/office/drawing/2014/main" id="{23A54678-DEA4-464B-871E-316DCFDB8E3E}"/>
              </a:ext>
            </a:extLst>
          </p:cNvPr>
          <p:cNvSpPr>
            <a:spLocks noGrp="1"/>
          </p:cNvSpPr>
          <p:nvPr>
            <p:ph type="sldNum" sz="quarter" idx="4"/>
          </p:nvPr>
        </p:nvSpPr>
        <p:spPr/>
        <p:txBody>
          <a:bodyPr/>
          <a:lstStyle/>
          <a:p>
            <a:fld id="{3A3ABCD3-4259-4031-A1A0-BB63FBFB7B73}" type="slidenum">
              <a:rPr lang="en-US" smtClean="0"/>
              <a:pPr/>
              <a:t>49</a:t>
            </a:fld>
            <a:endParaRPr lang="en-US" dirty="0"/>
          </a:p>
        </p:txBody>
      </p:sp>
      <p:sp>
        <p:nvSpPr>
          <p:cNvPr id="5" name="Content Placeholder 4">
            <a:extLst>
              <a:ext uri="{FF2B5EF4-FFF2-40B4-BE49-F238E27FC236}">
                <a16:creationId xmlns:a16="http://schemas.microsoft.com/office/drawing/2014/main" id="{EC59A2FD-CEB7-45A2-BAAE-C1934ED31B38}"/>
              </a:ext>
            </a:extLst>
          </p:cNvPr>
          <p:cNvSpPr>
            <a:spLocks noGrp="1"/>
          </p:cNvSpPr>
          <p:nvPr>
            <p:ph sz="quarter" idx="14"/>
          </p:nvPr>
        </p:nvSpPr>
        <p:spPr/>
        <p:txBody>
          <a:bodyPr/>
          <a:lstStyle/>
          <a:p>
            <a:r>
              <a:rPr lang="en-US" dirty="0"/>
              <a:t>Allow a component to make use of data "owned" by an ancestor component.</a:t>
            </a:r>
          </a:p>
          <a:p>
            <a:r>
              <a:rPr lang="en-US" dirty="0"/>
              <a:t>Are attribute values from component element, passed to component instance.</a:t>
            </a:r>
          </a:p>
          <a:p>
            <a:r>
              <a:rPr lang="en-US" dirty="0"/>
              <a:t>Must not be modified by the receiving component.</a:t>
            </a:r>
          </a:p>
          <a:p>
            <a:pPr lvl="1"/>
            <a:r>
              <a:rPr lang="en-US" dirty="0"/>
              <a:t>Components must act like pure functions with respect to their props.</a:t>
            </a:r>
          </a:p>
          <a:p>
            <a:endParaRPr lang="en-US" dirty="0"/>
          </a:p>
        </p:txBody>
      </p:sp>
    </p:spTree>
    <p:extLst>
      <p:ext uri="{BB962C8B-B14F-4D97-AF65-F5344CB8AC3E}">
        <p14:creationId xmlns:p14="http://schemas.microsoft.com/office/powerpoint/2010/main" val="41307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2"/>
          </p:nvPr>
        </p:nvSpPr>
        <p:spPr/>
        <p:txBody>
          <a:bodyPr/>
          <a:lstStyle/>
          <a:p>
            <a:r>
              <a:rPr lang="en-US" dirty="0"/>
              <a:t>Tell us your name</a:t>
            </a:r>
          </a:p>
          <a:p>
            <a:r>
              <a:rPr lang="en-US" dirty="0"/>
              <a:t>What you're supposed to do at work</a:t>
            </a:r>
          </a:p>
          <a:p>
            <a:r>
              <a:rPr lang="en-US" dirty="0"/>
              <a:t>What is your JavaScript experience?</a:t>
            </a:r>
          </a:p>
          <a:p>
            <a:r>
              <a:rPr lang="en-US" dirty="0"/>
              <a:t>What is your web development experience?</a:t>
            </a:r>
          </a:p>
        </p:txBody>
      </p:sp>
      <p:sp>
        <p:nvSpPr>
          <p:cNvPr id="15" name="Title 14"/>
          <p:cNvSpPr>
            <a:spLocks noGrp="1"/>
          </p:cNvSpPr>
          <p:nvPr>
            <p:ph type="title"/>
          </p:nvPr>
        </p:nvSpPr>
        <p:spPr/>
        <p:txBody>
          <a:bodyPr/>
          <a:lstStyle/>
          <a:p>
            <a:r>
              <a:rPr lang="en-US" dirty="0"/>
              <a:t>Introductions</a:t>
            </a:r>
          </a:p>
        </p:txBody>
      </p:sp>
      <p:sp>
        <p:nvSpPr>
          <p:cNvPr id="4" name="Slide Number Placeholder 3"/>
          <p:cNvSpPr>
            <a:spLocks noGrp="1"/>
          </p:cNvSpPr>
          <p:nvPr>
            <p:ph type="sldNum" sz="quarter" idx="4"/>
          </p:nvPr>
        </p:nvSpPr>
        <p:spPr/>
        <p:txBody>
          <a:bodyPr/>
          <a:lstStyle/>
          <a:p>
            <a:fld id="{3A3ABCD3-4259-4031-A1A0-BB63FBFB7B73}" type="slidenum">
              <a:rPr lang="en-US" smtClean="0"/>
              <a:pPr/>
              <a:t>5</a:t>
            </a:fld>
            <a:endParaRPr lang="en-US" dirty="0"/>
          </a:p>
        </p:txBody>
      </p:sp>
    </p:spTree>
    <p:extLst>
      <p:ext uri="{BB962C8B-B14F-4D97-AF65-F5344CB8AC3E}">
        <p14:creationId xmlns:p14="http://schemas.microsoft.com/office/powerpoint/2010/main" val="1873067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431D00-027F-4F16-9ED6-A4531AEC5FD4}"/>
              </a:ext>
            </a:extLst>
          </p:cNvPr>
          <p:cNvSpPr>
            <a:spLocks noGrp="1"/>
          </p:cNvSpPr>
          <p:nvPr>
            <p:ph sz="quarter" idx="13"/>
          </p:nvPr>
        </p:nvSpPr>
        <p:spPr>
          <a:xfrm>
            <a:off x="154760" y="860392"/>
            <a:ext cx="11770146" cy="5137215"/>
          </a:xfrm>
        </p:spPr>
        <p:txBody>
          <a:bodyPr/>
          <a:lstStyle/>
          <a:p>
            <a:r>
              <a:rPr lang="en-US" dirty="0"/>
              <a:t>JSX content is treated as literal content.</a:t>
            </a:r>
          </a:p>
          <a:p>
            <a:r>
              <a:rPr lang="en-US" dirty="0"/>
              <a:t>Expressions placed inside curly braces, { }, are dynamically evaluated.</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&lt;p&gt;The current date is { new Date() }.&lt;/p&gt;</a:t>
            </a:r>
          </a:p>
          <a:p>
            <a:pPr marL="0" indent="0">
              <a:buNone/>
            </a:pPr>
            <a:endParaRPr lang="en-US" dirty="0">
              <a:latin typeface="Consolas" panose="020B0609020204030204" pitchFamily="49" charset="0"/>
            </a:endParaRPr>
          </a:p>
          <a:p>
            <a:r>
              <a:rPr lang="en-US" dirty="0"/>
              <a:t>Parent components can put content between opening/closing child component tags.</a:t>
            </a:r>
          </a:p>
          <a:p>
            <a:pPr lvl="1"/>
            <a:r>
              <a:rPr lang="en-US" dirty="0"/>
              <a:t>React provides "</a:t>
            </a:r>
            <a:r>
              <a:rPr lang="en-US" dirty="0" err="1"/>
              <a:t>props.children</a:t>
            </a:r>
            <a:r>
              <a:rPr lang="en-US" dirty="0"/>
              <a:t>" to give the child component access to this content.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&lt;Product&gt;A very exciting product&lt;/Product&gt;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function Product(props) {</a:t>
            </a:r>
          </a:p>
          <a:p>
            <a:pPr marL="0" indent="0">
              <a:buNone/>
            </a:pPr>
            <a:r>
              <a:rPr lang="en-US" sz="2000" dirty="0">
                <a:latin typeface="Consolas" panose="020B0609020204030204" pitchFamily="49" charset="0"/>
              </a:rPr>
              <a:t>		return (&lt;div class="product"&gt;{</a:t>
            </a:r>
            <a:r>
              <a:rPr lang="en-US" sz="2000" dirty="0" err="1">
                <a:latin typeface="Consolas" panose="020B0609020204030204" pitchFamily="49" charset="0"/>
              </a:rPr>
              <a:t>props.children</a:t>
            </a:r>
            <a:r>
              <a:rPr lang="en-US" sz="2000" dirty="0">
                <a:latin typeface="Consolas" panose="020B0609020204030204" pitchFamily="49" charset="0"/>
              </a:rPr>
              <a:t>}&lt;/div&gt;);</a:t>
            </a:r>
          </a:p>
          <a:p>
            <a:pPr marL="0" indent="0">
              <a:buNone/>
            </a:pPr>
            <a:r>
              <a:rPr lang="en-US" sz="2000" dirty="0">
                <a:latin typeface="Consolas" panose="020B0609020204030204" pitchFamily="49" charset="0"/>
              </a:rPr>
              <a:t>	}</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2BC90045-6FCC-4F1F-8FA0-0F3FF945F82E}"/>
              </a:ext>
            </a:extLst>
          </p:cNvPr>
          <p:cNvSpPr>
            <a:spLocks noGrp="1"/>
          </p:cNvSpPr>
          <p:nvPr>
            <p:ph type="title"/>
          </p:nvPr>
        </p:nvSpPr>
        <p:spPr/>
        <p:txBody>
          <a:bodyPr/>
          <a:lstStyle/>
          <a:p>
            <a:r>
              <a:rPr lang="en-US" dirty="0"/>
              <a:t>Dynamic Content</a:t>
            </a:r>
          </a:p>
        </p:txBody>
      </p:sp>
      <p:sp>
        <p:nvSpPr>
          <p:cNvPr id="4" name="Slide Number Placeholder 3">
            <a:extLst>
              <a:ext uri="{FF2B5EF4-FFF2-40B4-BE49-F238E27FC236}">
                <a16:creationId xmlns:a16="http://schemas.microsoft.com/office/drawing/2014/main" id="{246B92FB-DCB8-4618-B51D-C22A56D57587}"/>
              </a:ext>
            </a:extLst>
          </p:cNvPr>
          <p:cNvSpPr>
            <a:spLocks noGrp="1"/>
          </p:cNvSpPr>
          <p:nvPr>
            <p:ph type="sldNum" sz="quarter" idx="4"/>
          </p:nvPr>
        </p:nvSpPr>
        <p:spPr/>
        <p:txBody>
          <a:bodyPr/>
          <a:lstStyle/>
          <a:p>
            <a:fld id="{3A3ABCD3-4259-4031-A1A0-BB63FBFB7B73}" type="slidenum">
              <a:rPr lang="en-US" smtClean="0"/>
              <a:pPr/>
              <a:t>50</a:t>
            </a:fld>
            <a:endParaRPr lang="en-US" dirty="0"/>
          </a:p>
        </p:txBody>
      </p:sp>
    </p:spTree>
    <p:extLst>
      <p:ext uri="{BB962C8B-B14F-4D97-AF65-F5344CB8AC3E}">
        <p14:creationId xmlns:p14="http://schemas.microsoft.com/office/powerpoint/2010/main" val="37581675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65FC7F-06D3-4B5D-B1A5-46B3F32C1F68}"/>
              </a:ext>
            </a:extLst>
          </p:cNvPr>
          <p:cNvSpPr>
            <a:spLocks noGrp="1"/>
          </p:cNvSpPr>
          <p:nvPr>
            <p:ph sz="quarter" idx="13"/>
          </p:nvPr>
        </p:nvSpPr>
        <p:spPr>
          <a:xfrm>
            <a:off x="154760" y="860392"/>
            <a:ext cx="11770146" cy="5137215"/>
          </a:xfrm>
        </p:spPr>
        <p:txBody>
          <a:bodyPr/>
          <a:lstStyle/>
          <a:p>
            <a:r>
              <a:rPr lang="en-US" dirty="0"/>
              <a:t>ES6 uses "class" as a reserved word, use "</a:t>
            </a:r>
            <a:r>
              <a:rPr lang="en-US" dirty="0" err="1"/>
              <a:t>className</a:t>
            </a:r>
            <a:r>
              <a:rPr lang="en-US" dirty="0"/>
              <a:t>" instead.</a:t>
            </a:r>
          </a:p>
          <a:p>
            <a:pPr marL="0" indent="0">
              <a:buNone/>
            </a:pPr>
            <a:r>
              <a:rPr lang="en-US" sz="1800" dirty="0">
                <a:latin typeface="Consolas" panose="020B0609020204030204" pitchFamily="49" charset="0"/>
              </a:rPr>
              <a:t>	&lt;div </a:t>
            </a:r>
            <a:r>
              <a:rPr lang="en-US" sz="1800" dirty="0" err="1">
                <a:latin typeface="Consolas" panose="020B0609020204030204" pitchFamily="49" charset="0"/>
              </a:rPr>
              <a:t>className</a:t>
            </a:r>
            <a:r>
              <a:rPr lang="en-US" sz="1800" dirty="0">
                <a:latin typeface="Consolas" panose="020B0609020204030204" pitchFamily="49" charset="0"/>
              </a:rPr>
              <a:t>="instructions"&gt;&lt;/div&gt;</a:t>
            </a:r>
          </a:p>
          <a:p>
            <a:r>
              <a:rPr lang="en-US" dirty="0"/>
              <a:t>JS uses "for" as a reserved word, use "</a:t>
            </a:r>
            <a:r>
              <a:rPr lang="en-US" dirty="0" err="1"/>
              <a:t>htmlFor</a:t>
            </a:r>
            <a:r>
              <a:rPr lang="en-US" dirty="0"/>
              <a:t>" instead.</a:t>
            </a:r>
          </a:p>
          <a:p>
            <a:pPr marL="0" indent="0">
              <a:buNone/>
            </a:pPr>
            <a:r>
              <a:rPr lang="en-US" sz="1800" dirty="0">
                <a:latin typeface="Consolas" panose="020B0609020204030204" pitchFamily="49" charset="0"/>
              </a:rPr>
              <a:t>	&lt;label </a:t>
            </a:r>
            <a:r>
              <a:rPr lang="en-US" sz="1800" dirty="0" err="1">
                <a:latin typeface="Consolas" panose="020B0609020204030204" pitchFamily="49" charset="0"/>
              </a:rPr>
              <a:t>htmlFor</a:t>
            </a:r>
            <a:r>
              <a:rPr lang="en-US" sz="1800" dirty="0">
                <a:latin typeface="Consolas" panose="020B0609020204030204" pitchFamily="49" charset="0"/>
              </a:rPr>
              <a:t>="</a:t>
            </a:r>
            <a:r>
              <a:rPr lang="en-US" sz="1800" dirty="0" err="1">
                <a:latin typeface="Consolas" panose="020B0609020204030204" pitchFamily="49" charset="0"/>
              </a:rPr>
              <a:t>firstName</a:t>
            </a:r>
            <a:r>
              <a:rPr lang="en-US" sz="1800" dirty="0">
                <a:latin typeface="Consolas" panose="020B0609020204030204" pitchFamily="49" charset="0"/>
              </a:rPr>
              <a:t>"&gt;First Name&lt;/label&gt;</a:t>
            </a:r>
          </a:p>
          <a:p>
            <a:r>
              <a:rPr lang="en-US" dirty="0"/>
              <a:t>React will HTML encode content, use "</a:t>
            </a:r>
            <a:r>
              <a:rPr lang="en-US" dirty="0" err="1"/>
              <a:t>dangerouslySetInnerHTML</a:t>
            </a:r>
            <a:r>
              <a:rPr lang="en-US" dirty="0"/>
              <a:t>" to prevent.</a:t>
            </a:r>
          </a:p>
          <a:p>
            <a:pPr marL="0" indent="0">
              <a:buNone/>
            </a:pPr>
            <a:r>
              <a:rPr lang="en-US" sz="1800" dirty="0">
                <a:latin typeface="Consolas" panose="020B0609020204030204" pitchFamily="49" charset="0"/>
              </a:rPr>
              <a:t>	&lt;div </a:t>
            </a:r>
            <a:r>
              <a:rPr lang="en-US" sz="1800" dirty="0" err="1">
                <a:latin typeface="Consolas" panose="020B0609020204030204" pitchFamily="49" charset="0"/>
              </a:rPr>
              <a:t>dangerouslySetInnerHTML</a:t>
            </a:r>
            <a:r>
              <a:rPr lang="en-US" sz="1800" dirty="0">
                <a:latin typeface="Consolas" panose="020B0609020204030204" pitchFamily="49" charset="0"/>
              </a:rPr>
              <a:t>={{__html: </a:t>
            </a:r>
            <a:r>
              <a:rPr lang="en-US" sz="1800" dirty="0" err="1">
                <a:latin typeface="Consolas" panose="020B0609020204030204" pitchFamily="49" charset="0"/>
              </a:rPr>
              <a:t>props.postBody</a:t>
            </a:r>
            <a:r>
              <a:rPr lang="en-US" sz="1800" dirty="0">
                <a:latin typeface="Consolas" panose="020B0609020204030204" pitchFamily="49" charset="0"/>
              </a:rPr>
              <a:t>}} /&gt;</a:t>
            </a:r>
          </a:p>
          <a:p>
            <a:r>
              <a:rPr lang="en-US" dirty="0"/>
              <a:t>JS logical operators can be used to conditionally render components.</a:t>
            </a:r>
          </a:p>
          <a:p>
            <a:pPr marL="0" indent="0">
              <a:buNone/>
            </a:pPr>
            <a:r>
              <a:rPr lang="en-US" sz="1800" dirty="0">
                <a:latin typeface="Consolas" panose="020B0609020204030204" pitchFamily="49" charset="0"/>
              </a:rPr>
              <a:t>	&lt;Fragment&gt;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showDetails</a:t>
            </a:r>
            <a:r>
              <a:rPr lang="en-US" sz="1800" dirty="0">
                <a:latin typeface="Consolas" panose="020B0609020204030204" pitchFamily="49" charset="0"/>
              </a:rPr>
              <a:t> ? &lt;</a:t>
            </a:r>
            <a:r>
              <a:rPr lang="en-US" sz="1800" dirty="0" err="1">
                <a:latin typeface="Consolas" panose="020B0609020204030204" pitchFamily="49" charset="0"/>
              </a:rPr>
              <a:t>DetailComponent</a:t>
            </a:r>
            <a:r>
              <a:rPr lang="en-US" sz="1800" dirty="0">
                <a:latin typeface="Consolas" panose="020B0609020204030204" pitchFamily="49" charset="0"/>
              </a:rPr>
              <a:t> /&gt; : &lt;</a:t>
            </a:r>
            <a:r>
              <a:rPr lang="en-US" sz="1800" dirty="0" err="1">
                <a:latin typeface="Consolas" panose="020B0609020204030204" pitchFamily="49" charset="0"/>
              </a:rPr>
              <a:t>SummaryComponent</a:t>
            </a:r>
            <a:r>
              <a:rPr lang="en-US" sz="1800" dirty="0">
                <a:latin typeface="Consolas" panose="020B0609020204030204" pitchFamily="49" charset="0"/>
              </a:rPr>
              <a:t> /&gt;}</a:t>
            </a:r>
          </a:p>
          <a:p>
            <a:pPr marL="0" indent="0">
              <a:buNone/>
            </a:pPr>
            <a:r>
              <a:rPr lang="en-US" sz="1800" dirty="0">
                <a:latin typeface="Consolas" panose="020B0609020204030204" pitchFamily="49" charset="0"/>
              </a:rPr>
              <a:t>		{</a:t>
            </a:r>
            <a:r>
              <a:rPr lang="en-US" sz="1800" dirty="0" err="1">
                <a:latin typeface="Consolas" panose="020B0609020204030204" pitchFamily="49" charset="0"/>
              </a:rPr>
              <a:t>showPopup</a:t>
            </a:r>
            <a:r>
              <a:rPr lang="en-US" sz="1800" dirty="0">
                <a:latin typeface="Consolas" panose="020B0609020204030204" pitchFamily="49" charset="0"/>
              </a:rPr>
              <a:t> &amp;&amp; &lt;</a:t>
            </a:r>
            <a:r>
              <a:rPr lang="en-US" sz="1800" dirty="0" err="1">
                <a:latin typeface="Consolas" panose="020B0609020204030204" pitchFamily="49" charset="0"/>
              </a:rPr>
              <a:t>MyPopup</a:t>
            </a:r>
            <a:r>
              <a:rPr lang="en-US" sz="1800" dirty="0">
                <a:latin typeface="Consolas" panose="020B0609020204030204" pitchFamily="49" charset="0"/>
              </a:rPr>
              <a:t> /&gt;}</a:t>
            </a:r>
          </a:p>
          <a:p>
            <a:pPr marL="0" indent="0">
              <a:buNone/>
            </a:pPr>
            <a:r>
              <a:rPr lang="en-US" sz="1800" dirty="0">
                <a:latin typeface="Consolas" panose="020B0609020204030204" pitchFamily="49" charset="0"/>
              </a:rPr>
              <a:t>	&lt;/Fragment&gt;</a:t>
            </a:r>
          </a:p>
          <a:p>
            <a:r>
              <a:rPr lang="en-US" dirty="0"/>
              <a:t>Style properties can be directly set via a JS hashmap.</a:t>
            </a:r>
          </a:p>
          <a:p>
            <a:pPr marL="0" indent="0">
              <a:buNone/>
            </a:pPr>
            <a:r>
              <a:rPr lang="en-US" sz="1800" dirty="0">
                <a:latin typeface="Consolas" panose="020B0609020204030204" pitchFamily="49" charset="0"/>
              </a:rPr>
              <a:t>	&lt;div style={ { padding: '1em', </a:t>
            </a:r>
            <a:r>
              <a:rPr lang="en-US" sz="1800" dirty="0" err="1">
                <a:latin typeface="Consolas" panose="020B0609020204030204" pitchFamily="49" charset="0"/>
              </a:rPr>
              <a:t>marginTop</a:t>
            </a:r>
            <a:r>
              <a:rPr lang="en-US" sz="1800" dirty="0">
                <a:latin typeface="Consolas" panose="020B0609020204030204" pitchFamily="49" charset="0"/>
              </a:rPr>
              <a:t>: '20px' }}&gt;&lt;/div&gt;</a:t>
            </a:r>
          </a:p>
        </p:txBody>
      </p:sp>
      <p:sp>
        <p:nvSpPr>
          <p:cNvPr id="3" name="Title 2">
            <a:extLst>
              <a:ext uri="{FF2B5EF4-FFF2-40B4-BE49-F238E27FC236}">
                <a16:creationId xmlns:a16="http://schemas.microsoft.com/office/drawing/2014/main" id="{9991FD9D-AEB7-41FE-A690-590F8427645F}"/>
              </a:ext>
            </a:extLst>
          </p:cNvPr>
          <p:cNvSpPr>
            <a:spLocks noGrp="1"/>
          </p:cNvSpPr>
          <p:nvPr>
            <p:ph type="title"/>
          </p:nvPr>
        </p:nvSpPr>
        <p:spPr/>
        <p:txBody>
          <a:bodyPr/>
          <a:lstStyle/>
          <a:p>
            <a:r>
              <a:rPr lang="en-US" dirty="0"/>
              <a:t>JSX </a:t>
            </a:r>
            <a:r>
              <a:rPr lang="en-US" dirty="0" err="1"/>
              <a:t>cheatsheet</a:t>
            </a:r>
            <a:endParaRPr lang="en-US" dirty="0"/>
          </a:p>
        </p:txBody>
      </p:sp>
      <p:sp>
        <p:nvSpPr>
          <p:cNvPr id="4" name="Slide Number Placeholder 3">
            <a:extLst>
              <a:ext uri="{FF2B5EF4-FFF2-40B4-BE49-F238E27FC236}">
                <a16:creationId xmlns:a16="http://schemas.microsoft.com/office/drawing/2014/main" id="{40FF37FE-540D-4B6A-BCF9-60FD12588EB1}"/>
              </a:ext>
            </a:extLst>
          </p:cNvPr>
          <p:cNvSpPr>
            <a:spLocks noGrp="1"/>
          </p:cNvSpPr>
          <p:nvPr>
            <p:ph type="sldNum" sz="quarter" idx="4"/>
          </p:nvPr>
        </p:nvSpPr>
        <p:spPr/>
        <p:txBody>
          <a:bodyPr/>
          <a:lstStyle/>
          <a:p>
            <a:fld id="{3A3ABCD3-4259-4031-A1A0-BB63FBFB7B73}" type="slidenum">
              <a:rPr lang="en-US" smtClean="0"/>
              <a:pPr/>
              <a:t>51</a:t>
            </a:fld>
            <a:endParaRPr lang="en-US" dirty="0"/>
          </a:p>
        </p:txBody>
      </p:sp>
    </p:spTree>
    <p:extLst>
      <p:ext uri="{BB962C8B-B14F-4D97-AF65-F5344CB8AC3E}">
        <p14:creationId xmlns:p14="http://schemas.microsoft.com/office/powerpoint/2010/main" val="21721712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97052E-AFF6-41CB-80EB-A9756F1CE876}"/>
              </a:ext>
            </a:extLst>
          </p:cNvPr>
          <p:cNvSpPr>
            <a:spLocks noGrp="1"/>
          </p:cNvSpPr>
          <p:nvPr>
            <p:ph sz="quarter" idx="13"/>
          </p:nvPr>
        </p:nvSpPr>
        <p:spPr/>
        <p:txBody>
          <a:bodyPr/>
          <a:lstStyle/>
          <a:p>
            <a:r>
              <a:rPr lang="en-US" dirty="0"/>
              <a:t>To convert a functional component:</a:t>
            </a:r>
          </a:p>
          <a:p>
            <a:pPr marL="914400" lvl="1" indent="-457200">
              <a:buFont typeface="+mj-lt"/>
              <a:buAutoNum type="arabicPeriod"/>
            </a:pPr>
            <a:r>
              <a:rPr lang="en-US" dirty="0"/>
              <a:t>Create a class that extends </a:t>
            </a:r>
            <a:r>
              <a:rPr lang="en-US" dirty="0" err="1"/>
              <a:t>React.Component</a:t>
            </a:r>
            <a:endParaRPr lang="en-US" dirty="0"/>
          </a:p>
          <a:p>
            <a:pPr marL="914400" lvl="1" indent="-457200">
              <a:buFont typeface="+mj-lt"/>
              <a:buAutoNum type="arabicPeriod"/>
            </a:pPr>
            <a:r>
              <a:rPr lang="en-US" dirty="0"/>
              <a:t>Give the class a render() method</a:t>
            </a:r>
          </a:p>
          <a:p>
            <a:pPr marL="914400" lvl="1" indent="-457200">
              <a:buFont typeface="+mj-lt"/>
              <a:buAutoNum type="arabicPeriod"/>
            </a:pPr>
            <a:r>
              <a:rPr lang="en-US" dirty="0"/>
              <a:t>Move the function's return statement into the render() method</a:t>
            </a:r>
          </a:p>
          <a:p>
            <a:pPr marL="914400" lvl="1" indent="-457200">
              <a:buFont typeface="+mj-lt"/>
              <a:buAutoNum type="arabicPeriod"/>
            </a:pPr>
            <a:r>
              <a:rPr lang="en-US" dirty="0"/>
              <a:t>Change "props" references to "</a:t>
            </a:r>
            <a:r>
              <a:rPr lang="en-US" dirty="0" err="1"/>
              <a:t>this.props</a:t>
            </a:r>
            <a:r>
              <a:rPr lang="en-US" dirty="0"/>
              <a:t>"</a:t>
            </a:r>
          </a:p>
          <a:p>
            <a:pPr marL="914400" lvl="1" indent="-457200">
              <a:buFont typeface="+mj-lt"/>
              <a:buAutoNum type="arabicPeriod"/>
            </a:pPr>
            <a:endParaRPr lang="en-US" dirty="0"/>
          </a:p>
        </p:txBody>
      </p:sp>
      <p:sp>
        <p:nvSpPr>
          <p:cNvPr id="3" name="Title 2">
            <a:extLst>
              <a:ext uri="{FF2B5EF4-FFF2-40B4-BE49-F238E27FC236}">
                <a16:creationId xmlns:a16="http://schemas.microsoft.com/office/drawing/2014/main" id="{45B1F7E2-0597-4AFC-9982-D11CFD541120}"/>
              </a:ext>
            </a:extLst>
          </p:cNvPr>
          <p:cNvSpPr>
            <a:spLocks noGrp="1"/>
          </p:cNvSpPr>
          <p:nvPr>
            <p:ph type="title"/>
          </p:nvPr>
        </p:nvSpPr>
        <p:spPr/>
        <p:txBody>
          <a:bodyPr/>
          <a:lstStyle/>
          <a:p>
            <a:r>
              <a:rPr lang="en-US" dirty="0"/>
              <a:t>State</a:t>
            </a:r>
          </a:p>
        </p:txBody>
      </p:sp>
      <p:sp>
        <p:nvSpPr>
          <p:cNvPr id="4" name="Slide Number Placeholder 3">
            <a:extLst>
              <a:ext uri="{FF2B5EF4-FFF2-40B4-BE49-F238E27FC236}">
                <a16:creationId xmlns:a16="http://schemas.microsoft.com/office/drawing/2014/main" id="{34BA57F4-9CBB-4695-8EEA-B76DEC3583BA}"/>
              </a:ext>
            </a:extLst>
          </p:cNvPr>
          <p:cNvSpPr>
            <a:spLocks noGrp="1"/>
          </p:cNvSpPr>
          <p:nvPr>
            <p:ph type="sldNum" sz="quarter" idx="4"/>
          </p:nvPr>
        </p:nvSpPr>
        <p:spPr/>
        <p:txBody>
          <a:bodyPr/>
          <a:lstStyle/>
          <a:p>
            <a:fld id="{3A3ABCD3-4259-4031-A1A0-BB63FBFB7B73}" type="slidenum">
              <a:rPr lang="en-US" smtClean="0"/>
              <a:pPr/>
              <a:t>52</a:t>
            </a:fld>
            <a:endParaRPr lang="en-US" dirty="0"/>
          </a:p>
        </p:txBody>
      </p:sp>
      <p:sp>
        <p:nvSpPr>
          <p:cNvPr id="5" name="Content Placeholder 4">
            <a:extLst>
              <a:ext uri="{FF2B5EF4-FFF2-40B4-BE49-F238E27FC236}">
                <a16:creationId xmlns:a16="http://schemas.microsoft.com/office/drawing/2014/main" id="{7104304B-BA0D-4301-9588-720AC23D7F6A}"/>
              </a:ext>
            </a:extLst>
          </p:cNvPr>
          <p:cNvSpPr>
            <a:spLocks noGrp="1"/>
          </p:cNvSpPr>
          <p:nvPr>
            <p:ph sz="quarter" idx="14"/>
          </p:nvPr>
        </p:nvSpPr>
        <p:spPr/>
        <p:txBody>
          <a:bodyPr/>
          <a:lstStyle/>
          <a:p>
            <a:r>
              <a:rPr lang="en-US" dirty="0"/>
              <a:t>Data "owned" by the component itself.</a:t>
            </a:r>
          </a:p>
          <a:p>
            <a:r>
              <a:rPr lang="en-US" dirty="0"/>
              <a:t>Can be modified by the component.</a:t>
            </a:r>
          </a:p>
          <a:p>
            <a:pPr lvl="1"/>
            <a:r>
              <a:rPr lang="en-US" dirty="0"/>
              <a:t>Is "reactive" – i.e., monitored by React to propagate changes and re-render DOM.</a:t>
            </a:r>
          </a:p>
          <a:p>
            <a:pPr lvl="1"/>
            <a:r>
              <a:rPr lang="en-US" dirty="0"/>
              <a:t>Should not be directly modified – use </a:t>
            </a:r>
            <a:r>
              <a:rPr lang="en-US" dirty="0" err="1"/>
              <a:t>setState</a:t>
            </a:r>
            <a:r>
              <a:rPr lang="en-US" dirty="0"/>
              <a:t>() instead.</a:t>
            </a:r>
          </a:p>
          <a:p>
            <a:r>
              <a:rPr lang="en-US" dirty="0"/>
              <a:t>A property of class-based components.</a:t>
            </a:r>
          </a:p>
          <a:p>
            <a:pPr lvl="1"/>
            <a:r>
              <a:rPr lang="en-US" dirty="0"/>
              <a:t>Usually initialized in the constructor.</a:t>
            </a:r>
          </a:p>
          <a:p>
            <a:r>
              <a:rPr lang="en-US" dirty="0"/>
              <a:t>Constructor receives props.</a:t>
            </a:r>
          </a:p>
          <a:p>
            <a:pPr lvl="1"/>
            <a:r>
              <a:rPr lang="en-US" dirty="0"/>
              <a:t>Must be passed to base class constructor.</a:t>
            </a:r>
          </a:p>
          <a:p>
            <a:endParaRPr lang="en-US" dirty="0"/>
          </a:p>
        </p:txBody>
      </p:sp>
    </p:spTree>
    <p:extLst>
      <p:ext uri="{BB962C8B-B14F-4D97-AF65-F5344CB8AC3E}">
        <p14:creationId xmlns:p14="http://schemas.microsoft.com/office/powerpoint/2010/main" val="1197312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9EDBC1-E669-4A34-8ADD-26DB07B3A65E}"/>
              </a:ext>
            </a:extLst>
          </p:cNvPr>
          <p:cNvSpPr>
            <a:spLocks noGrp="1"/>
          </p:cNvSpPr>
          <p:nvPr>
            <p:ph sz="quarter" idx="13"/>
          </p:nvPr>
        </p:nvSpPr>
        <p:spPr/>
        <p:txBody>
          <a:bodyPr/>
          <a:lstStyle/>
          <a:p>
            <a:r>
              <a:rPr lang="en-US" dirty="0"/>
              <a:t>React uses curly braces to bind DOM events to functions.</a:t>
            </a:r>
          </a:p>
          <a:p>
            <a:pPr lvl="1"/>
            <a:r>
              <a:rPr lang="en-US" dirty="0"/>
              <a:t>Functional components' event handlers are nested functions.</a:t>
            </a:r>
          </a:p>
          <a:p>
            <a:pPr lvl="1"/>
            <a:r>
              <a:rPr lang="en-US" dirty="0"/>
              <a:t>Class-based components' event handlers are methods on the class.</a:t>
            </a:r>
          </a:p>
          <a:p>
            <a:r>
              <a:rPr lang="en-US" dirty="0"/>
              <a:t>React provides an event parameter whose type is </a:t>
            </a:r>
            <a:r>
              <a:rPr lang="en-US" dirty="0" err="1"/>
              <a:t>SyntheticEvent</a:t>
            </a:r>
            <a:r>
              <a:rPr lang="en-US" dirty="0"/>
              <a:t>.</a:t>
            </a:r>
          </a:p>
          <a:p>
            <a:pPr lvl="1"/>
            <a:r>
              <a:rPr lang="en-US" dirty="0"/>
              <a:t>Constructed according to W3C spec.</a:t>
            </a:r>
          </a:p>
          <a:p>
            <a:pPr lvl="1"/>
            <a:r>
              <a:rPr lang="en-US" dirty="0"/>
              <a:t>E.g., must call </a:t>
            </a:r>
            <a:r>
              <a:rPr lang="en-US" dirty="0" err="1"/>
              <a:t>preventDefault</a:t>
            </a:r>
            <a:r>
              <a:rPr lang="en-US" dirty="0"/>
              <a:t>() instead of returning false.</a:t>
            </a:r>
          </a:p>
          <a:p>
            <a:r>
              <a:rPr lang="en-US" dirty="0"/>
              <a:t>Syntax differs from pure HTML syntax.</a:t>
            </a:r>
          </a:p>
          <a:p>
            <a:pPr lvl="1"/>
            <a:r>
              <a:rPr lang="en-US" dirty="0"/>
              <a:t>React uses camelCase instead of lower-case (e.g. </a:t>
            </a:r>
            <a:r>
              <a:rPr lang="en-US" dirty="0" err="1"/>
              <a:t>onClick</a:t>
            </a:r>
            <a:r>
              <a:rPr lang="en-US" dirty="0"/>
              <a:t> instead of onclick.)</a:t>
            </a:r>
          </a:p>
          <a:p>
            <a:pPr lvl="1"/>
            <a:r>
              <a:rPr lang="en-US" dirty="0"/>
              <a:t>React uses a function instead of a string (e.g. {</a:t>
            </a:r>
            <a:r>
              <a:rPr lang="en-US" dirty="0" err="1"/>
              <a:t>handleClick</a:t>
            </a:r>
            <a:r>
              <a:rPr lang="en-US" dirty="0"/>
              <a:t>} instead of "</a:t>
            </a:r>
            <a:r>
              <a:rPr lang="en-US" dirty="0" err="1"/>
              <a:t>handleClick</a:t>
            </a:r>
            <a:r>
              <a:rPr lang="en-US" dirty="0"/>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&lt;div </a:t>
            </a:r>
            <a:r>
              <a:rPr lang="en-US" sz="2000" dirty="0" err="1">
                <a:latin typeface="Consolas" panose="020B0609020204030204" pitchFamily="49" charset="0"/>
              </a:rPr>
              <a:t>onClick</a:t>
            </a:r>
            <a:r>
              <a:rPr lang="en-US" sz="2000" dirty="0">
                <a:latin typeface="Consolas" panose="020B0609020204030204" pitchFamily="49" charset="0"/>
              </a:rPr>
              <a:t>={</a:t>
            </a:r>
            <a:r>
              <a:rPr lang="en-US" sz="2000" dirty="0" err="1">
                <a:latin typeface="Consolas" panose="020B0609020204030204" pitchFamily="49" charset="0"/>
              </a:rPr>
              <a:t>this.handleClick</a:t>
            </a:r>
            <a:r>
              <a:rPr lang="en-US" sz="2000" dirty="0">
                <a:latin typeface="Consolas" panose="020B0609020204030204" pitchFamily="49" charset="0"/>
              </a:rPr>
              <a:t>}&gt;&lt;/div&gt;</a:t>
            </a:r>
          </a:p>
          <a:p>
            <a:pPr marL="0" indent="0">
              <a:buNone/>
            </a:pPr>
            <a:endParaRPr lang="en-US" sz="2000" dirty="0">
              <a:latin typeface="Consolas" panose="020B0609020204030204" pitchFamily="49" charset="0"/>
            </a:endParaRPr>
          </a:p>
          <a:p>
            <a:endParaRPr lang="en-US" dirty="0"/>
          </a:p>
          <a:p>
            <a:pPr lvl="1"/>
            <a:endParaRPr lang="en-US" dirty="0"/>
          </a:p>
        </p:txBody>
      </p:sp>
      <p:sp>
        <p:nvSpPr>
          <p:cNvPr id="3" name="Title 2">
            <a:extLst>
              <a:ext uri="{FF2B5EF4-FFF2-40B4-BE49-F238E27FC236}">
                <a16:creationId xmlns:a16="http://schemas.microsoft.com/office/drawing/2014/main" id="{92A20B0C-9340-4CD4-9D15-9814315A8EF7}"/>
              </a:ext>
            </a:extLst>
          </p:cNvPr>
          <p:cNvSpPr>
            <a:spLocks noGrp="1"/>
          </p:cNvSpPr>
          <p:nvPr>
            <p:ph type="title"/>
          </p:nvPr>
        </p:nvSpPr>
        <p:spPr/>
        <p:txBody>
          <a:bodyPr/>
          <a:lstStyle/>
          <a:p>
            <a:r>
              <a:rPr lang="en-US" dirty="0"/>
              <a:t>Event Handling</a:t>
            </a:r>
          </a:p>
        </p:txBody>
      </p:sp>
      <p:sp>
        <p:nvSpPr>
          <p:cNvPr id="4" name="Slide Number Placeholder 3">
            <a:extLst>
              <a:ext uri="{FF2B5EF4-FFF2-40B4-BE49-F238E27FC236}">
                <a16:creationId xmlns:a16="http://schemas.microsoft.com/office/drawing/2014/main" id="{7E220918-D67D-4FB1-B81E-E4E07D420E02}"/>
              </a:ext>
            </a:extLst>
          </p:cNvPr>
          <p:cNvSpPr>
            <a:spLocks noGrp="1"/>
          </p:cNvSpPr>
          <p:nvPr>
            <p:ph type="sldNum" sz="quarter" idx="4"/>
          </p:nvPr>
        </p:nvSpPr>
        <p:spPr/>
        <p:txBody>
          <a:bodyPr/>
          <a:lstStyle/>
          <a:p>
            <a:fld id="{3A3ABCD3-4259-4031-A1A0-BB63FBFB7B73}" type="slidenum">
              <a:rPr lang="en-US" smtClean="0"/>
              <a:pPr/>
              <a:t>53</a:t>
            </a:fld>
            <a:endParaRPr lang="en-US" dirty="0"/>
          </a:p>
        </p:txBody>
      </p:sp>
    </p:spTree>
    <p:extLst>
      <p:ext uri="{BB962C8B-B14F-4D97-AF65-F5344CB8AC3E}">
        <p14:creationId xmlns:p14="http://schemas.microsoft.com/office/powerpoint/2010/main" val="26623716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978F54-96CE-4EF0-9D9D-0E57879A8F58}"/>
              </a:ext>
            </a:extLst>
          </p:cNvPr>
          <p:cNvSpPr>
            <a:spLocks noGrp="1"/>
          </p:cNvSpPr>
          <p:nvPr>
            <p:ph sz="quarter" idx="13"/>
          </p:nvPr>
        </p:nvSpPr>
        <p:spPr/>
        <p:txBody>
          <a:bodyPr/>
          <a:lstStyle/>
          <a:p>
            <a:r>
              <a:rPr lang="en-US" dirty="0"/>
              <a:t>React event handlers often need to reference the component's state and props.</a:t>
            </a:r>
          </a:p>
          <a:p>
            <a:r>
              <a:rPr lang="en-US" dirty="0"/>
              <a:t>They are not invoked from any particular context.</a:t>
            </a:r>
          </a:p>
          <a:p>
            <a:pPr lvl="1"/>
            <a:r>
              <a:rPr lang="en-US" dirty="0"/>
              <a:t>"this" does not refer to the component instance – typically it is "undefined".</a:t>
            </a:r>
          </a:p>
          <a:p>
            <a:pPr lvl="1"/>
            <a:r>
              <a:rPr lang="en-US" dirty="0"/>
              <a:t>There are several ways to fix the problem.</a:t>
            </a:r>
          </a:p>
          <a:p>
            <a:r>
              <a:rPr lang="en-US" dirty="0"/>
              <a:t>"bind" the method to the component instance.</a:t>
            </a:r>
          </a:p>
          <a:p>
            <a:pPr lvl="1"/>
            <a:r>
              <a:rPr lang="en-US" dirty="0"/>
              <a:t>Accomplished in the constructor.</a:t>
            </a:r>
          </a:p>
          <a:p>
            <a:pPr lvl="1"/>
            <a:r>
              <a:rPr lang="en-US" dirty="0"/>
              <a:t>Historically, the most common approach.</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this.handleClick</a:t>
            </a:r>
            <a:r>
              <a:rPr lang="en-US" sz="2000" dirty="0">
                <a:latin typeface="Consolas" panose="020B0609020204030204" pitchFamily="49" charset="0"/>
              </a:rPr>
              <a:t> = </a:t>
            </a:r>
            <a:r>
              <a:rPr lang="en-US" sz="2000" dirty="0" err="1">
                <a:latin typeface="Consolas" panose="020B0609020204030204" pitchFamily="49" charset="0"/>
              </a:rPr>
              <a:t>this.handleClick.bind</a:t>
            </a:r>
            <a:r>
              <a:rPr lang="en-US" sz="2000" dirty="0">
                <a:latin typeface="Consolas" panose="020B0609020204030204" pitchFamily="49" charset="0"/>
              </a:rPr>
              <a:t>(this);</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3173A189-A6CF-4C91-BDBD-B2C29398C47E}"/>
              </a:ext>
            </a:extLst>
          </p:cNvPr>
          <p:cNvSpPr>
            <a:spLocks noGrp="1"/>
          </p:cNvSpPr>
          <p:nvPr>
            <p:ph type="title"/>
          </p:nvPr>
        </p:nvSpPr>
        <p:spPr/>
        <p:txBody>
          <a:bodyPr/>
          <a:lstStyle/>
          <a:p>
            <a:r>
              <a:rPr lang="en-US" dirty="0"/>
              <a:t>Event handlers and context</a:t>
            </a:r>
          </a:p>
        </p:txBody>
      </p:sp>
      <p:sp>
        <p:nvSpPr>
          <p:cNvPr id="4" name="Slide Number Placeholder 3">
            <a:extLst>
              <a:ext uri="{FF2B5EF4-FFF2-40B4-BE49-F238E27FC236}">
                <a16:creationId xmlns:a16="http://schemas.microsoft.com/office/drawing/2014/main" id="{8F5189CA-4F02-4B67-92BF-0CE6F09CA1F2}"/>
              </a:ext>
            </a:extLst>
          </p:cNvPr>
          <p:cNvSpPr>
            <a:spLocks noGrp="1"/>
          </p:cNvSpPr>
          <p:nvPr>
            <p:ph type="sldNum" sz="quarter" idx="4"/>
          </p:nvPr>
        </p:nvSpPr>
        <p:spPr/>
        <p:txBody>
          <a:bodyPr/>
          <a:lstStyle/>
          <a:p>
            <a:fld id="{3A3ABCD3-4259-4031-A1A0-BB63FBFB7B73}" type="slidenum">
              <a:rPr lang="en-US" smtClean="0"/>
              <a:pPr/>
              <a:t>54</a:t>
            </a:fld>
            <a:endParaRPr lang="en-US" dirty="0"/>
          </a:p>
        </p:txBody>
      </p:sp>
    </p:spTree>
    <p:extLst>
      <p:ext uri="{BB962C8B-B14F-4D97-AF65-F5344CB8AC3E}">
        <p14:creationId xmlns:p14="http://schemas.microsoft.com/office/powerpoint/2010/main" val="3003813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8B717E-4B1A-446C-BDB6-4DD181771C14}"/>
              </a:ext>
            </a:extLst>
          </p:cNvPr>
          <p:cNvSpPr>
            <a:spLocks noGrp="1"/>
          </p:cNvSpPr>
          <p:nvPr>
            <p:ph sz="quarter" idx="13"/>
          </p:nvPr>
        </p:nvSpPr>
        <p:spPr/>
        <p:txBody>
          <a:bodyPr/>
          <a:lstStyle/>
          <a:p>
            <a:r>
              <a:rPr lang="en-US" dirty="0"/>
              <a:t>Arrow functions bind the reference to "this" when they are defined.</a:t>
            </a:r>
          </a:p>
          <a:p>
            <a:pPr lvl="1"/>
            <a:r>
              <a:rPr lang="en-US" dirty="0"/>
              <a:t>Standard JavaScript functions bind "this" when they are invoked.</a:t>
            </a:r>
          </a:p>
          <a:p>
            <a:pPr lvl="1"/>
            <a:r>
              <a:rPr lang="en-US" dirty="0"/>
              <a:t>Newer, cleaner syntax.</a:t>
            </a:r>
          </a:p>
          <a:p>
            <a:r>
              <a:rPr lang="en-US" dirty="0"/>
              <a:t>Component method can be defined as an arrow function.</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handleClick</a:t>
            </a:r>
            <a:r>
              <a:rPr lang="en-US" sz="2000" dirty="0">
                <a:latin typeface="Consolas" panose="020B0609020204030204" pitchFamily="49" charset="0"/>
              </a:rPr>
              <a:t> = () =&gt; { . . . };</a:t>
            </a:r>
          </a:p>
          <a:p>
            <a:pPr marL="0" indent="0">
              <a:buNone/>
            </a:pPr>
            <a:endParaRPr lang="en-US" sz="2000" dirty="0">
              <a:latin typeface="Consolas" panose="020B0609020204030204" pitchFamily="49" charset="0"/>
            </a:endParaRPr>
          </a:p>
          <a:p>
            <a:r>
              <a:rPr lang="en-US" dirty="0"/>
              <a:t>Arrow function can be used for the event handler.</a:t>
            </a:r>
          </a:p>
          <a:p>
            <a:pPr lvl="1"/>
            <a:r>
              <a:rPr lang="en-US" dirty="0"/>
              <a:t>Generally, not recommended – a new handler is created each time the button is rendered.</a:t>
            </a:r>
          </a:p>
          <a:p>
            <a:pPr lvl="1"/>
            <a:r>
              <a:rPr lang="en-US" dirty="0"/>
              <a:t>Can also cause problems if the method is passed as a prop to lower components.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&lt;button </a:t>
            </a:r>
            <a:r>
              <a:rPr lang="en-US" sz="2000" dirty="0" err="1">
                <a:latin typeface="Consolas" panose="020B0609020204030204" pitchFamily="49" charset="0"/>
              </a:rPr>
              <a:t>onClick</a:t>
            </a:r>
            <a:r>
              <a:rPr lang="en-US" sz="2000" dirty="0">
                <a:latin typeface="Consolas" panose="020B0609020204030204" pitchFamily="49" charset="0"/>
              </a:rPr>
              <a:t>={(e) =&gt; </a:t>
            </a:r>
            <a:r>
              <a:rPr lang="en-US" sz="2000" dirty="0" err="1">
                <a:latin typeface="Consolas" panose="020B0609020204030204" pitchFamily="49" charset="0"/>
              </a:rPr>
              <a:t>this.handleClick</a:t>
            </a:r>
            <a:r>
              <a:rPr lang="en-US" sz="2000" dirty="0">
                <a:latin typeface="Consolas" panose="020B0609020204030204" pitchFamily="49" charset="0"/>
              </a:rPr>
              <a:t>(e)}&gt;Click Me&lt;/button&gt;</a:t>
            </a:r>
          </a:p>
          <a:p>
            <a:endParaRPr lang="en-US" dirty="0"/>
          </a:p>
        </p:txBody>
      </p:sp>
      <p:sp>
        <p:nvSpPr>
          <p:cNvPr id="3" name="Title 2">
            <a:extLst>
              <a:ext uri="{FF2B5EF4-FFF2-40B4-BE49-F238E27FC236}">
                <a16:creationId xmlns:a16="http://schemas.microsoft.com/office/drawing/2014/main" id="{2F99F952-6808-4B47-99C2-C49128A2A7FB}"/>
              </a:ext>
            </a:extLst>
          </p:cNvPr>
          <p:cNvSpPr>
            <a:spLocks noGrp="1"/>
          </p:cNvSpPr>
          <p:nvPr>
            <p:ph type="title"/>
          </p:nvPr>
        </p:nvSpPr>
        <p:spPr/>
        <p:txBody>
          <a:bodyPr/>
          <a:lstStyle/>
          <a:p>
            <a:r>
              <a:rPr lang="en-US" dirty="0"/>
              <a:t>Arrow function fixes</a:t>
            </a:r>
          </a:p>
        </p:txBody>
      </p:sp>
      <p:sp>
        <p:nvSpPr>
          <p:cNvPr id="4" name="Slide Number Placeholder 3">
            <a:extLst>
              <a:ext uri="{FF2B5EF4-FFF2-40B4-BE49-F238E27FC236}">
                <a16:creationId xmlns:a16="http://schemas.microsoft.com/office/drawing/2014/main" id="{90554631-110C-4D2D-97D5-AC4C550F9832}"/>
              </a:ext>
            </a:extLst>
          </p:cNvPr>
          <p:cNvSpPr>
            <a:spLocks noGrp="1"/>
          </p:cNvSpPr>
          <p:nvPr>
            <p:ph type="sldNum" sz="quarter" idx="4"/>
          </p:nvPr>
        </p:nvSpPr>
        <p:spPr/>
        <p:txBody>
          <a:bodyPr/>
          <a:lstStyle/>
          <a:p>
            <a:fld id="{3A3ABCD3-4259-4031-A1A0-BB63FBFB7B73}" type="slidenum">
              <a:rPr lang="en-US" smtClean="0"/>
              <a:pPr/>
              <a:t>55</a:t>
            </a:fld>
            <a:endParaRPr lang="en-US" dirty="0"/>
          </a:p>
        </p:txBody>
      </p:sp>
    </p:spTree>
    <p:extLst>
      <p:ext uri="{BB962C8B-B14F-4D97-AF65-F5344CB8AC3E}">
        <p14:creationId xmlns:p14="http://schemas.microsoft.com/office/powerpoint/2010/main" val="20902275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336955-B8AD-4A63-A78F-E117ACFB5A9A}"/>
              </a:ext>
            </a:extLst>
          </p:cNvPr>
          <p:cNvSpPr>
            <a:spLocks noGrp="1"/>
          </p:cNvSpPr>
          <p:nvPr>
            <p:ph sz="quarter" idx="13"/>
          </p:nvPr>
        </p:nvSpPr>
        <p:spPr/>
        <p:txBody>
          <a:bodyPr/>
          <a:lstStyle/>
          <a:p>
            <a:r>
              <a:rPr lang="en-US" dirty="0"/>
              <a:t>Event handlers sometimes need additional data passed to them.</a:t>
            </a:r>
          </a:p>
          <a:p>
            <a:pPr lvl="1"/>
            <a:r>
              <a:rPr lang="en-US" dirty="0"/>
              <a:t>Especially within a loop, handlers may need the current element or id.</a:t>
            </a:r>
          </a:p>
          <a:p>
            <a:r>
              <a:rPr lang="en-US" dirty="0"/>
              <a:t>Value(s) need to be passed when connecting the event handler.</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&lt;button </a:t>
            </a:r>
            <a:r>
              <a:rPr lang="en-US" sz="2000" dirty="0" err="1">
                <a:latin typeface="Consolas" panose="020B0609020204030204" pitchFamily="49" charset="0"/>
              </a:rPr>
              <a:t>onClick</a:t>
            </a:r>
            <a:r>
              <a:rPr lang="en-US" sz="2000" dirty="0">
                <a:latin typeface="Consolas" panose="020B0609020204030204" pitchFamily="49" charset="0"/>
              </a:rPr>
              <a:t>={(e) =&gt; </a:t>
            </a:r>
            <a:r>
              <a:rPr lang="en-US" sz="2000" dirty="0" err="1">
                <a:latin typeface="Consolas" panose="020B0609020204030204" pitchFamily="49" charset="0"/>
              </a:rPr>
              <a:t>this.editElement</a:t>
            </a:r>
            <a:r>
              <a:rPr lang="en-US" sz="2000" dirty="0">
                <a:latin typeface="Consolas" panose="020B0609020204030204" pitchFamily="49" charset="0"/>
              </a:rPr>
              <a:t>(item, e)}&gt;Edit&lt;/button&gt;</a:t>
            </a:r>
          </a:p>
          <a:p>
            <a:pPr marL="0" indent="0">
              <a:buNone/>
            </a:pPr>
            <a:r>
              <a:rPr lang="en-US" sz="2000" dirty="0">
                <a:latin typeface="Consolas" panose="020B0609020204030204" pitchFamily="49" charset="0"/>
              </a:rPr>
              <a:t>	//or</a:t>
            </a:r>
          </a:p>
          <a:p>
            <a:pPr marL="0" indent="0">
              <a:buNone/>
            </a:pPr>
            <a:r>
              <a:rPr lang="en-US" sz="2000" dirty="0">
                <a:latin typeface="Consolas" panose="020B0609020204030204" pitchFamily="49" charset="0"/>
              </a:rPr>
              <a:t>	&lt;button </a:t>
            </a:r>
            <a:r>
              <a:rPr lang="en-US" sz="2000" dirty="0" err="1">
                <a:latin typeface="Consolas" panose="020B0609020204030204" pitchFamily="49" charset="0"/>
              </a:rPr>
              <a:t>onClick</a:t>
            </a:r>
            <a:r>
              <a:rPr lang="en-US" sz="2000" dirty="0">
                <a:latin typeface="Consolas" panose="020B0609020204030204" pitchFamily="49" charset="0"/>
              </a:rPr>
              <a:t>={</a:t>
            </a:r>
            <a:r>
              <a:rPr lang="en-US" sz="2000" dirty="0" err="1">
                <a:latin typeface="Consolas" panose="020B0609020204030204" pitchFamily="49" charset="0"/>
              </a:rPr>
              <a:t>this.editElement.bind</a:t>
            </a:r>
            <a:r>
              <a:rPr lang="en-US" sz="2000" dirty="0">
                <a:latin typeface="Consolas" panose="020B0609020204030204" pitchFamily="49" charset="0"/>
              </a:rPr>
              <a:t>(this, item)}&gt;Edit&lt;/button&gt;</a:t>
            </a:r>
          </a:p>
          <a:p>
            <a:pPr marL="0" indent="0">
              <a:buNone/>
            </a:pPr>
            <a:endParaRPr lang="en-US" sz="2000" dirty="0">
              <a:latin typeface="Consolas" panose="020B0609020204030204" pitchFamily="49" charset="0"/>
            </a:endParaRPr>
          </a:p>
          <a:p>
            <a:r>
              <a:rPr lang="en-US" dirty="0"/>
              <a:t>The arrow function needs the event parameter explicitly passed to it.</a:t>
            </a:r>
          </a:p>
          <a:p>
            <a:r>
              <a:rPr lang="en-US" dirty="0"/>
              <a:t>"bind" will automatically pass along any additional arguments received.</a:t>
            </a:r>
          </a:p>
        </p:txBody>
      </p:sp>
      <p:sp>
        <p:nvSpPr>
          <p:cNvPr id="3" name="Title 2">
            <a:extLst>
              <a:ext uri="{FF2B5EF4-FFF2-40B4-BE49-F238E27FC236}">
                <a16:creationId xmlns:a16="http://schemas.microsoft.com/office/drawing/2014/main" id="{F5B0EE45-E997-4893-8571-5505EACB5D6C}"/>
              </a:ext>
            </a:extLst>
          </p:cNvPr>
          <p:cNvSpPr>
            <a:spLocks noGrp="1"/>
          </p:cNvSpPr>
          <p:nvPr>
            <p:ph type="title"/>
          </p:nvPr>
        </p:nvSpPr>
        <p:spPr/>
        <p:txBody>
          <a:bodyPr/>
          <a:lstStyle/>
          <a:p>
            <a:r>
              <a:rPr lang="en-US" dirty="0"/>
              <a:t>Passing additional arguments</a:t>
            </a:r>
          </a:p>
        </p:txBody>
      </p:sp>
      <p:sp>
        <p:nvSpPr>
          <p:cNvPr id="4" name="Slide Number Placeholder 3">
            <a:extLst>
              <a:ext uri="{FF2B5EF4-FFF2-40B4-BE49-F238E27FC236}">
                <a16:creationId xmlns:a16="http://schemas.microsoft.com/office/drawing/2014/main" id="{E35D010E-EB87-40B4-A465-5C667E2F9C2E}"/>
              </a:ext>
            </a:extLst>
          </p:cNvPr>
          <p:cNvSpPr>
            <a:spLocks noGrp="1"/>
          </p:cNvSpPr>
          <p:nvPr>
            <p:ph type="sldNum" sz="quarter" idx="4"/>
          </p:nvPr>
        </p:nvSpPr>
        <p:spPr/>
        <p:txBody>
          <a:bodyPr/>
          <a:lstStyle/>
          <a:p>
            <a:fld id="{3A3ABCD3-4259-4031-A1A0-BB63FBFB7B73}" type="slidenum">
              <a:rPr lang="en-US" smtClean="0"/>
              <a:pPr/>
              <a:t>56</a:t>
            </a:fld>
            <a:endParaRPr lang="en-US" dirty="0"/>
          </a:p>
        </p:txBody>
      </p:sp>
    </p:spTree>
    <p:extLst>
      <p:ext uri="{BB962C8B-B14F-4D97-AF65-F5344CB8AC3E}">
        <p14:creationId xmlns:p14="http://schemas.microsoft.com/office/powerpoint/2010/main" val="2716938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6F27F6-94CD-4452-B2DB-2A6F30FC8A00}"/>
              </a:ext>
            </a:extLst>
          </p:cNvPr>
          <p:cNvSpPr>
            <a:spLocks noGrp="1"/>
          </p:cNvSpPr>
          <p:nvPr>
            <p:ph sz="quarter" idx="13"/>
          </p:nvPr>
        </p:nvSpPr>
        <p:spPr/>
        <p:txBody>
          <a:bodyPr/>
          <a:lstStyle/>
          <a:p>
            <a:r>
              <a:rPr lang="en-US" dirty="0"/>
              <a:t>//WRONG – only works in constructor</a:t>
            </a:r>
          </a:p>
          <a:p>
            <a:r>
              <a:rPr lang="en-US" dirty="0" err="1"/>
              <a:t>this.state.message</a:t>
            </a:r>
            <a:r>
              <a:rPr lang="en-US" dirty="0"/>
              <a:t> = 'success';</a:t>
            </a:r>
          </a:p>
          <a:p>
            <a:endParaRPr lang="en-US" dirty="0"/>
          </a:p>
          <a:p>
            <a:r>
              <a:rPr lang="en-US" dirty="0"/>
              <a:t>//CORRECT</a:t>
            </a:r>
          </a:p>
          <a:p>
            <a:r>
              <a:rPr lang="en-US" dirty="0" err="1"/>
              <a:t>this.setState</a:t>
            </a:r>
            <a:r>
              <a:rPr lang="en-US" dirty="0"/>
              <a:t>({</a:t>
            </a:r>
          </a:p>
          <a:p>
            <a:r>
              <a:rPr lang="en-US" dirty="0"/>
              <a:t>	message: 'success'</a:t>
            </a:r>
          </a:p>
          <a:p>
            <a:r>
              <a:rPr lang="en-US" dirty="0"/>
              <a:t>});</a:t>
            </a:r>
          </a:p>
          <a:p>
            <a:r>
              <a:rPr lang="en-US" dirty="0"/>
              <a:t>//the new message value will be merged</a:t>
            </a:r>
          </a:p>
          <a:p>
            <a:r>
              <a:rPr lang="en-US" dirty="0"/>
              <a:t>//into any existing state for the component</a:t>
            </a:r>
          </a:p>
        </p:txBody>
      </p:sp>
      <p:sp>
        <p:nvSpPr>
          <p:cNvPr id="3" name="Title 2">
            <a:extLst>
              <a:ext uri="{FF2B5EF4-FFF2-40B4-BE49-F238E27FC236}">
                <a16:creationId xmlns:a16="http://schemas.microsoft.com/office/drawing/2014/main" id="{856D1DE0-4189-409F-A9B9-E3D0FFD9763E}"/>
              </a:ext>
            </a:extLst>
          </p:cNvPr>
          <p:cNvSpPr>
            <a:spLocks noGrp="1"/>
          </p:cNvSpPr>
          <p:nvPr>
            <p:ph type="title"/>
          </p:nvPr>
        </p:nvSpPr>
        <p:spPr/>
        <p:txBody>
          <a:bodyPr/>
          <a:lstStyle/>
          <a:p>
            <a:r>
              <a:rPr lang="en-US" dirty="0"/>
              <a:t>Mutating state</a:t>
            </a:r>
          </a:p>
        </p:txBody>
      </p:sp>
      <p:sp>
        <p:nvSpPr>
          <p:cNvPr id="4" name="Slide Number Placeholder 3">
            <a:extLst>
              <a:ext uri="{FF2B5EF4-FFF2-40B4-BE49-F238E27FC236}">
                <a16:creationId xmlns:a16="http://schemas.microsoft.com/office/drawing/2014/main" id="{DB8B9A3E-A533-494D-BE32-152C36649FE5}"/>
              </a:ext>
            </a:extLst>
          </p:cNvPr>
          <p:cNvSpPr>
            <a:spLocks noGrp="1"/>
          </p:cNvSpPr>
          <p:nvPr>
            <p:ph type="sldNum" sz="quarter" idx="4"/>
          </p:nvPr>
        </p:nvSpPr>
        <p:spPr/>
        <p:txBody>
          <a:bodyPr/>
          <a:lstStyle/>
          <a:p>
            <a:fld id="{3A3ABCD3-4259-4031-A1A0-BB63FBFB7B73}" type="slidenum">
              <a:rPr lang="en-US" smtClean="0"/>
              <a:pPr/>
              <a:t>57</a:t>
            </a:fld>
            <a:endParaRPr lang="en-US" dirty="0"/>
          </a:p>
        </p:txBody>
      </p:sp>
      <p:sp>
        <p:nvSpPr>
          <p:cNvPr id="5" name="Content Placeholder 4">
            <a:extLst>
              <a:ext uri="{FF2B5EF4-FFF2-40B4-BE49-F238E27FC236}">
                <a16:creationId xmlns:a16="http://schemas.microsoft.com/office/drawing/2014/main" id="{5BCBA6FE-07F6-4DA5-B306-364531F5D744}"/>
              </a:ext>
            </a:extLst>
          </p:cNvPr>
          <p:cNvSpPr>
            <a:spLocks noGrp="1"/>
          </p:cNvSpPr>
          <p:nvPr>
            <p:ph sz="quarter" idx="14"/>
          </p:nvPr>
        </p:nvSpPr>
        <p:spPr/>
        <p:txBody>
          <a:bodyPr/>
          <a:lstStyle/>
          <a:p>
            <a:r>
              <a:rPr lang="en-US" dirty="0"/>
              <a:t>Constructors are the only place where state can be explicitly set.</a:t>
            </a:r>
          </a:p>
          <a:p>
            <a:r>
              <a:rPr lang="en-US" dirty="0"/>
              <a:t>React needs to know about any changes to existing state.</a:t>
            </a:r>
          </a:p>
          <a:p>
            <a:pPr lvl="1"/>
            <a:r>
              <a:rPr lang="en-US" dirty="0"/>
              <a:t>Directly changing state outside a constructor will not re-render components.</a:t>
            </a:r>
          </a:p>
          <a:p>
            <a:r>
              <a:rPr lang="en-US" dirty="0"/>
              <a:t>Each component has a method called </a:t>
            </a:r>
            <a:r>
              <a:rPr lang="en-US" dirty="0" err="1"/>
              <a:t>setState</a:t>
            </a:r>
            <a:r>
              <a:rPr lang="en-US" dirty="0"/>
              <a:t>().</a:t>
            </a:r>
          </a:p>
          <a:p>
            <a:pPr lvl="1"/>
            <a:r>
              <a:rPr lang="en-US" dirty="0"/>
              <a:t>Provide it with an object to be merged into the component's state.</a:t>
            </a:r>
          </a:p>
          <a:p>
            <a:pPr lvl="1"/>
            <a:r>
              <a:rPr lang="en-US" dirty="0"/>
              <a:t>React will schedule the update to occur within its processing sequence.</a:t>
            </a:r>
          </a:p>
          <a:p>
            <a:endParaRPr lang="en-US" dirty="0"/>
          </a:p>
        </p:txBody>
      </p:sp>
    </p:spTree>
    <p:extLst>
      <p:ext uri="{BB962C8B-B14F-4D97-AF65-F5344CB8AC3E}">
        <p14:creationId xmlns:p14="http://schemas.microsoft.com/office/powerpoint/2010/main" val="40174537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116E26-1E04-4D1D-A761-FB59EC7E720F}"/>
              </a:ext>
            </a:extLst>
          </p:cNvPr>
          <p:cNvSpPr>
            <a:spLocks noGrp="1"/>
          </p:cNvSpPr>
          <p:nvPr>
            <p:ph sz="quarter" idx="13"/>
          </p:nvPr>
        </p:nvSpPr>
        <p:spPr/>
        <p:txBody>
          <a:bodyPr/>
          <a:lstStyle/>
          <a:p>
            <a:r>
              <a:rPr lang="en-US" dirty="0" err="1"/>
              <a:t>this.setState</a:t>
            </a:r>
            <a:r>
              <a:rPr lang="en-US" dirty="0"/>
              <a:t>((state, props) =&gt;({</a:t>
            </a:r>
          </a:p>
          <a:p>
            <a:r>
              <a:rPr lang="en-US" dirty="0"/>
              <a:t>	counter: </a:t>
            </a:r>
            <a:r>
              <a:rPr lang="en-US" dirty="0" err="1"/>
              <a:t>state.counter</a:t>
            </a:r>
            <a:r>
              <a:rPr lang="en-US" dirty="0"/>
              <a:t> + </a:t>
            </a:r>
            <a:r>
              <a:rPr lang="en-US" dirty="0" err="1"/>
              <a:t>props.delta</a:t>
            </a:r>
            <a:endParaRPr lang="en-US" dirty="0"/>
          </a:p>
          <a:p>
            <a:r>
              <a:rPr lang="en-US" dirty="0"/>
              <a:t>}));</a:t>
            </a:r>
          </a:p>
          <a:p>
            <a:endParaRPr lang="en-US" dirty="0"/>
          </a:p>
          <a:p>
            <a:r>
              <a:rPr lang="en-US" dirty="0"/>
              <a:t>//OR</a:t>
            </a:r>
          </a:p>
          <a:p>
            <a:r>
              <a:rPr lang="en-US" dirty="0" err="1"/>
              <a:t>this.setState</a:t>
            </a:r>
            <a:r>
              <a:rPr lang="en-US" dirty="0"/>
              <a:t>(function(state, props) {</a:t>
            </a:r>
          </a:p>
          <a:p>
            <a:r>
              <a:rPr lang="en-US" dirty="0"/>
              <a:t>	return {</a:t>
            </a:r>
          </a:p>
          <a:p>
            <a:r>
              <a:rPr lang="en-US" dirty="0"/>
              <a:t>		counter: </a:t>
            </a:r>
            <a:r>
              <a:rPr lang="en-US" dirty="0" err="1"/>
              <a:t>state.counter</a:t>
            </a:r>
            <a:r>
              <a:rPr lang="en-US" dirty="0"/>
              <a:t> + </a:t>
            </a:r>
            <a:r>
              <a:rPr lang="en-US" dirty="0" err="1"/>
              <a:t>props.delta</a:t>
            </a:r>
            <a:endParaRPr lang="en-US" dirty="0"/>
          </a:p>
          <a:p>
            <a:r>
              <a:rPr lang="en-US" dirty="0"/>
              <a:t>	};</a:t>
            </a:r>
          </a:p>
          <a:p>
            <a:r>
              <a:rPr lang="en-US" dirty="0"/>
              <a:t>});</a:t>
            </a:r>
          </a:p>
        </p:txBody>
      </p:sp>
      <p:sp>
        <p:nvSpPr>
          <p:cNvPr id="3" name="Title 2">
            <a:extLst>
              <a:ext uri="{FF2B5EF4-FFF2-40B4-BE49-F238E27FC236}">
                <a16:creationId xmlns:a16="http://schemas.microsoft.com/office/drawing/2014/main" id="{1EF7655D-6229-4F6A-9166-0A4E9AB400EE}"/>
              </a:ext>
            </a:extLst>
          </p:cNvPr>
          <p:cNvSpPr>
            <a:spLocks noGrp="1"/>
          </p:cNvSpPr>
          <p:nvPr>
            <p:ph type="title"/>
          </p:nvPr>
        </p:nvSpPr>
        <p:spPr/>
        <p:txBody>
          <a:bodyPr/>
          <a:lstStyle/>
          <a:p>
            <a:r>
              <a:rPr lang="en-US" dirty="0"/>
              <a:t>Asynchronous updates</a:t>
            </a:r>
          </a:p>
        </p:txBody>
      </p:sp>
      <p:sp>
        <p:nvSpPr>
          <p:cNvPr id="4" name="Slide Number Placeholder 3">
            <a:extLst>
              <a:ext uri="{FF2B5EF4-FFF2-40B4-BE49-F238E27FC236}">
                <a16:creationId xmlns:a16="http://schemas.microsoft.com/office/drawing/2014/main" id="{D793FA8D-689D-410C-AD21-AD712E871A09}"/>
              </a:ext>
            </a:extLst>
          </p:cNvPr>
          <p:cNvSpPr>
            <a:spLocks noGrp="1"/>
          </p:cNvSpPr>
          <p:nvPr>
            <p:ph type="sldNum" sz="quarter" idx="4"/>
          </p:nvPr>
        </p:nvSpPr>
        <p:spPr/>
        <p:txBody>
          <a:bodyPr/>
          <a:lstStyle/>
          <a:p>
            <a:fld id="{3A3ABCD3-4259-4031-A1A0-BB63FBFB7B73}" type="slidenum">
              <a:rPr lang="en-US" smtClean="0"/>
              <a:pPr/>
              <a:t>58</a:t>
            </a:fld>
            <a:endParaRPr lang="en-US" dirty="0"/>
          </a:p>
        </p:txBody>
      </p:sp>
      <p:sp>
        <p:nvSpPr>
          <p:cNvPr id="5" name="Content Placeholder 4">
            <a:extLst>
              <a:ext uri="{FF2B5EF4-FFF2-40B4-BE49-F238E27FC236}">
                <a16:creationId xmlns:a16="http://schemas.microsoft.com/office/drawing/2014/main" id="{52A2A7BC-5CDD-4573-B514-847A4A0947CE}"/>
              </a:ext>
            </a:extLst>
          </p:cNvPr>
          <p:cNvSpPr>
            <a:spLocks noGrp="1"/>
          </p:cNvSpPr>
          <p:nvPr>
            <p:ph sz="quarter" idx="14"/>
          </p:nvPr>
        </p:nvSpPr>
        <p:spPr/>
        <p:txBody>
          <a:bodyPr/>
          <a:lstStyle/>
          <a:p>
            <a:r>
              <a:rPr lang="en-US" dirty="0"/>
              <a:t>State updates may be asynchronous.</a:t>
            </a:r>
          </a:p>
          <a:p>
            <a:pPr lvl="1"/>
            <a:r>
              <a:rPr lang="en-US" dirty="0"/>
              <a:t>If new state values depend upon current state or props, inaccuracies can occur.</a:t>
            </a:r>
          </a:p>
          <a:p>
            <a:r>
              <a:rPr lang="en-US" dirty="0"/>
              <a:t>A second form of </a:t>
            </a:r>
            <a:r>
              <a:rPr lang="en-US" dirty="0" err="1"/>
              <a:t>setState</a:t>
            </a:r>
            <a:r>
              <a:rPr lang="en-US" dirty="0"/>
              <a:t>() exists.</a:t>
            </a:r>
          </a:p>
          <a:p>
            <a:pPr lvl="1"/>
            <a:r>
              <a:rPr lang="en-US" dirty="0"/>
              <a:t>Provide it with a callback function, which will be invoked when state is being updated.</a:t>
            </a:r>
          </a:p>
          <a:p>
            <a:pPr lvl="1"/>
            <a:r>
              <a:rPr lang="en-US" dirty="0"/>
              <a:t>The callback will be provided with current state and props.</a:t>
            </a:r>
          </a:p>
          <a:p>
            <a:pPr lvl="1"/>
            <a:r>
              <a:rPr lang="en-US" dirty="0"/>
              <a:t>The callback must return an object with the new state values.</a:t>
            </a:r>
          </a:p>
        </p:txBody>
      </p:sp>
    </p:spTree>
    <p:extLst>
      <p:ext uri="{BB962C8B-B14F-4D97-AF65-F5344CB8AC3E}">
        <p14:creationId xmlns:p14="http://schemas.microsoft.com/office/powerpoint/2010/main" val="1086401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BF742D-5320-4126-9F60-056BC40C0BF8}"/>
              </a:ext>
            </a:extLst>
          </p:cNvPr>
          <p:cNvSpPr>
            <a:spLocks noGrp="1"/>
          </p:cNvSpPr>
          <p:nvPr>
            <p:ph sz="quarter" idx="13"/>
          </p:nvPr>
        </p:nvSpPr>
        <p:spPr/>
        <p:txBody>
          <a:bodyPr/>
          <a:lstStyle/>
          <a:p>
            <a:r>
              <a:rPr lang="en-US" dirty="0"/>
              <a:t>Form inputs are used to display and update data.</a:t>
            </a:r>
          </a:p>
          <a:p>
            <a:r>
              <a:rPr lang="en-US" dirty="0"/>
              <a:t>State is updated by React, not directly by component code.</a:t>
            </a:r>
          </a:p>
          <a:p>
            <a:r>
              <a:rPr lang="en-US" dirty="0"/>
              <a:t>Props should not be updated at all.</a:t>
            </a:r>
          </a:p>
          <a:p>
            <a:r>
              <a:rPr lang="en-US" dirty="0"/>
              <a:t>Therefore, two-way binding is not used in React.</a:t>
            </a:r>
          </a:p>
          <a:p>
            <a:r>
              <a:rPr lang="en-US" dirty="0"/>
              <a:t>Instead, input change events are used to </a:t>
            </a:r>
            <a:r>
              <a:rPr lang="en-US" dirty="0" err="1"/>
              <a:t>setState</a:t>
            </a:r>
            <a:r>
              <a:rPr lang="en-US" dirty="0"/>
              <a:t>.</a:t>
            </a:r>
          </a:p>
          <a:p>
            <a:pPr lvl="1"/>
            <a:r>
              <a:rPr lang="en-US" dirty="0"/>
              <a:t>To mutate props, child controls must emit their own event.</a:t>
            </a:r>
          </a:p>
          <a:p>
            <a:pPr lvl="1"/>
            <a:r>
              <a:rPr lang="en-US" dirty="0"/>
              <a:t>Parent control would then update state.</a:t>
            </a:r>
          </a:p>
        </p:txBody>
      </p:sp>
      <p:sp>
        <p:nvSpPr>
          <p:cNvPr id="3" name="Title 2">
            <a:extLst>
              <a:ext uri="{FF2B5EF4-FFF2-40B4-BE49-F238E27FC236}">
                <a16:creationId xmlns:a16="http://schemas.microsoft.com/office/drawing/2014/main" id="{E32AB684-C002-4A31-A940-2723C9CD405F}"/>
              </a:ext>
            </a:extLst>
          </p:cNvPr>
          <p:cNvSpPr>
            <a:spLocks noGrp="1"/>
          </p:cNvSpPr>
          <p:nvPr>
            <p:ph type="title"/>
          </p:nvPr>
        </p:nvSpPr>
        <p:spPr/>
        <p:txBody>
          <a:bodyPr/>
          <a:lstStyle/>
          <a:p>
            <a:r>
              <a:rPr lang="en-US" dirty="0"/>
              <a:t>Two-way Binding</a:t>
            </a:r>
          </a:p>
        </p:txBody>
      </p:sp>
      <p:sp>
        <p:nvSpPr>
          <p:cNvPr id="4" name="Slide Number Placeholder 3">
            <a:extLst>
              <a:ext uri="{FF2B5EF4-FFF2-40B4-BE49-F238E27FC236}">
                <a16:creationId xmlns:a16="http://schemas.microsoft.com/office/drawing/2014/main" id="{D3882BE6-8528-4C70-A10A-186D895B30C9}"/>
              </a:ext>
            </a:extLst>
          </p:cNvPr>
          <p:cNvSpPr>
            <a:spLocks noGrp="1"/>
          </p:cNvSpPr>
          <p:nvPr>
            <p:ph type="sldNum" sz="quarter" idx="4"/>
          </p:nvPr>
        </p:nvSpPr>
        <p:spPr/>
        <p:txBody>
          <a:bodyPr/>
          <a:lstStyle/>
          <a:p>
            <a:fld id="{3A3ABCD3-4259-4031-A1A0-BB63FBFB7B73}" type="slidenum">
              <a:rPr lang="en-US" smtClean="0"/>
              <a:pPr/>
              <a:t>59</a:t>
            </a:fld>
            <a:endParaRPr lang="en-US" dirty="0"/>
          </a:p>
        </p:txBody>
      </p:sp>
    </p:spTree>
    <p:extLst>
      <p:ext uri="{BB962C8B-B14F-4D97-AF65-F5344CB8AC3E}">
        <p14:creationId xmlns:p14="http://schemas.microsoft.com/office/powerpoint/2010/main" val="69523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8" y="1129018"/>
            <a:ext cx="5757946" cy="4314186"/>
          </a:xfrm>
        </p:spPr>
        <p:txBody>
          <a:bodyPr/>
          <a:lstStyle/>
          <a:p>
            <a:pPr marL="0" indent="0">
              <a:buNone/>
            </a:pPr>
            <a:r>
              <a:rPr lang="en-US" b="1" dirty="0"/>
              <a:t>Day 1</a:t>
            </a:r>
          </a:p>
          <a:p>
            <a:r>
              <a:rPr lang="en-US" dirty="0"/>
              <a:t>Introduction</a:t>
            </a:r>
          </a:p>
          <a:p>
            <a:r>
              <a:rPr lang="en-US" dirty="0"/>
              <a:t>React Syntax and Basics</a:t>
            </a:r>
          </a:p>
          <a:p>
            <a:r>
              <a:rPr lang="en-US" dirty="0"/>
              <a:t>Dynamic Content</a:t>
            </a:r>
          </a:p>
          <a:p>
            <a:r>
              <a:rPr lang="en-US" dirty="0"/>
              <a:t>Styling Content</a:t>
            </a:r>
          </a:p>
          <a:p>
            <a:r>
              <a:rPr lang="en-US" dirty="0"/>
              <a:t>Debugging</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6</a:t>
            </a:fld>
            <a:endParaRPr lang="en-US" dirty="0"/>
          </a:p>
        </p:txBody>
      </p:sp>
    </p:spTree>
    <p:extLst>
      <p:ext uri="{BB962C8B-B14F-4D97-AF65-F5344CB8AC3E}">
        <p14:creationId xmlns:p14="http://schemas.microsoft.com/office/powerpoint/2010/main" val="341598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9E88D1-85FA-4839-8ADE-EC1FF0E79642}"/>
              </a:ext>
            </a:extLst>
          </p:cNvPr>
          <p:cNvSpPr>
            <a:spLocks noGrp="1"/>
          </p:cNvSpPr>
          <p:nvPr>
            <p:ph sz="quarter" idx="13"/>
          </p:nvPr>
        </p:nvSpPr>
        <p:spPr/>
        <p:txBody>
          <a:bodyPr/>
          <a:lstStyle/>
          <a:p>
            <a:pPr defTabSz="228600"/>
            <a:r>
              <a:rPr lang="en-US" dirty="0"/>
              <a:t>class </a:t>
            </a:r>
            <a:r>
              <a:rPr lang="en-US" dirty="0" err="1"/>
              <a:t>PersonForm</a:t>
            </a:r>
            <a:r>
              <a:rPr lang="en-US" dirty="0"/>
              <a:t> extends Component {</a:t>
            </a:r>
          </a:p>
          <a:p>
            <a:pPr defTabSz="228600"/>
            <a:r>
              <a:rPr lang="en-US" dirty="0"/>
              <a:t>	constructor(props) {</a:t>
            </a:r>
          </a:p>
          <a:p>
            <a:pPr defTabSz="228600"/>
            <a:r>
              <a:rPr lang="en-US" dirty="0"/>
              <a:t>		super(props);</a:t>
            </a:r>
          </a:p>
          <a:p>
            <a:pPr defTabSz="228600"/>
            <a:r>
              <a:rPr lang="en-US" dirty="0"/>
              <a:t>		</a:t>
            </a:r>
            <a:r>
              <a:rPr lang="en-US" dirty="0" err="1"/>
              <a:t>this.state</a:t>
            </a:r>
            <a:r>
              <a:rPr lang="en-US" dirty="0"/>
              <a:t> = { name: '' };</a:t>
            </a:r>
          </a:p>
          <a:p>
            <a:pPr defTabSz="228600"/>
            <a:r>
              <a:rPr lang="en-US" dirty="0"/>
              <a:t>	}</a:t>
            </a:r>
          </a:p>
          <a:p>
            <a:pPr defTabSz="228600"/>
            <a:r>
              <a:rPr lang="en-US" dirty="0"/>
              <a:t>	</a:t>
            </a:r>
            <a:r>
              <a:rPr lang="en-US" dirty="0" err="1"/>
              <a:t>handleNameChange</a:t>
            </a:r>
            <a:r>
              <a:rPr lang="en-US" dirty="0"/>
              <a:t> = (</a:t>
            </a:r>
            <a:r>
              <a:rPr lang="en-US" dirty="0" err="1"/>
              <a:t>evt</a:t>
            </a:r>
            <a:r>
              <a:rPr lang="en-US" dirty="0"/>
              <a:t>) =&gt; { </a:t>
            </a:r>
            <a:r>
              <a:rPr lang="en-US" dirty="0" err="1"/>
              <a:t>this.setState</a:t>
            </a:r>
            <a:r>
              <a:rPr lang="en-US" dirty="0"/>
              <a:t>({ name: </a:t>
            </a:r>
            <a:r>
              <a:rPr lang="en-US" dirty="0" err="1"/>
              <a:t>evt.target.value</a:t>
            </a:r>
            <a:r>
              <a:rPr lang="en-US" dirty="0"/>
              <a:t> }); }</a:t>
            </a:r>
          </a:p>
          <a:p>
            <a:pPr defTabSz="228600"/>
            <a:endParaRPr lang="en-US" dirty="0"/>
          </a:p>
          <a:p>
            <a:pPr defTabSz="228600"/>
            <a:r>
              <a:rPr lang="en-US" dirty="0"/>
              <a:t>	render() {</a:t>
            </a:r>
          </a:p>
          <a:p>
            <a:pPr defTabSz="228600"/>
            <a:r>
              <a:rPr lang="en-US" dirty="0"/>
              <a:t>		return (</a:t>
            </a:r>
          </a:p>
          <a:p>
            <a:pPr defTabSz="228600"/>
            <a:r>
              <a:rPr lang="en-US" dirty="0"/>
              <a:t>			&lt;input type="text" value={this.state.name} </a:t>
            </a:r>
            <a:r>
              <a:rPr lang="en-US" dirty="0" err="1"/>
              <a:t>onChange</a:t>
            </a:r>
            <a:r>
              <a:rPr lang="en-US" dirty="0"/>
              <a:t>={</a:t>
            </a:r>
            <a:r>
              <a:rPr lang="en-US" dirty="0" err="1"/>
              <a:t>this.handleNameChange</a:t>
            </a:r>
            <a:r>
              <a:rPr lang="en-US" dirty="0"/>
              <a:t>} /&gt;</a:t>
            </a:r>
          </a:p>
          <a:p>
            <a:pPr defTabSz="228600"/>
            <a:r>
              <a:rPr lang="en-US" dirty="0"/>
              <a:t>		);</a:t>
            </a:r>
          </a:p>
          <a:p>
            <a:pPr defTabSz="228600"/>
            <a:r>
              <a:rPr lang="en-US" dirty="0"/>
              <a:t>	}</a:t>
            </a:r>
          </a:p>
          <a:p>
            <a:pPr defTabSz="228600"/>
            <a:r>
              <a:rPr lang="en-US" dirty="0"/>
              <a:t>}</a:t>
            </a:r>
          </a:p>
        </p:txBody>
      </p:sp>
      <p:sp>
        <p:nvSpPr>
          <p:cNvPr id="3" name="Title 2">
            <a:extLst>
              <a:ext uri="{FF2B5EF4-FFF2-40B4-BE49-F238E27FC236}">
                <a16:creationId xmlns:a16="http://schemas.microsoft.com/office/drawing/2014/main" id="{B42372CC-4BD1-411E-BDD6-C972476A11B4}"/>
              </a:ext>
            </a:extLst>
          </p:cNvPr>
          <p:cNvSpPr>
            <a:spLocks noGrp="1"/>
          </p:cNvSpPr>
          <p:nvPr>
            <p:ph type="title"/>
          </p:nvPr>
        </p:nvSpPr>
        <p:spPr/>
        <p:txBody>
          <a:bodyPr/>
          <a:lstStyle/>
          <a:p>
            <a:r>
              <a:rPr lang="en-US" dirty="0"/>
              <a:t>Form input example</a:t>
            </a:r>
          </a:p>
        </p:txBody>
      </p:sp>
      <p:sp>
        <p:nvSpPr>
          <p:cNvPr id="4" name="Slide Number Placeholder 3">
            <a:extLst>
              <a:ext uri="{FF2B5EF4-FFF2-40B4-BE49-F238E27FC236}">
                <a16:creationId xmlns:a16="http://schemas.microsoft.com/office/drawing/2014/main" id="{A90D16AD-C235-478C-8942-C3C6B1F65E17}"/>
              </a:ext>
            </a:extLst>
          </p:cNvPr>
          <p:cNvSpPr>
            <a:spLocks noGrp="1"/>
          </p:cNvSpPr>
          <p:nvPr>
            <p:ph type="sldNum" sz="quarter" idx="4"/>
          </p:nvPr>
        </p:nvSpPr>
        <p:spPr/>
        <p:txBody>
          <a:bodyPr/>
          <a:lstStyle/>
          <a:p>
            <a:fld id="{3A3ABCD3-4259-4031-A1A0-BB63FBFB7B73}" type="slidenum">
              <a:rPr lang="en-US" smtClean="0"/>
              <a:pPr/>
              <a:t>60</a:t>
            </a:fld>
            <a:endParaRPr lang="en-US" dirty="0"/>
          </a:p>
        </p:txBody>
      </p:sp>
    </p:spTree>
    <p:extLst>
      <p:ext uri="{BB962C8B-B14F-4D97-AF65-F5344CB8AC3E}">
        <p14:creationId xmlns:p14="http://schemas.microsoft.com/office/powerpoint/2010/main" val="3264830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6908C2-B129-4A26-84B3-ACF22E2A5BC1}"/>
              </a:ext>
            </a:extLst>
          </p:cNvPr>
          <p:cNvSpPr>
            <a:spLocks noGrp="1"/>
          </p:cNvSpPr>
          <p:nvPr>
            <p:ph sz="quarter" idx="13"/>
          </p:nvPr>
        </p:nvSpPr>
        <p:spPr/>
        <p:txBody>
          <a:bodyPr/>
          <a:lstStyle/>
          <a:p>
            <a:r>
              <a:rPr lang="en-US" dirty="0"/>
              <a:t>Allow functional components to utilize React features like state, context, refs, etc.</a:t>
            </a:r>
          </a:p>
          <a:p>
            <a:r>
              <a:rPr lang="en-US" dirty="0"/>
              <a:t>Are completely optional.</a:t>
            </a:r>
          </a:p>
          <a:p>
            <a:r>
              <a:rPr lang="en-US" dirty="0"/>
              <a:t>Will not replace class-based components.</a:t>
            </a:r>
          </a:p>
          <a:p>
            <a:r>
              <a:rPr lang="en-US" dirty="0"/>
              <a:t>Can elegantly solve some challenges with class-based components.</a:t>
            </a:r>
          </a:p>
          <a:p>
            <a:pPr lvl="1"/>
            <a:r>
              <a:rPr lang="en-US" dirty="0"/>
              <a:t>It's hard to re-use stateful logic between components.</a:t>
            </a:r>
          </a:p>
          <a:p>
            <a:pPr lvl="2"/>
            <a:r>
              <a:rPr lang="en-US" dirty="0"/>
              <a:t>Current solutions use render props or higher-order components.</a:t>
            </a:r>
          </a:p>
          <a:p>
            <a:pPr lvl="1"/>
            <a:r>
              <a:rPr lang="en-US" dirty="0"/>
              <a:t>Code often duplicated between </a:t>
            </a:r>
            <a:r>
              <a:rPr lang="en-US" dirty="0" err="1"/>
              <a:t>componentDidMount</a:t>
            </a:r>
            <a:r>
              <a:rPr lang="en-US" dirty="0"/>
              <a:t> and </a:t>
            </a:r>
            <a:r>
              <a:rPr lang="en-US" dirty="0" err="1"/>
              <a:t>componentDidUpdate</a:t>
            </a:r>
            <a:r>
              <a:rPr lang="en-US" dirty="0"/>
              <a:t> lifecycle events.</a:t>
            </a:r>
          </a:p>
          <a:p>
            <a:pPr lvl="1"/>
            <a:r>
              <a:rPr lang="en-US" dirty="0" err="1"/>
              <a:t>componentWillUnmount</a:t>
            </a:r>
            <a:r>
              <a:rPr lang="en-US" dirty="0"/>
              <a:t> often cleans up things done in </a:t>
            </a:r>
            <a:r>
              <a:rPr lang="en-US" dirty="0" err="1"/>
              <a:t>componentDidMount</a:t>
            </a:r>
            <a:r>
              <a:rPr lang="en-US" dirty="0"/>
              <a:t>.</a:t>
            </a:r>
          </a:p>
          <a:p>
            <a:pPr lvl="1"/>
            <a:r>
              <a:rPr lang="en-US" dirty="0" err="1"/>
              <a:t>componentDidMount</a:t>
            </a:r>
            <a:r>
              <a:rPr lang="en-US" dirty="0"/>
              <a:t> often contains several unrelated actions.</a:t>
            </a:r>
          </a:p>
          <a:p>
            <a:r>
              <a:rPr lang="en-US" dirty="0"/>
              <a:t>React team doesn't expect folks will re-write existing class-based components.</a:t>
            </a:r>
          </a:p>
          <a:p>
            <a:pPr lvl="1"/>
            <a:r>
              <a:rPr lang="en-US" dirty="0"/>
              <a:t>Do expect that going forward most (or all) components will be functional.</a:t>
            </a:r>
          </a:p>
        </p:txBody>
      </p:sp>
      <p:sp>
        <p:nvSpPr>
          <p:cNvPr id="3" name="Title 2">
            <a:extLst>
              <a:ext uri="{FF2B5EF4-FFF2-40B4-BE49-F238E27FC236}">
                <a16:creationId xmlns:a16="http://schemas.microsoft.com/office/drawing/2014/main" id="{A46B03C0-52FD-4E22-9183-BA39E0035C9A}"/>
              </a:ext>
            </a:extLst>
          </p:cNvPr>
          <p:cNvSpPr>
            <a:spLocks noGrp="1"/>
          </p:cNvSpPr>
          <p:nvPr>
            <p:ph type="title"/>
          </p:nvPr>
        </p:nvSpPr>
        <p:spPr/>
        <p:txBody>
          <a:bodyPr/>
          <a:lstStyle/>
          <a:p>
            <a:r>
              <a:rPr lang="en-US" dirty="0"/>
              <a:t>React Hooks (new with version 16.8)</a:t>
            </a:r>
          </a:p>
        </p:txBody>
      </p:sp>
      <p:sp>
        <p:nvSpPr>
          <p:cNvPr id="4" name="Slide Number Placeholder 3">
            <a:extLst>
              <a:ext uri="{FF2B5EF4-FFF2-40B4-BE49-F238E27FC236}">
                <a16:creationId xmlns:a16="http://schemas.microsoft.com/office/drawing/2014/main" id="{DA372C2E-FA66-41E9-B46E-9E0EDA4CD0A4}"/>
              </a:ext>
            </a:extLst>
          </p:cNvPr>
          <p:cNvSpPr>
            <a:spLocks noGrp="1"/>
          </p:cNvSpPr>
          <p:nvPr>
            <p:ph type="sldNum" sz="quarter" idx="4"/>
          </p:nvPr>
        </p:nvSpPr>
        <p:spPr/>
        <p:txBody>
          <a:bodyPr/>
          <a:lstStyle/>
          <a:p>
            <a:fld id="{3A3ABCD3-4259-4031-A1A0-BB63FBFB7B73}" type="slidenum">
              <a:rPr lang="en-US" smtClean="0"/>
              <a:pPr/>
              <a:t>61</a:t>
            </a:fld>
            <a:endParaRPr lang="en-US" dirty="0"/>
          </a:p>
        </p:txBody>
      </p:sp>
    </p:spTree>
    <p:extLst>
      <p:ext uri="{BB962C8B-B14F-4D97-AF65-F5344CB8AC3E}">
        <p14:creationId xmlns:p14="http://schemas.microsoft.com/office/powerpoint/2010/main" val="3493247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2 in your student files</a:t>
            </a:r>
          </a:p>
        </p:txBody>
      </p:sp>
      <p:sp>
        <p:nvSpPr>
          <p:cNvPr id="3" name="Title 2"/>
          <p:cNvSpPr>
            <a:spLocks noGrp="1"/>
          </p:cNvSpPr>
          <p:nvPr>
            <p:ph type="title"/>
          </p:nvPr>
        </p:nvSpPr>
        <p:spPr/>
        <p:txBody>
          <a:bodyPr/>
          <a:lstStyle/>
          <a:p>
            <a:r>
              <a:rPr lang="en-US" dirty="0"/>
              <a:t>Exercise 2: React Syntax and Basics</a:t>
            </a:r>
          </a:p>
        </p:txBody>
      </p:sp>
      <p:sp>
        <p:nvSpPr>
          <p:cNvPr id="4" name="Slide Number Placeholder 3"/>
          <p:cNvSpPr>
            <a:spLocks noGrp="1"/>
          </p:cNvSpPr>
          <p:nvPr>
            <p:ph type="sldNum" sz="quarter" idx="4"/>
          </p:nvPr>
        </p:nvSpPr>
        <p:spPr/>
        <p:txBody>
          <a:bodyPr/>
          <a:lstStyle/>
          <a:p>
            <a:fld id="{3A3ABCD3-4259-4031-A1A0-BB63FBFB7B73}" type="slidenum">
              <a:rPr lang="en-US" smtClean="0"/>
              <a:pPr/>
              <a:t>62</a:t>
            </a:fld>
            <a:endParaRPr lang="en-US" dirty="0"/>
          </a:p>
        </p:txBody>
      </p:sp>
    </p:spTree>
    <p:extLst>
      <p:ext uri="{BB962C8B-B14F-4D97-AF65-F5344CB8AC3E}">
        <p14:creationId xmlns:p14="http://schemas.microsoft.com/office/powerpoint/2010/main" val="24669633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Conditionally Rendering Content</a:t>
            </a:r>
          </a:p>
          <a:p>
            <a:r>
              <a:rPr lang="en-US" dirty="0"/>
              <a:t>Collection Content</a:t>
            </a:r>
          </a:p>
          <a:p>
            <a:r>
              <a:rPr lang="en-US" dirty="0"/>
              <a:t>Updating State Immutably</a:t>
            </a:r>
          </a:p>
          <a:p>
            <a:r>
              <a:rPr lang="en-US" dirty="0"/>
              <a:t>Collections and Keys</a:t>
            </a:r>
          </a:p>
          <a:p>
            <a:r>
              <a:rPr lang="en-US" dirty="0"/>
              <a:t>More Flexible Collections</a:t>
            </a:r>
          </a:p>
        </p:txBody>
      </p:sp>
      <p:sp>
        <p:nvSpPr>
          <p:cNvPr id="3" name="Title 2"/>
          <p:cNvSpPr>
            <a:spLocks noGrp="1"/>
          </p:cNvSpPr>
          <p:nvPr>
            <p:ph type="title"/>
          </p:nvPr>
        </p:nvSpPr>
        <p:spPr/>
        <p:txBody>
          <a:bodyPr/>
          <a:lstStyle/>
          <a:p>
            <a:r>
              <a:rPr lang="en-US" dirty="0"/>
              <a:t>Lesson 3: Dynamic Content</a:t>
            </a:r>
          </a:p>
        </p:txBody>
      </p:sp>
      <p:sp>
        <p:nvSpPr>
          <p:cNvPr id="4" name="Slide Number Placeholder 3"/>
          <p:cNvSpPr>
            <a:spLocks noGrp="1"/>
          </p:cNvSpPr>
          <p:nvPr>
            <p:ph type="sldNum" sz="quarter" idx="4"/>
          </p:nvPr>
        </p:nvSpPr>
        <p:spPr/>
        <p:txBody>
          <a:bodyPr/>
          <a:lstStyle/>
          <a:p>
            <a:fld id="{3A3ABCD3-4259-4031-A1A0-BB63FBFB7B73}" type="slidenum">
              <a:rPr lang="en-US" smtClean="0"/>
              <a:pPr/>
              <a:t>63</a:t>
            </a:fld>
            <a:endParaRPr lang="en-US" dirty="0"/>
          </a:p>
        </p:txBody>
      </p:sp>
    </p:spTree>
    <p:extLst>
      <p:ext uri="{BB962C8B-B14F-4D97-AF65-F5344CB8AC3E}">
        <p14:creationId xmlns:p14="http://schemas.microsoft.com/office/powerpoint/2010/main" val="2763423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3CD32F-0978-4398-92D8-50A5E1DB0946}"/>
              </a:ext>
            </a:extLst>
          </p:cNvPr>
          <p:cNvSpPr>
            <a:spLocks noGrp="1"/>
          </p:cNvSpPr>
          <p:nvPr>
            <p:ph sz="quarter" idx="13"/>
          </p:nvPr>
        </p:nvSpPr>
        <p:spPr/>
        <p:txBody>
          <a:bodyPr/>
          <a:lstStyle/>
          <a:p>
            <a:r>
              <a:rPr lang="en-US" dirty="0"/>
              <a:t>render() {</a:t>
            </a:r>
          </a:p>
          <a:p>
            <a:r>
              <a:rPr lang="en-US" dirty="0"/>
              <a:t>	return (&lt;div&gt;</a:t>
            </a:r>
          </a:p>
          <a:p>
            <a:r>
              <a:rPr lang="en-US" dirty="0"/>
              <a:t>		//other JSX content here</a:t>
            </a:r>
          </a:p>
          <a:p>
            <a:r>
              <a:rPr lang="en-US" dirty="0"/>
              <a:t>		{ </a:t>
            </a:r>
            <a:r>
              <a:rPr lang="en-US" dirty="0" err="1"/>
              <a:t>this.props.showDetails</a:t>
            </a:r>
            <a:r>
              <a:rPr lang="en-US" dirty="0"/>
              <a:t> &amp;&amp;</a:t>
            </a:r>
          </a:p>
          <a:p>
            <a:r>
              <a:rPr lang="en-US" dirty="0"/>
              <a:t>			&lt;div&gt;Some content&lt;/div&gt;	}</a:t>
            </a:r>
          </a:p>
          <a:p>
            <a:r>
              <a:rPr lang="en-US" dirty="0"/>
              <a:t>	&lt;/div&gt;);</a:t>
            </a:r>
          </a:p>
          <a:p>
            <a:r>
              <a:rPr lang="en-US" dirty="0"/>
              <a:t>};</a:t>
            </a:r>
          </a:p>
        </p:txBody>
      </p:sp>
      <p:sp>
        <p:nvSpPr>
          <p:cNvPr id="3" name="Title 2">
            <a:extLst>
              <a:ext uri="{FF2B5EF4-FFF2-40B4-BE49-F238E27FC236}">
                <a16:creationId xmlns:a16="http://schemas.microsoft.com/office/drawing/2014/main" id="{A440E077-382B-416E-8325-52B597952B2B}"/>
              </a:ext>
            </a:extLst>
          </p:cNvPr>
          <p:cNvSpPr>
            <a:spLocks noGrp="1"/>
          </p:cNvSpPr>
          <p:nvPr>
            <p:ph type="title"/>
          </p:nvPr>
        </p:nvSpPr>
        <p:spPr/>
        <p:txBody>
          <a:bodyPr/>
          <a:lstStyle/>
          <a:p>
            <a:r>
              <a:rPr lang="en-US" dirty="0"/>
              <a:t>Conditionally rendering content</a:t>
            </a:r>
          </a:p>
        </p:txBody>
      </p:sp>
      <p:sp>
        <p:nvSpPr>
          <p:cNvPr id="4" name="Slide Number Placeholder 3">
            <a:extLst>
              <a:ext uri="{FF2B5EF4-FFF2-40B4-BE49-F238E27FC236}">
                <a16:creationId xmlns:a16="http://schemas.microsoft.com/office/drawing/2014/main" id="{2FF78EA4-70D3-4D95-9D1A-979EE3879BC1}"/>
              </a:ext>
            </a:extLst>
          </p:cNvPr>
          <p:cNvSpPr>
            <a:spLocks noGrp="1"/>
          </p:cNvSpPr>
          <p:nvPr>
            <p:ph type="sldNum" sz="quarter" idx="4"/>
          </p:nvPr>
        </p:nvSpPr>
        <p:spPr/>
        <p:txBody>
          <a:bodyPr/>
          <a:lstStyle/>
          <a:p>
            <a:fld id="{3A3ABCD3-4259-4031-A1A0-BB63FBFB7B73}" type="slidenum">
              <a:rPr lang="en-US" smtClean="0"/>
              <a:pPr/>
              <a:t>64</a:t>
            </a:fld>
            <a:endParaRPr lang="en-US" dirty="0"/>
          </a:p>
        </p:txBody>
      </p:sp>
      <p:sp>
        <p:nvSpPr>
          <p:cNvPr id="6" name="Content Placeholder 5">
            <a:extLst>
              <a:ext uri="{FF2B5EF4-FFF2-40B4-BE49-F238E27FC236}">
                <a16:creationId xmlns:a16="http://schemas.microsoft.com/office/drawing/2014/main" id="{C2CD3AA2-28C2-46E2-961D-0719229EAFD9}"/>
              </a:ext>
            </a:extLst>
          </p:cNvPr>
          <p:cNvSpPr>
            <a:spLocks noGrp="1"/>
          </p:cNvSpPr>
          <p:nvPr>
            <p:ph sz="quarter" idx="14"/>
          </p:nvPr>
        </p:nvSpPr>
        <p:spPr/>
        <p:txBody>
          <a:bodyPr/>
          <a:lstStyle/>
          <a:p>
            <a:r>
              <a:rPr lang="en-US" dirty="0"/>
              <a:t>Whether content renders can be based upon state or props data.</a:t>
            </a:r>
          </a:p>
          <a:p>
            <a:r>
              <a:rPr lang="en-US" dirty="0"/>
              <a:t>JSX is ultimately converted into </a:t>
            </a:r>
            <a:r>
              <a:rPr lang="en-US" dirty="0" err="1"/>
              <a:t>React.createElement</a:t>
            </a:r>
            <a:r>
              <a:rPr lang="en-US" dirty="0"/>
              <a:t>() calls.</a:t>
            </a:r>
          </a:p>
          <a:p>
            <a:pPr lvl="1"/>
            <a:r>
              <a:rPr lang="en-US" dirty="0"/>
              <a:t>JSX is just JavaScript.</a:t>
            </a:r>
          </a:p>
          <a:p>
            <a:r>
              <a:rPr lang="en-US" dirty="0"/>
              <a:t>Logical operations can be embedded in the JSX expressions.</a:t>
            </a:r>
          </a:p>
        </p:txBody>
      </p:sp>
    </p:spTree>
    <p:extLst>
      <p:ext uri="{BB962C8B-B14F-4D97-AF65-F5344CB8AC3E}">
        <p14:creationId xmlns:p14="http://schemas.microsoft.com/office/powerpoint/2010/main" val="564155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C50409-B879-49C7-B99B-94A8C3571B8A}"/>
              </a:ext>
            </a:extLst>
          </p:cNvPr>
          <p:cNvSpPr>
            <a:spLocks noGrp="1"/>
          </p:cNvSpPr>
          <p:nvPr>
            <p:ph sz="quarter" idx="13"/>
          </p:nvPr>
        </p:nvSpPr>
        <p:spPr/>
        <p:txBody>
          <a:bodyPr/>
          <a:lstStyle/>
          <a:p>
            <a:r>
              <a:rPr lang="en-US" dirty="0"/>
              <a:t>render() {</a:t>
            </a:r>
          </a:p>
          <a:p>
            <a:r>
              <a:rPr lang="en-US" dirty="0"/>
              <a:t>	return (&lt;div&gt;</a:t>
            </a:r>
          </a:p>
          <a:p>
            <a:r>
              <a:rPr lang="en-US" dirty="0"/>
              <a:t>		//other JSX content here</a:t>
            </a:r>
          </a:p>
          <a:p>
            <a:r>
              <a:rPr lang="en-US" dirty="0"/>
              <a:t>		{ </a:t>
            </a:r>
            <a:r>
              <a:rPr lang="en-US" dirty="0" err="1"/>
              <a:t>this.props.expanded</a:t>
            </a:r>
            <a:r>
              <a:rPr lang="en-US" dirty="0"/>
              <a:t> ?</a:t>
            </a:r>
          </a:p>
          <a:p>
            <a:r>
              <a:rPr lang="en-US" dirty="0"/>
              <a:t>			&lt;div&gt;Some content&lt;/div&gt; :</a:t>
            </a:r>
          </a:p>
          <a:p>
            <a:r>
              <a:rPr lang="en-US" dirty="0"/>
              <a:t>			&lt;div&gt;Other content&lt;/div&gt;</a:t>
            </a:r>
          </a:p>
          <a:p>
            <a:r>
              <a:rPr lang="en-US" dirty="0"/>
              <a:t>		}</a:t>
            </a:r>
          </a:p>
          <a:p>
            <a:r>
              <a:rPr lang="en-US" dirty="0"/>
              <a:t>	&lt;/div&gt;);</a:t>
            </a:r>
          </a:p>
          <a:p>
            <a:r>
              <a:rPr lang="en-US" dirty="0"/>
              <a:t>};</a:t>
            </a:r>
          </a:p>
          <a:p>
            <a:endParaRPr lang="en-US" dirty="0"/>
          </a:p>
        </p:txBody>
      </p:sp>
      <p:sp>
        <p:nvSpPr>
          <p:cNvPr id="3" name="Title 2">
            <a:extLst>
              <a:ext uri="{FF2B5EF4-FFF2-40B4-BE49-F238E27FC236}">
                <a16:creationId xmlns:a16="http://schemas.microsoft.com/office/drawing/2014/main" id="{96419C9B-E891-4046-BAB8-639B84F26577}"/>
              </a:ext>
            </a:extLst>
          </p:cNvPr>
          <p:cNvSpPr>
            <a:spLocks noGrp="1"/>
          </p:cNvSpPr>
          <p:nvPr>
            <p:ph type="title"/>
          </p:nvPr>
        </p:nvSpPr>
        <p:spPr/>
        <p:txBody>
          <a:bodyPr/>
          <a:lstStyle/>
          <a:p>
            <a:r>
              <a:rPr lang="en-US" dirty="0"/>
              <a:t>Using alternate content</a:t>
            </a:r>
          </a:p>
        </p:txBody>
      </p:sp>
      <p:sp>
        <p:nvSpPr>
          <p:cNvPr id="4" name="Slide Number Placeholder 3">
            <a:extLst>
              <a:ext uri="{FF2B5EF4-FFF2-40B4-BE49-F238E27FC236}">
                <a16:creationId xmlns:a16="http://schemas.microsoft.com/office/drawing/2014/main" id="{CCC5B749-8834-420A-B2BB-50F82723B861}"/>
              </a:ext>
            </a:extLst>
          </p:cNvPr>
          <p:cNvSpPr>
            <a:spLocks noGrp="1"/>
          </p:cNvSpPr>
          <p:nvPr>
            <p:ph type="sldNum" sz="quarter" idx="4"/>
          </p:nvPr>
        </p:nvSpPr>
        <p:spPr/>
        <p:txBody>
          <a:bodyPr/>
          <a:lstStyle/>
          <a:p>
            <a:fld id="{3A3ABCD3-4259-4031-A1A0-BB63FBFB7B73}" type="slidenum">
              <a:rPr lang="en-US" smtClean="0"/>
              <a:pPr/>
              <a:t>65</a:t>
            </a:fld>
            <a:endParaRPr lang="en-US" dirty="0"/>
          </a:p>
        </p:txBody>
      </p:sp>
      <p:sp>
        <p:nvSpPr>
          <p:cNvPr id="5" name="Content Placeholder 4">
            <a:extLst>
              <a:ext uri="{FF2B5EF4-FFF2-40B4-BE49-F238E27FC236}">
                <a16:creationId xmlns:a16="http://schemas.microsoft.com/office/drawing/2014/main" id="{7535B2B2-C882-4362-BDE3-EAB5207FF54D}"/>
              </a:ext>
            </a:extLst>
          </p:cNvPr>
          <p:cNvSpPr>
            <a:spLocks noGrp="1"/>
          </p:cNvSpPr>
          <p:nvPr>
            <p:ph sz="quarter" idx="14"/>
          </p:nvPr>
        </p:nvSpPr>
        <p:spPr/>
        <p:txBody>
          <a:bodyPr/>
          <a:lstStyle/>
          <a:p>
            <a:r>
              <a:rPr lang="en-US" dirty="0"/>
              <a:t>The ternary operator can be used to choose between alternative content.</a:t>
            </a:r>
          </a:p>
          <a:p>
            <a:r>
              <a:rPr lang="en-US" dirty="0"/>
              <a:t>Standard "if" statements cannot.</a:t>
            </a:r>
          </a:p>
          <a:p>
            <a:pPr lvl="1"/>
            <a:r>
              <a:rPr lang="en-US" dirty="0"/>
              <a:t>Block statements are not allowed in JSX.</a:t>
            </a:r>
          </a:p>
          <a:p>
            <a:endParaRPr lang="en-US" dirty="0"/>
          </a:p>
        </p:txBody>
      </p:sp>
    </p:spTree>
    <p:extLst>
      <p:ext uri="{BB962C8B-B14F-4D97-AF65-F5344CB8AC3E}">
        <p14:creationId xmlns:p14="http://schemas.microsoft.com/office/powerpoint/2010/main" val="1235215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8F4177-3D9F-45CC-9B59-1FE56F7B4BC9}"/>
              </a:ext>
            </a:extLst>
          </p:cNvPr>
          <p:cNvSpPr>
            <a:spLocks noGrp="1"/>
          </p:cNvSpPr>
          <p:nvPr>
            <p:ph sz="quarter" idx="13"/>
          </p:nvPr>
        </p:nvSpPr>
        <p:spPr/>
        <p:txBody>
          <a:bodyPr/>
          <a:lstStyle/>
          <a:p>
            <a:r>
              <a:rPr lang="en-US" dirty="0"/>
              <a:t>render() {</a:t>
            </a:r>
          </a:p>
          <a:p>
            <a:r>
              <a:rPr lang="en-US" dirty="0"/>
              <a:t>	let </a:t>
            </a:r>
            <a:r>
              <a:rPr lang="en-US" dirty="0" err="1"/>
              <a:t>myContent</a:t>
            </a:r>
            <a:r>
              <a:rPr lang="en-US" dirty="0"/>
              <a:t> = null;</a:t>
            </a:r>
          </a:p>
          <a:p>
            <a:r>
              <a:rPr lang="en-US" dirty="0"/>
              <a:t>	if (</a:t>
            </a:r>
            <a:r>
              <a:rPr lang="en-US" dirty="0" err="1"/>
              <a:t>this.props.expanded</a:t>
            </a:r>
            <a:r>
              <a:rPr lang="en-US" dirty="0"/>
              <a:t>) {</a:t>
            </a:r>
          </a:p>
          <a:p>
            <a:r>
              <a:rPr lang="en-US" dirty="0"/>
              <a:t>		</a:t>
            </a:r>
            <a:r>
              <a:rPr lang="en-US" dirty="0" err="1"/>
              <a:t>myContent</a:t>
            </a:r>
            <a:r>
              <a:rPr lang="en-US" dirty="0"/>
              <a:t> = (&lt;div&gt;Details here&lt;/div&gt;);</a:t>
            </a:r>
          </a:p>
          <a:p>
            <a:r>
              <a:rPr lang="en-US" dirty="0"/>
              <a:t>	}</a:t>
            </a:r>
          </a:p>
          <a:p>
            <a:r>
              <a:rPr lang="en-US" dirty="0"/>
              <a:t>	return (</a:t>
            </a:r>
          </a:p>
          <a:p>
            <a:r>
              <a:rPr lang="en-US" dirty="0"/>
              <a:t>		//other JSX content here</a:t>
            </a:r>
          </a:p>
          <a:p>
            <a:r>
              <a:rPr lang="en-US" dirty="0"/>
              <a:t>		{</a:t>
            </a:r>
            <a:r>
              <a:rPr lang="en-US" dirty="0" err="1"/>
              <a:t>myContent</a:t>
            </a:r>
            <a:r>
              <a:rPr lang="en-US" dirty="0"/>
              <a:t>}</a:t>
            </a:r>
          </a:p>
          <a:p>
            <a:r>
              <a:rPr lang="en-US" dirty="0"/>
              <a:t>	);</a:t>
            </a:r>
          </a:p>
          <a:p>
            <a:r>
              <a:rPr lang="en-US" dirty="0"/>
              <a:t>}</a:t>
            </a:r>
          </a:p>
        </p:txBody>
      </p:sp>
      <p:sp>
        <p:nvSpPr>
          <p:cNvPr id="3" name="Title 2">
            <a:extLst>
              <a:ext uri="{FF2B5EF4-FFF2-40B4-BE49-F238E27FC236}">
                <a16:creationId xmlns:a16="http://schemas.microsoft.com/office/drawing/2014/main" id="{2EAD40CF-3A61-4D1D-8A62-8E3F00AF57E9}"/>
              </a:ext>
            </a:extLst>
          </p:cNvPr>
          <p:cNvSpPr>
            <a:spLocks noGrp="1"/>
          </p:cNvSpPr>
          <p:nvPr>
            <p:ph type="title"/>
          </p:nvPr>
        </p:nvSpPr>
        <p:spPr/>
        <p:txBody>
          <a:bodyPr/>
          <a:lstStyle/>
          <a:p>
            <a:r>
              <a:rPr lang="en-US" dirty="0"/>
              <a:t>Simpler syntax</a:t>
            </a:r>
          </a:p>
        </p:txBody>
      </p:sp>
      <p:sp>
        <p:nvSpPr>
          <p:cNvPr id="4" name="Slide Number Placeholder 3">
            <a:extLst>
              <a:ext uri="{FF2B5EF4-FFF2-40B4-BE49-F238E27FC236}">
                <a16:creationId xmlns:a16="http://schemas.microsoft.com/office/drawing/2014/main" id="{ECC5DA83-B02E-4669-B52A-C60FF9AA0030}"/>
              </a:ext>
            </a:extLst>
          </p:cNvPr>
          <p:cNvSpPr>
            <a:spLocks noGrp="1"/>
          </p:cNvSpPr>
          <p:nvPr>
            <p:ph type="sldNum" sz="quarter" idx="4"/>
          </p:nvPr>
        </p:nvSpPr>
        <p:spPr/>
        <p:txBody>
          <a:bodyPr/>
          <a:lstStyle/>
          <a:p>
            <a:fld id="{3A3ABCD3-4259-4031-A1A0-BB63FBFB7B73}" type="slidenum">
              <a:rPr lang="en-US" smtClean="0"/>
              <a:pPr/>
              <a:t>66</a:t>
            </a:fld>
            <a:endParaRPr lang="en-US" dirty="0"/>
          </a:p>
        </p:txBody>
      </p:sp>
      <p:sp>
        <p:nvSpPr>
          <p:cNvPr id="5" name="Content Placeholder 4">
            <a:extLst>
              <a:ext uri="{FF2B5EF4-FFF2-40B4-BE49-F238E27FC236}">
                <a16:creationId xmlns:a16="http://schemas.microsoft.com/office/drawing/2014/main" id="{7961B513-E5AE-4CFC-A468-FC322B3784A2}"/>
              </a:ext>
            </a:extLst>
          </p:cNvPr>
          <p:cNvSpPr>
            <a:spLocks noGrp="1"/>
          </p:cNvSpPr>
          <p:nvPr>
            <p:ph sz="quarter" idx="14"/>
          </p:nvPr>
        </p:nvSpPr>
        <p:spPr/>
        <p:txBody>
          <a:bodyPr/>
          <a:lstStyle/>
          <a:p>
            <a:r>
              <a:rPr lang="en-US" dirty="0"/>
              <a:t>Ternary operators in JSX can lead to convoluted, bloated code.</a:t>
            </a:r>
          </a:p>
          <a:p>
            <a:r>
              <a:rPr lang="en-US" dirty="0"/>
              <a:t>Instead, other code can be executed inside the render() method, prior to returning JSX.</a:t>
            </a:r>
          </a:p>
          <a:p>
            <a:r>
              <a:rPr lang="en-US" dirty="0"/>
              <a:t>Block statements such as "if" are allowed outside of JSX.</a:t>
            </a:r>
          </a:p>
          <a:p>
            <a:r>
              <a:rPr lang="en-US" dirty="0"/>
              <a:t>This keeps the render method simpler.</a:t>
            </a:r>
          </a:p>
          <a:p>
            <a:pPr lvl="1"/>
            <a:r>
              <a:rPr lang="en-US" dirty="0"/>
              <a:t>Build chunks of content inside render.</a:t>
            </a:r>
          </a:p>
          <a:p>
            <a:pPr lvl="1"/>
            <a:r>
              <a:rPr lang="en-US" dirty="0"/>
              <a:t>Assemble the chunks in the return statement.</a:t>
            </a:r>
          </a:p>
        </p:txBody>
      </p:sp>
    </p:spTree>
    <p:extLst>
      <p:ext uri="{BB962C8B-B14F-4D97-AF65-F5344CB8AC3E}">
        <p14:creationId xmlns:p14="http://schemas.microsoft.com/office/powerpoint/2010/main" val="26557654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53716A-06D1-43F6-AE1B-8071BC056D07}"/>
              </a:ext>
            </a:extLst>
          </p:cNvPr>
          <p:cNvSpPr>
            <a:spLocks noGrp="1"/>
          </p:cNvSpPr>
          <p:nvPr>
            <p:ph sz="quarter" idx="13"/>
          </p:nvPr>
        </p:nvSpPr>
        <p:spPr/>
        <p:txBody>
          <a:bodyPr/>
          <a:lstStyle/>
          <a:p>
            <a:r>
              <a:rPr lang="en-US" dirty="0"/>
              <a:t>In extreme cases, a component may wish to prevent itself from rendering.</a:t>
            </a:r>
          </a:p>
          <a:p>
            <a:r>
              <a:rPr lang="en-US" dirty="0"/>
              <a:t>Return null from the render() method (class-based component.)</a:t>
            </a:r>
          </a:p>
          <a:p>
            <a:r>
              <a:rPr lang="en-US" dirty="0"/>
              <a:t>Return null from the function (functional component.)</a:t>
            </a:r>
          </a:p>
          <a:p>
            <a:endParaRPr lang="en-US" dirty="0"/>
          </a:p>
        </p:txBody>
      </p:sp>
      <p:sp>
        <p:nvSpPr>
          <p:cNvPr id="3" name="Title 2">
            <a:extLst>
              <a:ext uri="{FF2B5EF4-FFF2-40B4-BE49-F238E27FC236}">
                <a16:creationId xmlns:a16="http://schemas.microsoft.com/office/drawing/2014/main" id="{71483DF3-A5F0-4088-B5B0-2FC9444800E0}"/>
              </a:ext>
            </a:extLst>
          </p:cNvPr>
          <p:cNvSpPr>
            <a:spLocks noGrp="1"/>
          </p:cNvSpPr>
          <p:nvPr>
            <p:ph type="title"/>
          </p:nvPr>
        </p:nvSpPr>
        <p:spPr/>
        <p:txBody>
          <a:bodyPr/>
          <a:lstStyle/>
          <a:p>
            <a:r>
              <a:rPr lang="en-US" dirty="0"/>
              <a:t>Preventing a component from rendering</a:t>
            </a:r>
          </a:p>
        </p:txBody>
      </p:sp>
      <p:sp>
        <p:nvSpPr>
          <p:cNvPr id="4" name="Slide Number Placeholder 3">
            <a:extLst>
              <a:ext uri="{FF2B5EF4-FFF2-40B4-BE49-F238E27FC236}">
                <a16:creationId xmlns:a16="http://schemas.microsoft.com/office/drawing/2014/main" id="{73557A5B-C0B5-4D6F-A3E4-C79C62055169}"/>
              </a:ext>
            </a:extLst>
          </p:cNvPr>
          <p:cNvSpPr>
            <a:spLocks noGrp="1"/>
          </p:cNvSpPr>
          <p:nvPr>
            <p:ph type="sldNum" sz="quarter" idx="4"/>
          </p:nvPr>
        </p:nvSpPr>
        <p:spPr/>
        <p:txBody>
          <a:bodyPr/>
          <a:lstStyle/>
          <a:p>
            <a:fld id="{3A3ABCD3-4259-4031-A1A0-BB63FBFB7B73}" type="slidenum">
              <a:rPr lang="en-US" smtClean="0"/>
              <a:pPr/>
              <a:t>67</a:t>
            </a:fld>
            <a:endParaRPr lang="en-US" dirty="0"/>
          </a:p>
        </p:txBody>
      </p:sp>
    </p:spTree>
    <p:extLst>
      <p:ext uri="{BB962C8B-B14F-4D97-AF65-F5344CB8AC3E}">
        <p14:creationId xmlns:p14="http://schemas.microsoft.com/office/powerpoint/2010/main" val="29699799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4A299-75B6-4E69-AA1A-8A50362C3C3B}"/>
              </a:ext>
            </a:extLst>
          </p:cNvPr>
          <p:cNvSpPr>
            <a:spLocks noGrp="1"/>
          </p:cNvSpPr>
          <p:nvPr>
            <p:ph sz="quarter" idx="13"/>
          </p:nvPr>
        </p:nvSpPr>
        <p:spPr/>
        <p:txBody>
          <a:bodyPr/>
          <a:lstStyle/>
          <a:p>
            <a:r>
              <a:rPr lang="en-US" dirty="0"/>
              <a:t>Often need to display content for each element of an array.</a:t>
            </a:r>
          </a:p>
          <a:p>
            <a:r>
              <a:rPr lang="en-US" dirty="0"/>
              <a:t>Need to convert the array to JSX content.</a:t>
            </a:r>
          </a:p>
          <a:p>
            <a:r>
              <a:rPr lang="en-US" dirty="0"/>
              <a:t>JavaScript array .map() function is helpful.</a:t>
            </a:r>
          </a:p>
          <a:p>
            <a:pPr lvl="1"/>
            <a:r>
              <a:rPr lang="en-US" dirty="0"/>
              <a:t>Receives a function as its parameter.</a:t>
            </a:r>
          </a:p>
          <a:p>
            <a:pPr lvl="1"/>
            <a:r>
              <a:rPr lang="en-US" dirty="0"/>
              <a:t>Iterates over the elements in the array.</a:t>
            </a:r>
          </a:p>
          <a:p>
            <a:pPr lvl="1"/>
            <a:r>
              <a:rPr lang="en-US" dirty="0"/>
              <a:t>Invokes the function for each element.</a:t>
            </a:r>
          </a:p>
          <a:p>
            <a:pPr lvl="1"/>
            <a:r>
              <a:rPr lang="en-US" dirty="0"/>
              <a:t>Collects the return values from each of the function invocations.</a:t>
            </a:r>
          </a:p>
          <a:p>
            <a:pPr lvl="1"/>
            <a:r>
              <a:rPr lang="en-US" dirty="0"/>
              <a:t>Returns a new array of the return values.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myArray.map</a:t>
            </a:r>
            <a:r>
              <a:rPr lang="en-US" sz="2000" dirty="0">
                <a:latin typeface="Consolas" panose="020B0609020204030204" pitchFamily="49" charset="0"/>
              </a:rPr>
              <a:t>(</a:t>
            </a:r>
            <a:r>
              <a:rPr lang="en-US" sz="2000" dirty="0" err="1">
                <a:latin typeface="Consolas" panose="020B0609020204030204" pitchFamily="49" charset="0"/>
              </a:rPr>
              <a:t>elt</a:t>
            </a:r>
            <a:r>
              <a:rPr lang="en-US" sz="2000" dirty="0">
                <a:latin typeface="Consolas" panose="020B0609020204030204" pitchFamily="49" charset="0"/>
              </a:rPr>
              <a:t> =&gt; (&lt;</a:t>
            </a:r>
            <a:r>
              <a:rPr lang="en-US" sz="2000" dirty="0" err="1">
                <a:latin typeface="Consolas" panose="020B0609020204030204" pitchFamily="49" charset="0"/>
              </a:rPr>
              <a:t>myComponent</a:t>
            </a:r>
            <a:r>
              <a:rPr lang="en-US" sz="2000" dirty="0">
                <a:latin typeface="Consolas" panose="020B0609020204030204" pitchFamily="49" charset="0"/>
              </a:rPr>
              <a:t> color={</a:t>
            </a:r>
            <a:r>
              <a:rPr lang="en-US" sz="2000" dirty="0" err="1">
                <a:latin typeface="Consolas" panose="020B0609020204030204" pitchFamily="49" charset="0"/>
              </a:rPr>
              <a:t>elt.color</a:t>
            </a:r>
            <a:r>
              <a:rPr lang="en-US" sz="2000" dirty="0">
                <a:latin typeface="Consolas" panose="020B0609020204030204" pitchFamily="49" charset="0"/>
              </a:rPr>
              <a:t>} size={</a:t>
            </a:r>
            <a:r>
              <a:rPr lang="en-US" sz="2000" dirty="0" err="1">
                <a:latin typeface="Consolas" panose="020B0609020204030204" pitchFamily="49" charset="0"/>
              </a:rPr>
              <a:t>elt.size</a:t>
            </a:r>
            <a:r>
              <a:rPr lang="en-US" sz="2000" dirty="0">
                <a:latin typeface="Consolas" panose="020B0609020204030204" pitchFamily="49" charset="0"/>
              </a:rPr>
              <a:t>} /&gt;))}</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11BC0EB6-B740-4804-9977-AC19940A0F08}"/>
              </a:ext>
            </a:extLst>
          </p:cNvPr>
          <p:cNvSpPr>
            <a:spLocks noGrp="1"/>
          </p:cNvSpPr>
          <p:nvPr>
            <p:ph type="title"/>
          </p:nvPr>
        </p:nvSpPr>
        <p:spPr/>
        <p:txBody>
          <a:bodyPr/>
          <a:lstStyle/>
          <a:p>
            <a:r>
              <a:rPr lang="en-US" dirty="0"/>
              <a:t>Collection content</a:t>
            </a:r>
          </a:p>
        </p:txBody>
      </p:sp>
      <p:sp>
        <p:nvSpPr>
          <p:cNvPr id="4" name="Slide Number Placeholder 3">
            <a:extLst>
              <a:ext uri="{FF2B5EF4-FFF2-40B4-BE49-F238E27FC236}">
                <a16:creationId xmlns:a16="http://schemas.microsoft.com/office/drawing/2014/main" id="{14F0C7F5-8D09-48F3-A6C2-68C502E3F04B}"/>
              </a:ext>
            </a:extLst>
          </p:cNvPr>
          <p:cNvSpPr>
            <a:spLocks noGrp="1"/>
          </p:cNvSpPr>
          <p:nvPr>
            <p:ph type="sldNum" sz="quarter" idx="4"/>
          </p:nvPr>
        </p:nvSpPr>
        <p:spPr/>
        <p:txBody>
          <a:bodyPr/>
          <a:lstStyle/>
          <a:p>
            <a:fld id="{3A3ABCD3-4259-4031-A1A0-BB63FBFB7B73}" type="slidenum">
              <a:rPr lang="en-US" smtClean="0"/>
              <a:pPr/>
              <a:t>68</a:t>
            </a:fld>
            <a:endParaRPr lang="en-US" dirty="0"/>
          </a:p>
        </p:txBody>
      </p:sp>
    </p:spTree>
    <p:extLst>
      <p:ext uri="{BB962C8B-B14F-4D97-AF65-F5344CB8AC3E}">
        <p14:creationId xmlns:p14="http://schemas.microsoft.com/office/powerpoint/2010/main" val="20089384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46F671-82EA-42C8-93BA-3E659182C6D9}"/>
              </a:ext>
            </a:extLst>
          </p:cNvPr>
          <p:cNvSpPr>
            <a:spLocks noGrp="1"/>
          </p:cNvSpPr>
          <p:nvPr>
            <p:ph sz="quarter" idx="13"/>
          </p:nvPr>
        </p:nvSpPr>
        <p:spPr/>
        <p:txBody>
          <a:bodyPr/>
          <a:lstStyle/>
          <a:p>
            <a:r>
              <a:rPr lang="en-US" dirty="0"/>
              <a:t>Each element in an array of content needs a key.</a:t>
            </a:r>
          </a:p>
          <a:p>
            <a:pPr lvl="1"/>
            <a:r>
              <a:rPr lang="en-US" dirty="0"/>
              <a:t>A unique string value added as an attribute called "key".</a:t>
            </a:r>
          </a:p>
          <a:p>
            <a:pPr lvl="1"/>
            <a:r>
              <a:rPr lang="en-US" dirty="0"/>
              <a:t>Must only be unique within the array, does not need to be globally unique.</a:t>
            </a:r>
          </a:p>
          <a:p>
            <a:pPr lvl="1"/>
            <a:r>
              <a:rPr lang="en-US" dirty="0"/>
              <a:t>Only needed on the top-level element (or component) for each array element.</a:t>
            </a:r>
          </a:p>
          <a:p>
            <a:r>
              <a:rPr lang="en-US" dirty="0"/>
              <a:t>Allows React to determine which element(s) of the array have been modified.</a:t>
            </a:r>
          </a:p>
          <a:p>
            <a:r>
              <a:rPr lang="en-US" dirty="0"/>
              <a:t>Avoids re-rendering the entire list each time a small change is made.</a:t>
            </a:r>
          </a:p>
          <a:p>
            <a:r>
              <a:rPr lang="en-US" dirty="0"/>
              <a:t>Index of the element in the array should NOT be used.</a:t>
            </a:r>
          </a:p>
          <a:p>
            <a:pPr lvl="1"/>
            <a:r>
              <a:rPr lang="en-US" dirty="0"/>
              <a:t>Not a stable key, since elements may be re-ordered.</a:t>
            </a:r>
          </a:p>
          <a:p>
            <a:pPr lvl="1"/>
            <a:r>
              <a:rPr lang="en-US" dirty="0"/>
              <a:t>React may not be able to accurately detect changes in that case.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myArray.map</a:t>
            </a:r>
            <a:r>
              <a:rPr lang="en-US" sz="2000" dirty="0">
                <a:latin typeface="Consolas" panose="020B0609020204030204" pitchFamily="49" charset="0"/>
              </a:rPr>
              <a:t>(</a:t>
            </a:r>
            <a:r>
              <a:rPr lang="en-US" sz="2000" dirty="0" err="1">
                <a:latin typeface="Consolas" panose="020B0609020204030204" pitchFamily="49" charset="0"/>
              </a:rPr>
              <a:t>elt</a:t>
            </a:r>
            <a:r>
              <a:rPr lang="en-US" sz="2000" dirty="0">
                <a:latin typeface="Consolas" panose="020B0609020204030204" pitchFamily="49" charset="0"/>
              </a:rPr>
              <a:t> =&gt; (&lt;</a:t>
            </a:r>
            <a:r>
              <a:rPr lang="en-US" sz="2000" dirty="0" err="1">
                <a:latin typeface="Consolas" panose="020B0609020204030204" pitchFamily="49" charset="0"/>
              </a:rPr>
              <a:t>myComponent</a:t>
            </a:r>
            <a:r>
              <a:rPr lang="en-US" sz="2000" dirty="0">
                <a:latin typeface="Consolas" panose="020B0609020204030204" pitchFamily="49" charset="0"/>
              </a:rPr>
              <a:t> key={elt.id}</a:t>
            </a:r>
          </a:p>
          <a:p>
            <a:pPr marL="0" indent="0">
              <a:buNone/>
            </a:pPr>
            <a:r>
              <a:rPr lang="en-US" sz="2000" dirty="0">
                <a:latin typeface="Consolas" panose="020B0609020204030204" pitchFamily="49" charset="0"/>
              </a:rPr>
              <a:t>					color={</a:t>
            </a:r>
            <a:r>
              <a:rPr lang="en-US" sz="2000" dirty="0" err="1">
                <a:latin typeface="Consolas" panose="020B0609020204030204" pitchFamily="49" charset="0"/>
              </a:rPr>
              <a:t>elt.color</a:t>
            </a:r>
            <a:r>
              <a:rPr lang="en-US" sz="2000" dirty="0">
                <a:latin typeface="Consolas" panose="020B0609020204030204" pitchFamily="49" charset="0"/>
              </a:rPr>
              <a:t>} </a:t>
            </a:r>
          </a:p>
          <a:p>
            <a:pPr marL="0" indent="0">
              <a:buNone/>
            </a:pPr>
            <a:r>
              <a:rPr lang="en-US" sz="2000" dirty="0">
                <a:latin typeface="Consolas" panose="020B0609020204030204" pitchFamily="49" charset="0"/>
              </a:rPr>
              <a:t>					size={</a:t>
            </a:r>
            <a:r>
              <a:rPr lang="en-US" sz="2000" dirty="0" err="1">
                <a:latin typeface="Consolas" panose="020B0609020204030204" pitchFamily="49" charset="0"/>
              </a:rPr>
              <a:t>elt.size</a:t>
            </a:r>
            <a:r>
              <a:rPr lang="en-US" sz="2000" dirty="0">
                <a:latin typeface="Consolas" panose="020B0609020204030204" pitchFamily="49" charset="0"/>
              </a:rPr>
              <a:t>} /&gt;))}</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81231C46-7FA1-4844-933D-93BB52B3B00F}"/>
              </a:ext>
            </a:extLst>
          </p:cNvPr>
          <p:cNvSpPr>
            <a:spLocks noGrp="1"/>
          </p:cNvSpPr>
          <p:nvPr>
            <p:ph type="title"/>
          </p:nvPr>
        </p:nvSpPr>
        <p:spPr/>
        <p:txBody>
          <a:bodyPr/>
          <a:lstStyle/>
          <a:p>
            <a:r>
              <a:rPr lang="en-US" dirty="0"/>
              <a:t>Collections and keys</a:t>
            </a:r>
          </a:p>
        </p:txBody>
      </p:sp>
      <p:sp>
        <p:nvSpPr>
          <p:cNvPr id="4" name="Slide Number Placeholder 3">
            <a:extLst>
              <a:ext uri="{FF2B5EF4-FFF2-40B4-BE49-F238E27FC236}">
                <a16:creationId xmlns:a16="http://schemas.microsoft.com/office/drawing/2014/main" id="{5D9B441F-EC2E-458B-AD04-9D44A6AA2F91}"/>
              </a:ext>
            </a:extLst>
          </p:cNvPr>
          <p:cNvSpPr>
            <a:spLocks noGrp="1"/>
          </p:cNvSpPr>
          <p:nvPr>
            <p:ph type="sldNum" sz="quarter" idx="4"/>
          </p:nvPr>
        </p:nvSpPr>
        <p:spPr/>
        <p:txBody>
          <a:bodyPr/>
          <a:lstStyle/>
          <a:p>
            <a:fld id="{3A3ABCD3-4259-4031-A1A0-BB63FBFB7B73}" type="slidenum">
              <a:rPr lang="en-US" smtClean="0"/>
              <a:pPr/>
              <a:t>69</a:t>
            </a:fld>
            <a:endParaRPr lang="en-US" dirty="0"/>
          </a:p>
        </p:txBody>
      </p:sp>
    </p:spTree>
    <p:extLst>
      <p:ext uri="{BB962C8B-B14F-4D97-AF65-F5344CB8AC3E}">
        <p14:creationId xmlns:p14="http://schemas.microsoft.com/office/powerpoint/2010/main" val="353097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7" y="1129018"/>
            <a:ext cx="6003235" cy="4314186"/>
          </a:xfrm>
        </p:spPr>
        <p:txBody>
          <a:bodyPr/>
          <a:lstStyle/>
          <a:p>
            <a:pPr marL="0" indent="0">
              <a:buNone/>
            </a:pPr>
            <a:r>
              <a:rPr lang="en-US" b="1" dirty="0"/>
              <a:t>Day 2</a:t>
            </a:r>
          </a:p>
          <a:p>
            <a:r>
              <a:rPr lang="en-US" dirty="0"/>
              <a:t>Components</a:t>
            </a:r>
          </a:p>
          <a:p>
            <a:r>
              <a:rPr lang="en-US" dirty="0"/>
              <a:t>Web Server Interactions</a:t>
            </a:r>
          </a:p>
          <a:p>
            <a:r>
              <a:rPr lang="en-US" dirty="0"/>
              <a:t>Routing</a:t>
            </a:r>
          </a:p>
          <a:p>
            <a:r>
              <a:rPr lang="en-US" dirty="0"/>
              <a:t>Forms</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7</a:t>
            </a:fld>
            <a:endParaRPr lang="en-US" dirty="0"/>
          </a:p>
        </p:txBody>
      </p:sp>
    </p:spTree>
    <p:extLst>
      <p:ext uri="{BB962C8B-B14F-4D97-AF65-F5344CB8AC3E}">
        <p14:creationId xmlns:p14="http://schemas.microsoft.com/office/powerpoint/2010/main" val="3973347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A0B38E0-88A1-42C7-958A-A454BB4BBB96}"/>
              </a:ext>
            </a:extLst>
          </p:cNvPr>
          <p:cNvSpPr>
            <a:spLocks noGrp="1"/>
          </p:cNvSpPr>
          <p:nvPr>
            <p:ph sz="quarter" idx="13"/>
          </p:nvPr>
        </p:nvSpPr>
        <p:spPr/>
        <p:txBody>
          <a:bodyPr/>
          <a:lstStyle/>
          <a:p>
            <a:r>
              <a:rPr lang="en-US" dirty="0"/>
              <a:t>JavaScript arrays and objects are reference types.</a:t>
            </a:r>
          </a:p>
          <a:p>
            <a:r>
              <a:rPr lang="en-US" dirty="0"/>
              <a:t>Care must be taken when updating state.</a:t>
            </a:r>
          </a:p>
          <a:p>
            <a:r>
              <a:rPr lang="en-US" dirty="0"/>
              <a:t>Natural tendencies are to modify the current state.</a:t>
            </a:r>
          </a:p>
          <a:p>
            <a:pPr lvl="1"/>
            <a:r>
              <a:rPr lang="en-US" dirty="0"/>
              <a:t>Mutating the current state object(s) can lead to unstable apps.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current = </a:t>
            </a:r>
            <a:r>
              <a:rPr lang="en-US" sz="2000" dirty="0" err="1">
                <a:latin typeface="Consolas" panose="020B0609020204030204" pitchFamily="49" charset="0"/>
              </a:rPr>
              <a:t>this.state.myCollection</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current.splice</a:t>
            </a:r>
            <a:r>
              <a:rPr lang="en-US" sz="2000" dirty="0">
                <a:latin typeface="Consolas" panose="020B0609020204030204" pitchFamily="49" charset="0"/>
              </a:rPr>
              <a:t>(</a:t>
            </a:r>
            <a:r>
              <a:rPr lang="en-US" sz="2000" dirty="0" err="1">
                <a:latin typeface="Consolas" panose="020B0609020204030204" pitchFamily="49" charset="0"/>
              </a:rPr>
              <a:t>idx</a:t>
            </a:r>
            <a:r>
              <a:rPr lang="en-US" sz="2000" dirty="0">
                <a:latin typeface="Consolas" panose="020B0609020204030204" pitchFamily="49" charset="0"/>
              </a:rPr>
              <a:t>, 1);		//directly mutates the existing state!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this.setState</a:t>
            </a:r>
            <a:r>
              <a:rPr lang="en-US" sz="2000" dirty="0">
                <a:latin typeface="Consolas" panose="020B0609020204030204" pitchFamily="49" charset="0"/>
              </a:rPr>
              <a:t>({ </a:t>
            </a:r>
            <a:r>
              <a:rPr lang="en-US" sz="2000" dirty="0" err="1">
                <a:latin typeface="Consolas" panose="020B0609020204030204" pitchFamily="49" charset="0"/>
              </a:rPr>
              <a:t>myCollection</a:t>
            </a:r>
            <a:r>
              <a:rPr lang="en-US" sz="2000" dirty="0">
                <a:latin typeface="Consolas" panose="020B0609020204030204" pitchFamily="49" charset="0"/>
              </a:rPr>
              <a:t>: current });</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obj = </a:t>
            </a:r>
            <a:r>
              <a:rPr lang="en-US" sz="2000" dirty="0" err="1">
                <a:latin typeface="Consolas" panose="020B0609020204030204" pitchFamily="49" charset="0"/>
              </a:rPr>
              <a:t>this.state.myObject</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obj.prop</a:t>
            </a:r>
            <a:r>
              <a:rPr lang="en-US" sz="2000" dirty="0">
                <a:latin typeface="Consolas" panose="020B0609020204030204" pitchFamily="49" charset="0"/>
              </a:rPr>
              <a:t> = </a:t>
            </a:r>
            <a:r>
              <a:rPr lang="en-US" sz="2000" dirty="0" err="1">
                <a:latin typeface="Consolas" panose="020B0609020204030204" pitchFamily="49" charset="0"/>
              </a:rPr>
              <a:t>newValue</a:t>
            </a:r>
            <a:r>
              <a:rPr lang="en-US" sz="2000" dirty="0">
                <a:latin typeface="Consolas" panose="020B0609020204030204" pitchFamily="49" charset="0"/>
              </a:rPr>
              <a:t>;		//directly mutates the existing state!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this.setState</a:t>
            </a:r>
            <a:r>
              <a:rPr lang="en-US" sz="2000" dirty="0">
                <a:latin typeface="Consolas" panose="020B0609020204030204" pitchFamily="49" charset="0"/>
              </a:rPr>
              <a:t>({ </a:t>
            </a:r>
            <a:r>
              <a:rPr lang="en-US" sz="2000" dirty="0" err="1">
                <a:latin typeface="Consolas" panose="020B0609020204030204" pitchFamily="49" charset="0"/>
              </a:rPr>
              <a:t>myObject</a:t>
            </a:r>
            <a:r>
              <a:rPr lang="en-US" sz="2000" dirty="0">
                <a:latin typeface="Consolas" panose="020B0609020204030204" pitchFamily="49" charset="0"/>
              </a:rPr>
              <a:t>: obj });</a:t>
            </a:r>
          </a:p>
          <a:p>
            <a:endParaRPr lang="en-US" dirty="0"/>
          </a:p>
        </p:txBody>
      </p:sp>
      <p:sp>
        <p:nvSpPr>
          <p:cNvPr id="3" name="Title 2">
            <a:extLst>
              <a:ext uri="{FF2B5EF4-FFF2-40B4-BE49-F238E27FC236}">
                <a16:creationId xmlns:a16="http://schemas.microsoft.com/office/drawing/2014/main" id="{685486B9-AF8D-42C1-BAB0-3B3420D25E3B}"/>
              </a:ext>
            </a:extLst>
          </p:cNvPr>
          <p:cNvSpPr>
            <a:spLocks noGrp="1"/>
          </p:cNvSpPr>
          <p:nvPr>
            <p:ph type="title"/>
          </p:nvPr>
        </p:nvSpPr>
        <p:spPr/>
        <p:txBody>
          <a:bodyPr/>
          <a:lstStyle/>
          <a:p>
            <a:r>
              <a:rPr lang="en-US" dirty="0"/>
              <a:t>Potential problem with state updates</a:t>
            </a:r>
          </a:p>
        </p:txBody>
      </p:sp>
      <p:sp>
        <p:nvSpPr>
          <p:cNvPr id="4" name="Slide Number Placeholder 3">
            <a:extLst>
              <a:ext uri="{FF2B5EF4-FFF2-40B4-BE49-F238E27FC236}">
                <a16:creationId xmlns:a16="http://schemas.microsoft.com/office/drawing/2014/main" id="{A19E3EBF-551E-426A-A191-4351BD40DD71}"/>
              </a:ext>
            </a:extLst>
          </p:cNvPr>
          <p:cNvSpPr>
            <a:spLocks noGrp="1"/>
          </p:cNvSpPr>
          <p:nvPr>
            <p:ph type="sldNum" sz="quarter" idx="4"/>
          </p:nvPr>
        </p:nvSpPr>
        <p:spPr/>
        <p:txBody>
          <a:bodyPr/>
          <a:lstStyle/>
          <a:p>
            <a:fld id="{3A3ABCD3-4259-4031-A1A0-BB63FBFB7B73}" type="slidenum">
              <a:rPr lang="en-US" smtClean="0"/>
              <a:pPr/>
              <a:t>70</a:t>
            </a:fld>
            <a:endParaRPr lang="en-US" dirty="0"/>
          </a:p>
        </p:txBody>
      </p:sp>
    </p:spTree>
    <p:extLst>
      <p:ext uri="{BB962C8B-B14F-4D97-AF65-F5344CB8AC3E}">
        <p14:creationId xmlns:p14="http://schemas.microsoft.com/office/powerpoint/2010/main" val="715862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3E488D-286D-4F24-BA88-7C5CC51ACA23}"/>
              </a:ext>
            </a:extLst>
          </p:cNvPr>
          <p:cNvSpPr>
            <a:spLocks noGrp="1"/>
          </p:cNvSpPr>
          <p:nvPr>
            <p:ph sz="quarter" idx="13"/>
          </p:nvPr>
        </p:nvSpPr>
        <p:spPr/>
        <p:txBody>
          <a:bodyPr/>
          <a:lstStyle/>
          <a:p>
            <a:r>
              <a:rPr lang="en-US" dirty="0"/>
              <a:t>Copies of reference types must be made before applying changes.</a:t>
            </a:r>
          </a:p>
          <a:p>
            <a:r>
              <a:rPr lang="en-US" dirty="0"/>
              <a:t>Array .slice() method creates a new array with all the same members.</a:t>
            </a:r>
          </a:p>
          <a:p>
            <a:pPr lvl="1"/>
            <a:r>
              <a:rPr lang="en-US" dirty="0"/>
              <a:t>The spread operator would also work.</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current = </a:t>
            </a:r>
            <a:r>
              <a:rPr lang="en-US" sz="2000" dirty="0" err="1">
                <a:latin typeface="Consolas" panose="020B0609020204030204" pitchFamily="49" charset="0"/>
              </a:rPr>
              <a:t>this.state.myCollection.slice</a:t>
            </a:r>
            <a:r>
              <a:rPr lang="en-US" sz="2000" dirty="0">
                <a:latin typeface="Consolas" panose="020B0609020204030204" pitchFamily="49" charset="0"/>
              </a:rPr>
              <a:t>();</a:t>
            </a:r>
          </a:p>
          <a:p>
            <a:pPr marL="0" indent="0">
              <a:buNone/>
            </a:pPr>
            <a:r>
              <a:rPr lang="en-US" sz="2000" dirty="0">
                <a:latin typeface="Consolas" panose="020B0609020204030204" pitchFamily="49" charset="0"/>
              </a:rPr>
              <a:t>	//or current = [...</a:t>
            </a:r>
            <a:r>
              <a:rPr lang="en-US" sz="2000" dirty="0" err="1">
                <a:latin typeface="Consolas" panose="020B0609020204030204" pitchFamily="49" charset="0"/>
              </a:rPr>
              <a:t>this.state.myCollection</a:t>
            </a:r>
            <a:r>
              <a:rPr lang="en-US" sz="2000" dirty="0">
                <a:latin typeface="Consolas" panose="020B0609020204030204" pitchFamily="49" charset="0"/>
              </a:rPr>
              <a:t>];</a:t>
            </a:r>
          </a:p>
          <a:p>
            <a:pPr marL="0" indent="0">
              <a:buNone/>
            </a:pPr>
            <a:r>
              <a:rPr lang="en-US" sz="2000" dirty="0">
                <a:latin typeface="Consolas" panose="020B0609020204030204" pitchFamily="49" charset="0"/>
              </a:rPr>
              <a:t>	//changes made to current will NOT mutate the existing state</a:t>
            </a:r>
          </a:p>
          <a:p>
            <a:pPr marL="0" indent="0">
              <a:buNone/>
            </a:pPr>
            <a:endParaRPr lang="en-US" sz="2000" dirty="0">
              <a:latin typeface="Consolas" panose="020B0609020204030204" pitchFamily="49" charset="0"/>
            </a:endParaRPr>
          </a:p>
          <a:p>
            <a:r>
              <a:rPr lang="en-US" dirty="0"/>
              <a:t>The spread operator can also create a new object with all the same properties.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const obj = { ...</a:t>
            </a:r>
            <a:r>
              <a:rPr lang="en-US" sz="2000" dirty="0" err="1">
                <a:latin typeface="Consolas" panose="020B0609020204030204" pitchFamily="49" charset="0"/>
              </a:rPr>
              <a:t>this.state.myObject</a:t>
            </a:r>
            <a:r>
              <a:rPr lang="en-US" sz="2000" dirty="0">
                <a:latin typeface="Consolas" panose="020B0609020204030204" pitchFamily="49" charset="0"/>
              </a:rPr>
              <a:t> };</a:t>
            </a:r>
          </a:p>
          <a:p>
            <a:pPr marL="0" indent="0">
              <a:buNone/>
            </a:pPr>
            <a:r>
              <a:rPr lang="en-US" sz="2000" dirty="0">
                <a:latin typeface="Consolas" panose="020B0609020204030204" pitchFamily="49" charset="0"/>
              </a:rPr>
              <a:t>	//changes made to obj will NOT mutate the existing state</a:t>
            </a:r>
          </a:p>
          <a:p>
            <a:pPr marL="0" indent="0">
              <a:buNone/>
            </a:pPr>
            <a:endParaRPr lang="en-US" sz="2000" dirty="0">
              <a:latin typeface="Consolas" panose="020B0609020204030204" pitchFamily="49" charset="0"/>
            </a:endParaRPr>
          </a:p>
          <a:p>
            <a:endParaRPr lang="en-US" dirty="0"/>
          </a:p>
        </p:txBody>
      </p:sp>
      <p:sp>
        <p:nvSpPr>
          <p:cNvPr id="3" name="Title 2">
            <a:extLst>
              <a:ext uri="{FF2B5EF4-FFF2-40B4-BE49-F238E27FC236}">
                <a16:creationId xmlns:a16="http://schemas.microsoft.com/office/drawing/2014/main" id="{062B2060-1155-476E-B916-8702C8F83032}"/>
              </a:ext>
            </a:extLst>
          </p:cNvPr>
          <p:cNvSpPr>
            <a:spLocks noGrp="1"/>
          </p:cNvSpPr>
          <p:nvPr>
            <p:ph type="title"/>
          </p:nvPr>
        </p:nvSpPr>
        <p:spPr/>
        <p:txBody>
          <a:bodyPr/>
          <a:lstStyle/>
          <a:p>
            <a:r>
              <a:rPr lang="en-US" dirty="0"/>
              <a:t>Updating state immutably</a:t>
            </a:r>
          </a:p>
        </p:txBody>
      </p:sp>
      <p:sp>
        <p:nvSpPr>
          <p:cNvPr id="4" name="Slide Number Placeholder 3">
            <a:extLst>
              <a:ext uri="{FF2B5EF4-FFF2-40B4-BE49-F238E27FC236}">
                <a16:creationId xmlns:a16="http://schemas.microsoft.com/office/drawing/2014/main" id="{9995902B-A042-4449-A53B-471BA6B703A2}"/>
              </a:ext>
            </a:extLst>
          </p:cNvPr>
          <p:cNvSpPr>
            <a:spLocks noGrp="1"/>
          </p:cNvSpPr>
          <p:nvPr>
            <p:ph type="sldNum" sz="quarter" idx="4"/>
          </p:nvPr>
        </p:nvSpPr>
        <p:spPr/>
        <p:txBody>
          <a:bodyPr/>
          <a:lstStyle/>
          <a:p>
            <a:fld id="{3A3ABCD3-4259-4031-A1A0-BB63FBFB7B73}" type="slidenum">
              <a:rPr lang="en-US" smtClean="0"/>
              <a:pPr/>
              <a:t>71</a:t>
            </a:fld>
            <a:endParaRPr lang="en-US" dirty="0"/>
          </a:p>
        </p:txBody>
      </p:sp>
    </p:spTree>
    <p:extLst>
      <p:ext uri="{BB962C8B-B14F-4D97-AF65-F5344CB8AC3E}">
        <p14:creationId xmlns:p14="http://schemas.microsoft.com/office/powerpoint/2010/main" val="33828988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E06EBE-7DEE-419C-9940-417647D36172}"/>
              </a:ext>
            </a:extLst>
          </p:cNvPr>
          <p:cNvSpPr>
            <a:spLocks noGrp="1"/>
          </p:cNvSpPr>
          <p:nvPr>
            <p:ph sz="quarter" idx="13"/>
          </p:nvPr>
        </p:nvSpPr>
        <p:spPr/>
        <p:txBody>
          <a:bodyPr/>
          <a:lstStyle/>
          <a:p>
            <a:pPr marL="457200" indent="-457200">
              <a:buFont typeface="+mj-lt"/>
              <a:buAutoNum type="arabicPeriod"/>
            </a:pPr>
            <a:r>
              <a:rPr lang="en-US" dirty="0"/>
              <a:t>A copy of the object must be created</a:t>
            </a:r>
          </a:p>
          <a:p>
            <a:pPr marL="457200" indent="-457200">
              <a:buFont typeface="+mj-lt"/>
              <a:buAutoNum type="arabicPeriod"/>
            </a:pPr>
            <a:r>
              <a:rPr lang="en-US" dirty="0"/>
              <a:t>The object copy is mutated</a:t>
            </a:r>
          </a:p>
          <a:p>
            <a:pPr marL="457200" indent="-457200">
              <a:buFont typeface="+mj-lt"/>
              <a:buAutoNum type="arabicPeriod"/>
            </a:pPr>
            <a:r>
              <a:rPr lang="en-US" dirty="0"/>
              <a:t>A copy of the array is created</a:t>
            </a:r>
          </a:p>
          <a:p>
            <a:pPr marL="457200" indent="-457200">
              <a:buFont typeface="+mj-lt"/>
              <a:buAutoNum type="arabicPeriod"/>
            </a:pPr>
            <a:r>
              <a:rPr lang="en-US" dirty="0"/>
              <a:t>The original array element is replaced with the mutated copy</a:t>
            </a:r>
          </a:p>
          <a:p>
            <a:pPr marL="457200" indent="-457200">
              <a:buFont typeface="+mj-lt"/>
              <a:buAutoNum type="arabicPeriod"/>
            </a:pPr>
            <a:r>
              <a:rPr lang="en-US" dirty="0"/>
              <a:t>The state can be set using the modified array copy</a:t>
            </a:r>
          </a:p>
          <a:p>
            <a:endParaRPr lang="en-US" dirty="0"/>
          </a:p>
        </p:txBody>
      </p:sp>
      <p:sp>
        <p:nvSpPr>
          <p:cNvPr id="3" name="Title 2">
            <a:extLst>
              <a:ext uri="{FF2B5EF4-FFF2-40B4-BE49-F238E27FC236}">
                <a16:creationId xmlns:a16="http://schemas.microsoft.com/office/drawing/2014/main" id="{77A54DAF-5E7F-4F3D-9E2D-462A187D54BC}"/>
              </a:ext>
            </a:extLst>
          </p:cNvPr>
          <p:cNvSpPr>
            <a:spLocks noGrp="1"/>
          </p:cNvSpPr>
          <p:nvPr>
            <p:ph type="title"/>
          </p:nvPr>
        </p:nvSpPr>
        <p:spPr/>
        <p:txBody>
          <a:bodyPr/>
          <a:lstStyle/>
          <a:p>
            <a:r>
              <a:rPr lang="en-US" dirty="0"/>
              <a:t>More flexible collections</a:t>
            </a:r>
          </a:p>
        </p:txBody>
      </p:sp>
      <p:sp>
        <p:nvSpPr>
          <p:cNvPr id="4" name="Slide Number Placeholder 3">
            <a:extLst>
              <a:ext uri="{FF2B5EF4-FFF2-40B4-BE49-F238E27FC236}">
                <a16:creationId xmlns:a16="http://schemas.microsoft.com/office/drawing/2014/main" id="{FF041D66-E8AD-42E2-AC05-C8F17072607D}"/>
              </a:ext>
            </a:extLst>
          </p:cNvPr>
          <p:cNvSpPr>
            <a:spLocks noGrp="1"/>
          </p:cNvSpPr>
          <p:nvPr>
            <p:ph type="sldNum" sz="quarter" idx="4"/>
          </p:nvPr>
        </p:nvSpPr>
        <p:spPr/>
        <p:txBody>
          <a:bodyPr/>
          <a:lstStyle/>
          <a:p>
            <a:fld id="{3A3ABCD3-4259-4031-A1A0-BB63FBFB7B73}" type="slidenum">
              <a:rPr lang="en-US" smtClean="0"/>
              <a:pPr/>
              <a:t>72</a:t>
            </a:fld>
            <a:endParaRPr lang="en-US" dirty="0"/>
          </a:p>
        </p:txBody>
      </p:sp>
      <p:sp>
        <p:nvSpPr>
          <p:cNvPr id="5" name="Content Placeholder 4">
            <a:extLst>
              <a:ext uri="{FF2B5EF4-FFF2-40B4-BE49-F238E27FC236}">
                <a16:creationId xmlns:a16="http://schemas.microsoft.com/office/drawing/2014/main" id="{8F2279CD-9390-49A2-8ADD-3F4B4B5F6581}"/>
              </a:ext>
            </a:extLst>
          </p:cNvPr>
          <p:cNvSpPr>
            <a:spLocks noGrp="1"/>
          </p:cNvSpPr>
          <p:nvPr>
            <p:ph sz="quarter" idx="14"/>
          </p:nvPr>
        </p:nvSpPr>
        <p:spPr/>
        <p:txBody>
          <a:bodyPr/>
          <a:lstStyle/>
          <a:p>
            <a:r>
              <a:rPr lang="en-US" dirty="0"/>
              <a:t>Mutating state of an object in a collection is a bit more involved.</a:t>
            </a:r>
          </a:p>
          <a:p>
            <a:r>
              <a:rPr lang="en-US" dirty="0"/>
              <a:t>Seems like a lot of unnecessary steps.</a:t>
            </a:r>
          </a:p>
          <a:p>
            <a:r>
              <a:rPr lang="en-US" dirty="0"/>
              <a:t>But bad things can happen if state is directly mutated.</a:t>
            </a:r>
          </a:p>
          <a:p>
            <a:pPr lvl="1"/>
            <a:r>
              <a:rPr lang="en-US" dirty="0"/>
              <a:t>Optimized components will not detect the changes.</a:t>
            </a:r>
          </a:p>
          <a:p>
            <a:pPr lvl="1"/>
            <a:r>
              <a:rPr lang="en-US" dirty="0"/>
              <a:t>DOM will not be re-rendered.</a:t>
            </a:r>
          </a:p>
          <a:p>
            <a:endParaRPr lang="en-US" dirty="0"/>
          </a:p>
        </p:txBody>
      </p:sp>
    </p:spTree>
    <p:extLst>
      <p:ext uri="{BB962C8B-B14F-4D97-AF65-F5344CB8AC3E}">
        <p14:creationId xmlns:p14="http://schemas.microsoft.com/office/powerpoint/2010/main" val="30579516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3 in your student files</a:t>
            </a:r>
          </a:p>
          <a:p>
            <a:endParaRPr lang="en-US" dirty="0"/>
          </a:p>
        </p:txBody>
      </p:sp>
      <p:sp>
        <p:nvSpPr>
          <p:cNvPr id="3" name="Title 2"/>
          <p:cNvSpPr>
            <a:spLocks noGrp="1"/>
          </p:cNvSpPr>
          <p:nvPr>
            <p:ph type="title"/>
          </p:nvPr>
        </p:nvSpPr>
        <p:spPr/>
        <p:txBody>
          <a:bodyPr/>
          <a:lstStyle/>
          <a:p>
            <a:r>
              <a:rPr lang="en-US" dirty="0"/>
              <a:t>Exercise 3: Dynamic Content</a:t>
            </a:r>
          </a:p>
        </p:txBody>
      </p:sp>
      <p:sp>
        <p:nvSpPr>
          <p:cNvPr id="4" name="Slide Number Placeholder 3"/>
          <p:cNvSpPr>
            <a:spLocks noGrp="1"/>
          </p:cNvSpPr>
          <p:nvPr>
            <p:ph type="sldNum" sz="quarter" idx="4"/>
          </p:nvPr>
        </p:nvSpPr>
        <p:spPr/>
        <p:txBody>
          <a:bodyPr/>
          <a:lstStyle/>
          <a:p>
            <a:fld id="{3A3ABCD3-4259-4031-A1A0-BB63FBFB7B73}" type="slidenum">
              <a:rPr lang="en-US" smtClean="0"/>
              <a:pPr/>
              <a:t>73</a:t>
            </a:fld>
            <a:endParaRPr lang="en-US" dirty="0"/>
          </a:p>
        </p:txBody>
      </p:sp>
    </p:spTree>
    <p:extLst>
      <p:ext uri="{BB962C8B-B14F-4D97-AF65-F5344CB8AC3E}">
        <p14:creationId xmlns:p14="http://schemas.microsoft.com/office/powerpoint/2010/main" val="22161895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8138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Inline Styles</a:t>
            </a:r>
          </a:p>
          <a:p>
            <a:r>
              <a:rPr lang="en-US" dirty="0"/>
              <a:t>Dynamically Setting Styles</a:t>
            </a:r>
          </a:p>
          <a:p>
            <a:r>
              <a:rPr lang="en-US" dirty="0"/>
              <a:t>Dynamically Setting Class Names</a:t>
            </a:r>
          </a:p>
          <a:p>
            <a:r>
              <a:rPr lang="en-US" dirty="0"/>
              <a:t>Using Radium</a:t>
            </a:r>
          </a:p>
          <a:p>
            <a:r>
              <a:rPr lang="en-US" dirty="0"/>
              <a:t>Using CSS Modules</a:t>
            </a:r>
          </a:p>
        </p:txBody>
      </p:sp>
      <p:sp>
        <p:nvSpPr>
          <p:cNvPr id="3" name="Title 2"/>
          <p:cNvSpPr>
            <a:spLocks noGrp="1"/>
          </p:cNvSpPr>
          <p:nvPr>
            <p:ph type="title"/>
          </p:nvPr>
        </p:nvSpPr>
        <p:spPr/>
        <p:txBody>
          <a:bodyPr/>
          <a:lstStyle/>
          <a:p>
            <a:r>
              <a:rPr lang="en-US" dirty="0"/>
              <a:t>Lesson 4: Styling Content</a:t>
            </a:r>
          </a:p>
        </p:txBody>
      </p:sp>
      <p:sp>
        <p:nvSpPr>
          <p:cNvPr id="4" name="Slide Number Placeholder 3"/>
          <p:cNvSpPr>
            <a:spLocks noGrp="1"/>
          </p:cNvSpPr>
          <p:nvPr>
            <p:ph type="sldNum" sz="quarter" idx="4"/>
          </p:nvPr>
        </p:nvSpPr>
        <p:spPr/>
        <p:txBody>
          <a:bodyPr/>
          <a:lstStyle/>
          <a:p>
            <a:fld id="{3A3ABCD3-4259-4031-A1A0-BB63FBFB7B73}" type="slidenum">
              <a:rPr lang="en-US" smtClean="0"/>
              <a:pPr/>
              <a:t>75</a:t>
            </a:fld>
            <a:endParaRPr lang="en-US" dirty="0"/>
          </a:p>
        </p:txBody>
      </p:sp>
    </p:spTree>
    <p:extLst>
      <p:ext uri="{BB962C8B-B14F-4D97-AF65-F5344CB8AC3E}">
        <p14:creationId xmlns:p14="http://schemas.microsoft.com/office/powerpoint/2010/main" val="38207936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12E79-8699-4988-8506-4ACD0EB3603F}"/>
              </a:ext>
            </a:extLst>
          </p:cNvPr>
          <p:cNvSpPr>
            <a:spLocks noGrp="1"/>
          </p:cNvSpPr>
          <p:nvPr>
            <p:ph sz="quarter" idx="13"/>
          </p:nvPr>
        </p:nvSpPr>
        <p:spPr>
          <a:xfrm>
            <a:off x="154760" y="860392"/>
            <a:ext cx="11770146" cy="5137215"/>
          </a:xfrm>
        </p:spPr>
        <p:txBody>
          <a:bodyPr/>
          <a:lstStyle/>
          <a:p>
            <a:r>
              <a:rPr lang="en-US" dirty="0"/>
              <a:t>Global stylesheet</a:t>
            </a:r>
          </a:p>
          <a:p>
            <a:pPr lvl="1"/>
            <a:r>
              <a:rPr lang="en-US" dirty="0"/>
              <a:t>Legacy approach – still works, but difficult to maintain.</a:t>
            </a:r>
          </a:p>
          <a:p>
            <a:r>
              <a:rPr lang="en-US" dirty="0"/>
              <a:t>Inline Styles</a:t>
            </a:r>
          </a:p>
          <a:p>
            <a:pPr lvl="1"/>
            <a:r>
              <a:rPr lang="en-US" dirty="0"/>
              <a:t>Hard-coded styles, specified in JavaScript code in component files.</a:t>
            </a:r>
          </a:p>
          <a:p>
            <a:r>
              <a:rPr lang="en-US" dirty="0"/>
              <a:t>Dynamically setting styles</a:t>
            </a:r>
          </a:p>
          <a:p>
            <a:pPr lvl="1"/>
            <a:r>
              <a:rPr lang="en-US" dirty="0"/>
              <a:t>Style can change with state, difficult to maintain, no pseudo-class selectors or media queries.</a:t>
            </a:r>
          </a:p>
          <a:p>
            <a:r>
              <a:rPr lang="en-US" dirty="0"/>
              <a:t>Dynamically setting class names</a:t>
            </a:r>
          </a:p>
          <a:p>
            <a:pPr lvl="1"/>
            <a:r>
              <a:rPr lang="en-US" dirty="0"/>
              <a:t>Style can change with state, relies on global stylesheet for pseudo-class selectors or media queries.</a:t>
            </a:r>
          </a:p>
          <a:p>
            <a:r>
              <a:rPr lang="en-US" dirty="0"/>
              <a:t>Using Radium</a:t>
            </a:r>
          </a:p>
          <a:p>
            <a:pPr lvl="1"/>
            <a:r>
              <a:rPr lang="en-US" dirty="0"/>
              <a:t>Supports pseudo-class selectors and media queries.</a:t>
            </a:r>
          </a:p>
          <a:p>
            <a:pPr lvl="1"/>
            <a:r>
              <a:rPr lang="en-US" dirty="0"/>
              <a:t>Style rules are specified in JavaScript code in component files.</a:t>
            </a:r>
          </a:p>
          <a:p>
            <a:r>
              <a:rPr lang="en-US" dirty="0"/>
              <a:t>CSS modules</a:t>
            </a:r>
          </a:p>
          <a:p>
            <a:pPr lvl="1"/>
            <a:r>
              <a:rPr lang="en-US" dirty="0"/>
              <a:t>Component-scoped styles stored in CSS files.</a:t>
            </a:r>
          </a:p>
          <a:p>
            <a:pPr lvl="1"/>
            <a:r>
              <a:rPr lang="en-US" dirty="0"/>
              <a:t>Requires webpack.</a:t>
            </a:r>
          </a:p>
        </p:txBody>
      </p:sp>
      <p:sp>
        <p:nvSpPr>
          <p:cNvPr id="3" name="Title 2">
            <a:extLst>
              <a:ext uri="{FF2B5EF4-FFF2-40B4-BE49-F238E27FC236}">
                <a16:creationId xmlns:a16="http://schemas.microsoft.com/office/drawing/2014/main" id="{D6BA4728-EE25-4A2B-8893-9E17C5FE35A0}"/>
              </a:ext>
            </a:extLst>
          </p:cNvPr>
          <p:cNvSpPr>
            <a:spLocks noGrp="1"/>
          </p:cNvSpPr>
          <p:nvPr>
            <p:ph type="title"/>
          </p:nvPr>
        </p:nvSpPr>
        <p:spPr/>
        <p:txBody>
          <a:bodyPr/>
          <a:lstStyle/>
          <a:p>
            <a:r>
              <a:rPr lang="en-US" dirty="0"/>
              <a:t>Approaches to styling React components</a:t>
            </a:r>
          </a:p>
        </p:txBody>
      </p:sp>
      <p:sp>
        <p:nvSpPr>
          <p:cNvPr id="4" name="Slide Number Placeholder 3">
            <a:extLst>
              <a:ext uri="{FF2B5EF4-FFF2-40B4-BE49-F238E27FC236}">
                <a16:creationId xmlns:a16="http://schemas.microsoft.com/office/drawing/2014/main" id="{6990B659-91FC-4210-A672-A12F61792C6C}"/>
              </a:ext>
            </a:extLst>
          </p:cNvPr>
          <p:cNvSpPr>
            <a:spLocks noGrp="1"/>
          </p:cNvSpPr>
          <p:nvPr>
            <p:ph type="sldNum" sz="quarter" idx="4"/>
          </p:nvPr>
        </p:nvSpPr>
        <p:spPr/>
        <p:txBody>
          <a:bodyPr/>
          <a:lstStyle/>
          <a:p>
            <a:fld id="{3A3ABCD3-4259-4031-A1A0-BB63FBFB7B73}" type="slidenum">
              <a:rPr lang="en-US" smtClean="0"/>
              <a:pPr/>
              <a:t>76</a:t>
            </a:fld>
            <a:endParaRPr lang="en-US" dirty="0"/>
          </a:p>
        </p:txBody>
      </p:sp>
    </p:spTree>
    <p:extLst>
      <p:ext uri="{BB962C8B-B14F-4D97-AF65-F5344CB8AC3E}">
        <p14:creationId xmlns:p14="http://schemas.microsoft.com/office/powerpoint/2010/main" val="2448828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F904C7-89C1-46F0-A058-5116FE04E5B5}"/>
              </a:ext>
            </a:extLst>
          </p:cNvPr>
          <p:cNvSpPr>
            <a:spLocks noGrp="1"/>
          </p:cNvSpPr>
          <p:nvPr>
            <p:ph sz="quarter" idx="13"/>
          </p:nvPr>
        </p:nvSpPr>
        <p:spPr/>
        <p:txBody>
          <a:bodyPr/>
          <a:lstStyle/>
          <a:p>
            <a:r>
              <a:rPr lang="en-US" dirty="0"/>
              <a:t>JSX can include CSS style rules inline on the HTML elements.</a:t>
            </a:r>
          </a:p>
          <a:p>
            <a:r>
              <a:rPr lang="en-US" dirty="0"/>
              <a:t>Style rules can be hard-coded on the elements.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return (&lt;div style="border: 1px solid black"&gt;Hello World&lt;/div&gt;);</a:t>
            </a:r>
          </a:p>
          <a:p>
            <a:pPr marL="0" indent="0">
              <a:buNone/>
            </a:pPr>
            <a:endParaRPr lang="en-US" sz="2000" dirty="0">
              <a:latin typeface="Consolas" panose="020B0609020204030204" pitchFamily="49" charset="0"/>
            </a:endParaRPr>
          </a:p>
          <a:p>
            <a:r>
              <a:rPr lang="en-US" dirty="0"/>
              <a:t>Style rules can be an expression evaluating to a JavaScript object.</a:t>
            </a:r>
          </a:p>
          <a:p>
            <a:pPr lvl="1"/>
            <a:r>
              <a:rPr lang="en-US" dirty="0"/>
              <a:t>Hyphenated style properties would be written in camelCase.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render() {</a:t>
            </a:r>
          </a:p>
          <a:p>
            <a:pPr marL="0" indent="0">
              <a:buNone/>
            </a:pPr>
            <a:r>
              <a:rPr lang="en-US" sz="2000" dirty="0">
                <a:latin typeface="Consolas" panose="020B0609020204030204" pitchFamily="49" charset="0"/>
              </a:rPr>
              <a:t>		const styles = { color: 'blue', </a:t>
            </a:r>
            <a:r>
              <a:rPr lang="en-US" sz="2000" dirty="0" err="1">
                <a:latin typeface="Consolas" panose="020B0609020204030204" pitchFamily="49" charset="0"/>
              </a:rPr>
              <a:t>backgroundColor</a:t>
            </a:r>
            <a:r>
              <a:rPr lang="en-US" sz="2000" dirty="0">
                <a:latin typeface="Consolas" panose="020B0609020204030204" pitchFamily="49" charset="0"/>
              </a:rPr>
              <a:t>: 'yellow' };</a:t>
            </a:r>
          </a:p>
          <a:p>
            <a:pPr marL="0" indent="0">
              <a:buNone/>
            </a:pPr>
            <a:r>
              <a:rPr lang="en-US" sz="2000" dirty="0">
                <a:latin typeface="Consolas" panose="020B0609020204030204" pitchFamily="49" charset="0"/>
              </a:rPr>
              <a:t>		return (&lt;div style={styles}&gt;Hello World&lt;/div&gt;);</a:t>
            </a:r>
          </a:p>
          <a:p>
            <a:pPr marL="0" indent="0">
              <a:buNone/>
            </a:pPr>
            <a:r>
              <a:rPr lang="en-US" sz="2000" dirty="0">
                <a:latin typeface="Consolas" panose="020B0609020204030204" pitchFamily="49" charset="0"/>
              </a:rPr>
              <a:t>	}</a:t>
            </a:r>
          </a:p>
          <a:p>
            <a:endParaRPr lang="en-US" dirty="0"/>
          </a:p>
        </p:txBody>
      </p:sp>
      <p:sp>
        <p:nvSpPr>
          <p:cNvPr id="3" name="Title 2">
            <a:extLst>
              <a:ext uri="{FF2B5EF4-FFF2-40B4-BE49-F238E27FC236}">
                <a16:creationId xmlns:a16="http://schemas.microsoft.com/office/drawing/2014/main" id="{B62D9936-587D-437D-B9CD-CB2A5763BA95}"/>
              </a:ext>
            </a:extLst>
          </p:cNvPr>
          <p:cNvSpPr>
            <a:spLocks noGrp="1"/>
          </p:cNvSpPr>
          <p:nvPr>
            <p:ph type="title"/>
          </p:nvPr>
        </p:nvSpPr>
        <p:spPr/>
        <p:txBody>
          <a:bodyPr/>
          <a:lstStyle/>
          <a:p>
            <a:r>
              <a:rPr lang="en-US" dirty="0"/>
              <a:t>Inline styles</a:t>
            </a:r>
          </a:p>
        </p:txBody>
      </p:sp>
      <p:sp>
        <p:nvSpPr>
          <p:cNvPr id="4" name="Slide Number Placeholder 3">
            <a:extLst>
              <a:ext uri="{FF2B5EF4-FFF2-40B4-BE49-F238E27FC236}">
                <a16:creationId xmlns:a16="http://schemas.microsoft.com/office/drawing/2014/main" id="{5773FD82-3AED-48E8-8A9F-8453DD108017}"/>
              </a:ext>
            </a:extLst>
          </p:cNvPr>
          <p:cNvSpPr>
            <a:spLocks noGrp="1"/>
          </p:cNvSpPr>
          <p:nvPr>
            <p:ph type="sldNum" sz="quarter" idx="4"/>
          </p:nvPr>
        </p:nvSpPr>
        <p:spPr/>
        <p:txBody>
          <a:bodyPr/>
          <a:lstStyle/>
          <a:p>
            <a:fld id="{3A3ABCD3-4259-4031-A1A0-BB63FBFB7B73}" type="slidenum">
              <a:rPr lang="en-US" smtClean="0"/>
              <a:pPr/>
              <a:t>77</a:t>
            </a:fld>
            <a:endParaRPr lang="en-US" dirty="0"/>
          </a:p>
        </p:txBody>
      </p:sp>
    </p:spTree>
    <p:extLst>
      <p:ext uri="{BB962C8B-B14F-4D97-AF65-F5344CB8AC3E}">
        <p14:creationId xmlns:p14="http://schemas.microsoft.com/office/powerpoint/2010/main" val="25627904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3760BB-1D30-47E5-B214-761CDF4654C8}"/>
              </a:ext>
            </a:extLst>
          </p:cNvPr>
          <p:cNvSpPr>
            <a:spLocks noGrp="1"/>
          </p:cNvSpPr>
          <p:nvPr>
            <p:ph sz="quarter" idx="13"/>
          </p:nvPr>
        </p:nvSpPr>
        <p:spPr/>
        <p:txBody>
          <a:bodyPr/>
          <a:lstStyle/>
          <a:p>
            <a:r>
              <a:rPr lang="en-US" dirty="0"/>
              <a:t>Element styling often needs to change based on component state.</a:t>
            </a:r>
          </a:p>
          <a:p>
            <a:r>
              <a:rPr lang="en-US" dirty="0"/>
              <a:t>Objects can be used to set inline styles on JSX elements.</a:t>
            </a:r>
          </a:p>
          <a:p>
            <a:r>
              <a:rPr lang="en-US" dirty="0"/>
              <a:t>So properties of those objects could be dynamically set based on state.</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render() {</a:t>
            </a:r>
          </a:p>
          <a:p>
            <a:pPr marL="0" indent="0">
              <a:buNone/>
            </a:pPr>
            <a:r>
              <a:rPr lang="en-US" sz="2000" dirty="0">
                <a:latin typeface="Consolas" panose="020B0609020204030204" pitchFamily="49" charset="0"/>
              </a:rPr>
              <a:t>	const styles = { color: 'blue' };</a:t>
            </a:r>
          </a:p>
          <a:p>
            <a:pPr marL="0" indent="0">
              <a:buNone/>
            </a:pPr>
            <a:r>
              <a:rPr lang="en-US" sz="2000" dirty="0">
                <a:latin typeface="Consolas" panose="020B0609020204030204" pitchFamily="49" charset="0"/>
              </a:rPr>
              <a:t>	if (</a:t>
            </a:r>
            <a:r>
              <a:rPr lang="en-US" sz="2000" dirty="0" err="1">
                <a:latin typeface="Consolas" panose="020B0609020204030204" pitchFamily="49" charset="0"/>
              </a:rPr>
              <a:t>this.state.backordered</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styles.color</a:t>
            </a:r>
            <a:r>
              <a:rPr lang="en-US" sz="2000" dirty="0">
                <a:latin typeface="Consolas" panose="020B0609020204030204" pitchFamily="49" charset="0"/>
              </a:rPr>
              <a:t> = 'red';</a:t>
            </a:r>
          </a:p>
          <a:p>
            <a:pPr marL="0" indent="0">
              <a:buNone/>
            </a:pPr>
            <a:r>
              <a:rPr lang="en-US" sz="2000" dirty="0">
                <a:latin typeface="Consolas" panose="020B0609020204030204" pitchFamily="49" charset="0"/>
              </a:rPr>
              <a:t>	}</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return (&lt;div style={styles}&gt;. . .&lt;/div&gt;);</a:t>
            </a:r>
          </a:p>
          <a:p>
            <a:pPr marL="0" indent="0">
              <a:buNone/>
            </a:pPr>
            <a:r>
              <a:rPr lang="en-US" sz="2000" dirty="0">
                <a:latin typeface="Consolas" panose="020B0609020204030204" pitchFamily="49" charset="0"/>
              </a:rPr>
              <a:t>}</a:t>
            </a:r>
          </a:p>
          <a:p>
            <a:endParaRPr lang="en-US" dirty="0"/>
          </a:p>
        </p:txBody>
      </p:sp>
      <p:sp>
        <p:nvSpPr>
          <p:cNvPr id="3" name="Title 2">
            <a:extLst>
              <a:ext uri="{FF2B5EF4-FFF2-40B4-BE49-F238E27FC236}">
                <a16:creationId xmlns:a16="http://schemas.microsoft.com/office/drawing/2014/main" id="{E0F37381-7BC7-4210-B7BF-EA5BC68D79D6}"/>
              </a:ext>
            </a:extLst>
          </p:cNvPr>
          <p:cNvSpPr>
            <a:spLocks noGrp="1"/>
          </p:cNvSpPr>
          <p:nvPr>
            <p:ph type="title"/>
          </p:nvPr>
        </p:nvSpPr>
        <p:spPr/>
        <p:txBody>
          <a:bodyPr/>
          <a:lstStyle/>
          <a:p>
            <a:r>
              <a:rPr lang="en-US" dirty="0"/>
              <a:t>Dynamically setting styles</a:t>
            </a:r>
          </a:p>
        </p:txBody>
      </p:sp>
      <p:sp>
        <p:nvSpPr>
          <p:cNvPr id="4" name="Slide Number Placeholder 3">
            <a:extLst>
              <a:ext uri="{FF2B5EF4-FFF2-40B4-BE49-F238E27FC236}">
                <a16:creationId xmlns:a16="http://schemas.microsoft.com/office/drawing/2014/main" id="{E59D72BB-F061-46CF-A67C-735D8CA0741C}"/>
              </a:ext>
            </a:extLst>
          </p:cNvPr>
          <p:cNvSpPr>
            <a:spLocks noGrp="1"/>
          </p:cNvSpPr>
          <p:nvPr>
            <p:ph type="sldNum" sz="quarter" idx="4"/>
          </p:nvPr>
        </p:nvSpPr>
        <p:spPr/>
        <p:txBody>
          <a:bodyPr/>
          <a:lstStyle/>
          <a:p>
            <a:fld id="{3A3ABCD3-4259-4031-A1A0-BB63FBFB7B73}" type="slidenum">
              <a:rPr lang="en-US" smtClean="0"/>
              <a:pPr/>
              <a:t>78</a:t>
            </a:fld>
            <a:endParaRPr lang="en-US" dirty="0"/>
          </a:p>
        </p:txBody>
      </p:sp>
    </p:spTree>
    <p:extLst>
      <p:ext uri="{BB962C8B-B14F-4D97-AF65-F5344CB8AC3E}">
        <p14:creationId xmlns:p14="http://schemas.microsoft.com/office/powerpoint/2010/main" val="309869210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1B2373-9530-4E46-9BCC-CB831C9C7B22}"/>
              </a:ext>
            </a:extLst>
          </p:cNvPr>
          <p:cNvSpPr>
            <a:spLocks noGrp="1"/>
          </p:cNvSpPr>
          <p:nvPr>
            <p:ph sz="quarter" idx="13"/>
          </p:nvPr>
        </p:nvSpPr>
        <p:spPr/>
        <p:txBody>
          <a:bodyPr/>
          <a:lstStyle/>
          <a:p>
            <a:r>
              <a:rPr lang="en-US" dirty="0"/>
              <a:t>In the CSS file</a:t>
            </a:r>
          </a:p>
          <a:p>
            <a:pPr lvl="1"/>
            <a:r>
              <a:rPr lang="en-US" dirty="0"/>
              <a:t>Define class-based styles</a:t>
            </a:r>
          </a:p>
          <a:p>
            <a:r>
              <a:rPr lang="en-US" dirty="0"/>
              <a:t>In the component's render() method</a:t>
            </a:r>
          </a:p>
          <a:p>
            <a:pPr lvl="1"/>
            <a:r>
              <a:rPr lang="en-US" dirty="0"/>
              <a:t>Assign desired class name to a variable</a:t>
            </a:r>
          </a:p>
          <a:p>
            <a:pPr lvl="1"/>
            <a:r>
              <a:rPr lang="en-US" dirty="0" err="1"/>
              <a:t>Databind</a:t>
            </a:r>
            <a:r>
              <a:rPr lang="en-US" dirty="0"/>
              <a:t> to </a:t>
            </a:r>
            <a:r>
              <a:rPr lang="en-US" dirty="0" err="1"/>
              <a:t>className</a:t>
            </a:r>
            <a:r>
              <a:rPr lang="en-US" dirty="0"/>
              <a:t> property for desired elements</a:t>
            </a:r>
          </a:p>
          <a:p>
            <a:pPr lvl="1"/>
            <a:r>
              <a:rPr lang="en-US" dirty="0"/>
              <a:t>Component state and props can be used to make styles dynamic</a:t>
            </a:r>
          </a:p>
          <a:p>
            <a:pPr lvl="1"/>
            <a:r>
              <a:rPr lang="en-US" dirty="0"/>
              <a:t>Use an array to store multiple class names</a:t>
            </a:r>
          </a:p>
          <a:p>
            <a:pPr lvl="2"/>
            <a:r>
              <a:rPr lang="en-US" dirty="0"/>
              <a:t>Use .join(' ') to </a:t>
            </a:r>
            <a:r>
              <a:rPr lang="en-US" dirty="0" err="1"/>
              <a:t>concat</a:t>
            </a:r>
            <a:r>
              <a:rPr lang="en-US" dirty="0"/>
              <a:t> multiple class names</a:t>
            </a:r>
          </a:p>
          <a:p>
            <a:endParaRPr lang="en-US" dirty="0"/>
          </a:p>
        </p:txBody>
      </p:sp>
      <p:sp>
        <p:nvSpPr>
          <p:cNvPr id="3" name="Title 2">
            <a:extLst>
              <a:ext uri="{FF2B5EF4-FFF2-40B4-BE49-F238E27FC236}">
                <a16:creationId xmlns:a16="http://schemas.microsoft.com/office/drawing/2014/main" id="{EAAC98CE-06FC-4B1C-8390-F8233FA98B63}"/>
              </a:ext>
            </a:extLst>
          </p:cNvPr>
          <p:cNvSpPr>
            <a:spLocks noGrp="1"/>
          </p:cNvSpPr>
          <p:nvPr>
            <p:ph type="title"/>
          </p:nvPr>
        </p:nvSpPr>
        <p:spPr/>
        <p:txBody>
          <a:bodyPr/>
          <a:lstStyle/>
          <a:p>
            <a:r>
              <a:rPr lang="en-US" dirty="0"/>
              <a:t>Using class names</a:t>
            </a:r>
          </a:p>
        </p:txBody>
      </p:sp>
      <p:sp>
        <p:nvSpPr>
          <p:cNvPr id="4" name="Slide Number Placeholder 3">
            <a:extLst>
              <a:ext uri="{FF2B5EF4-FFF2-40B4-BE49-F238E27FC236}">
                <a16:creationId xmlns:a16="http://schemas.microsoft.com/office/drawing/2014/main" id="{60F8AD96-D24B-45BA-B6AB-89C6D80E6E6C}"/>
              </a:ext>
            </a:extLst>
          </p:cNvPr>
          <p:cNvSpPr>
            <a:spLocks noGrp="1"/>
          </p:cNvSpPr>
          <p:nvPr>
            <p:ph type="sldNum" sz="quarter" idx="4"/>
          </p:nvPr>
        </p:nvSpPr>
        <p:spPr/>
        <p:txBody>
          <a:bodyPr/>
          <a:lstStyle/>
          <a:p>
            <a:fld id="{3A3ABCD3-4259-4031-A1A0-BB63FBFB7B73}" type="slidenum">
              <a:rPr lang="en-US" smtClean="0"/>
              <a:pPr/>
              <a:t>79</a:t>
            </a:fld>
            <a:endParaRPr lang="en-US" dirty="0"/>
          </a:p>
        </p:txBody>
      </p:sp>
      <p:sp>
        <p:nvSpPr>
          <p:cNvPr id="5" name="Content Placeholder 4">
            <a:extLst>
              <a:ext uri="{FF2B5EF4-FFF2-40B4-BE49-F238E27FC236}">
                <a16:creationId xmlns:a16="http://schemas.microsoft.com/office/drawing/2014/main" id="{2CC34D84-1E18-4653-80BA-71FA5B1C8F50}"/>
              </a:ext>
            </a:extLst>
          </p:cNvPr>
          <p:cNvSpPr>
            <a:spLocks noGrp="1"/>
          </p:cNvSpPr>
          <p:nvPr>
            <p:ph sz="quarter" idx="14"/>
          </p:nvPr>
        </p:nvSpPr>
        <p:spPr/>
        <p:txBody>
          <a:bodyPr/>
          <a:lstStyle/>
          <a:p>
            <a:r>
              <a:rPr lang="en-US" dirty="0"/>
              <a:t>Setting styles directly violates Separation-of-Concerns.</a:t>
            </a:r>
          </a:p>
          <a:p>
            <a:r>
              <a:rPr lang="en-US" dirty="0"/>
              <a:t>Styles should be set by CSS.</a:t>
            </a:r>
          </a:p>
          <a:p>
            <a:pPr lvl="1"/>
            <a:r>
              <a:rPr lang="en-US" dirty="0"/>
              <a:t>JavaScript code traditionally adds/removes classes to effect change.</a:t>
            </a:r>
          </a:p>
          <a:p>
            <a:endParaRPr lang="en-US" dirty="0"/>
          </a:p>
        </p:txBody>
      </p:sp>
    </p:spTree>
    <p:extLst>
      <p:ext uri="{BB962C8B-B14F-4D97-AF65-F5344CB8AC3E}">
        <p14:creationId xmlns:p14="http://schemas.microsoft.com/office/powerpoint/2010/main" val="1183675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7" y="1129018"/>
            <a:ext cx="6003235" cy="4314186"/>
          </a:xfrm>
        </p:spPr>
        <p:txBody>
          <a:bodyPr/>
          <a:lstStyle/>
          <a:p>
            <a:pPr marL="0" indent="0">
              <a:buNone/>
            </a:pPr>
            <a:r>
              <a:rPr lang="en-US" b="1" dirty="0"/>
              <a:t>Day 3</a:t>
            </a:r>
          </a:p>
          <a:p>
            <a:r>
              <a:rPr lang="en-US" dirty="0"/>
              <a:t>Managing State with Redux</a:t>
            </a:r>
          </a:p>
          <a:p>
            <a:r>
              <a:rPr lang="en-US" dirty="0"/>
              <a:t>Async Redux</a:t>
            </a:r>
          </a:p>
          <a:p>
            <a:r>
              <a:rPr lang="en-US" dirty="0"/>
              <a:t>Testing</a:t>
            </a:r>
          </a:p>
          <a:p>
            <a:r>
              <a:rPr lang="en-US" dirty="0"/>
              <a:t>Transitions and Animations</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8</a:t>
            </a:fld>
            <a:endParaRPr lang="en-US" dirty="0"/>
          </a:p>
        </p:txBody>
      </p:sp>
    </p:spTree>
    <p:extLst>
      <p:ext uri="{BB962C8B-B14F-4D97-AF65-F5344CB8AC3E}">
        <p14:creationId xmlns:p14="http://schemas.microsoft.com/office/powerpoint/2010/main" val="1274682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5DDA3BC-0BB3-48A6-827A-1D980B7CC18B}"/>
              </a:ext>
            </a:extLst>
          </p:cNvPr>
          <p:cNvSpPr>
            <a:spLocks noGrp="1"/>
          </p:cNvSpPr>
          <p:nvPr>
            <p:ph sz="quarter" idx="13"/>
          </p:nvPr>
        </p:nvSpPr>
        <p:spPr/>
        <p:txBody>
          <a:bodyPr/>
          <a:lstStyle/>
          <a:p>
            <a:r>
              <a:rPr lang="en-US" dirty="0"/>
              <a:t>Cannot use pseudo-class selectors (directly.)</a:t>
            </a:r>
          </a:p>
          <a:p>
            <a:pPr lvl="1"/>
            <a:r>
              <a:rPr lang="en-US" dirty="0"/>
              <a:t>:hover, :before, :after</a:t>
            </a:r>
          </a:p>
          <a:p>
            <a:r>
              <a:rPr lang="en-US" dirty="0"/>
              <a:t>Cannot use media queries (directly.)</a:t>
            </a:r>
          </a:p>
          <a:p>
            <a:r>
              <a:rPr lang="en-US" dirty="0"/>
              <a:t>These can be put in an external style sheet.</a:t>
            </a:r>
          </a:p>
          <a:p>
            <a:pPr lvl="1"/>
            <a:r>
              <a:rPr lang="en-US" dirty="0"/>
              <a:t>Applied in conjunction with a class or id.</a:t>
            </a:r>
          </a:p>
          <a:p>
            <a:r>
              <a:rPr lang="en-US" dirty="0"/>
              <a:t>Those styles would be global.</a:t>
            </a:r>
          </a:p>
          <a:p>
            <a:pPr lvl="1"/>
            <a:r>
              <a:rPr lang="en-US" dirty="0"/>
              <a:t>Ideally, they should be localized to the content for a particular component.</a:t>
            </a:r>
          </a:p>
          <a:p>
            <a:r>
              <a:rPr lang="en-US" dirty="0"/>
              <a:t>3</a:t>
            </a:r>
            <a:r>
              <a:rPr lang="en-US" baseline="30000" dirty="0"/>
              <a:t>rd</a:t>
            </a:r>
            <a:r>
              <a:rPr lang="en-US" dirty="0"/>
              <a:t>-party package called Radium can solve these problems.</a:t>
            </a:r>
          </a:p>
          <a:p>
            <a:pPr lvl="1"/>
            <a:r>
              <a:rPr lang="en-US" dirty="0"/>
              <a:t>Allows pseudo-class selectors and media queries with inline styles.</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a:t>
            </a:r>
            <a:r>
              <a:rPr lang="en-US" sz="2000" dirty="0" err="1">
                <a:latin typeface="Consolas" panose="020B0609020204030204" pitchFamily="49" charset="0"/>
              </a:rPr>
              <a:t>npm</a:t>
            </a:r>
            <a:r>
              <a:rPr lang="en-US" sz="2000" dirty="0">
                <a:latin typeface="Consolas" panose="020B0609020204030204" pitchFamily="49" charset="0"/>
              </a:rPr>
              <a:t> install radium</a:t>
            </a:r>
          </a:p>
          <a:p>
            <a:endParaRPr lang="en-US" dirty="0"/>
          </a:p>
        </p:txBody>
      </p:sp>
      <p:sp>
        <p:nvSpPr>
          <p:cNvPr id="3" name="Title 2">
            <a:extLst>
              <a:ext uri="{FF2B5EF4-FFF2-40B4-BE49-F238E27FC236}">
                <a16:creationId xmlns:a16="http://schemas.microsoft.com/office/drawing/2014/main" id="{9D731599-47E4-416E-8ACF-8006679D9C9A}"/>
              </a:ext>
            </a:extLst>
          </p:cNvPr>
          <p:cNvSpPr>
            <a:spLocks noGrp="1"/>
          </p:cNvSpPr>
          <p:nvPr>
            <p:ph type="title"/>
          </p:nvPr>
        </p:nvSpPr>
        <p:spPr/>
        <p:txBody>
          <a:bodyPr/>
          <a:lstStyle/>
          <a:p>
            <a:r>
              <a:rPr lang="en-US" dirty="0"/>
              <a:t>Code-based style difficulties</a:t>
            </a:r>
          </a:p>
        </p:txBody>
      </p:sp>
      <p:sp>
        <p:nvSpPr>
          <p:cNvPr id="4" name="Slide Number Placeholder 3">
            <a:extLst>
              <a:ext uri="{FF2B5EF4-FFF2-40B4-BE49-F238E27FC236}">
                <a16:creationId xmlns:a16="http://schemas.microsoft.com/office/drawing/2014/main" id="{9F08BE1C-0322-4027-A5FD-B2A4EC023774}"/>
              </a:ext>
            </a:extLst>
          </p:cNvPr>
          <p:cNvSpPr>
            <a:spLocks noGrp="1"/>
          </p:cNvSpPr>
          <p:nvPr>
            <p:ph type="sldNum" sz="quarter" idx="4"/>
          </p:nvPr>
        </p:nvSpPr>
        <p:spPr/>
        <p:txBody>
          <a:bodyPr/>
          <a:lstStyle/>
          <a:p>
            <a:fld id="{3A3ABCD3-4259-4031-A1A0-BB63FBFB7B73}" type="slidenum">
              <a:rPr lang="en-US" smtClean="0"/>
              <a:pPr/>
              <a:t>80</a:t>
            </a:fld>
            <a:endParaRPr lang="en-US" dirty="0"/>
          </a:p>
        </p:txBody>
      </p:sp>
    </p:spTree>
    <p:extLst>
      <p:ext uri="{BB962C8B-B14F-4D97-AF65-F5344CB8AC3E}">
        <p14:creationId xmlns:p14="http://schemas.microsoft.com/office/powerpoint/2010/main" val="32476237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E8A2D2-9C20-427F-8FCD-FF605C4B0419}"/>
              </a:ext>
            </a:extLst>
          </p:cNvPr>
          <p:cNvSpPr>
            <a:spLocks noGrp="1"/>
          </p:cNvSpPr>
          <p:nvPr>
            <p:ph sz="quarter" idx="13"/>
          </p:nvPr>
        </p:nvSpPr>
        <p:spPr/>
        <p:txBody>
          <a:bodyPr/>
          <a:lstStyle/>
          <a:p>
            <a:r>
              <a:rPr lang="en-US" dirty="0"/>
              <a:t>import Radium from 'radium';</a:t>
            </a:r>
          </a:p>
          <a:p>
            <a:endParaRPr lang="en-US" dirty="0"/>
          </a:p>
          <a:p>
            <a:r>
              <a:rPr lang="en-US" dirty="0"/>
              <a:t>class App extends Component {</a:t>
            </a:r>
          </a:p>
          <a:p>
            <a:endParaRPr lang="en-US" dirty="0"/>
          </a:p>
          <a:p>
            <a:r>
              <a:rPr lang="en-US" dirty="0"/>
              <a:t>}</a:t>
            </a:r>
          </a:p>
          <a:p>
            <a:endParaRPr lang="en-US" dirty="0"/>
          </a:p>
          <a:p>
            <a:r>
              <a:rPr lang="en-US" dirty="0"/>
              <a:t>export default Radium(App);</a:t>
            </a:r>
          </a:p>
        </p:txBody>
      </p:sp>
      <p:sp>
        <p:nvSpPr>
          <p:cNvPr id="3" name="Title 2">
            <a:extLst>
              <a:ext uri="{FF2B5EF4-FFF2-40B4-BE49-F238E27FC236}">
                <a16:creationId xmlns:a16="http://schemas.microsoft.com/office/drawing/2014/main" id="{E0DC89E8-9D0E-4DF5-9312-95D89EC7D9CA}"/>
              </a:ext>
            </a:extLst>
          </p:cNvPr>
          <p:cNvSpPr>
            <a:spLocks noGrp="1"/>
          </p:cNvSpPr>
          <p:nvPr>
            <p:ph type="title"/>
          </p:nvPr>
        </p:nvSpPr>
        <p:spPr/>
        <p:txBody>
          <a:bodyPr/>
          <a:lstStyle/>
          <a:p>
            <a:r>
              <a:rPr lang="en-US" dirty="0"/>
              <a:t>Radium</a:t>
            </a:r>
          </a:p>
        </p:txBody>
      </p:sp>
      <p:sp>
        <p:nvSpPr>
          <p:cNvPr id="4" name="Slide Number Placeholder 3">
            <a:extLst>
              <a:ext uri="{FF2B5EF4-FFF2-40B4-BE49-F238E27FC236}">
                <a16:creationId xmlns:a16="http://schemas.microsoft.com/office/drawing/2014/main" id="{821077F3-8487-4A90-81CF-AA24A9B079A6}"/>
              </a:ext>
            </a:extLst>
          </p:cNvPr>
          <p:cNvSpPr>
            <a:spLocks noGrp="1"/>
          </p:cNvSpPr>
          <p:nvPr>
            <p:ph type="sldNum" sz="quarter" idx="4"/>
          </p:nvPr>
        </p:nvSpPr>
        <p:spPr/>
        <p:txBody>
          <a:bodyPr/>
          <a:lstStyle/>
          <a:p>
            <a:fld id="{3A3ABCD3-4259-4031-A1A0-BB63FBFB7B73}" type="slidenum">
              <a:rPr lang="en-US" smtClean="0"/>
              <a:pPr/>
              <a:t>81</a:t>
            </a:fld>
            <a:endParaRPr lang="en-US" dirty="0"/>
          </a:p>
        </p:txBody>
      </p:sp>
      <p:sp>
        <p:nvSpPr>
          <p:cNvPr id="6" name="Content Placeholder 5">
            <a:extLst>
              <a:ext uri="{FF2B5EF4-FFF2-40B4-BE49-F238E27FC236}">
                <a16:creationId xmlns:a16="http://schemas.microsoft.com/office/drawing/2014/main" id="{3DFA4B67-D2C0-4822-A9BE-EF6666197D7E}"/>
              </a:ext>
            </a:extLst>
          </p:cNvPr>
          <p:cNvSpPr>
            <a:spLocks noGrp="1"/>
          </p:cNvSpPr>
          <p:nvPr>
            <p:ph sz="quarter" idx="14"/>
          </p:nvPr>
        </p:nvSpPr>
        <p:spPr/>
        <p:txBody>
          <a:bodyPr/>
          <a:lstStyle/>
          <a:p>
            <a:r>
              <a:rPr lang="en-US" dirty="0"/>
              <a:t>Need to import Radium in any file where you want to use it.</a:t>
            </a:r>
          </a:p>
          <a:p>
            <a:r>
              <a:rPr lang="en-US" dirty="0"/>
              <a:t>Need to export a higher-order component from the file.</a:t>
            </a:r>
          </a:p>
          <a:p>
            <a:pPr lvl="1"/>
            <a:r>
              <a:rPr lang="en-US" dirty="0"/>
              <a:t>Execute Radium() on the component class to create the HOC.</a:t>
            </a:r>
          </a:p>
          <a:p>
            <a:endParaRPr lang="en-US" dirty="0"/>
          </a:p>
        </p:txBody>
      </p:sp>
    </p:spTree>
    <p:extLst>
      <p:ext uri="{BB962C8B-B14F-4D97-AF65-F5344CB8AC3E}">
        <p14:creationId xmlns:p14="http://schemas.microsoft.com/office/powerpoint/2010/main" val="9917782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538D09-DF6A-4846-AA86-40F0B09A7597}"/>
              </a:ext>
            </a:extLst>
          </p:cNvPr>
          <p:cNvSpPr>
            <a:spLocks noGrp="1"/>
          </p:cNvSpPr>
          <p:nvPr>
            <p:ph sz="quarter" idx="13"/>
          </p:nvPr>
        </p:nvSpPr>
        <p:spPr/>
        <p:txBody>
          <a:bodyPr/>
          <a:lstStyle/>
          <a:p>
            <a:r>
              <a:rPr lang="en-US" dirty="0"/>
              <a:t>A pattern used in React programming.</a:t>
            </a:r>
          </a:p>
          <a:p>
            <a:r>
              <a:rPr lang="en-US" dirty="0"/>
              <a:t>A function that receives a component and returns a new component.</a:t>
            </a:r>
          </a:p>
          <a:p>
            <a:pPr lvl="1"/>
            <a:r>
              <a:rPr lang="en-US" dirty="0"/>
              <a:t>Returned component encapsulates the original.</a:t>
            </a:r>
          </a:p>
          <a:p>
            <a:pPr lvl="1"/>
            <a:r>
              <a:rPr lang="en-US" dirty="0"/>
              <a:t>Returned component is called a Higher-Order Component (HOC).</a:t>
            </a:r>
          </a:p>
          <a:p>
            <a:r>
              <a:rPr lang="en-US" dirty="0"/>
              <a:t>Often used to share functionality across multiple components.</a:t>
            </a:r>
          </a:p>
          <a:p>
            <a:pPr lvl="1"/>
            <a:r>
              <a:rPr lang="en-US" dirty="0"/>
              <a:t>HOC renders the wrapped component.</a:t>
            </a:r>
          </a:p>
          <a:p>
            <a:pPr lvl="1"/>
            <a:r>
              <a:rPr lang="en-US" dirty="0"/>
              <a:t>HOC maintains state and behavior modifying that state.</a:t>
            </a:r>
          </a:p>
          <a:p>
            <a:pPr lvl="1"/>
            <a:r>
              <a:rPr lang="en-US" dirty="0"/>
              <a:t>HOC passes that state to the wrapped component.</a:t>
            </a:r>
          </a:p>
          <a:p>
            <a:r>
              <a:rPr lang="en-US" dirty="0"/>
              <a:t>Can be applied to functional components and class-based components.</a:t>
            </a:r>
          </a:p>
          <a:p>
            <a:r>
              <a:rPr lang="en-US" dirty="0"/>
              <a:t>A component transforms props into UI.</a:t>
            </a:r>
          </a:p>
          <a:p>
            <a:r>
              <a:rPr lang="en-US" dirty="0"/>
              <a:t>A HOC transforms a component into another component.</a:t>
            </a:r>
          </a:p>
          <a:p>
            <a:endParaRPr lang="en-US" dirty="0"/>
          </a:p>
        </p:txBody>
      </p:sp>
      <p:sp>
        <p:nvSpPr>
          <p:cNvPr id="3" name="Title 2">
            <a:extLst>
              <a:ext uri="{FF2B5EF4-FFF2-40B4-BE49-F238E27FC236}">
                <a16:creationId xmlns:a16="http://schemas.microsoft.com/office/drawing/2014/main" id="{192ABABD-C16F-4A6D-89D2-3D6869D71289}"/>
              </a:ext>
            </a:extLst>
          </p:cNvPr>
          <p:cNvSpPr>
            <a:spLocks noGrp="1"/>
          </p:cNvSpPr>
          <p:nvPr>
            <p:ph type="title"/>
          </p:nvPr>
        </p:nvSpPr>
        <p:spPr/>
        <p:txBody>
          <a:bodyPr/>
          <a:lstStyle/>
          <a:p>
            <a:r>
              <a:rPr lang="en-US" dirty="0"/>
              <a:t>Higher-Order Components</a:t>
            </a:r>
          </a:p>
        </p:txBody>
      </p:sp>
      <p:sp>
        <p:nvSpPr>
          <p:cNvPr id="4" name="Slide Number Placeholder 3">
            <a:extLst>
              <a:ext uri="{FF2B5EF4-FFF2-40B4-BE49-F238E27FC236}">
                <a16:creationId xmlns:a16="http://schemas.microsoft.com/office/drawing/2014/main" id="{50266BBC-91FD-4076-BA1C-5B3742584600}"/>
              </a:ext>
            </a:extLst>
          </p:cNvPr>
          <p:cNvSpPr>
            <a:spLocks noGrp="1"/>
          </p:cNvSpPr>
          <p:nvPr>
            <p:ph type="sldNum" sz="quarter" idx="4"/>
          </p:nvPr>
        </p:nvSpPr>
        <p:spPr/>
        <p:txBody>
          <a:bodyPr/>
          <a:lstStyle/>
          <a:p>
            <a:fld id="{3A3ABCD3-4259-4031-A1A0-BB63FBFB7B73}" type="slidenum">
              <a:rPr lang="en-US" smtClean="0"/>
              <a:pPr/>
              <a:t>82</a:t>
            </a:fld>
            <a:endParaRPr lang="en-US" dirty="0"/>
          </a:p>
        </p:txBody>
      </p:sp>
    </p:spTree>
    <p:extLst>
      <p:ext uri="{BB962C8B-B14F-4D97-AF65-F5344CB8AC3E}">
        <p14:creationId xmlns:p14="http://schemas.microsoft.com/office/powerpoint/2010/main" val="19646673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2777EB8-CCF6-4755-A91A-A5C5B7D1829F}"/>
              </a:ext>
            </a:extLst>
          </p:cNvPr>
          <p:cNvSpPr>
            <a:spLocks noGrp="1"/>
          </p:cNvSpPr>
          <p:nvPr>
            <p:ph sz="quarter" idx="13"/>
          </p:nvPr>
        </p:nvSpPr>
        <p:spPr/>
        <p:txBody>
          <a:bodyPr/>
          <a:lstStyle/>
          <a:p>
            <a:r>
              <a:rPr lang="en-US" dirty="0"/>
              <a:t>const style = {</a:t>
            </a:r>
          </a:p>
          <a:p>
            <a:r>
              <a:rPr lang="en-US" dirty="0"/>
              <a:t>	</a:t>
            </a:r>
            <a:r>
              <a:rPr lang="en-US" dirty="0" err="1"/>
              <a:t>backgroundColor</a:t>
            </a:r>
            <a:r>
              <a:rPr lang="en-US" dirty="0"/>
              <a:t>: 'black',</a:t>
            </a:r>
          </a:p>
          <a:p>
            <a:r>
              <a:rPr lang="en-US" dirty="0"/>
              <a:t>	color: 'white',</a:t>
            </a:r>
          </a:p>
          <a:p>
            <a:r>
              <a:rPr lang="en-US" dirty="0"/>
              <a:t>	':hover': {</a:t>
            </a:r>
          </a:p>
          <a:p>
            <a:r>
              <a:rPr lang="en-US" dirty="0"/>
              <a:t>		</a:t>
            </a:r>
            <a:r>
              <a:rPr lang="en-US" dirty="0" err="1"/>
              <a:t>backgroundColor</a:t>
            </a:r>
            <a:r>
              <a:rPr lang="en-US" dirty="0"/>
              <a:t>: 'blue'</a:t>
            </a:r>
          </a:p>
          <a:p>
            <a:r>
              <a:rPr lang="en-US" dirty="0"/>
              <a:t>	}</a:t>
            </a:r>
          </a:p>
          <a:p>
            <a:r>
              <a:rPr lang="en-US" dirty="0"/>
              <a:t>}</a:t>
            </a:r>
          </a:p>
          <a:p>
            <a:endParaRPr lang="en-US" dirty="0"/>
          </a:p>
          <a:p>
            <a:r>
              <a:rPr lang="en-US" dirty="0"/>
              <a:t>render(){</a:t>
            </a:r>
          </a:p>
          <a:p>
            <a:r>
              <a:rPr lang="en-US" dirty="0"/>
              <a:t>	return (&lt;div style={style}&gt;&lt;/div&gt;);</a:t>
            </a:r>
          </a:p>
          <a:p>
            <a:r>
              <a:rPr lang="en-US" dirty="0"/>
              <a:t>}</a:t>
            </a:r>
          </a:p>
        </p:txBody>
      </p:sp>
      <p:sp>
        <p:nvSpPr>
          <p:cNvPr id="3" name="Title 2">
            <a:extLst>
              <a:ext uri="{FF2B5EF4-FFF2-40B4-BE49-F238E27FC236}">
                <a16:creationId xmlns:a16="http://schemas.microsoft.com/office/drawing/2014/main" id="{1F90EEA3-71E1-4A55-9698-E3A956407554}"/>
              </a:ext>
            </a:extLst>
          </p:cNvPr>
          <p:cNvSpPr>
            <a:spLocks noGrp="1"/>
          </p:cNvSpPr>
          <p:nvPr>
            <p:ph type="title"/>
          </p:nvPr>
        </p:nvSpPr>
        <p:spPr/>
        <p:txBody>
          <a:bodyPr/>
          <a:lstStyle/>
          <a:p>
            <a:r>
              <a:rPr lang="en-US" dirty="0"/>
              <a:t>Radium and pseudo-class selectors</a:t>
            </a:r>
          </a:p>
        </p:txBody>
      </p:sp>
      <p:sp>
        <p:nvSpPr>
          <p:cNvPr id="4" name="Slide Number Placeholder 3">
            <a:extLst>
              <a:ext uri="{FF2B5EF4-FFF2-40B4-BE49-F238E27FC236}">
                <a16:creationId xmlns:a16="http://schemas.microsoft.com/office/drawing/2014/main" id="{426FA0CE-6B08-48D1-AD11-6E5E88995A7F}"/>
              </a:ext>
            </a:extLst>
          </p:cNvPr>
          <p:cNvSpPr>
            <a:spLocks noGrp="1"/>
          </p:cNvSpPr>
          <p:nvPr>
            <p:ph type="sldNum" sz="quarter" idx="4"/>
          </p:nvPr>
        </p:nvSpPr>
        <p:spPr/>
        <p:txBody>
          <a:bodyPr/>
          <a:lstStyle/>
          <a:p>
            <a:fld id="{3A3ABCD3-4259-4031-A1A0-BB63FBFB7B73}" type="slidenum">
              <a:rPr lang="en-US" smtClean="0"/>
              <a:pPr/>
              <a:t>83</a:t>
            </a:fld>
            <a:endParaRPr lang="en-US" dirty="0"/>
          </a:p>
        </p:txBody>
      </p:sp>
      <p:sp>
        <p:nvSpPr>
          <p:cNvPr id="6" name="Content Placeholder 5">
            <a:extLst>
              <a:ext uri="{FF2B5EF4-FFF2-40B4-BE49-F238E27FC236}">
                <a16:creationId xmlns:a16="http://schemas.microsoft.com/office/drawing/2014/main" id="{AF5F7EC2-D4B9-415D-AE19-D291C55AFB23}"/>
              </a:ext>
            </a:extLst>
          </p:cNvPr>
          <p:cNvSpPr>
            <a:spLocks noGrp="1"/>
          </p:cNvSpPr>
          <p:nvPr>
            <p:ph sz="quarter" idx="14"/>
          </p:nvPr>
        </p:nvSpPr>
        <p:spPr/>
        <p:txBody>
          <a:bodyPr/>
          <a:lstStyle/>
          <a:p>
            <a:r>
              <a:rPr lang="en-US" dirty="0"/>
              <a:t>Radium allows for pseudo-class selectors to be added as properties of a style object.</a:t>
            </a:r>
          </a:p>
          <a:p>
            <a:r>
              <a:rPr lang="en-US" dirty="0"/>
              <a:t>Name of the property is the pseudo-class selector.</a:t>
            </a:r>
          </a:p>
          <a:p>
            <a:pPr lvl="1"/>
            <a:r>
              <a:rPr lang="en-US" dirty="0"/>
              <a:t>Must be wrapped in quotes, because of the ":"</a:t>
            </a:r>
          </a:p>
          <a:p>
            <a:r>
              <a:rPr lang="en-US" dirty="0"/>
              <a:t>Value of the property is another object containing the styles to be applied.</a:t>
            </a:r>
          </a:p>
          <a:p>
            <a:endParaRPr lang="en-US" dirty="0"/>
          </a:p>
        </p:txBody>
      </p:sp>
    </p:spTree>
    <p:extLst>
      <p:ext uri="{BB962C8B-B14F-4D97-AF65-F5344CB8AC3E}">
        <p14:creationId xmlns:p14="http://schemas.microsoft.com/office/powerpoint/2010/main" val="4116811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618DD1A-EBDF-4EF7-AF84-DE0E835F6FD9}"/>
              </a:ext>
            </a:extLst>
          </p:cNvPr>
          <p:cNvSpPr>
            <a:spLocks noGrp="1"/>
          </p:cNvSpPr>
          <p:nvPr>
            <p:ph sz="quarter" idx="13"/>
          </p:nvPr>
        </p:nvSpPr>
        <p:spPr/>
        <p:txBody>
          <a:bodyPr/>
          <a:lstStyle/>
          <a:p>
            <a:r>
              <a:rPr lang="en-US" dirty="0"/>
              <a:t>const style = {</a:t>
            </a:r>
          </a:p>
          <a:p>
            <a:r>
              <a:rPr lang="en-US" dirty="0"/>
              <a:t>	display: 'block',</a:t>
            </a:r>
          </a:p>
          <a:p>
            <a:r>
              <a:rPr lang="en-US" dirty="0"/>
              <a:t>	'@media (min-width:45em)': {</a:t>
            </a:r>
          </a:p>
          <a:p>
            <a:r>
              <a:rPr lang="en-US" dirty="0"/>
              <a:t>		display: 'inline-block'</a:t>
            </a:r>
          </a:p>
          <a:p>
            <a:r>
              <a:rPr lang="en-US" dirty="0"/>
              <a:t>	}</a:t>
            </a:r>
          </a:p>
          <a:p>
            <a:r>
              <a:rPr lang="en-US" dirty="0"/>
              <a:t>}</a:t>
            </a:r>
          </a:p>
          <a:p>
            <a:endParaRPr lang="en-US" dirty="0"/>
          </a:p>
          <a:p>
            <a:r>
              <a:rPr lang="en-US" dirty="0"/>
              <a:t>render(){</a:t>
            </a:r>
          </a:p>
          <a:p>
            <a:r>
              <a:rPr lang="en-US" dirty="0"/>
              <a:t>	return (&lt;div style={style}&gt;&lt;/div&gt;);</a:t>
            </a:r>
          </a:p>
          <a:p>
            <a:r>
              <a:rPr lang="en-US" dirty="0"/>
              <a:t>}</a:t>
            </a:r>
          </a:p>
          <a:p>
            <a:endParaRPr lang="en-US" dirty="0"/>
          </a:p>
        </p:txBody>
      </p:sp>
      <p:sp>
        <p:nvSpPr>
          <p:cNvPr id="3" name="Title 2">
            <a:extLst>
              <a:ext uri="{FF2B5EF4-FFF2-40B4-BE49-F238E27FC236}">
                <a16:creationId xmlns:a16="http://schemas.microsoft.com/office/drawing/2014/main" id="{96A0CDBB-44FE-4763-80F3-4D1183038706}"/>
              </a:ext>
            </a:extLst>
          </p:cNvPr>
          <p:cNvSpPr>
            <a:spLocks noGrp="1"/>
          </p:cNvSpPr>
          <p:nvPr>
            <p:ph type="title"/>
          </p:nvPr>
        </p:nvSpPr>
        <p:spPr/>
        <p:txBody>
          <a:bodyPr/>
          <a:lstStyle/>
          <a:p>
            <a:r>
              <a:rPr lang="en-US" dirty="0"/>
              <a:t>Radium and media queries</a:t>
            </a:r>
          </a:p>
        </p:txBody>
      </p:sp>
      <p:sp>
        <p:nvSpPr>
          <p:cNvPr id="4" name="Slide Number Placeholder 3">
            <a:extLst>
              <a:ext uri="{FF2B5EF4-FFF2-40B4-BE49-F238E27FC236}">
                <a16:creationId xmlns:a16="http://schemas.microsoft.com/office/drawing/2014/main" id="{003C5550-BC43-456E-9DAB-53D766948784}"/>
              </a:ext>
            </a:extLst>
          </p:cNvPr>
          <p:cNvSpPr>
            <a:spLocks noGrp="1"/>
          </p:cNvSpPr>
          <p:nvPr>
            <p:ph type="sldNum" sz="quarter" idx="4"/>
          </p:nvPr>
        </p:nvSpPr>
        <p:spPr/>
        <p:txBody>
          <a:bodyPr/>
          <a:lstStyle/>
          <a:p>
            <a:fld id="{3A3ABCD3-4259-4031-A1A0-BB63FBFB7B73}" type="slidenum">
              <a:rPr lang="en-US" smtClean="0"/>
              <a:pPr/>
              <a:t>84</a:t>
            </a:fld>
            <a:endParaRPr lang="en-US" dirty="0"/>
          </a:p>
        </p:txBody>
      </p:sp>
      <p:sp>
        <p:nvSpPr>
          <p:cNvPr id="6" name="Content Placeholder 5">
            <a:extLst>
              <a:ext uri="{FF2B5EF4-FFF2-40B4-BE49-F238E27FC236}">
                <a16:creationId xmlns:a16="http://schemas.microsoft.com/office/drawing/2014/main" id="{20EF56CB-6B85-4EF3-9012-7B8A66E716BF}"/>
              </a:ext>
            </a:extLst>
          </p:cNvPr>
          <p:cNvSpPr>
            <a:spLocks noGrp="1"/>
          </p:cNvSpPr>
          <p:nvPr>
            <p:ph sz="quarter" idx="14"/>
          </p:nvPr>
        </p:nvSpPr>
        <p:spPr/>
        <p:txBody>
          <a:bodyPr/>
          <a:lstStyle/>
          <a:p>
            <a:r>
              <a:rPr lang="en-US" dirty="0"/>
              <a:t>Radium allows for media queries to be added as properties of a style object.</a:t>
            </a:r>
          </a:p>
          <a:p>
            <a:r>
              <a:rPr lang="en-US" dirty="0"/>
              <a:t>Name of the property is the media query text.</a:t>
            </a:r>
          </a:p>
          <a:p>
            <a:pPr lvl="1"/>
            <a:r>
              <a:rPr lang="en-US" dirty="0"/>
              <a:t>Must be wrapped in quotes, because of the "@", "(", ")", and " ".</a:t>
            </a:r>
          </a:p>
          <a:p>
            <a:r>
              <a:rPr lang="en-US" dirty="0"/>
              <a:t>Value of the property is another object containing the styles to be applied.</a:t>
            </a:r>
          </a:p>
          <a:p>
            <a:r>
              <a:rPr lang="en-US" dirty="0"/>
              <a:t>Media queries and keyframe animation also require wrapping the entire application in the &lt;</a:t>
            </a:r>
            <a:r>
              <a:rPr lang="en-US" dirty="0" err="1"/>
              <a:t>StyleRoot</a:t>
            </a:r>
            <a:r>
              <a:rPr lang="en-US" dirty="0"/>
              <a:t>&gt; component.</a:t>
            </a:r>
          </a:p>
          <a:p>
            <a:pPr lvl="1"/>
            <a:r>
              <a:rPr lang="en-US" dirty="0"/>
              <a:t>Provided by Radium.</a:t>
            </a:r>
          </a:p>
        </p:txBody>
      </p:sp>
    </p:spTree>
    <p:extLst>
      <p:ext uri="{BB962C8B-B14F-4D97-AF65-F5344CB8AC3E}">
        <p14:creationId xmlns:p14="http://schemas.microsoft.com/office/powerpoint/2010/main" val="5425977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A0FC3F-35D1-40AA-8FA3-CC721CCE848F}"/>
              </a:ext>
            </a:extLst>
          </p:cNvPr>
          <p:cNvSpPr>
            <a:spLocks noGrp="1"/>
          </p:cNvSpPr>
          <p:nvPr>
            <p:ph sz="quarter" idx="13"/>
          </p:nvPr>
        </p:nvSpPr>
        <p:spPr/>
        <p:txBody>
          <a:bodyPr/>
          <a:lstStyle/>
          <a:p>
            <a:r>
              <a:rPr lang="en-US" dirty="0"/>
              <a:t>Ideally, style rules should be stored in CSS files.</a:t>
            </a:r>
          </a:p>
          <a:p>
            <a:r>
              <a:rPr lang="en-US" dirty="0"/>
              <a:t>Historically, CSS files tend towards tremendous bloat.</a:t>
            </a:r>
          </a:p>
          <a:p>
            <a:pPr lvl="1"/>
            <a:r>
              <a:rPr lang="en-US" dirty="0"/>
              <a:t>Almost always driven by fear and uncertainty.</a:t>
            </a:r>
          </a:p>
          <a:p>
            <a:pPr lvl="1"/>
            <a:r>
              <a:rPr lang="en-US" dirty="0"/>
              <a:t>Fear that changes will affect more than the desired elements.</a:t>
            </a:r>
          </a:p>
          <a:p>
            <a:pPr lvl="2"/>
            <a:r>
              <a:rPr lang="en-US" dirty="0"/>
              <a:t>So new style rules are added instead of updating existing rules.</a:t>
            </a:r>
          </a:p>
          <a:p>
            <a:pPr lvl="1"/>
            <a:r>
              <a:rPr lang="en-US" dirty="0"/>
              <a:t>Uncertainty whether a rule is still being used.</a:t>
            </a:r>
          </a:p>
          <a:p>
            <a:pPr lvl="2"/>
            <a:r>
              <a:rPr lang="en-US" dirty="0"/>
              <a:t>So outdated rules are never removed.</a:t>
            </a:r>
          </a:p>
          <a:p>
            <a:r>
              <a:rPr lang="en-US" dirty="0"/>
              <a:t>Additionally, no code organization is enforced.</a:t>
            </a:r>
          </a:p>
          <a:p>
            <a:pPr lvl="1"/>
            <a:r>
              <a:rPr lang="en-US" dirty="0"/>
              <a:t>Style rules affecting the same (or related) elements can be separated by hundreds of other style rules.</a:t>
            </a:r>
          </a:p>
          <a:p>
            <a:endParaRPr lang="en-US" dirty="0"/>
          </a:p>
        </p:txBody>
      </p:sp>
      <p:sp>
        <p:nvSpPr>
          <p:cNvPr id="3" name="Title 2">
            <a:extLst>
              <a:ext uri="{FF2B5EF4-FFF2-40B4-BE49-F238E27FC236}">
                <a16:creationId xmlns:a16="http://schemas.microsoft.com/office/drawing/2014/main" id="{D75499BB-CD72-417A-B113-C32457A608A0}"/>
              </a:ext>
            </a:extLst>
          </p:cNvPr>
          <p:cNvSpPr>
            <a:spLocks noGrp="1"/>
          </p:cNvSpPr>
          <p:nvPr>
            <p:ph type="title"/>
          </p:nvPr>
        </p:nvSpPr>
        <p:spPr/>
        <p:txBody>
          <a:bodyPr/>
          <a:lstStyle/>
          <a:p>
            <a:r>
              <a:rPr lang="en-US" dirty="0"/>
              <a:t>Problems with CSS</a:t>
            </a:r>
          </a:p>
        </p:txBody>
      </p:sp>
      <p:sp>
        <p:nvSpPr>
          <p:cNvPr id="4" name="Slide Number Placeholder 3">
            <a:extLst>
              <a:ext uri="{FF2B5EF4-FFF2-40B4-BE49-F238E27FC236}">
                <a16:creationId xmlns:a16="http://schemas.microsoft.com/office/drawing/2014/main" id="{B40B7BE5-1F23-464F-A6D3-A3F4C5AE006C}"/>
              </a:ext>
            </a:extLst>
          </p:cNvPr>
          <p:cNvSpPr>
            <a:spLocks noGrp="1"/>
          </p:cNvSpPr>
          <p:nvPr>
            <p:ph type="sldNum" sz="quarter" idx="4"/>
          </p:nvPr>
        </p:nvSpPr>
        <p:spPr/>
        <p:txBody>
          <a:bodyPr/>
          <a:lstStyle/>
          <a:p>
            <a:fld id="{3A3ABCD3-4259-4031-A1A0-BB63FBFB7B73}" type="slidenum">
              <a:rPr lang="en-US" smtClean="0"/>
              <a:pPr/>
              <a:t>85</a:t>
            </a:fld>
            <a:endParaRPr lang="en-US" dirty="0"/>
          </a:p>
        </p:txBody>
      </p:sp>
    </p:spTree>
    <p:extLst>
      <p:ext uri="{BB962C8B-B14F-4D97-AF65-F5344CB8AC3E}">
        <p14:creationId xmlns:p14="http://schemas.microsoft.com/office/powerpoint/2010/main" val="553723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822E8A-C46B-4F63-A43C-109A48CD2084}"/>
              </a:ext>
            </a:extLst>
          </p:cNvPr>
          <p:cNvSpPr>
            <a:spLocks noGrp="1"/>
          </p:cNvSpPr>
          <p:nvPr>
            <p:ph sz="quarter" idx="13"/>
          </p:nvPr>
        </p:nvSpPr>
        <p:spPr/>
        <p:txBody>
          <a:bodyPr/>
          <a:lstStyle/>
          <a:p>
            <a:r>
              <a:rPr lang="en-US" dirty="0"/>
              <a:t>A JavaScript file imports a CSS file</a:t>
            </a:r>
          </a:p>
          <a:p>
            <a:r>
              <a:rPr lang="en-US" dirty="0"/>
              <a:t>Receives an object ref for the style rules</a:t>
            </a:r>
          </a:p>
          <a:p>
            <a:pPr lvl="1"/>
            <a:r>
              <a:rPr lang="en-US" dirty="0"/>
              <a:t>Class selectors become properties of the object</a:t>
            </a:r>
          </a:p>
          <a:p>
            <a:r>
              <a:rPr lang="en-US" dirty="0"/>
              <a:t>Apply classes to JSX elements</a:t>
            </a:r>
          </a:p>
          <a:p>
            <a:pPr lvl="1"/>
            <a:r>
              <a:rPr lang="en-US" dirty="0"/>
              <a:t>Uses the object ref's properties</a:t>
            </a:r>
          </a:p>
        </p:txBody>
      </p:sp>
      <p:sp>
        <p:nvSpPr>
          <p:cNvPr id="3" name="Title 2">
            <a:extLst>
              <a:ext uri="{FF2B5EF4-FFF2-40B4-BE49-F238E27FC236}">
                <a16:creationId xmlns:a16="http://schemas.microsoft.com/office/drawing/2014/main" id="{EBE2B982-54C9-4F2F-866F-99A4260395C2}"/>
              </a:ext>
            </a:extLst>
          </p:cNvPr>
          <p:cNvSpPr>
            <a:spLocks noGrp="1"/>
          </p:cNvSpPr>
          <p:nvPr>
            <p:ph type="title"/>
          </p:nvPr>
        </p:nvSpPr>
        <p:spPr/>
        <p:txBody>
          <a:bodyPr/>
          <a:lstStyle/>
          <a:p>
            <a:r>
              <a:rPr lang="en-US" dirty="0"/>
              <a:t>CSS Modules</a:t>
            </a:r>
          </a:p>
        </p:txBody>
      </p:sp>
      <p:sp>
        <p:nvSpPr>
          <p:cNvPr id="4" name="Slide Number Placeholder 3">
            <a:extLst>
              <a:ext uri="{FF2B5EF4-FFF2-40B4-BE49-F238E27FC236}">
                <a16:creationId xmlns:a16="http://schemas.microsoft.com/office/drawing/2014/main" id="{F2B17F8F-9730-4490-AF47-2F74A8D0F51E}"/>
              </a:ext>
            </a:extLst>
          </p:cNvPr>
          <p:cNvSpPr>
            <a:spLocks noGrp="1"/>
          </p:cNvSpPr>
          <p:nvPr>
            <p:ph type="sldNum" sz="quarter" idx="4"/>
          </p:nvPr>
        </p:nvSpPr>
        <p:spPr/>
        <p:txBody>
          <a:bodyPr/>
          <a:lstStyle/>
          <a:p>
            <a:fld id="{3A3ABCD3-4259-4031-A1A0-BB63FBFB7B73}" type="slidenum">
              <a:rPr lang="en-US" smtClean="0"/>
              <a:pPr/>
              <a:t>86</a:t>
            </a:fld>
            <a:endParaRPr lang="en-US" dirty="0"/>
          </a:p>
        </p:txBody>
      </p:sp>
      <p:sp>
        <p:nvSpPr>
          <p:cNvPr id="5" name="Content Placeholder 4">
            <a:extLst>
              <a:ext uri="{FF2B5EF4-FFF2-40B4-BE49-F238E27FC236}">
                <a16:creationId xmlns:a16="http://schemas.microsoft.com/office/drawing/2014/main" id="{4B2F5679-34CB-4D0B-883B-C786E7CBA649}"/>
              </a:ext>
            </a:extLst>
          </p:cNvPr>
          <p:cNvSpPr>
            <a:spLocks noGrp="1"/>
          </p:cNvSpPr>
          <p:nvPr>
            <p:ph sz="quarter" idx="14"/>
          </p:nvPr>
        </p:nvSpPr>
        <p:spPr/>
        <p:txBody>
          <a:bodyPr/>
          <a:lstStyle/>
          <a:p>
            <a:r>
              <a:rPr lang="en-US" dirty="0"/>
              <a:t>An npm package.</a:t>
            </a:r>
          </a:p>
          <a:p>
            <a:r>
              <a:rPr lang="en-US" dirty="0"/>
              <a:t>A process (build step.)</a:t>
            </a:r>
          </a:p>
          <a:p>
            <a:r>
              <a:rPr lang="en-US" dirty="0"/>
              <a:t>Relies upon Webpack or </a:t>
            </a:r>
            <a:r>
              <a:rPr lang="en-US" dirty="0" err="1"/>
              <a:t>Browserify</a:t>
            </a:r>
            <a:r>
              <a:rPr lang="en-US" dirty="0"/>
              <a:t>.</a:t>
            </a:r>
          </a:p>
          <a:p>
            <a:r>
              <a:rPr lang="en-US" dirty="0"/>
              <a:t>Changes class names and selectors to be scoped (similar to </a:t>
            </a:r>
            <a:r>
              <a:rPr lang="en-US" dirty="0" err="1"/>
              <a:t>namespacing</a:t>
            </a:r>
            <a:r>
              <a:rPr lang="en-US" dirty="0"/>
              <a:t>.)</a:t>
            </a:r>
          </a:p>
          <a:p>
            <a:r>
              <a:rPr lang="en-US" dirty="0"/>
              <a:t>This way component styles:</a:t>
            </a:r>
          </a:p>
          <a:p>
            <a:pPr lvl="1"/>
            <a:r>
              <a:rPr lang="en-US" dirty="0"/>
              <a:t>Live in one place.</a:t>
            </a:r>
          </a:p>
          <a:p>
            <a:pPr lvl="1"/>
            <a:r>
              <a:rPr lang="en-US" dirty="0"/>
              <a:t>Apply to only that component.</a:t>
            </a:r>
          </a:p>
          <a:p>
            <a:r>
              <a:rPr lang="en-US" dirty="0"/>
              <a:t>Minimizes use of global styles.</a:t>
            </a:r>
          </a:p>
          <a:p>
            <a:r>
              <a:rPr lang="en-US" dirty="0"/>
              <a:t>Details at </a:t>
            </a:r>
            <a:r>
              <a:rPr lang="en-US" dirty="0">
                <a:hlinkClick r:id="rId2"/>
              </a:rPr>
              <a:t>https://github.com/css-modules/css-modules</a:t>
            </a:r>
            <a:r>
              <a:rPr lang="en-US" dirty="0"/>
              <a:t>.</a:t>
            </a:r>
          </a:p>
          <a:p>
            <a:endParaRPr lang="en-US" dirty="0"/>
          </a:p>
        </p:txBody>
      </p:sp>
    </p:spTree>
    <p:extLst>
      <p:ext uri="{BB962C8B-B14F-4D97-AF65-F5344CB8AC3E}">
        <p14:creationId xmlns:p14="http://schemas.microsoft.com/office/powerpoint/2010/main" val="11790177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B575F1-9033-40A7-B103-0604749C3C04}"/>
              </a:ext>
            </a:extLst>
          </p:cNvPr>
          <p:cNvSpPr>
            <a:spLocks noGrp="1"/>
          </p:cNvSpPr>
          <p:nvPr>
            <p:ph sz="quarter" idx="13"/>
          </p:nvPr>
        </p:nvSpPr>
        <p:spPr/>
        <p:txBody>
          <a:bodyPr/>
          <a:lstStyle/>
          <a:p>
            <a:r>
              <a:rPr lang="en-US" dirty="0"/>
              <a:t>Since version 2.0.0, react-scripts (used by create-react-app) has supported CSS Modules. </a:t>
            </a:r>
          </a:p>
          <a:p>
            <a:pPr lvl="1"/>
            <a:r>
              <a:rPr lang="en-US" dirty="0"/>
              <a:t>Nothing extra to install or configure.</a:t>
            </a:r>
          </a:p>
          <a:p>
            <a:r>
              <a:rPr lang="en-US" dirty="0"/>
              <a:t>Naming conventions:</a:t>
            </a:r>
          </a:p>
          <a:p>
            <a:pPr lvl="1"/>
            <a:r>
              <a:rPr lang="en-US" dirty="0"/>
              <a:t>MyComponent.js</a:t>
            </a:r>
          </a:p>
          <a:p>
            <a:pPr lvl="1"/>
            <a:r>
              <a:rPr lang="en-US" dirty="0"/>
              <a:t>MyComponent.module.css</a:t>
            </a:r>
          </a:p>
          <a:p>
            <a:r>
              <a:rPr lang="en-US" dirty="0"/>
              <a:t>*.module.css will automatically be processed by CSS Modules.</a:t>
            </a:r>
          </a:p>
          <a:p>
            <a:r>
              <a:rPr lang="en-US" dirty="0"/>
              <a:t>Prior versions of react-scripts were compatible with CSS Modules.</a:t>
            </a:r>
          </a:p>
          <a:p>
            <a:pPr lvl="1"/>
            <a:r>
              <a:rPr lang="en-US" dirty="0"/>
              <a:t>Webpack configuration needed to be ejected and configured.</a:t>
            </a:r>
          </a:p>
          <a:p>
            <a:endParaRPr lang="en-US" dirty="0"/>
          </a:p>
        </p:txBody>
      </p:sp>
      <p:sp>
        <p:nvSpPr>
          <p:cNvPr id="3" name="Title 2">
            <a:extLst>
              <a:ext uri="{FF2B5EF4-FFF2-40B4-BE49-F238E27FC236}">
                <a16:creationId xmlns:a16="http://schemas.microsoft.com/office/drawing/2014/main" id="{4D0CC4F0-C805-4AED-83E5-3116EEE6D22F}"/>
              </a:ext>
            </a:extLst>
          </p:cNvPr>
          <p:cNvSpPr>
            <a:spLocks noGrp="1"/>
          </p:cNvSpPr>
          <p:nvPr>
            <p:ph type="title"/>
          </p:nvPr>
        </p:nvSpPr>
        <p:spPr/>
        <p:txBody>
          <a:bodyPr/>
          <a:lstStyle/>
          <a:p>
            <a:r>
              <a:rPr lang="en-US" dirty="0"/>
              <a:t>React and CSS Modules</a:t>
            </a:r>
          </a:p>
        </p:txBody>
      </p:sp>
      <p:sp>
        <p:nvSpPr>
          <p:cNvPr id="4" name="Slide Number Placeholder 3">
            <a:extLst>
              <a:ext uri="{FF2B5EF4-FFF2-40B4-BE49-F238E27FC236}">
                <a16:creationId xmlns:a16="http://schemas.microsoft.com/office/drawing/2014/main" id="{C4D9C936-CEAE-4092-B67A-8BC5F31B7CBB}"/>
              </a:ext>
            </a:extLst>
          </p:cNvPr>
          <p:cNvSpPr>
            <a:spLocks noGrp="1"/>
          </p:cNvSpPr>
          <p:nvPr>
            <p:ph type="sldNum" sz="quarter" idx="4"/>
          </p:nvPr>
        </p:nvSpPr>
        <p:spPr/>
        <p:txBody>
          <a:bodyPr/>
          <a:lstStyle/>
          <a:p>
            <a:fld id="{3A3ABCD3-4259-4031-A1A0-BB63FBFB7B73}" type="slidenum">
              <a:rPr lang="en-US" smtClean="0"/>
              <a:pPr/>
              <a:t>87</a:t>
            </a:fld>
            <a:endParaRPr lang="en-US" dirty="0"/>
          </a:p>
        </p:txBody>
      </p:sp>
    </p:spTree>
    <p:extLst>
      <p:ext uri="{BB962C8B-B14F-4D97-AF65-F5344CB8AC3E}">
        <p14:creationId xmlns:p14="http://schemas.microsoft.com/office/powerpoint/2010/main" val="36914999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ADE13F-66F3-4F53-B2A5-D71865522077}"/>
              </a:ext>
            </a:extLst>
          </p:cNvPr>
          <p:cNvSpPr>
            <a:spLocks noGrp="1"/>
          </p:cNvSpPr>
          <p:nvPr>
            <p:ph sz="quarter" idx="13"/>
          </p:nvPr>
        </p:nvSpPr>
        <p:spPr/>
        <p:txBody>
          <a:bodyPr/>
          <a:lstStyle/>
          <a:p>
            <a:r>
              <a:rPr lang="en-US" dirty="0"/>
              <a:t>//in Button.module.css</a:t>
            </a:r>
          </a:p>
          <a:p>
            <a:r>
              <a:rPr lang="en-US" dirty="0"/>
              <a:t>.cancel {</a:t>
            </a:r>
          </a:p>
          <a:p>
            <a:r>
              <a:rPr lang="en-US" dirty="0"/>
              <a:t>	background-color: #</a:t>
            </a:r>
            <a:r>
              <a:rPr lang="en-US" dirty="0" err="1"/>
              <a:t>aaa</a:t>
            </a:r>
            <a:r>
              <a:rPr lang="en-US" dirty="0"/>
              <a:t>;</a:t>
            </a:r>
          </a:p>
          <a:p>
            <a:r>
              <a:rPr lang="en-US" dirty="0"/>
              <a:t>	color: #000;</a:t>
            </a:r>
          </a:p>
          <a:p>
            <a:r>
              <a:rPr lang="en-US" dirty="0"/>
              <a:t>}</a:t>
            </a:r>
          </a:p>
          <a:p>
            <a:endParaRPr lang="en-US" dirty="0"/>
          </a:p>
          <a:p>
            <a:r>
              <a:rPr lang="en-US" dirty="0"/>
              <a:t>//in Button.js</a:t>
            </a:r>
          </a:p>
          <a:p>
            <a:r>
              <a:rPr lang="en-US" dirty="0"/>
              <a:t>import styles from './Button.module.css';</a:t>
            </a:r>
          </a:p>
          <a:p>
            <a:endParaRPr lang="en-US" dirty="0"/>
          </a:p>
          <a:p>
            <a:r>
              <a:rPr lang="en-US" dirty="0"/>
              <a:t>render() {</a:t>
            </a:r>
          </a:p>
          <a:p>
            <a:r>
              <a:rPr lang="en-US" dirty="0"/>
              <a:t>	return (&lt;Button class={</a:t>
            </a:r>
            <a:r>
              <a:rPr lang="en-US" dirty="0" err="1"/>
              <a:t>styles.cancel</a:t>
            </a:r>
            <a:r>
              <a:rPr lang="en-US" dirty="0"/>
              <a:t>}&gt;&lt;/Button&gt;);</a:t>
            </a:r>
          </a:p>
          <a:p>
            <a:r>
              <a:rPr lang="en-US" dirty="0"/>
              <a:t>}</a:t>
            </a:r>
          </a:p>
        </p:txBody>
      </p:sp>
      <p:sp>
        <p:nvSpPr>
          <p:cNvPr id="3" name="Title 2">
            <a:extLst>
              <a:ext uri="{FF2B5EF4-FFF2-40B4-BE49-F238E27FC236}">
                <a16:creationId xmlns:a16="http://schemas.microsoft.com/office/drawing/2014/main" id="{CFF9CABC-6659-4486-996D-46E5A1A4BFE3}"/>
              </a:ext>
            </a:extLst>
          </p:cNvPr>
          <p:cNvSpPr>
            <a:spLocks noGrp="1"/>
          </p:cNvSpPr>
          <p:nvPr>
            <p:ph type="title"/>
          </p:nvPr>
        </p:nvSpPr>
        <p:spPr/>
        <p:txBody>
          <a:bodyPr/>
          <a:lstStyle/>
          <a:p>
            <a:r>
              <a:rPr lang="en-US" dirty="0"/>
              <a:t>CSS Modules example</a:t>
            </a:r>
          </a:p>
        </p:txBody>
      </p:sp>
      <p:sp>
        <p:nvSpPr>
          <p:cNvPr id="4" name="Slide Number Placeholder 3">
            <a:extLst>
              <a:ext uri="{FF2B5EF4-FFF2-40B4-BE49-F238E27FC236}">
                <a16:creationId xmlns:a16="http://schemas.microsoft.com/office/drawing/2014/main" id="{E38FE0DB-4023-4284-BC66-37F5B7409E54}"/>
              </a:ext>
            </a:extLst>
          </p:cNvPr>
          <p:cNvSpPr>
            <a:spLocks noGrp="1"/>
          </p:cNvSpPr>
          <p:nvPr>
            <p:ph type="sldNum" sz="quarter" idx="4"/>
          </p:nvPr>
        </p:nvSpPr>
        <p:spPr/>
        <p:txBody>
          <a:bodyPr/>
          <a:lstStyle/>
          <a:p>
            <a:fld id="{3A3ABCD3-4259-4031-A1A0-BB63FBFB7B73}" type="slidenum">
              <a:rPr lang="en-US" smtClean="0"/>
              <a:pPr/>
              <a:t>88</a:t>
            </a:fld>
            <a:endParaRPr lang="en-US" dirty="0"/>
          </a:p>
        </p:txBody>
      </p:sp>
    </p:spTree>
    <p:extLst>
      <p:ext uri="{BB962C8B-B14F-4D97-AF65-F5344CB8AC3E}">
        <p14:creationId xmlns:p14="http://schemas.microsoft.com/office/powerpoint/2010/main" val="27112491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4 in your student files</a:t>
            </a:r>
          </a:p>
          <a:p>
            <a:endParaRPr lang="en-US" dirty="0"/>
          </a:p>
        </p:txBody>
      </p:sp>
      <p:sp>
        <p:nvSpPr>
          <p:cNvPr id="3" name="Title 2"/>
          <p:cNvSpPr>
            <a:spLocks noGrp="1"/>
          </p:cNvSpPr>
          <p:nvPr>
            <p:ph type="title"/>
          </p:nvPr>
        </p:nvSpPr>
        <p:spPr/>
        <p:txBody>
          <a:bodyPr/>
          <a:lstStyle/>
          <a:p>
            <a:r>
              <a:rPr lang="en-US" dirty="0"/>
              <a:t>Exercise 4: Styling Content</a:t>
            </a:r>
          </a:p>
        </p:txBody>
      </p:sp>
      <p:sp>
        <p:nvSpPr>
          <p:cNvPr id="4" name="Slide Number Placeholder 3"/>
          <p:cNvSpPr>
            <a:spLocks noGrp="1"/>
          </p:cNvSpPr>
          <p:nvPr>
            <p:ph type="sldNum" sz="quarter" idx="4"/>
          </p:nvPr>
        </p:nvSpPr>
        <p:spPr/>
        <p:txBody>
          <a:bodyPr/>
          <a:lstStyle/>
          <a:p>
            <a:fld id="{3A3ABCD3-4259-4031-A1A0-BB63FBFB7B73}" type="slidenum">
              <a:rPr lang="en-US" smtClean="0"/>
              <a:pPr/>
              <a:t>89</a:t>
            </a:fld>
            <a:endParaRPr lang="en-US" dirty="0"/>
          </a:p>
        </p:txBody>
      </p:sp>
    </p:spTree>
    <p:extLst>
      <p:ext uri="{BB962C8B-B14F-4D97-AF65-F5344CB8AC3E}">
        <p14:creationId xmlns:p14="http://schemas.microsoft.com/office/powerpoint/2010/main" val="159110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3156667" y="1129018"/>
            <a:ext cx="6003235" cy="4314186"/>
          </a:xfrm>
        </p:spPr>
        <p:txBody>
          <a:bodyPr/>
          <a:lstStyle/>
          <a:p>
            <a:pPr marL="0" indent="0">
              <a:buNone/>
            </a:pPr>
            <a:r>
              <a:rPr lang="en-US" b="1" dirty="0"/>
              <a:t>Day 4</a:t>
            </a:r>
          </a:p>
          <a:p>
            <a:r>
              <a:rPr lang="en-US" dirty="0"/>
              <a:t>Introduction to Hooks</a:t>
            </a:r>
          </a:p>
          <a:p>
            <a:r>
              <a:rPr lang="en-US" dirty="0"/>
              <a:t>Side Effects</a:t>
            </a:r>
          </a:p>
          <a:p>
            <a:r>
              <a:rPr lang="en-US" dirty="0"/>
              <a:t>Reducers and Context</a:t>
            </a:r>
          </a:p>
          <a:p>
            <a:r>
              <a:rPr lang="en-US" dirty="0"/>
              <a:t>Custom Hooks</a:t>
            </a:r>
          </a:p>
        </p:txBody>
      </p:sp>
      <p:sp>
        <p:nvSpPr>
          <p:cNvPr id="3" name="Title 2"/>
          <p:cNvSpPr>
            <a:spLocks noGrp="1"/>
          </p:cNvSpPr>
          <p:nvPr>
            <p:ph type="title"/>
          </p:nvPr>
        </p:nvSpPr>
        <p:spPr/>
        <p:txBody>
          <a:bodyPr/>
          <a:lstStyle/>
          <a:p>
            <a:r>
              <a:rPr lang="en-US" dirty="0"/>
              <a:t>Course Agenda</a:t>
            </a:r>
          </a:p>
        </p:txBody>
      </p:sp>
      <p:sp>
        <p:nvSpPr>
          <p:cNvPr id="4" name="Slide Number Placeholder 3"/>
          <p:cNvSpPr>
            <a:spLocks noGrp="1"/>
          </p:cNvSpPr>
          <p:nvPr>
            <p:ph type="sldNum" sz="quarter" idx="4"/>
          </p:nvPr>
        </p:nvSpPr>
        <p:spPr/>
        <p:txBody>
          <a:bodyPr/>
          <a:lstStyle/>
          <a:p>
            <a:fld id="{3A3ABCD3-4259-4031-A1A0-BB63FBFB7B73}" type="slidenum">
              <a:rPr lang="en-US" smtClean="0"/>
              <a:pPr/>
              <a:t>9</a:t>
            </a:fld>
            <a:endParaRPr lang="en-US" dirty="0"/>
          </a:p>
        </p:txBody>
      </p:sp>
    </p:spTree>
    <p:extLst>
      <p:ext uri="{BB962C8B-B14F-4D97-AF65-F5344CB8AC3E}">
        <p14:creationId xmlns:p14="http://schemas.microsoft.com/office/powerpoint/2010/main" val="26023059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042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Understanding Error Messages</a:t>
            </a:r>
          </a:p>
          <a:p>
            <a:r>
              <a:rPr lang="en-US" dirty="0" err="1"/>
              <a:t>DevTools</a:t>
            </a:r>
            <a:r>
              <a:rPr lang="en-US" dirty="0"/>
              <a:t> and </a:t>
            </a:r>
            <a:r>
              <a:rPr lang="en-US" dirty="0" err="1"/>
              <a:t>Sourcemaps</a:t>
            </a:r>
            <a:endParaRPr lang="en-US" dirty="0"/>
          </a:p>
          <a:p>
            <a:r>
              <a:rPr lang="en-US" dirty="0"/>
              <a:t>React Developer Tools</a:t>
            </a:r>
          </a:p>
          <a:p>
            <a:r>
              <a:rPr lang="en-US" dirty="0"/>
              <a:t>Error Boundaries</a:t>
            </a:r>
          </a:p>
        </p:txBody>
      </p:sp>
      <p:sp>
        <p:nvSpPr>
          <p:cNvPr id="3" name="Title 2"/>
          <p:cNvSpPr>
            <a:spLocks noGrp="1"/>
          </p:cNvSpPr>
          <p:nvPr>
            <p:ph type="title"/>
          </p:nvPr>
        </p:nvSpPr>
        <p:spPr/>
        <p:txBody>
          <a:bodyPr/>
          <a:lstStyle/>
          <a:p>
            <a:r>
              <a:rPr lang="en-US" dirty="0"/>
              <a:t>Lesson 5: Debugging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91</a:t>
            </a:fld>
            <a:endParaRPr lang="en-US" dirty="0"/>
          </a:p>
        </p:txBody>
      </p:sp>
    </p:spTree>
    <p:extLst>
      <p:ext uri="{BB962C8B-B14F-4D97-AF65-F5344CB8AC3E}">
        <p14:creationId xmlns:p14="http://schemas.microsoft.com/office/powerpoint/2010/main" val="30008963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0BCFFF-C36E-4C70-834B-054D35A51002}"/>
              </a:ext>
            </a:extLst>
          </p:cNvPr>
          <p:cNvSpPr>
            <a:spLocks noGrp="1"/>
          </p:cNvSpPr>
          <p:nvPr>
            <p:ph sz="quarter" idx="13"/>
          </p:nvPr>
        </p:nvSpPr>
        <p:spPr/>
        <p:txBody>
          <a:bodyPr/>
          <a:lstStyle/>
          <a:p>
            <a:r>
              <a:rPr lang="en-US" dirty="0"/>
              <a:t>Eventually, something will go wrong in any application.</a:t>
            </a:r>
          </a:p>
          <a:p>
            <a:r>
              <a:rPr lang="en-US" dirty="0"/>
              <a:t>Browser JavaScript error messages should be the first place to look.</a:t>
            </a:r>
          </a:p>
          <a:p>
            <a:r>
              <a:rPr lang="en-US" dirty="0"/>
              <a:t>React development workflow usually gives good info right on web page.</a:t>
            </a:r>
          </a:p>
          <a:p>
            <a:r>
              <a:rPr lang="en-US" dirty="0"/>
              <a:t>Open browser developer tools and check the console.</a:t>
            </a:r>
          </a:p>
          <a:p>
            <a:pPr lvl="1"/>
            <a:r>
              <a:rPr lang="en-US" dirty="0"/>
              <a:t>Extensions like Chrome's JavaScript Errors Notifier can help.</a:t>
            </a:r>
          </a:p>
          <a:p>
            <a:pPr lvl="1"/>
            <a:r>
              <a:rPr lang="en-US" dirty="0"/>
              <a:t>Scroll to the top to see the first error message.</a:t>
            </a:r>
          </a:p>
          <a:p>
            <a:pPr lvl="1"/>
            <a:r>
              <a:rPr lang="en-US" dirty="0"/>
              <a:t>Errors can cascade – deal with the first one first.</a:t>
            </a:r>
          </a:p>
          <a:p>
            <a:r>
              <a:rPr lang="en-US" dirty="0"/>
              <a:t>Even if error message is cryptic, the location of the error is usually helpful.</a:t>
            </a:r>
          </a:p>
          <a:p>
            <a:pPr lvl="1"/>
            <a:r>
              <a:rPr lang="en-US" dirty="0"/>
              <a:t>The actual error might be a line or two earlier than indicated.</a:t>
            </a:r>
          </a:p>
          <a:p>
            <a:pPr lvl="1"/>
            <a:r>
              <a:rPr lang="en-US" dirty="0"/>
              <a:t>Sometimes problems don't surface until later .</a:t>
            </a:r>
          </a:p>
          <a:p>
            <a:pPr lvl="1"/>
            <a:r>
              <a:rPr lang="en-US" dirty="0"/>
              <a:t>E.g., you reference the wrong object but don't get an error until 3 lines later when using that object.</a:t>
            </a:r>
          </a:p>
          <a:p>
            <a:endParaRPr lang="en-US" dirty="0"/>
          </a:p>
        </p:txBody>
      </p:sp>
      <p:sp>
        <p:nvSpPr>
          <p:cNvPr id="3" name="Title 2">
            <a:extLst>
              <a:ext uri="{FF2B5EF4-FFF2-40B4-BE49-F238E27FC236}">
                <a16:creationId xmlns:a16="http://schemas.microsoft.com/office/drawing/2014/main" id="{B5DD476E-AFB6-4B5B-88EF-68C162FE5B84}"/>
              </a:ext>
            </a:extLst>
          </p:cNvPr>
          <p:cNvSpPr>
            <a:spLocks noGrp="1"/>
          </p:cNvSpPr>
          <p:nvPr>
            <p:ph type="title"/>
          </p:nvPr>
        </p:nvSpPr>
        <p:spPr/>
        <p:txBody>
          <a:bodyPr/>
          <a:lstStyle/>
          <a:p>
            <a:r>
              <a:rPr lang="en-US" dirty="0"/>
              <a:t>Understanding error messages</a:t>
            </a:r>
          </a:p>
        </p:txBody>
      </p:sp>
      <p:sp>
        <p:nvSpPr>
          <p:cNvPr id="4" name="Slide Number Placeholder 3">
            <a:extLst>
              <a:ext uri="{FF2B5EF4-FFF2-40B4-BE49-F238E27FC236}">
                <a16:creationId xmlns:a16="http://schemas.microsoft.com/office/drawing/2014/main" id="{7E8D6346-E474-491F-96D0-291191D64829}"/>
              </a:ext>
            </a:extLst>
          </p:cNvPr>
          <p:cNvSpPr>
            <a:spLocks noGrp="1"/>
          </p:cNvSpPr>
          <p:nvPr>
            <p:ph type="sldNum" sz="quarter" idx="4"/>
          </p:nvPr>
        </p:nvSpPr>
        <p:spPr/>
        <p:txBody>
          <a:bodyPr/>
          <a:lstStyle/>
          <a:p>
            <a:fld id="{3A3ABCD3-4259-4031-A1A0-BB63FBFB7B73}" type="slidenum">
              <a:rPr lang="en-US" smtClean="0"/>
              <a:pPr/>
              <a:t>92</a:t>
            </a:fld>
            <a:endParaRPr lang="en-US" dirty="0"/>
          </a:p>
        </p:txBody>
      </p:sp>
    </p:spTree>
    <p:extLst>
      <p:ext uri="{BB962C8B-B14F-4D97-AF65-F5344CB8AC3E}">
        <p14:creationId xmlns:p14="http://schemas.microsoft.com/office/powerpoint/2010/main" val="39766632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05B1A-26EA-4B15-8402-F72C5886CCAE}"/>
              </a:ext>
            </a:extLst>
          </p:cNvPr>
          <p:cNvSpPr>
            <a:spLocks noGrp="1"/>
          </p:cNvSpPr>
          <p:nvPr>
            <p:ph sz="quarter" idx="13"/>
          </p:nvPr>
        </p:nvSpPr>
        <p:spPr/>
        <p:txBody>
          <a:bodyPr/>
          <a:lstStyle/>
          <a:p>
            <a:r>
              <a:rPr lang="en-US" dirty="0"/>
              <a:t>Browser developer tools have a JavaScript debugger.</a:t>
            </a:r>
          </a:p>
          <a:p>
            <a:pPr lvl="1"/>
            <a:r>
              <a:rPr lang="en-US" dirty="0"/>
              <a:t>Allows for breakpoints, stepping through code, inspecting variable values, etc.</a:t>
            </a:r>
          </a:p>
          <a:p>
            <a:pPr lvl="1"/>
            <a:r>
              <a:rPr lang="en-US" dirty="0"/>
              <a:t>Especially useful for identifying logic errors.</a:t>
            </a:r>
          </a:p>
          <a:p>
            <a:r>
              <a:rPr lang="en-US" dirty="0"/>
              <a:t>However, the browser is not executing the code we wrote.</a:t>
            </a:r>
          </a:p>
          <a:p>
            <a:r>
              <a:rPr lang="en-US" dirty="0"/>
              <a:t>Build process converts the source code.</a:t>
            </a:r>
          </a:p>
          <a:p>
            <a:pPr lvl="1"/>
            <a:r>
              <a:rPr lang="en-US" dirty="0"/>
              <a:t>ES6 is converted into ES5.</a:t>
            </a:r>
          </a:p>
          <a:p>
            <a:pPr lvl="1"/>
            <a:r>
              <a:rPr lang="en-US" dirty="0"/>
              <a:t>JSX is converted to JavaScript.</a:t>
            </a:r>
          </a:p>
          <a:p>
            <a:r>
              <a:rPr lang="en-US" dirty="0"/>
              <a:t>Build process also creates </a:t>
            </a:r>
            <a:r>
              <a:rPr lang="en-US" dirty="0" err="1"/>
              <a:t>sourcemap</a:t>
            </a:r>
            <a:r>
              <a:rPr lang="en-US" dirty="0"/>
              <a:t> files.</a:t>
            </a:r>
          </a:p>
          <a:p>
            <a:pPr lvl="1"/>
            <a:r>
              <a:rPr lang="en-US" dirty="0"/>
              <a:t>Maps lines of transpiled code to source code.</a:t>
            </a:r>
          </a:p>
          <a:p>
            <a:pPr lvl="1"/>
            <a:r>
              <a:rPr lang="en-US" dirty="0"/>
              <a:t>Allows browser to execute modified code and still show source code in the debugger.</a:t>
            </a:r>
          </a:p>
          <a:p>
            <a:pPr lvl="1"/>
            <a:r>
              <a:rPr lang="en-US" dirty="0"/>
              <a:t>Can debug the code we wrote even though that is NOT what is executing in the browser.</a:t>
            </a:r>
          </a:p>
          <a:p>
            <a:pPr lvl="1"/>
            <a:endParaRPr lang="en-US" dirty="0"/>
          </a:p>
        </p:txBody>
      </p:sp>
      <p:sp>
        <p:nvSpPr>
          <p:cNvPr id="3" name="Title 2">
            <a:extLst>
              <a:ext uri="{FF2B5EF4-FFF2-40B4-BE49-F238E27FC236}">
                <a16:creationId xmlns:a16="http://schemas.microsoft.com/office/drawing/2014/main" id="{DC9DDFC2-C165-4913-8C5C-07457A45FD8C}"/>
              </a:ext>
            </a:extLst>
          </p:cNvPr>
          <p:cNvSpPr>
            <a:spLocks noGrp="1"/>
          </p:cNvSpPr>
          <p:nvPr>
            <p:ph type="title"/>
          </p:nvPr>
        </p:nvSpPr>
        <p:spPr/>
        <p:txBody>
          <a:bodyPr/>
          <a:lstStyle/>
          <a:p>
            <a:r>
              <a:rPr lang="en-US" dirty="0" err="1"/>
              <a:t>DevTools</a:t>
            </a:r>
            <a:r>
              <a:rPr lang="en-US" dirty="0"/>
              <a:t> and </a:t>
            </a:r>
            <a:r>
              <a:rPr lang="en-US" dirty="0" err="1"/>
              <a:t>Sourcemaps</a:t>
            </a:r>
            <a:endParaRPr lang="en-US" dirty="0"/>
          </a:p>
        </p:txBody>
      </p:sp>
      <p:sp>
        <p:nvSpPr>
          <p:cNvPr id="4" name="Slide Number Placeholder 3">
            <a:extLst>
              <a:ext uri="{FF2B5EF4-FFF2-40B4-BE49-F238E27FC236}">
                <a16:creationId xmlns:a16="http://schemas.microsoft.com/office/drawing/2014/main" id="{AD1EC959-94A5-40F7-8A25-9D07D62A6806}"/>
              </a:ext>
            </a:extLst>
          </p:cNvPr>
          <p:cNvSpPr>
            <a:spLocks noGrp="1"/>
          </p:cNvSpPr>
          <p:nvPr>
            <p:ph type="sldNum" sz="quarter" idx="4"/>
          </p:nvPr>
        </p:nvSpPr>
        <p:spPr/>
        <p:txBody>
          <a:bodyPr/>
          <a:lstStyle/>
          <a:p>
            <a:fld id="{3A3ABCD3-4259-4031-A1A0-BB63FBFB7B73}" type="slidenum">
              <a:rPr lang="en-US" smtClean="0"/>
              <a:pPr/>
              <a:t>93</a:t>
            </a:fld>
            <a:endParaRPr lang="en-US" dirty="0"/>
          </a:p>
        </p:txBody>
      </p:sp>
    </p:spTree>
    <p:extLst>
      <p:ext uri="{BB962C8B-B14F-4D97-AF65-F5344CB8AC3E}">
        <p14:creationId xmlns:p14="http://schemas.microsoft.com/office/powerpoint/2010/main" val="306463769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0459F1-0146-4231-A218-A46948F451D3}"/>
              </a:ext>
            </a:extLst>
          </p:cNvPr>
          <p:cNvSpPr>
            <a:spLocks noGrp="1"/>
          </p:cNvSpPr>
          <p:nvPr>
            <p:ph sz="quarter" idx="13"/>
          </p:nvPr>
        </p:nvSpPr>
        <p:spPr/>
        <p:txBody>
          <a:bodyPr/>
          <a:lstStyle/>
          <a:p>
            <a:r>
              <a:rPr lang="en-US" dirty="0"/>
              <a:t>Browser developer tools are undeniably helpful.</a:t>
            </a:r>
          </a:p>
          <a:p>
            <a:r>
              <a:rPr lang="en-US" dirty="0"/>
              <a:t>It is difficult to sift through all the JavaScript details to assemble a picture of the state of the React app.</a:t>
            </a:r>
          </a:p>
          <a:p>
            <a:r>
              <a:rPr lang="en-US" dirty="0"/>
              <a:t>React team has created an extension for Chrome (and Firefox.)</a:t>
            </a:r>
          </a:p>
          <a:p>
            <a:pPr lvl="1"/>
            <a:r>
              <a:rPr lang="en-US" dirty="0"/>
              <a:t>Plugs in to the browser </a:t>
            </a:r>
            <a:r>
              <a:rPr lang="en-US" dirty="0" err="1"/>
              <a:t>devtools</a:t>
            </a:r>
            <a:r>
              <a:rPr lang="en-US" dirty="0"/>
              <a:t>.</a:t>
            </a:r>
          </a:p>
          <a:p>
            <a:pPr lvl="1"/>
            <a:r>
              <a:rPr lang="en-US" dirty="0"/>
              <a:t>Provides analysis of state, props, </a:t>
            </a:r>
            <a:r>
              <a:rPr lang="en-US" dirty="0" err="1"/>
              <a:t>etc</a:t>
            </a:r>
            <a:r>
              <a:rPr lang="en-US" dirty="0"/>
              <a:t> at the component level.</a:t>
            </a:r>
          </a:p>
          <a:p>
            <a:pPr lvl="1"/>
            <a:r>
              <a:rPr lang="en-US" dirty="0"/>
              <a:t>Available as a standalone app for use with Safari, IE and </a:t>
            </a:r>
            <a:r>
              <a:rPr lang="en-US" dirty="0" err="1"/>
              <a:t>ReactNative</a:t>
            </a:r>
            <a:r>
              <a:rPr lang="en-US" dirty="0"/>
              <a:t>.</a:t>
            </a:r>
          </a:p>
          <a:p>
            <a:r>
              <a:rPr lang="en-US" dirty="0"/>
              <a:t>Has an Elements tab showing React components and their content.</a:t>
            </a:r>
          </a:p>
          <a:p>
            <a:pPr lvl="1"/>
            <a:r>
              <a:rPr lang="en-US" dirty="0"/>
              <a:t>Selecting a component displays its props, state, and event handlers in a side panel.</a:t>
            </a:r>
          </a:p>
          <a:p>
            <a:pPr lvl="1"/>
            <a:r>
              <a:rPr lang="en-US" dirty="0"/>
              <a:t>Some state values are even editable.</a:t>
            </a:r>
          </a:p>
        </p:txBody>
      </p:sp>
      <p:sp>
        <p:nvSpPr>
          <p:cNvPr id="3" name="Title 2">
            <a:extLst>
              <a:ext uri="{FF2B5EF4-FFF2-40B4-BE49-F238E27FC236}">
                <a16:creationId xmlns:a16="http://schemas.microsoft.com/office/drawing/2014/main" id="{71B5258D-B439-4BE8-9728-7D6EB660BEE7}"/>
              </a:ext>
            </a:extLst>
          </p:cNvPr>
          <p:cNvSpPr>
            <a:spLocks noGrp="1"/>
          </p:cNvSpPr>
          <p:nvPr>
            <p:ph type="title"/>
          </p:nvPr>
        </p:nvSpPr>
        <p:spPr/>
        <p:txBody>
          <a:bodyPr/>
          <a:lstStyle/>
          <a:p>
            <a:r>
              <a:rPr lang="en-US" dirty="0"/>
              <a:t>React developer tools</a:t>
            </a:r>
          </a:p>
        </p:txBody>
      </p:sp>
      <p:sp>
        <p:nvSpPr>
          <p:cNvPr id="4" name="Slide Number Placeholder 3">
            <a:extLst>
              <a:ext uri="{FF2B5EF4-FFF2-40B4-BE49-F238E27FC236}">
                <a16:creationId xmlns:a16="http://schemas.microsoft.com/office/drawing/2014/main" id="{1E50F216-A5DE-486D-8213-0DF4495EA678}"/>
              </a:ext>
            </a:extLst>
          </p:cNvPr>
          <p:cNvSpPr>
            <a:spLocks noGrp="1"/>
          </p:cNvSpPr>
          <p:nvPr>
            <p:ph type="sldNum" sz="quarter" idx="4"/>
          </p:nvPr>
        </p:nvSpPr>
        <p:spPr/>
        <p:txBody>
          <a:bodyPr/>
          <a:lstStyle/>
          <a:p>
            <a:fld id="{3A3ABCD3-4259-4031-A1A0-BB63FBFB7B73}" type="slidenum">
              <a:rPr lang="en-US" smtClean="0"/>
              <a:pPr/>
              <a:t>94</a:t>
            </a:fld>
            <a:endParaRPr lang="en-US" dirty="0"/>
          </a:p>
        </p:txBody>
      </p:sp>
    </p:spTree>
    <p:extLst>
      <p:ext uri="{BB962C8B-B14F-4D97-AF65-F5344CB8AC3E}">
        <p14:creationId xmlns:p14="http://schemas.microsoft.com/office/powerpoint/2010/main" val="77322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A6BDC3-3512-4334-8D11-A9ED4CE3134E}"/>
              </a:ext>
            </a:extLst>
          </p:cNvPr>
          <p:cNvSpPr>
            <a:spLocks noGrp="1"/>
          </p:cNvSpPr>
          <p:nvPr>
            <p:ph sz="quarter" idx="13"/>
          </p:nvPr>
        </p:nvSpPr>
        <p:spPr/>
        <p:txBody>
          <a:bodyPr/>
          <a:lstStyle/>
          <a:p>
            <a:r>
              <a:rPr lang="en-US" dirty="0"/>
              <a:t>Despite the best design and debugging, runtime errors occur.</a:t>
            </a:r>
          </a:p>
          <a:p>
            <a:r>
              <a:rPr lang="en-US" dirty="0"/>
              <a:t>Error screens seen so far are helpful for developers.</a:t>
            </a:r>
          </a:p>
          <a:p>
            <a:pPr lvl="1"/>
            <a:r>
              <a:rPr lang="en-US" dirty="0"/>
              <a:t>Are NOT something we want users to see in a live application.</a:t>
            </a:r>
          </a:p>
          <a:p>
            <a:r>
              <a:rPr lang="en-US" dirty="0"/>
              <a:t>Error boundaries are typically used in a live application.</a:t>
            </a:r>
          </a:p>
          <a:p>
            <a:pPr lvl="1"/>
            <a:r>
              <a:rPr lang="en-US" dirty="0"/>
              <a:t>Components that wraps around other application components.</a:t>
            </a:r>
          </a:p>
          <a:p>
            <a:pPr lvl="1"/>
            <a:r>
              <a:rPr lang="en-US" dirty="0"/>
              <a:t>Catch errors in their child component tree.</a:t>
            </a:r>
          </a:p>
          <a:p>
            <a:pPr lvl="1"/>
            <a:r>
              <a:rPr lang="en-US" dirty="0"/>
              <a:t>Display fallback UI.</a:t>
            </a:r>
          </a:p>
          <a:p>
            <a:pPr lvl="1"/>
            <a:r>
              <a:rPr lang="en-US" dirty="0"/>
              <a:t>Like try-catch, but for declarative code.</a:t>
            </a:r>
          </a:p>
          <a:p>
            <a:r>
              <a:rPr lang="en-US" dirty="0"/>
              <a:t>Application might have one or many such components.</a:t>
            </a:r>
          </a:p>
          <a:p>
            <a:pPr lvl="1"/>
            <a:r>
              <a:rPr lang="en-US" dirty="0"/>
              <a:t>General error boundary is all that is necessary.</a:t>
            </a:r>
          </a:p>
          <a:p>
            <a:pPr lvl="1"/>
            <a:r>
              <a:rPr lang="en-US" dirty="0"/>
              <a:t>Might create special-purpose error boundaries for use in different areas of the app.</a:t>
            </a:r>
          </a:p>
          <a:p>
            <a:r>
              <a:rPr lang="en-US" dirty="0"/>
              <a:t>Implement the </a:t>
            </a:r>
            <a:r>
              <a:rPr lang="en-US" dirty="0" err="1"/>
              <a:t>componentDidCatch</a:t>
            </a:r>
            <a:r>
              <a:rPr lang="en-US" dirty="0"/>
              <a:t> lifecycle event to handle the error.</a:t>
            </a:r>
          </a:p>
          <a:p>
            <a:endParaRPr lang="en-US" dirty="0"/>
          </a:p>
        </p:txBody>
      </p:sp>
      <p:sp>
        <p:nvSpPr>
          <p:cNvPr id="3" name="Title 2">
            <a:extLst>
              <a:ext uri="{FF2B5EF4-FFF2-40B4-BE49-F238E27FC236}">
                <a16:creationId xmlns:a16="http://schemas.microsoft.com/office/drawing/2014/main" id="{95203577-5B9C-4560-B781-B7D6059F85AC}"/>
              </a:ext>
            </a:extLst>
          </p:cNvPr>
          <p:cNvSpPr>
            <a:spLocks noGrp="1"/>
          </p:cNvSpPr>
          <p:nvPr>
            <p:ph type="title"/>
          </p:nvPr>
        </p:nvSpPr>
        <p:spPr/>
        <p:txBody>
          <a:bodyPr/>
          <a:lstStyle/>
          <a:p>
            <a:r>
              <a:rPr lang="en-US" dirty="0"/>
              <a:t>Error boundaries</a:t>
            </a:r>
          </a:p>
        </p:txBody>
      </p:sp>
      <p:sp>
        <p:nvSpPr>
          <p:cNvPr id="4" name="Slide Number Placeholder 3">
            <a:extLst>
              <a:ext uri="{FF2B5EF4-FFF2-40B4-BE49-F238E27FC236}">
                <a16:creationId xmlns:a16="http://schemas.microsoft.com/office/drawing/2014/main" id="{26B2C4E1-A4B7-4DF6-8588-5C8306330E0C}"/>
              </a:ext>
            </a:extLst>
          </p:cNvPr>
          <p:cNvSpPr>
            <a:spLocks noGrp="1"/>
          </p:cNvSpPr>
          <p:nvPr>
            <p:ph type="sldNum" sz="quarter" idx="4"/>
          </p:nvPr>
        </p:nvSpPr>
        <p:spPr/>
        <p:txBody>
          <a:bodyPr/>
          <a:lstStyle/>
          <a:p>
            <a:fld id="{3A3ABCD3-4259-4031-A1A0-BB63FBFB7B73}" type="slidenum">
              <a:rPr lang="en-US" smtClean="0"/>
              <a:pPr/>
              <a:t>95</a:t>
            </a:fld>
            <a:endParaRPr lang="en-US" dirty="0"/>
          </a:p>
        </p:txBody>
      </p:sp>
    </p:spTree>
    <p:extLst>
      <p:ext uri="{BB962C8B-B14F-4D97-AF65-F5344CB8AC3E}">
        <p14:creationId xmlns:p14="http://schemas.microsoft.com/office/powerpoint/2010/main" val="30582869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D26B0F-6F92-4EB7-B1B5-B1A2377FBCCC}"/>
              </a:ext>
            </a:extLst>
          </p:cNvPr>
          <p:cNvSpPr>
            <a:spLocks noGrp="1"/>
          </p:cNvSpPr>
          <p:nvPr>
            <p:ph sz="quarter" idx="13"/>
          </p:nvPr>
        </p:nvSpPr>
        <p:spPr/>
        <p:txBody>
          <a:bodyPr/>
          <a:lstStyle/>
          <a:p>
            <a:r>
              <a:rPr lang="en-US" dirty="0"/>
              <a:t>Error boundaries do NOT catch errors for:</a:t>
            </a:r>
          </a:p>
          <a:p>
            <a:pPr lvl="1"/>
            <a:r>
              <a:rPr lang="en-US" dirty="0"/>
              <a:t>Event handlers.</a:t>
            </a:r>
          </a:p>
          <a:p>
            <a:pPr lvl="1"/>
            <a:r>
              <a:rPr lang="en-US" dirty="0"/>
              <a:t>Asynchronous code.</a:t>
            </a:r>
          </a:p>
          <a:p>
            <a:pPr lvl="1"/>
            <a:r>
              <a:rPr lang="en-US" dirty="0"/>
              <a:t>Server-side rendering.</a:t>
            </a:r>
          </a:p>
          <a:p>
            <a:pPr lvl="1"/>
            <a:r>
              <a:rPr lang="en-US" dirty="0"/>
              <a:t>Errors thrown in the error boundary control itself.</a:t>
            </a:r>
          </a:p>
          <a:p>
            <a:r>
              <a:rPr lang="en-US" dirty="0"/>
              <a:t>Errors not caught by any error boundary will unmount the whole React component tree.</a:t>
            </a:r>
          </a:p>
          <a:p>
            <a:pPr lvl="1"/>
            <a:r>
              <a:rPr lang="en-US" dirty="0"/>
              <a:t>As of React 16.</a:t>
            </a:r>
          </a:p>
          <a:p>
            <a:pPr lvl="1"/>
            <a:r>
              <a:rPr lang="en-US" dirty="0"/>
              <a:t>React &lt; 16 left application running with a (possibly) corrupted component tree.</a:t>
            </a:r>
          </a:p>
          <a:p>
            <a:pPr lvl="1"/>
            <a:r>
              <a:rPr lang="en-US" dirty="0"/>
              <a:t>Upgrading existing app to React 16 could surface prior non-catastrophic errors to unmount the app!</a:t>
            </a:r>
          </a:p>
          <a:p>
            <a:endParaRPr lang="en-US" dirty="0"/>
          </a:p>
        </p:txBody>
      </p:sp>
      <p:sp>
        <p:nvSpPr>
          <p:cNvPr id="3" name="Title 2">
            <a:extLst>
              <a:ext uri="{FF2B5EF4-FFF2-40B4-BE49-F238E27FC236}">
                <a16:creationId xmlns:a16="http://schemas.microsoft.com/office/drawing/2014/main" id="{C57B08D6-49F5-433A-8C9B-D51A78FB3344}"/>
              </a:ext>
            </a:extLst>
          </p:cNvPr>
          <p:cNvSpPr>
            <a:spLocks noGrp="1"/>
          </p:cNvSpPr>
          <p:nvPr>
            <p:ph type="title"/>
          </p:nvPr>
        </p:nvSpPr>
        <p:spPr/>
        <p:txBody>
          <a:bodyPr/>
          <a:lstStyle/>
          <a:p>
            <a:r>
              <a:rPr lang="en-US" dirty="0"/>
              <a:t>Details of error boundaries</a:t>
            </a:r>
          </a:p>
        </p:txBody>
      </p:sp>
      <p:sp>
        <p:nvSpPr>
          <p:cNvPr id="4" name="Slide Number Placeholder 3">
            <a:extLst>
              <a:ext uri="{FF2B5EF4-FFF2-40B4-BE49-F238E27FC236}">
                <a16:creationId xmlns:a16="http://schemas.microsoft.com/office/drawing/2014/main" id="{1410194E-0D60-4C08-9244-DF5DE35FD397}"/>
              </a:ext>
            </a:extLst>
          </p:cNvPr>
          <p:cNvSpPr>
            <a:spLocks noGrp="1"/>
          </p:cNvSpPr>
          <p:nvPr>
            <p:ph type="sldNum" sz="quarter" idx="4"/>
          </p:nvPr>
        </p:nvSpPr>
        <p:spPr/>
        <p:txBody>
          <a:bodyPr/>
          <a:lstStyle/>
          <a:p>
            <a:fld id="{3A3ABCD3-4259-4031-A1A0-BB63FBFB7B73}" type="slidenum">
              <a:rPr lang="en-US" smtClean="0"/>
              <a:pPr/>
              <a:t>96</a:t>
            </a:fld>
            <a:endParaRPr lang="en-US" dirty="0"/>
          </a:p>
        </p:txBody>
      </p:sp>
    </p:spTree>
    <p:extLst>
      <p:ext uri="{BB962C8B-B14F-4D97-AF65-F5344CB8AC3E}">
        <p14:creationId xmlns:p14="http://schemas.microsoft.com/office/powerpoint/2010/main" val="35763314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16D5DD-DE4C-4636-94B9-F7050D2A00C8}"/>
              </a:ext>
            </a:extLst>
          </p:cNvPr>
          <p:cNvSpPr>
            <a:spLocks noGrp="1"/>
          </p:cNvSpPr>
          <p:nvPr>
            <p:ph sz="quarter" idx="13"/>
          </p:nvPr>
        </p:nvSpPr>
        <p:spPr>
          <a:xfrm>
            <a:off x="154760" y="729863"/>
            <a:ext cx="11770146" cy="5137215"/>
          </a:xfrm>
        </p:spPr>
        <p:txBody>
          <a:bodyPr/>
          <a:lstStyle/>
          <a:p>
            <a:r>
              <a:rPr lang="en-US" sz="1600" dirty="0"/>
              <a:t>//inside the error boundary component</a:t>
            </a:r>
          </a:p>
          <a:p>
            <a:r>
              <a:rPr lang="en-US" sz="1600" dirty="0"/>
              <a:t>state = { 	</a:t>
            </a:r>
            <a:r>
              <a:rPr lang="en-US" sz="1600" dirty="0" err="1"/>
              <a:t>hasError</a:t>
            </a:r>
            <a:r>
              <a:rPr lang="en-US" sz="1600" dirty="0"/>
              <a:t>: false,</a:t>
            </a:r>
          </a:p>
          <a:p>
            <a:r>
              <a:rPr lang="en-US" sz="1600" dirty="0"/>
              <a:t>	//other state properties, as necessary</a:t>
            </a:r>
          </a:p>
          <a:p>
            <a:r>
              <a:rPr lang="en-US" sz="1600" dirty="0"/>
              <a:t>};</a:t>
            </a:r>
          </a:p>
          <a:p>
            <a:r>
              <a:rPr lang="en-US" sz="1600" dirty="0" err="1"/>
              <a:t>componentDidCatch</a:t>
            </a:r>
            <a:r>
              <a:rPr lang="en-US" sz="1600" dirty="0"/>
              <a:t> = (error, info) =&gt; {</a:t>
            </a:r>
          </a:p>
          <a:p>
            <a:r>
              <a:rPr lang="en-US" sz="1600" dirty="0"/>
              <a:t>	</a:t>
            </a:r>
            <a:r>
              <a:rPr lang="en-US" sz="1600" dirty="0" err="1"/>
              <a:t>this.setState</a:t>
            </a:r>
            <a:r>
              <a:rPr lang="en-US" sz="1600" dirty="0"/>
              <a:t>({ </a:t>
            </a:r>
            <a:r>
              <a:rPr lang="en-US" sz="1600" dirty="0" err="1"/>
              <a:t>hasError</a:t>
            </a:r>
            <a:r>
              <a:rPr lang="en-US" sz="1600" dirty="0"/>
              <a:t>: true,</a:t>
            </a:r>
          </a:p>
          <a:p>
            <a:r>
              <a:rPr lang="en-US" sz="1600" dirty="0"/>
              <a:t>		//other state properties, as necessary</a:t>
            </a:r>
          </a:p>
          <a:p>
            <a:r>
              <a:rPr lang="en-US" sz="1600" dirty="0"/>
              <a:t>	});</a:t>
            </a:r>
          </a:p>
          <a:p>
            <a:r>
              <a:rPr lang="en-US" sz="1600" dirty="0"/>
              <a:t>};</a:t>
            </a:r>
          </a:p>
          <a:p>
            <a:r>
              <a:rPr lang="en-US" sz="1600" dirty="0"/>
              <a:t>render() {</a:t>
            </a:r>
          </a:p>
          <a:p>
            <a:r>
              <a:rPr lang="en-US" sz="1600" dirty="0"/>
              <a:t>	if (</a:t>
            </a:r>
            <a:r>
              <a:rPr lang="en-US" sz="1600" dirty="0" err="1"/>
              <a:t>this.state.hasError</a:t>
            </a:r>
            <a:r>
              <a:rPr lang="en-US" sz="1600" dirty="0"/>
              <a:t>) {</a:t>
            </a:r>
          </a:p>
          <a:p>
            <a:r>
              <a:rPr lang="en-US" sz="1600" dirty="0"/>
              <a:t>		//render error info here</a:t>
            </a:r>
          </a:p>
          <a:p>
            <a:r>
              <a:rPr lang="en-US" sz="1600" dirty="0"/>
              <a:t>	} else {</a:t>
            </a:r>
          </a:p>
          <a:p>
            <a:r>
              <a:rPr lang="en-US" sz="1600" dirty="0"/>
              <a:t>		return </a:t>
            </a:r>
            <a:r>
              <a:rPr lang="en-US" sz="1600" dirty="0" err="1"/>
              <a:t>this.props.children</a:t>
            </a:r>
            <a:r>
              <a:rPr lang="en-US" sz="1600" dirty="0"/>
              <a:t>;</a:t>
            </a:r>
          </a:p>
          <a:p>
            <a:r>
              <a:rPr lang="en-US" sz="1600" dirty="0"/>
              <a:t>	}</a:t>
            </a:r>
          </a:p>
          <a:p>
            <a:r>
              <a:rPr lang="en-US" sz="1600" dirty="0"/>
              <a:t>}</a:t>
            </a:r>
          </a:p>
        </p:txBody>
      </p:sp>
      <p:sp>
        <p:nvSpPr>
          <p:cNvPr id="3" name="Title 2">
            <a:extLst>
              <a:ext uri="{FF2B5EF4-FFF2-40B4-BE49-F238E27FC236}">
                <a16:creationId xmlns:a16="http://schemas.microsoft.com/office/drawing/2014/main" id="{CACCD726-23D2-499F-AE6D-EA981E6705BF}"/>
              </a:ext>
            </a:extLst>
          </p:cNvPr>
          <p:cNvSpPr>
            <a:spLocks noGrp="1"/>
          </p:cNvSpPr>
          <p:nvPr>
            <p:ph type="title"/>
          </p:nvPr>
        </p:nvSpPr>
        <p:spPr/>
        <p:txBody>
          <a:bodyPr/>
          <a:lstStyle/>
          <a:p>
            <a:r>
              <a:rPr lang="en-US" dirty="0"/>
              <a:t>Error boundary example</a:t>
            </a:r>
          </a:p>
        </p:txBody>
      </p:sp>
      <p:sp>
        <p:nvSpPr>
          <p:cNvPr id="4" name="Slide Number Placeholder 3">
            <a:extLst>
              <a:ext uri="{FF2B5EF4-FFF2-40B4-BE49-F238E27FC236}">
                <a16:creationId xmlns:a16="http://schemas.microsoft.com/office/drawing/2014/main" id="{DEFCA396-F5B7-4007-AF15-47B46ADA18F5}"/>
              </a:ext>
            </a:extLst>
          </p:cNvPr>
          <p:cNvSpPr>
            <a:spLocks noGrp="1"/>
          </p:cNvSpPr>
          <p:nvPr>
            <p:ph type="sldNum" sz="quarter" idx="4"/>
          </p:nvPr>
        </p:nvSpPr>
        <p:spPr/>
        <p:txBody>
          <a:bodyPr/>
          <a:lstStyle/>
          <a:p>
            <a:fld id="{3A3ABCD3-4259-4031-A1A0-BB63FBFB7B73}" type="slidenum">
              <a:rPr lang="en-US" smtClean="0"/>
              <a:pPr/>
              <a:t>97</a:t>
            </a:fld>
            <a:endParaRPr lang="en-US" dirty="0"/>
          </a:p>
        </p:txBody>
      </p:sp>
    </p:spTree>
    <p:extLst>
      <p:ext uri="{BB962C8B-B14F-4D97-AF65-F5344CB8AC3E}">
        <p14:creationId xmlns:p14="http://schemas.microsoft.com/office/powerpoint/2010/main" val="14446451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a:t>Locate and complete the instructions for exercise 5 in your student files</a:t>
            </a:r>
          </a:p>
          <a:p>
            <a:endParaRPr lang="en-US" dirty="0"/>
          </a:p>
        </p:txBody>
      </p:sp>
      <p:sp>
        <p:nvSpPr>
          <p:cNvPr id="3" name="Title 2"/>
          <p:cNvSpPr>
            <a:spLocks noGrp="1"/>
          </p:cNvSpPr>
          <p:nvPr>
            <p:ph type="title"/>
          </p:nvPr>
        </p:nvSpPr>
        <p:spPr/>
        <p:txBody>
          <a:bodyPr/>
          <a:lstStyle/>
          <a:p>
            <a:r>
              <a:rPr lang="en-US" dirty="0"/>
              <a:t>Exercise 5: Debugging</a:t>
            </a:r>
          </a:p>
        </p:txBody>
      </p:sp>
      <p:sp>
        <p:nvSpPr>
          <p:cNvPr id="4" name="Slide Number Placeholder 3"/>
          <p:cNvSpPr>
            <a:spLocks noGrp="1"/>
          </p:cNvSpPr>
          <p:nvPr>
            <p:ph type="sldNum" sz="quarter" idx="4"/>
          </p:nvPr>
        </p:nvSpPr>
        <p:spPr/>
        <p:txBody>
          <a:bodyPr/>
          <a:lstStyle/>
          <a:p>
            <a:fld id="{3A3ABCD3-4259-4031-A1A0-BB63FBFB7B73}" type="slidenum">
              <a:rPr lang="en-US" smtClean="0"/>
              <a:pPr/>
              <a:t>98</a:t>
            </a:fld>
            <a:endParaRPr lang="en-US" dirty="0"/>
          </a:p>
        </p:txBody>
      </p:sp>
    </p:spTree>
    <p:extLst>
      <p:ext uri="{BB962C8B-B14F-4D97-AF65-F5344CB8AC3E}">
        <p14:creationId xmlns:p14="http://schemas.microsoft.com/office/powerpoint/2010/main" val="65350055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0" indent="0">
              <a:buNone/>
            </a:pPr>
            <a:r>
              <a:rPr lang="en-US" b="1" dirty="0"/>
              <a:t>In this lesson you will learn about:</a:t>
            </a:r>
          </a:p>
          <a:p>
            <a:r>
              <a:rPr lang="en-US" dirty="0"/>
              <a:t>Creating Components</a:t>
            </a:r>
          </a:p>
          <a:p>
            <a:r>
              <a:rPr lang="en-US" dirty="0"/>
              <a:t>Stateless vs. Stateful</a:t>
            </a:r>
          </a:p>
          <a:p>
            <a:r>
              <a:rPr lang="en-US" dirty="0"/>
              <a:t>Component Lifecycle</a:t>
            </a:r>
          </a:p>
          <a:p>
            <a:r>
              <a:rPr lang="en-US" dirty="0"/>
              <a:t>Pure Components</a:t>
            </a:r>
          </a:p>
          <a:p>
            <a:r>
              <a:rPr lang="en-US" dirty="0"/>
              <a:t>Higher-Order Components</a:t>
            </a:r>
          </a:p>
          <a:p>
            <a:r>
              <a:rPr lang="en-US" dirty="0"/>
              <a:t>Validating Props</a:t>
            </a:r>
          </a:p>
          <a:p>
            <a:r>
              <a:rPr lang="en-US" dirty="0"/>
              <a:t>Context API</a:t>
            </a:r>
          </a:p>
        </p:txBody>
      </p:sp>
      <p:sp>
        <p:nvSpPr>
          <p:cNvPr id="3" name="Title 2"/>
          <p:cNvSpPr>
            <a:spLocks noGrp="1"/>
          </p:cNvSpPr>
          <p:nvPr>
            <p:ph type="title"/>
          </p:nvPr>
        </p:nvSpPr>
        <p:spPr/>
        <p:txBody>
          <a:bodyPr/>
          <a:lstStyle/>
          <a:p>
            <a:r>
              <a:rPr lang="en-US" dirty="0"/>
              <a:t>Lesson 6: Components</a:t>
            </a:r>
          </a:p>
        </p:txBody>
      </p:sp>
      <p:sp>
        <p:nvSpPr>
          <p:cNvPr id="4" name="Slide Number Placeholder 3"/>
          <p:cNvSpPr>
            <a:spLocks noGrp="1"/>
          </p:cNvSpPr>
          <p:nvPr>
            <p:ph type="sldNum" sz="quarter" idx="4"/>
          </p:nvPr>
        </p:nvSpPr>
        <p:spPr/>
        <p:txBody>
          <a:bodyPr/>
          <a:lstStyle/>
          <a:p>
            <a:fld id="{3A3ABCD3-4259-4031-A1A0-BB63FBFB7B73}" type="slidenum">
              <a:rPr lang="en-US" smtClean="0"/>
              <a:pPr/>
              <a:t>99</a:t>
            </a:fld>
            <a:endParaRPr lang="en-US" dirty="0"/>
          </a:p>
        </p:txBody>
      </p:sp>
    </p:spTree>
    <p:extLst>
      <p:ext uri="{BB962C8B-B14F-4D97-AF65-F5344CB8AC3E}">
        <p14:creationId xmlns:p14="http://schemas.microsoft.com/office/powerpoint/2010/main" val="2183503184"/>
      </p:ext>
    </p:extLst>
  </p:cSld>
  <p:clrMapOvr>
    <a:masterClrMapping/>
  </p:clrMapOvr>
</p:sld>
</file>

<file path=ppt/theme/theme1.xml><?xml version="1.0" encoding="utf-8"?>
<a:theme xmlns:a="http://schemas.openxmlformats.org/drawingml/2006/main" name="Office Theme">
  <a:themeElements>
    <a:clrScheme name="LogicalImaginationColor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ogical Imagination Courseware.potx [Read-Only]" id="{7CB51363-A219-45ED-B105-D8C711FEE7EF}" vid="{A6F926A4-1334-4028-8E80-FE0A039500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Logical Imagination Courseware</Template>
  <TotalTime>38524</TotalTime>
  <Words>25520</Words>
  <Application>Microsoft Office PowerPoint</Application>
  <PresentationFormat>Widescreen</PresentationFormat>
  <Paragraphs>3607</Paragraphs>
  <Slides>296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296</vt:i4>
      </vt:variant>
    </vt:vector>
  </HeadingPairs>
  <TitlesOfParts>
    <vt:vector size="300" baseType="lpstr">
      <vt:lpstr>Arial</vt:lpstr>
      <vt:lpstr>Calibri</vt:lpstr>
      <vt:lpstr>Consolas</vt:lpstr>
      <vt:lpstr>Office Theme</vt:lpstr>
      <vt:lpstr>React Fundamentals</vt:lpstr>
      <vt:lpstr>PowerPoint Presentation</vt:lpstr>
      <vt:lpstr>Table of Contents</vt:lpstr>
      <vt:lpstr>Table of Contents</vt:lpstr>
      <vt:lpstr>Introductions</vt:lpstr>
      <vt:lpstr>Course Agenda</vt:lpstr>
      <vt:lpstr>Course Agenda</vt:lpstr>
      <vt:lpstr>Course Agenda</vt:lpstr>
      <vt:lpstr>Course Agenda</vt:lpstr>
      <vt:lpstr>PowerPoint Presentation</vt:lpstr>
      <vt:lpstr>Lesson 1: Introduction</vt:lpstr>
      <vt:lpstr>What is React?</vt:lpstr>
      <vt:lpstr>Component Reuse</vt:lpstr>
      <vt:lpstr>Why Use React?</vt:lpstr>
      <vt:lpstr>SPAs and React Web Apps</vt:lpstr>
      <vt:lpstr>NextGen JavaScript Features</vt:lpstr>
      <vt:lpstr>Declaring variables with "let"</vt:lpstr>
      <vt:lpstr>Creating Constants</vt:lpstr>
      <vt:lpstr>Arrow Functions</vt:lpstr>
      <vt:lpstr>Function context example</vt:lpstr>
      <vt:lpstr>Function context solution</vt:lpstr>
      <vt:lpstr>Exports and Imports</vt:lpstr>
      <vt:lpstr>Export and Import example</vt:lpstr>
      <vt:lpstr>Import aliases</vt:lpstr>
      <vt:lpstr>Classes</vt:lpstr>
      <vt:lpstr>Class inheritance and constructors</vt:lpstr>
      <vt:lpstr>Class Properties and Methods</vt:lpstr>
      <vt:lpstr>Spread and Rest operator</vt:lpstr>
      <vt:lpstr>Object Destructuring</vt:lpstr>
      <vt:lpstr>Array Functions</vt:lpstr>
      <vt:lpstr>Array Function - Reduce</vt:lpstr>
      <vt:lpstr>React Basics</vt:lpstr>
      <vt:lpstr>A simple example</vt:lpstr>
      <vt:lpstr>Exercise 1: Introduction</vt:lpstr>
      <vt:lpstr>Lesson 2: React Syntax and Basics</vt:lpstr>
      <vt:lpstr>Build flow</vt:lpstr>
      <vt:lpstr>Using create-react-app</vt:lpstr>
      <vt:lpstr>Starting the application</vt:lpstr>
      <vt:lpstr>Tour of application files</vt:lpstr>
      <vt:lpstr>Component basics</vt:lpstr>
      <vt:lpstr>Component syntax</vt:lpstr>
      <vt:lpstr>JSX</vt:lpstr>
      <vt:lpstr>React element</vt:lpstr>
      <vt:lpstr>JSX restrictions</vt:lpstr>
      <vt:lpstr>Multiple root elements</vt:lpstr>
      <vt:lpstr>Functional component</vt:lpstr>
      <vt:lpstr>ES6 class component</vt:lpstr>
      <vt:lpstr>Functional components*</vt:lpstr>
      <vt:lpstr>Props</vt:lpstr>
      <vt:lpstr>Dynamic Content</vt:lpstr>
      <vt:lpstr>JSX cheatsheet</vt:lpstr>
      <vt:lpstr>State</vt:lpstr>
      <vt:lpstr>Event Handling</vt:lpstr>
      <vt:lpstr>Event handlers and context</vt:lpstr>
      <vt:lpstr>Arrow function fixes</vt:lpstr>
      <vt:lpstr>Passing additional arguments</vt:lpstr>
      <vt:lpstr>Mutating state</vt:lpstr>
      <vt:lpstr>Asynchronous updates</vt:lpstr>
      <vt:lpstr>Two-way Binding</vt:lpstr>
      <vt:lpstr>Form input example</vt:lpstr>
      <vt:lpstr>React Hooks (new with version 16.8)</vt:lpstr>
      <vt:lpstr>Exercise 2: React Syntax and Basics</vt:lpstr>
      <vt:lpstr>Lesson 3: Dynamic Content</vt:lpstr>
      <vt:lpstr>Conditionally rendering content</vt:lpstr>
      <vt:lpstr>Using alternate content</vt:lpstr>
      <vt:lpstr>Simpler syntax</vt:lpstr>
      <vt:lpstr>Preventing a component from rendering</vt:lpstr>
      <vt:lpstr>Collection content</vt:lpstr>
      <vt:lpstr>Collections and keys</vt:lpstr>
      <vt:lpstr>Potential problem with state updates</vt:lpstr>
      <vt:lpstr>Updating state immutably</vt:lpstr>
      <vt:lpstr>More flexible collections</vt:lpstr>
      <vt:lpstr>Exercise 3: Dynamic Content</vt:lpstr>
      <vt:lpstr>PowerPoint Presentation</vt:lpstr>
      <vt:lpstr>Lesson 4: Styling Content</vt:lpstr>
      <vt:lpstr>Approaches to styling React components</vt:lpstr>
      <vt:lpstr>Inline styles</vt:lpstr>
      <vt:lpstr>Dynamically setting styles</vt:lpstr>
      <vt:lpstr>Using class names</vt:lpstr>
      <vt:lpstr>Code-based style difficulties</vt:lpstr>
      <vt:lpstr>Radium</vt:lpstr>
      <vt:lpstr>Higher-Order Components</vt:lpstr>
      <vt:lpstr>Radium and pseudo-class selectors</vt:lpstr>
      <vt:lpstr>Radium and media queries</vt:lpstr>
      <vt:lpstr>Problems with CSS</vt:lpstr>
      <vt:lpstr>CSS Modules</vt:lpstr>
      <vt:lpstr>React and CSS Modules</vt:lpstr>
      <vt:lpstr>CSS Modules example</vt:lpstr>
      <vt:lpstr>Exercise 4: Styling Content</vt:lpstr>
      <vt:lpstr>PowerPoint Presentation</vt:lpstr>
      <vt:lpstr>Lesson 5: Debugging</vt:lpstr>
      <vt:lpstr>Understanding error messages</vt:lpstr>
      <vt:lpstr>DevTools and Sourcemaps</vt:lpstr>
      <vt:lpstr>React developer tools</vt:lpstr>
      <vt:lpstr>Error boundaries</vt:lpstr>
      <vt:lpstr>Details of error boundaries</vt:lpstr>
      <vt:lpstr>Error boundary example</vt:lpstr>
      <vt:lpstr>Exercise 5: Debugging</vt:lpstr>
      <vt:lpstr>Lesson 6: Components</vt:lpstr>
      <vt:lpstr>Creating Components</vt:lpstr>
      <vt:lpstr>Organizing components</vt:lpstr>
      <vt:lpstr>Stateless vs. Stateful</vt:lpstr>
      <vt:lpstr>Why the ratio?</vt:lpstr>
      <vt:lpstr>Common State Mistake</vt:lpstr>
      <vt:lpstr>State Solution</vt:lpstr>
      <vt:lpstr>Component Lifecycle</vt:lpstr>
      <vt:lpstr>Why use lifecycle events?</vt:lpstr>
      <vt:lpstr>Creation lifecycle events</vt:lpstr>
      <vt:lpstr>Constructor</vt:lpstr>
      <vt:lpstr>getDerivedStateFromProps</vt:lpstr>
      <vt:lpstr>Update lifecycle events</vt:lpstr>
      <vt:lpstr>shouldComponentUpdate</vt:lpstr>
      <vt:lpstr>getSnapshotBeforeUpdate</vt:lpstr>
      <vt:lpstr>componentDidUpdate</vt:lpstr>
      <vt:lpstr>Most-commonly used events</vt:lpstr>
      <vt:lpstr>Pure Components</vt:lpstr>
      <vt:lpstr>Virtual DOM and React Updates</vt:lpstr>
      <vt:lpstr>React rendering</vt:lpstr>
      <vt:lpstr>Rendering Adjacent Root JSX Elements</vt:lpstr>
      <vt:lpstr>Custom Solution for Adjacent Root Content</vt:lpstr>
      <vt:lpstr>Higher-Order Components</vt:lpstr>
      <vt:lpstr>Higher-Order Component Example</vt:lpstr>
      <vt:lpstr>Higher-Order Component Alternate Syntax</vt:lpstr>
      <vt:lpstr>Using a Higher-Order Component</vt:lpstr>
      <vt:lpstr>Validating Props and PropTypes</vt:lpstr>
      <vt:lpstr>Available PropTypes</vt:lpstr>
      <vt:lpstr>Special PropTypes</vt:lpstr>
      <vt:lpstr>Default props values</vt:lpstr>
      <vt:lpstr>refs</vt:lpstr>
      <vt:lpstr>String refs</vt:lpstr>
      <vt:lpstr>The Problem with props</vt:lpstr>
      <vt:lpstr>Context API</vt:lpstr>
      <vt:lpstr>Accessing Context API</vt:lpstr>
      <vt:lpstr>Alternative Access to Context API</vt:lpstr>
      <vt:lpstr>Exercise 6: Components</vt:lpstr>
      <vt:lpstr>PowerPoint Presentation</vt:lpstr>
      <vt:lpstr>Lesson 7: Web Server Interactions</vt:lpstr>
      <vt:lpstr>AJAX Calls</vt:lpstr>
      <vt:lpstr>Full Page Postback vs AJAX</vt:lpstr>
      <vt:lpstr>Making AJAX Calls</vt:lpstr>
      <vt:lpstr>Using Axios</vt:lpstr>
      <vt:lpstr>Rendering Fetched Data</vt:lpstr>
      <vt:lpstr>Interactions </vt:lpstr>
      <vt:lpstr>Avoiding Infinite Loops</vt:lpstr>
      <vt:lpstr>POSTing Data</vt:lpstr>
      <vt:lpstr>Other Request Types</vt:lpstr>
      <vt:lpstr>Handling Errors Locally</vt:lpstr>
      <vt:lpstr>Using react-toastify</vt:lpstr>
      <vt:lpstr>Interceptors</vt:lpstr>
      <vt:lpstr>Using a Request Interceptor</vt:lpstr>
      <vt:lpstr>Using a Response Interceptor</vt:lpstr>
      <vt:lpstr>Global Axios Configuration</vt:lpstr>
      <vt:lpstr>Custom Axios Instances</vt:lpstr>
      <vt:lpstr>Exercise 7: Web Server Interactions</vt:lpstr>
      <vt:lpstr>Lesson 8: Routing</vt:lpstr>
      <vt:lpstr>What is Routing?</vt:lpstr>
      <vt:lpstr>Router tasks</vt:lpstr>
      <vt:lpstr>Setting up the Router Package</vt:lpstr>
      <vt:lpstr>Route component</vt:lpstr>
      <vt:lpstr>Rendering Components for Routes</vt:lpstr>
      <vt:lpstr>Avoiding Postbacks</vt:lpstr>
      <vt:lpstr>Using Routing-Related Props</vt:lpstr>
      <vt:lpstr>Router Props in Child Components</vt:lpstr>
      <vt:lpstr>Absolute vs. Relative Paths</vt:lpstr>
      <vt:lpstr>Styling the Active Link</vt:lpstr>
      <vt:lpstr>Route Parameters</vt:lpstr>
      <vt:lpstr>Linking with Parameters</vt:lpstr>
      <vt:lpstr>Using Route Parameters</vt:lpstr>
      <vt:lpstr>Using Switch to Load Only One Route</vt:lpstr>
      <vt:lpstr>Nested Routes</vt:lpstr>
      <vt:lpstr>Route Guards</vt:lpstr>
      <vt:lpstr>Route Guard example</vt:lpstr>
      <vt:lpstr>Routing and Deployment</vt:lpstr>
      <vt:lpstr>Exercise 8: Routing</vt:lpstr>
      <vt:lpstr>Lesson 9: Forms</vt:lpstr>
      <vt:lpstr>Forms in React</vt:lpstr>
      <vt:lpstr>Custom Dynamic Input Components</vt:lpstr>
      <vt:lpstr>Configuring a Form</vt:lpstr>
      <vt:lpstr>Handling Form Submission</vt:lpstr>
      <vt:lpstr>Custom Validation</vt:lpstr>
      <vt:lpstr>Showing Error Messages</vt:lpstr>
      <vt:lpstr>Exercise 9: Forms</vt:lpstr>
      <vt:lpstr>Lesson 10: Managing State with Redux</vt:lpstr>
      <vt:lpstr>State Management</vt:lpstr>
      <vt:lpstr>PowerPoint Presentation</vt:lpstr>
      <vt:lpstr>How Redux Works</vt:lpstr>
      <vt:lpstr>Redux Store</vt:lpstr>
      <vt:lpstr>Redux Actions</vt:lpstr>
      <vt:lpstr>Redux Reducer</vt:lpstr>
      <vt:lpstr>Reducer Function</vt:lpstr>
      <vt:lpstr>State Store</vt:lpstr>
      <vt:lpstr>Dispatching Actions</vt:lpstr>
      <vt:lpstr>Creating Subscriptions</vt:lpstr>
      <vt:lpstr>Creating the Store in React</vt:lpstr>
      <vt:lpstr>Connecting React to Redux</vt:lpstr>
      <vt:lpstr>Subscriptions in React</vt:lpstr>
      <vt:lpstr>Mapping State to Props</vt:lpstr>
      <vt:lpstr>Dispatching Actions from Components</vt:lpstr>
      <vt:lpstr>OwnProps</vt:lpstr>
      <vt:lpstr>Constants and Action Creators</vt:lpstr>
      <vt:lpstr>Exercise 10: Managing State with Redux</vt:lpstr>
      <vt:lpstr>PowerPoint Presentation</vt:lpstr>
      <vt:lpstr>Lesson 11: Async Redux</vt:lpstr>
      <vt:lpstr>Redux and Asynchronicity</vt:lpstr>
      <vt:lpstr>Redux Middleware</vt:lpstr>
      <vt:lpstr>Redux Devtools</vt:lpstr>
      <vt:lpstr>Action Creators</vt:lpstr>
      <vt:lpstr>Handling Async Actions</vt:lpstr>
      <vt:lpstr>redux-thunk pseudocode</vt:lpstr>
      <vt:lpstr>Combining reducers</vt:lpstr>
      <vt:lpstr>Action Creators and GetState</vt:lpstr>
      <vt:lpstr>Exercise 11: Async Redux</vt:lpstr>
      <vt:lpstr>Lesson 12: Testing</vt:lpstr>
      <vt:lpstr>Testing Tools</vt:lpstr>
      <vt:lpstr>What to Test? (or what not to)</vt:lpstr>
      <vt:lpstr>Test Syntax</vt:lpstr>
      <vt:lpstr>Test Syntax example</vt:lpstr>
      <vt:lpstr>Why Enzyme?</vt:lpstr>
      <vt:lpstr>Examining Rendered Content with Enzyme</vt:lpstr>
      <vt:lpstr>Assertions</vt:lpstr>
      <vt:lpstr>Asynchronous Tests</vt:lpstr>
      <vt:lpstr>Testing Components</vt:lpstr>
      <vt:lpstr>Additional Jest Utilities</vt:lpstr>
      <vt:lpstr>Jest and Enzyme</vt:lpstr>
      <vt:lpstr>Testing Containers</vt:lpstr>
      <vt:lpstr>Testing Redux</vt:lpstr>
      <vt:lpstr>Exercise 12: Testing</vt:lpstr>
      <vt:lpstr>PowerPoint Presentation</vt:lpstr>
      <vt:lpstr>Lesson 13: Transitions and Animations</vt:lpstr>
      <vt:lpstr>Animations</vt:lpstr>
      <vt:lpstr>Using CSS Transitions</vt:lpstr>
      <vt:lpstr>Using CSS Animations</vt:lpstr>
      <vt:lpstr>Limitations of CSS</vt:lpstr>
      <vt:lpstr>React Transition Group</vt:lpstr>
      <vt:lpstr>Transition component</vt:lpstr>
      <vt:lpstr>Transition Component</vt:lpstr>
      <vt:lpstr>Using the Transition Component</vt:lpstr>
      <vt:lpstr>Wrapping the Transition Component</vt:lpstr>
      <vt:lpstr>Animation Timing</vt:lpstr>
      <vt:lpstr>Transition Events</vt:lpstr>
      <vt:lpstr>CSSTransition component</vt:lpstr>
      <vt:lpstr>Animating Lists</vt:lpstr>
      <vt:lpstr>Animating Router Transitions</vt:lpstr>
      <vt:lpstr>Exercise 13: Transitions and Animations</vt:lpstr>
      <vt:lpstr>Lesson 14: Introduction to Hooks</vt:lpstr>
      <vt:lpstr>What are React Hooks?</vt:lpstr>
      <vt:lpstr>Why React Hooks?</vt:lpstr>
      <vt:lpstr>The Nature of React Hooks</vt:lpstr>
      <vt:lpstr>Getting Started with useState()</vt:lpstr>
      <vt:lpstr>Using useState()</vt:lpstr>
      <vt:lpstr>Updating State</vt:lpstr>
      <vt:lpstr>Updating State - continued</vt:lpstr>
      <vt:lpstr>Multiple States</vt:lpstr>
      <vt:lpstr>Rules of Hooks</vt:lpstr>
      <vt:lpstr>Passing State Across Components</vt:lpstr>
      <vt:lpstr>Exercise 14: Introduction to Hooks</vt:lpstr>
      <vt:lpstr>Lesson 15: Side Effects</vt:lpstr>
      <vt:lpstr>Sending HTTP Requests</vt:lpstr>
      <vt:lpstr>The Fetch API</vt:lpstr>
      <vt:lpstr>The useEffect() Hook</vt:lpstr>
      <vt:lpstr>useEffect()</vt:lpstr>
      <vt:lpstr>Loading Data with useEffect()</vt:lpstr>
      <vt:lpstr>useEffect() Dependencies</vt:lpstr>
      <vt:lpstr>useEffect() Dependencies Scenario</vt:lpstr>
      <vt:lpstr>useEffect() Depencencies</vt:lpstr>
      <vt:lpstr>Props as a Dependency</vt:lpstr>
      <vt:lpstr>Avoiding Infinite Loops - scenario</vt:lpstr>
      <vt:lpstr>Avoiding Infinite Loops with useCallback()</vt:lpstr>
      <vt:lpstr>Refs and useRef()</vt:lpstr>
      <vt:lpstr>Other Uses for useRef()</vt:lpstr>
      <vt:lpstr>Cleaning Up from useEffect()</vt:lpstr>
      <vt:lpstr>Exercise 15: Side Effects</vt:lpstr>
      <vt:lpstr>Lesson 16: Reducers and Context</vt:lpstr>
      <vt:lpstr>Understanding State Batching</vt:lpstr>
      <vt:lpstr>Managing State</vt:lpstr>
      <vt:lpstr>Understanding useReducer()</vt:lpstr>
      <vt:lpstr>Using useReducer()</vt:lpstr>
      <vt:lpstr>useReducer and HTTP State</vt:lpstr>
      <vt:lpstr>Context API Review</vt:lpstr>
      <vt:lpstr>Working with useContext()</vt:lpstr>
      <vt:lpstr>The Rendering Process</vt:lpstr>
      <vt:lpstr>Memoized Components</vt:lpstr>
      <vt:lpstr>The Problem with Memoized Components</vt:lpstr>
      <vt:lpstr>Performance Optimization with useCallback()</vt:lpstr>
      <vt:lpstr>Performance Optimization with useMemo()</vt:lpstr>
      <vt:lpstr>Exercise 16: Reducers and Context</vt:lpstr>
      <vt:lpstr>Lesson 17: Custom Hooks</vt:lpstr>
      <vt:lpstr>Getting Started with Custom Hooks</vt:lpstr>
      <vt:lpstr>A Simple Custom Hook</vt:lpstr>
      <vt:lpstr>Using a Custom Hook</vt:lpstr>
      <vt:lpstr>Uses for Custom Hooks</vt:lpstr>
      <vt:lpstr>A Router Custom Hook Example</vt:lpstr>
      <vt:lpstr>Sharing Data Between Hooks and Components</vt:lpstr>
      <vt:lpstr>A localStorage Custom Hook Example</vt:lpstr>
      <vt:lpstr>Exercise 17: Custom Hooks</vt:lpstr>
      <vt:lpstr>Congratulations!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Fundamentals</dc:title>
  <dc:creator>Drew Fierst</dc:creator>
  <cp:lastModifiedBy>Drew Fierst</cp:lastModifiedBy>
  <cp:revision>748</cp:revision>
  <dcterms:created xsi:type="dcterms:W3CDTF">2018-04-09T15:43:33Z</dcterms:created>
  <dcterms:modified xsi:type="dcterms:W3CDTF">2021-02-19T21:45:51Z</dcterms:modified>
</cp:coreProperties>
</file>