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66" r:id="rId7"/>
    <p:sldId id="262" r:id="rId8"/>
    <p:sldId id="261" r:id="rId9"/>
    <p:sldId id="268" r:id="rId10"/>
    <p:sldId id="265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755" autoAdjust="0"/>
  </p:normalViewPr>
  <p:slideViewPr>
    <p:cSldViewPr snapToGrid="0">
      <p:cViewPr varScale="1">
        <p:scale>
          <a:sx n="44" d="100"/>
          <a:sy n="44" d="100"/>
        </p:scale>
        <p:origin x="15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391F7-2808-441B-A8E9-FCE5CBFC0F8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D361F-B9A5-4658-B8D3-6D7CE0425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9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D361F-B9A5-4658-B8D3-6D7CE0425B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05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Tf-idf example from Julia </a:t>
            </a:r>
            <a:r>
              <a:rPr lang="en-US" dirty="0" err="1"/>
              <a:t>Silge’s</a:t>
            </a:r>
            <a:r>
              <a:rPr lang="en-US" dirty="0"/>
              <a:t> Text Mining with R: A tidy approach</a:t>
            </a:r>
          </a:p>
          <a:p>
            <a:endParaRPr lang="en-US" dirty="0"/>
          </a:p>
          <a:p>
            <a:r>
              <a:rPr lang="en-US" dirty="0"/>
              <a:t>https://www.tidytextmining.com/tfidf.html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D361F-B9A5-4658-B8D3-6D7CE0425B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63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words would likely have a high tf-idf– they are present exclusively in each field, or at least far </a:t>
            </a:r>
            <a:r>
              <a:rPr lang="en-US" dirty="0" err="1"/>
              <a:t>moreso</a:t>
            </a:r>
            <a:r>
              <a:rPr lang="en-US" dirty="0"/>
              <a:t> than both or all fields combined.</a:t>
            </a:r>
          </a:p>
          <a:p>
            <a:endParaRPr lang="en-US" dirty="0"/>
          </a:p>
          <a:p>
            <a:r>
              <a:rPr lang="en-US" dirty="0"/>
              <a:t>What words would have low tf-idf? Very common words throughout both, often stuff like “the, and, as, but, with, so , etc.)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D361F-B9A5-4658-B8D3-6D7CE0425B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0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A331B-049D-44AB-9817-8018FBBDE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421D2-33D6-4A16-A139-AFEA54D4E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0AB18-32C1-4905-96A7-E66626A3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9CCC-02C6-4689-92C3-F4ECD53C085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45D11-C937-49AF-A174-6BF55A81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03F56-C9ED-450A-8B25-0AFCF17D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EF7-0448-4C8D-8974-ACB625934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9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487DC-3AE1-4A70-91E1-97BBEE0D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A6D1D-8411-448C-9065-2B19C9198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1CEE4-3DB2-4538-8A70-3B358EF3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9CCC-02C6-4689-92C3-F4ECD53C085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D42A0-9057-4F3D-8DD9-C7148A857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E5CE1-1F24-4EF4-AC1D-E3A5D1448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EF7-0448-4C8D-8974-ACB625934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0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27F0B-7F11-4859-A1E0-3EEF300E3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F9659-184B-4418-ABB0-D9085238A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2461C-D02D-4896-910B-2B475E5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9CCC-02C6-4689-92C3-F4ECD53C085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A637B-2A78-4A80-A662-F2EE5613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195EA-0D3A-461D-9571-7ADA2B34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EF7-0448-4C8D-8974-ACB625934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4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07E0-9185-4B26-B432-9D496671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332A1-9EAA-4D0B-ACA8-9580EE6AD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D0C9A-987D-4021-A1FF-124AD554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9CCC-02C6-4689-92C3-F4ECD53C085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3FBB9-A6EF-4BE7-8451-CD8958DA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577D7-3587-455A-9556-B95B6DA0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EF7-0448-4C8D-8974-ACB625934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4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F213-E84D-4961-8C0F-5877F115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9BBA3-66CF-4798-B45E-057431F7D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AA19-6D0F-4A47-A886-044DF8D1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9CCC-02C6-4689-92C3-F4ECD53C085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77F4F-4AA4-4CD6-AAA3-2E4051B7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8A812-C4DF-48AB-84F4-150E8895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EF7-0448-4C8D-8974-ACB625934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4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DF035-1AD2-4719-8397-EE38A822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3BC20-79C0-4F5F-8809-FF7612735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A667F-519E-4892-BEA7-8D4C94C9A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6D060-DAED-41C6-AC7E-7BFF591D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9CCC-02C6-4689-92C3-F4ECD53C085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60549-6B19-4997-AEF9-384C5B57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68099-553B-4A4C-AFA2-E68CCABE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EF7-0448-4C8D-8974-ACB625934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5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EC09-593C-4DFC-B59F-76224857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786F4-6F95-43CC-A3CC-E02AA345F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98A7B-2C31-4715-99DA-8F1CD9FFD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CC429-BD67-4465-A9B4-EC74D0C2F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D0952-1733-47E4-AAF8-5B1FFFFBA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16A90-3368-4578-B564-75FC0CC8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9CCC-02C6-4689-92C3-F4ECD53C085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570C1-F402-4D4B-A2D7-37696441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0588AF-E9F3-4236-9944-1C52424D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EF7-0448-4C8D-8974-ACB625934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1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10B3-E871-4D43-A516-89BAA955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A3AFB5-3FB2-4462-BAAA-117F4F2E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9CCC-02C6-4689-92C3-F4ECD53C085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6DD0B-6C2D-422E-A71F-EC9D8FB9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96C69-A961-4A9D-8EC2-C5CAE049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EF7-0448-4C8D-8974-ACB625934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0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4DD60-A5F6-445B-84CC-D4983E51D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9CCC-02C6-4689-92C3-F4ECD53C085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8ECD4-10A0-43D8-B99B-DA765663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6545E-6191-492B-A402-85A0E25A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EF7-0448-4C8D-8974-ACB625934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5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770C-427E-4372-831E-27718AB4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F49CD-5AEB-4458-BC0A-DCCE2B08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F17EA-160A-4266-AF2E-1F3526FA9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68010-508B-4B01-803F-A4D9523E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9CCC-02C6-4689-92C3-F4ECD53C085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3A6F7-0CF6-4B6D-8816-12D74C17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602B6-4D4A-4C57-BD7A-E5558930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EF7-0448-4C8D-8974-ACB625934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7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97D1-3EB0-4020-922C-E47D103F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F5C34-9D5A-4C13-B588-EF6C0BB53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D8843-FD80-4128-8CE9-35FE9FE3E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FD778-5C5C-46E7-AC90-C1F9308D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9CCC-02C6-4689-92C3-F4ECD53C085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43B86-4090-44D8-A44F-E1C3213A7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DE52F-1B21-4EA4-9A93-6580DBC7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EF7-0448-4C8D-8974-ACB625934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3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1193A-FECF-4548-98C6-12CFC0239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6C1BA-7EA7-4754-9D8E-9229746B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472BC-71DE-4071-A12B-6AEC64349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29CCC-02C6-4689-92C3-F4ECD53C085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A949D-6762-49BE-A7B2-669506674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71F31-50CD-4487-A681-3E6437E4E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4CEF7-0448-4C8D-8974-ACB625934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6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textmining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textmining.com/index.html" TargetMode="External"/><Relationship Id="rId2" Type="http://schemas.openxmlformats.org/officeDocument/2006/relationships/hyperlink" Target="https://doi.org/10.1108/0022041041056057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package=tidylo" TargetMode="External"/><Relationship Id="rId5" Type="http://schemas.openxmlformats.org/officeDocument/2006/relationships/hyperlink" Target="https://doi.org/10.1109/ICMLC.2011.6016866" TargetMode="External"/><Relationship Id="rId4" Type="http://schemas.openxmlformats.org/officeDocument/2006/relationships/hyperlink" Target="https://doi.org/10.1186/s12911-017-0556-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61F7-B169-4B69-AF4C-253C5709B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2"/>
            <a:ext cx="9350829" cy="2479675"/>
          </a:xfrm>
        </p:spPr>
        <p:txBody>
          <a:bodyPr>
            <a:normAutofit/>
          </a:bodyPr>
          <a:lstStyle/>
          <a:p>
            <a:r>
              <a:rPr lang="en-US" dirty="0"/>
              <a:t>Investigating key words in your text data with tf-idf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E743E-7C4B-48F5-B70A-7DBC246B9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336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Drew Walker, MS, CHES,</a:t>
            </a:r>
          </a:p>
          <a:p>
            <a:r>
              <a:rPr lang="en-US" dirty="0"/>
              <a:t>Department of Behavioral, Social, and Health Education Sciences</a:t>
            </a:r>
          </a:p>
          <a:p>
            <a:r>
              <a:rPr lang="en-US" dirty="0"/>
              <a:t>Rollins School of Public Health</a:t>
            </a:r>
          </a:p>
        </p:txBody>
      </p:sp>
    </p:spTree>
    <p:extLst>
      <p:ext uri="{BB962C8B-B14F-4D97-AF65-F5344CB8AC3E}">
        <p14:creationId xmlns:p14="http://schemas.microsoft.com/office/powerpoint/2010/main" val="74007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DC93-E53E-4138-97FF-85A411E9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frequency – inverse document frequency (tf-idf)</a:t>
            </a:r>
          </a:p>
        </p:txBody>
      </p:sp>
      <p:pic>
        <p:nvPicPr>
          <p:cNvPr id="7" name="Content Placeholder 6" descr="Picture of Karen Sparck Jones, creator of tf-idf, smiling to the left, lookin fly. ">
            <a:extLst>
              <a:ext uri="{FF2B5EF4-FFF2-40B4-BE49-F238E27FC236}">
                <a16:creationId xmlns:a16="http://schemas.microsoft.com/office/drawing/2014/main" id="{5BB29DA9-9A06-4C2A-8E73-579B8BC44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429" y="1480225"/>
            <a:ext cx="2876116" cy="351525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BAC21E-FB5E-42F4-A104-7521958E3984}"/>
              </a:ext>
            </a:extLst>
          </p:cNvPr>
          <p:cNvSpPr txBox="1"/>
          <p:nvPr/>
        </p:nvSpPr>
        <p:spPr>
          <a:xfrm>
            <a:off x="697830" y="2295126"/>
            <a:ext cx="72825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Developed in 1972 paper by Dr. Karen Spärck</a:t>
            </a:r>
            <a:r>
              <a:rPr lang="en-US" sz="2400" b="1" dirty="0"/>
              <a:t> </a:t>
            </a:r>
            <a:r>
              <a:rPr lang="en-US" sz="2400" dirty="0"/>
              <a:t>Jones, pioneer for computational linguistics</a:t>
            </a:r>
            <a:r>
              <a:rPr lang="en-US" sz="2400" baseline="30000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Foundation for many (estimated over 80%) modern search engine and information retrieval systems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Term-frequency inverse document frequency is all about identifying the key words, or “word specificity” in different sets of documents.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1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F42347-6E32-4D79-B3EC-E580519C3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6" y="661987"/>
            <a:ext cx="9838267" cy="5534025"/>
          </a:xfrm>
        </p:spPr>
      </p:pic>
    </p:spTree>
    <p:extLst>
      <p:ext uri="{BB962C8B-B14F-4D97-AF65-F5344CB8AC3E}">
        <p14:creationId xmlns:p14="http://schemas.microsoft.com/office/powerpoint/2010/main" val="351482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ghest tf-idf words in different physics texts from Galileo, Tesla , Huygens, Einstein. ">
            <a:extLst>
              <a:ext uri="{FF2B5EF4-FFF2-40B4-BE49-F238E27FC236}">
                <a16:creationId xmlns:a16="http://schemas.microsoft.com/office/drawing/2014/main" id="{84247178-C2CD-4A6B-8A90-DE7801506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43875" cy="671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98DA4F-1B2D-4B25-9830-78D10EF7833F}"/>
              </a:ext>
            </a:extLst>
          </p:cNvPr>
          <p:cNvSpPr txBox="1"/>
          <p:nvPr/>
        </p:nvSpPr>
        <p:spPr>
          <a:xfrm>
            <a:off x="9077325" y="333374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26474A-F251-441E-870C-34BF997639FD}"/>
              </a:ext>
            </a:extLst>
          </p:cNvPr>
          <p:cNvSpPr txBox="1"/>
          <p:nvPr/>
        </p:nvSpPr>
        <p:spPr>
          <a:xfrm>
            <a:off x="8488850" y="0"/>
            <a:ext cx="3703150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tf-idf </a:t>
            </a:r>
            <a:r>
              <a:rPr lang="en-US" sz="2400" dirty="0"/>
              <a:t>=  tf x idf </a:t>
            </a:r>
          </a:p>
          <a:p>
            <a:r>
              <a:rPr lang="en-US" dirty="0"/>
              <a:t>Calculated for each word in a collection.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tf </a:t>
            </a:r>
            <a:r>
              <a:rPr lang="en-US" dirty="0"/>
              <a:t> = term frequency (word count)</a:t>
            </a:r>
          </a:p>
          <a:p>
            <a:endParaRPr lang="en-US" dirty="0"/>
          </a:p>
          <a:p>
            <a:r>
              <a:rPr lang="en-US" dirty="0"/>
              <a:t>The frequency of a specific term in a specific document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Multiplied by: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Idf =</a:t>
            </a:r>
          </a:p>
          <a:p>
            <a:r>
              <a:rPr lang="en-US" dirty="0"/>
              <a:t>the natural log of the ratio of number of documents/number of documents with that term. </a:t>
            </a:r>
          </a:p>
          <a:p>
            <a:endParaRPr lang="en-US" b="1" dirty="0"/>
          </a:p>
          <a:p>
            <a:r>
              <a:rPr lang="en-US" dirty="0"/>
              <a:t>This helps us weight unique words to each document or collection, and rule out common words.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04029C-187D-415C-B2A2-CE28CA5FE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850" y="3687580"/>
            <a:ext cx="3655773" cy="71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2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30148-9537-49F3-A09A-507008D34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958" y="809519"/>
            <a:ext cx="10380191" cy="5448406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5400" dirty="0"/>
              <a:t>Every field of study has it’s own shared language.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/>
              <a:t>Partner up: </a:t>
            </a:r>
          </a:p>
          <a:p>
            <a:pPr marL="0" indent="0">
              <a:buNone/>
            </a:pPr>
            <a:r>
              <a:rPr lang="en-US" sz="5400" dirty="0"/>
              <a:t>1) Introduce yourself and your dept/field of study.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/>
              <a:t>2) What are some of the words that are specific to your department or field of study?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/>
              <a:t>3) What are some words you two might share?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8934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17FC-2593-4E23-BEBA-36991400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87750-C280-4F14-A528-4053F0578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7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AB95-2D4D-410B-A627-8FC9A1DE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 of the (many) applications of tf-idf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1D275-D941-4D62-9B26-48B9B10C6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Medical categorization tasks from clinical notes text data</a:t>
            </a:r>
            <a:r>
              <a:rPr lang="en-US" baseline="30000" dirty="0"/>
              <a:t>4</a:t>
            </a:r>
          </a:p>
          <a:p>
            <a:r>
              <a:rPr lang="en-US" dirty="0"/>
              <a:t>Evaluating key words in customer reviews (High vs Low ratings)</a:t>
            </a:r>
            <a:r>
              <a:rPr lang="en-US" baseline="30000" dirty="0"/>
              <a:t>5</a:t>
            </a:r>
          </a:p>
          <a:p>
            <a:r>
              <a:rPr lang="en-US" dirty="0"/>
              <a:t>Flu detection from Twitter text data</a:t>
            </a:r>
            <a:r>
              <a:rPr lang="en-US" baseline="30000" dirty="0"/>
              <a:t>6</a:t>
            </a:r>
            <a:r>
              <a:rPr lang="en-US" dirty="0"/>
              <a:t> </a:t>
            </a:r>
            <a:endParaRPr lang="en-US" baseline="30000" dirty="0"/>
          </a:p>
          <a:p>
            <a:r>
              <a:rPr lang="en-US" dirty="0"/>
              <a:t>Exploring lateral genetic transfer among microbial genomes</a:t>
            </a:r>
            <a:r>
              <a:rPr lang="en-US" baseline="30000" dirty="0"/>
              <a:t>7</a:t>
            </a:r>
          </a:p>
          <a:p>
            <a:r>
              <a:rPr lang="en-US" dirty="0"/>
              <a:t>Also can be used to predict odds ratios for words appearing in different collections</a:t>
            </a:r>
            <a:r>
              <a:rPr lang="en-US" baseline="30000" dirty="0"/>
              <a:t>8 </a:t>
            </a:r>
          </a:p>
          <a:p>
            <a:r>
              <a:rPr lang="en-US" dirty="0"/>
              <a:t>Identifying misinformation and fake news</a:t>
            </a:r>
            <a:r>
              <a:rPr lang="en-US" baseline="30000" dirty="0"/>
              <a:t>9</a:t>
            </a:r>
          </a:p>
          <a:p>
            <a:pPr marL="0" indent="0">
              <a:buNone/>
            </a:pP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55726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EC47B8-CA06-40E7-A65E-B5B4C3635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725" y="1220787"/>
            <a:ext cx="3995420" cy="52435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B0D076-EBEC-4E7C-AE53-F2B5B22CA4D3}"/>
              </a:ext>
            </a:extLst>
          </p:cNvPr>
          <p:cNvSpPr txBox="1"/>
          <p:nvPr/>
        </p:nvSpPr>
        <p:spPr>
          <a:xfrm>
            <a:off x="957264" y="1951672"/>
            <a:ext cx="530066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Text Mining with R by </a:t>
            </a:r>
          </a:p>
          <a:p>
            <a:r>
              <a:rPr lang="en-US" sz="2800" dirty="0"/>
              <a:t>Julia </a:t>
            </a:r>
            <a:r>
              <a:rPr lang="en-US" sz="2800" dirty="0" err="1"/>
              <a:t>Silge</a:t>
            </a:r>
            <a:r>
              <a:rPr lang="en-US" sz="2800" dirty="0"/>
              <a:t> and David Robinson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https://www.tidytextmining.com/</a:t>
            </a:r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D5CA2-EFB0-42AB-A0AE-40D802F71EA5}"/>
              </a:ext>
            </a:extLst>
          </p:cNvPr>
          <p:cNvSpPr txBox="1"/>
          <p:nvPr/>
        </p:nvSpPr>
        <p:spPr>
          <a:xfrm>
            <a:off x="739413" y="585788"/>
            <a:ext cx="4038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Further reading: </a:t>
            </a:r>
          </a:p>
        </p:txBody>
      </p:sp>
    </p:spTree>
    <p:extLst>
      <p:ext uri="{BB962C8B-B14F-4D97-AF65-F5344CB8AC3E}">
        <p14:creationId xmlns:p14="http://schemas.microsoft.com/office/powerpoint/2010/main" val="2108982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08FB-FDDC-4172-B278-6B24094D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9900-B7C7-4878-8230-4A6407A07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313"/>
            <a:ext cx="10515600" cy="481965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1. Spärck Jones K. A statistical interpretation of term specificity and its application in retrieval. </a:t>
            </a:r>
            <a:r>
              <a:rPr lang="en-US" i="1" dirty="0">
                <a:effectLst/>
              </a:rPr>
              <a:t>Journal of Documentation</a:t>
            </a:r>
            <a:r>
              <a:rPr lang="en-US" dirty="0">
                <a:effectLst/>
              </a:rPr>
              <a:t>. 2004;60(5):493-502. doi:</a:t>
            </a:r>
            <a:r>
              <a:rPr lang="en-US" dirty="0">
                <a:effectLst/>
                <a:hlinkClick r:id="rId2"/>
              </a:rPr>
              <a:t>10.1108/00220410410560573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>
                <a:effectLst/>
              </a:rPr>
              <a:t>Spärck Jones K. A statistical interpretation of term specificity and its application in retrieval. </a:t>
            </a:r>
            <a:r>
              <a:rPr lang="en-US" i="1" dirty="0">
                <a:effectLst/>
              </a:rPr>
              <a:t>Journal of Documentation</a:t>
            </a:r>
            <a:r>
              <a:rPr lang="en-US" dirty="0">
                <a:effectLst/>
              </a:rPr>
              <a:t>. 2004;60(5):493-502. doi:</a:t>
            </a:r>
            <a:r>
              <a:rPr lang="en-US" dirty="0">
                <a:effectLst/>
                <a:hlinkClick r:id="rId2"/>
              </a:rPr>
              <a:t>10.1108/00220410410560573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>
                <a:effectLst/>
              </a:rPr>
              <a:t>Silge</a:t>
            </a:r>
            <a:r>
              <a:rPr lang="en-US" dirty="0">
                <a:effectLst/>
              </a:rPr>
              <a:t> J, Robinson D. </a:t>
            </a:r>
            <a:r>
              <a:rPr lang="en-US" i="1" dirty="0">
                <a:effectLst/>
              </a:rPr>
              <a:t>Text Mining with R</a:t>
            </a:r>
            <a:r>
              <a:rPr lang="en-US" dirty="0">
                <a:effectLst/>
              </a:rPr>
              <a:t>.; 2021. Accessed August 16, 2021. </a:t>
            </a:r>
            <a:r>
              <a:rPr lang="en-US" dirty="0">
                <a:effectLst/>
                <a:hlinkClick r:id="rId3"/>
              </a:rPr>
              <a:t>https://www.tidytextmining.com/index.html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4. Weng W-H, </a:t>
            </a:r>
            <a:r>
              <a:rPr lang="en-US" dirty="0" err="1">
                <a:effectLst/>
              </a:rPr>
              <a:t>Wagholikar</a:t>
            </a:r>
            <a:r>
              <a:rPr lang="en-US" dirty="0">
                <a:effectLst/>
              </a:rPr>
              <a:t> KB, McCray AT, </a:t>
            </a:r>
            <a:r>
              <a:rPr lang="en-US" dirty="0" err="1">
                <a:effectLst/>
              </a:rPr>
              <a:t>Szolovits</a:t>
            </a:r>
            <a:r>
              <a:rPr lang="en-US" dirty="0">
                <a:effectLst/>
              </a:rPr>
              <a:t> P, </a:t>
            </a:r>
            <a:r>
              <a:rPr lang="en-US" dirty="0" err="1">
                <a:effectLst/>
              </a:rPr>
              <a:t>Chueh</a:t>
            </a:r>
            <a:r>
              <a:rPr lang="en-US" dirty="0">
                <a:effectLst/>
              </a:rPr>
              <a:t> HC. Medical subdomain classification of clinical notes using a machine learning-based natural language processing approach. </a:t>
            </a:r>
            <a:r>
              <a:rPr lang="en-US" i="1" dirty="0">
                <a:effectLst/>
              </a:rPr>
              <a:t>BMC Med Inform </a:t>
            </a:r>
            <a:r>
              <a:rPr lang="en-US" i="1" dirty="0" err="1">
                <a:effectLst/>
              </a:rPr>
              <a:t>Decis</a:t>
            </a:r>
            <a:r>
              <a:rPr lang="en-US" i="1" dirty="0">
                <a:effectLst/>
              </a:rPr>
              <a:t> </a:t>
            </a:r>
            <a:r>
              <a:rPr lang="en-US" i="1" dirty="0" err="1">
                <a:effectLst/>
              </a:rPr>
              <a:t>Mak</a:t>
            </a:r>
            <a:r>
              <a:rPr lang="en-US" dirty="0">
                <a:effectLst/>
              </a:rPr>
              <a:t>. 2017;17:155. doi:</a:t>
            </a:r>
            <a:r>
              <a:rPr lang="en-US" dirty="0">
                <a:effectLst/>
                <a:hlinkClick r:id="rId4"/>
              </a:rPr>
              <a:t>10.1186/s12911-017-0556-8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ffectLst/>
              </a:rPr>
              <a:t>5. Shi H-X, Li X-J. A sentiment analysis model for hotel reviews based on supervised learning. In: </a:t>
            </a:r>
            <a:r>
              <a:rPr lang="en-US" i="1" dirty="0">
                <a:effectLst/>
              </a:rPr>
              <a:t>2011 International Conference on Machine Learning and Cybernetics</a:t>
            </a:r>
            <a:r>
              <a:rPr lang="en-US" dirty="0">
                <a:effectLst/>
              </a:rPr>
              <a:t>. Vol 3. ; 2011:950-954. doi:</a:t>
            </a:r>
            <a:r>
              <a:rPr lang="en-US" dirty="0">
                <a:effectLst/>
                <a:hlinkClick r:id="rId5"/>
              </a:rPr>
              <a:t>10.1109/ICMLC.2011.6016866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6. Alessa A, </a:t>
            </a:r>
            <a:r>
              <a:rPr lang="en-US" dirty="0" err="1"/>
              <a:t>Faezipour</a:t>
            </a:r>
            <a:r>
              <a:rPr lang="en-US" dirty="0"/>
              <a:t> M. Tweet Classification Using Sentiment Analysis Features and TF-IDF Weighting for Improved Flu Trend Detection. In: </a:t>
            </a:r>
            <a:r>
              <a:rPr lang="en-US" dirty="0" err="1"/>
              <a:t>Perner</a:t>
            </a:r>
            <a:r>
              <a:rPr lang="en-US" dirty="0"/>
              <a:t> P, ed. Machine Learning and Data Mining in Pattern Recognition. Lecture Notes in Computer Science. Springer International Publishing; 2018:174-186. doi:10.1007/978-3-319-96136-1_15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7. </a:t>
            </a:r>
            <a:r>
              <a:rPr lang="en-US" dirty="0"/>
              <a:t>Cong Y, Chan Y-B, Ragan MA. Exploring lateral genetic transfer among microbial genomes using TF-IDF. Sci Rep. 2016;6:29319. doi:10.1038/srep29319</a:t>
            </a:r>
          </a:p>
          <a:p>
            <a:pPr marL="0" indent="0">
              <a:buNone/>
            </a:pPr>
            <a:r>
              <a:rPr lang="en-US" dirty="0"/>
              <a:t>8. </a:t>
            </a:r>
            <a:r>
              <a:rPr lang="en-US" dirty="0" err="1"/>
              <a:t>Schnoebelen</a:t>
            </a:r>
            <a:r>
              <a:rPr lang="en-US" dirty="0"/>
              <a:t> T, </a:t>
            </a:r>
            <a:r>
              <a:rPr lang="en-US" dirty="0" err="1"/>
              <a:t>Silge</a:t>
            </a:r>
            <a:r>
              <a:rPr lang="en-US" dirty="0"/>
              <a:t>  [</a:t>
            </a:r>
            <a:r>
              <a:rPr lang="en-US" dirty="0" err="1"/>
              <a:t>aut</a:t>
            </a:r>
            <a:r>
              <a:rPr lang="en-US" dirty="0"/>
              <a:t> J, </a:t>
            </a:r>
            <a:r>
              <a:rPr lang="en-US" dirty="0" err="1"/>
              <a:t>cre</a:t>
            </a:r>
            <a:r>
              <a:rPr lang="en-US" dirty="0"/>
              <a:t>, </a:t>
            </a:r>
            <a:r>
              <a:rPr lang="en-US" dirty="0" err="1"/>
              <a:t>cph</a:t>
            </a:r>
            <a:r>
              <a:rPr lang="en-US" dirty="0"/>
              <a:t>, Hayes A. </a:t>
            </a:r>
            <a:r>
              <a:rPr lang="en-US" dirty="0" err="1"/>
              <a:t>Tidylo</a:t>
            </a:r>
            <a:r>
              <a:rPr lang="en-US" dirty="0"/>
              <a:t>: Weighted Tidy Log Odds Ratio.; 2020. Accessed August 16, 2021. </a:t>
            </a:r>
            <a:r>
              <a:rPr lang="en-US" dirty="0">
                <a:hlinkClick r:id="rId6"/>
              </a:rPr>
              <a:t>https://CRAN.R-project.org/package=tidylo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9. </a:t>
            </a:r>
            <a:r>
              <a:rPr lang="en-US" dirty="0" err="1"/>
              <a:t>Kapusta</a:t>
            </a:r>
            <a:r>
              <a:rPr lang="en-US" dirty="0"/>
              <a:t> J, </a:t>
            </a:r>
            <a:r>
              <a:rPr lang="en-US" dirty="0" err="1"/>
              <a:t>Drlik</a:t>
            </a:r>
            <a:r>
              <a:rPr lang="en-US" dirty="0"/>
              <a:t> M, Munk M. Using of n-grams from morphological tags for fake news classification. </a:t>
            </a:r>
            <a:r>
              <a:rPr lang="en-US" dirty="0" err="1"/>
              <a:t>PeerJ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Sci. 2021;7:e624. doi:10.7717/peerj-cs.624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00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87ED48F8347B4F99B9ABBB4443B51D" ma:contentTypeVersion="13" ma:contentTypeDescription="Create a new document." ma:contentTypeScope="" ma:versionID="691b12703bb756f973feb2c74e08ed82">
  <xsd:schema xmlns:xsd="http://www.w3.org/2001/XMLSchema" xmlns:xs="http://www.w3.org/2001/XMLSchema" xmlns:p="http://schemas.microsoft.com/office/2006/metadata/properties" xmlns:ns3="3c2ef7f8-25ab-4e4e-9fe1-edade6317405" xmlns:ns4="91b045ff-9a25-4bb0-9524-84ad902d8afe" targetNamespace="http://schemas.microsoft.com/office/2006/metadata/properties" ma:root="true" ma:fieldsID="efbd087ef86be095aaa9baf9a14bc9db" ns3:_="" ns4:_="">
    <xsd:import namespace="3c2ef7f8-25ab-4e4e-9fe1-edade6317405"/>
    <xsd:import namespace="91b045ff-9a25-4bb0-9524-84ad902d8af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2ef7f8-25ab-4e4e-9fe1-edade631740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b045ff-9a25-4bb0-9524-84ad902d8a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91E866-05F8-4855-A31B-EEF902A27E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A2BDF4-460F-4FA0-9301-7C132E4289C3}">
  <ds:schemaRefs>
    <ds:schemaRef ds:uri="91b045ff-9a25-4bb0-9524-84ad902d8afe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3c2ef7f8-25ab-4e4e-9fe1-edade6317405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6824599-0197-48DC-AD25-285EAAED3C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2ef7f8-25ab-4e4e-9fe1-edade6317405"/>
    <ds:schemaRef ds:uri="91b045ff-9a25-4bb0-9524-84ad902d8a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736</Words>
  <Application>Microsoft Office PowerPoint</Application>
  <PresentationFormat>Widescreen</PresentationFormat>
  <Paragraphs>73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Investigating key words in your text data with tf-idf </vt:lpstr>
      <vt:lpstr>Term frequency – inverse document frequency (tf-idf)</vt:lpstr>
      <vt:lpstr>PowerPoint Presentation</vt:lpstr>
      <vt:lpstr>PowerPoint Presentation</vt:lpstr>
      <vt:lpstr>PowerPoint Presentation</vt:lpstr>
      <vt:lpstr>PowerPoint Presentation</vt:lpstr>
      <vt:lpstr>Examples of the (many) applications of tf-idf 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stands out? Investigating your text data with tf-idf</dc:title>
  <dc:creator>Walker, Drew</dc:creator>
  <cp:lastModifiedBy>Andrew Walker</cp:lastModifiedBy>
  <cp:revision>18</cp:revision>
  <dcterms:created xsi:type="dcterms:W3CDTF">2021-08-16T20:47:20Z</dcterms:created>
  <dcterms:modified xsi:type="dcterms:W3CDTF">2021-10-19T20:48:02Z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0x0101003387ED48F8347B4F99B9ABBB4443B51D</vt:lpwstr>
  </property>
</Properties>
</file>