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1" r:id="rId6"/>
    <p:sldId id="272" r:id="rId7"/>
    <p:sldId id="273" r:id="rId8"/>
    <p:sldId id="266" r:id="rId9"/>
    <p:sldId id="257" r:id="rId10"/>
    <p:sldId id="262" r:id="rId11"/>
    <p:sldId id="261" r:id="rId12"/>
    <p:sldId id="269" r:id="rId13"/>
    <p:sldId id="268" r:id="rId14"/>
    <p:sldId id="270" r:id="rId15"/>
    <p:sldId id="265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62BCD-4E8F-4CAE-875B-1AAEF1924613}" v="5" dt="2021-10-25T17:02:0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8664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91F7-2808-441B-A8E9-FCE5CBFC0F8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D361F-B9A5-4658-B8D3-6D7CE0425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DC: Maybe add in some learning objectives, could start the lesson with an opening question to get students engaged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 types of analyses bag of words analyses– </a:t>
            </a:r>
            <a:r>
              <a:rPr lang="en-US" dirty="0" err="1"/>
              <a:t>wordclouds</a:t>
            </a:r>
            <a:r>
              <a:rPr lang="en-US" dirty="0"/>
              <a:t> especially are ruined by stopwords. </a:t>
            </a:r>
          </a:p>
          <a:p>
            <a:r>
              <a:rPr lang="en-US" dirty="0"/>
              <a:t>For many context-specific analyses like word  embeddings, neural nets, stopwords are actually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example from Julia </a:t>
            </a:r>
            <a:r>
              <a:rPr lang="en-US" dirty="0" err="1"/>
              <a:t>Silge’s</a:t>
            </a:r>
            <a:r>
              <a:rPr lang="en-US" dirty="0"/>
              <a:t> Text Mining with R: A tidy approach</a:t>
            </a:r>
          </a:p>
          <a:p>
            <a:endParaRPr lang="en-US" dirty="0"/>
          </a:p>
          <a:p>
            <a:r>
              <a:rPr lang="en-US" dirty="0"/>
              <a:t>https://www.tidytextmining.com/tfidf.html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 is used to account for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words would likely have a high tf-idf– they are present exclusively in each field, or at least far </a:t>
            </a:r>
            <a:r>
              <a:rPr lang="en-US" dirty="0" err="1"/>
              <a:t>moreso</a:t>
            </a:r>
            <a:r>
              <a:rPr lang="en-US" dirty="0"/>
              <a:t> than both or all fields combined.</a:t>
            </a:r>
          </a:p>
          <a:p>
            <a:endParaRPr lang="en-US" dirty="0"/>
          </a:p>
          <a:p>
            <a:r>
              <a:rPr lang="en-US" dirty="0"/>
              <a:t>What words would have low tf-idf? Very common words throughout both, often stuff like “the, and, as, but, with, so 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CC:  I LOVE THIS!!! </a:t>
            </a:r>
            <a:r>
              <a:rPr lang="en-US" dirty="0">
                <a:sym typeface="Wingdings" pitchFamily="2" charset="2"/>
              </a:rPr>
              <a:t> 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image source: Darla </a:t>
            </a:r>
            <a:r>
              <a:rPr lang="en-US" dirty="0" err="1"/>
              <a:t>Maneja</a:t>
            </a:r>
            <a:r>
              <a:rPr lang="en-US" dirty="0"/>
              <a:t> https://towardsdatascience.com/how-tf-idf-works-3dbf35e568f0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D361F-B9A5-4658-B8D3-6D7CE0425B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331B-049D-44AB-9817-8018FBBD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421D2-33D6-4A16-A139-AFEA54D4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AB18-32C1-4905-96A7-E66626A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5D11-C937-49AF-A174-6BF55A81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F56-C9ED-450A-8B25-0AFCF17D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87DC-3AE1-4A70-91E1-97BBEE0D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A6D1D-8411-448C-9065-2B19C919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EE4-3DB2-4538-8A70-3B358EF3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42A0-9057-4F3D-8DD9-C7148A85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CE1-1F24-4EF4-AC1D-E3A5D144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27F0B-7F11-4859-A1E0-3EEF300E3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F9659-184B-4418-ABB0-D9085238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461C-D02D-4896-910B-2B475E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37B-2A78-4A80-A662-F2EE561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195EA-0D3A-461D-9571-7ADA2B34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07E0-9185-4B26-B432-9D49667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32A1-9EAA-4D0B-ACA8-9580EE6A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0C9A-987D-4021-A1FF-124AD55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FBB9-A6EF-4BE7-8451-CD8958D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77D7-3587-455A-9556-B95B6DA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F213-E84D-4961-8C0F-5877F11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9BBA3-66CF-4798-B45E-057431F7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AA19-6D0F-4A47-A886-044DF8D1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7F4F-4AA4-4CD6-AAA3-2E4051B7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A812-C4DF-48AB-84F4-150E8895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F035-1AD2-4719-8397-EE38A822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BC20-79C0-4F5F-8809-FF761273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667F-519E-4892-BEA7-8D4C94C9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D060-DAED-41C6-AC7E-7BFF591D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60549-6B19-4997-AEF9-384C5B5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8099-553B-4A4C-AFA2-E68CCAB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C09-593C-4DFC-B59F-76224857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86F4-6F95-43CC-A3CC-E02AA345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8A7B-2C31-4715-99DA-8F1CD9FF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C429-BD67-4465-A9B4-EC74D0C2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D0952-1733-47E4-AAF8-5B1FFFFB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16A90-3368-4578-B564-75FC0CC8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70C1-F402-4D4B-A2D7-37696441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588AF-E9F3-4236-9944-1C52424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0B3-E871-4D43-A516-89BAA9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3AFB5-3FB2-4462-BAAA-117F4F2E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6DD0B-6C2D-422E-A71F-EC9D8FB9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96C69-A961-4A9D-8EC2-C5CAE049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4DD60-A5F6-445B-84CC-D4983E5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ECD4-10A0-43D8-B99B-DA765663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545E-6191-492B-A402-85A0E25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70C-427E-4372-831E-27718AB4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49CD-5AEB-4458-BC0A-DCCE2B08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17EA-160A-4266-AF2E-1F3526FA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8010-508B-4B01-803F-A4D9523E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3A6F7-0CF6-4B6D-8816-12D74C17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602B6-4D4A-4C57-BD7A-E555893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7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97D1-3EB0-4020-922C-E47D103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F5C34-9D5A-4C13-B588-EF6C0BB5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8843-FD80-4128-8CE9-35FE9FE3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FD778-5C5C-46E7-AC90-C1F9308D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3B86-4090-44D8-A44F-E1C3213A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DE52F-1B21-4EA4-9A93-6580DBC7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1193A-FECF-4548-98C6-12CFC023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C1BA-7EA7-4754-9D8E-9229746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2BC-71DE-4071-A12B-6AEC64349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9CCC-02C6-4689-92C3-F4ECD53C085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949D-6762-49BE-A7B2-66950667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1F31-50CD-4487-A681-3E6437E4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CEF7-0448-4C8D-8974-ACB625934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index.html" TargetMode="External"/><Relationship Id="rId2" Type="http://schemas.openxmlformats.org/officeDocument/2006/relationships/hyperlink" Target="https://doi.org/10.1108/002204104105605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tidylo" TargetMode="External"/><Relationship Id="rId5" Type="http://schemas.openxmlformats.org/officeDocument/2006/relationships/hyperlink" Target="https://doi.org/10.1109/ICMLC.2011.6016866" TargetMode="External"/><Relationship Id="rId4" Type="http://schemas.openxmlformats.org/officeDocument/2006/relationships/hyperlink" Target="https://doi.org/10.1186/s12911-017-0556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ew-walkerr/tf_idf_les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1F7-B169-4B69-AF4C-253C5709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50829" cy="2479675"/>
          </a:xfrm>
        </p:spPr>
        <p:txBody>
          <a:bodyPr>
            <a:normAutofit/>
          </a:bodyPr>
          <a:lstStyle/>
          <a:p>
            <a:r>
              <a:rPr lang="en-US" dirty="0"/>
              <a:t>Investigating key words in your text data with tf-idf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743E-7C4B-48F5-B70A-7DBC246B9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3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Drew Walker, MS, CHES,</a:t>
            </a:r>
          </a:p>
          <a:p>
            <a:r>
              <a:rPr lang="en-US" dirty="0"/>
              <a:t>Department of Behavioral, Social, and Health Education Sciences</a:t>
            </a:r>
          </a:p>
          <a:p>
            <a:r>
              <a:rPr lang="en-US" dirty="0"/>
              <a:t>Rollins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7400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A3EC2A8-68E7-414A-8900-358624A1C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3" y="65229"/>
            <a:ext cx="11001828" cy="67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499AD9-D1D0-4F12-9D4D-6A81CE82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4" y="718562"/>
            <a:ext cx="5467968" cy="2710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DA7A9-4E53-42EB-82FA-CAEAE055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0" y="3593264"/>
            <a:ext cx="5466422" cy="3148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9A357-BD74-46ED-8AF3-1B4A1E60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381" y="1323354"/>
            <a:ext cx="3956758" cy="53517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038055-FCF8-412D-AA3D-0B3852335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800" y="303798"/>
            <a:ext cx="5712225" cy="1115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8E1419-4956-43F4-AD55-AE110E713DEE}"/>
              </a:ext>
            </a:extLst>
          </p:cNvPr>
          <p:cNvSpPr txBox="1"/>
          <p:nvPr/>
        </p:nvSpPr>
        <p:spPr>
          <a:xfrm>
            <a:off x="163287" y="135302"/>
            <a:ext cx="356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logarithmic scale?</a:t>
            </a:r>
          </a:p>
        </p:txBody>
      </p:sp>
    </p:spTree>
    <p:extLst>
      <p:ext uri="{BB962C8B-B14F-4D97-AF65-F5344CB8AC3E}">
        <p14:creationId xmlns:p14="http://schemas.microsoft.com/office/powerpoint/2010/main" val="388583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AB95-2D4D-410B-A627-8FC9A1D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the (many) applications of tf-idf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D275-D941-4D62-9B26-48B9B10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categorization tasks from clinical notes text data</a:t>
            </a:r>
            <a:r>
              <a:rPr lang="en-US" baseline="30000" dirty="0"/>
              <a:t>4</a:t>
            </a:r>
          </a:p>
          <a:p>
            <a:r>
              <a:rPr lang="en-US" dirty="0"/>
              <a:t>Evaluating key words in customer reviews (High vs Low ratings)</a:t>
            </a:r>
            <a:r>
              <a:rPr lang="en-US" baseline="30000" dirty="0"/>
              <a:t>5</a:t>
            </a:r>
          </a:p>
          <a:p>
            <a:r>
              <a:rPr lang="en-US" dirty="0"/>
              <a:t>Flu detection from Twitter text data</a:t>
            </a:r>
            <a:r>
              <a:rPr lang="en-US" baseline="30000" dirty="0"/>
              <a:t>6</a:t>
            </a:r>
            <a:r>
              <a:rPr lang="en-US" dirty="0"/>
              <a:t> </a:t>
            </a:r>
            <a:endParaRPr lang="en-US" baseline="30000" dirty="0"/>
          </a:p>
          <a:p>
            <a:r>
              <a:rPr lang="en-US" dirty="0"/>
              <a:t>Exploring lateral genetic transfer among microbial genomes</a:t>
            </a:r>
            <a:r>
              <a:rPr lang="en-US" baseline="30000" dirty="0"/>
              <a:t>7</a:t>
            </a:r>
          </a:p>
          <a:p>
            <a:r>
              <a:rPr lang="en-US" dirty="0"/>
              <a:t>Can be transformed as odds ratios for words appearing in different collections</a:t>
            </a:r>
            <a:r>
              <a:rPr lang="en-US" baseline="30000" dirty="0"/>
              <a:t>8 </a:t>
            </a:r>
          </a:p>
          <a:p>
            <a:r>
              <a:rPr lang="en-US" dirty="0"/>
              <a:t>Identifying misinformation and fake news</a:t>
            </a:r>
            <a:r>
              <a:rPr lang="en-US" baseline="30000" dirty="0"/>
              <a:t>9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572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C47B8-CA06-40E7-A65E-B5B4C363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25" y="1220787"/>
            <a:ext cx="3995420" cy="524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0D076-EBEC-4E7C-AE53-F2B5B22CA4D3}"/>
              </a:ext>
            </a:extLst>
          </p:cNvPr>
          <p:cNvSpPr txBox="1"/>
          <p:nvPr/>
        </p:nvSpPr>
        <p:spPr>
          <a:xfrm>
            <a:off x="957264" y="1951672"/>
            <a:ext cx="53006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Mining with R by </a:t>
            </a:r>
          </a:p>
          <a:p>
            <a:r>
              <a:rPr lang="en-US" sz="2800" dirty="0"/>
              <a:t>Julia </a:t>
            </a:r>
            <a:r>
              <a:rPr lang="en-US" sz="2800" dirty="0" err="1"/>
              <a:t>Silge</a:t>
            </a:r>
            <a:r>
              <a:rPr lang="en-US" sz="2800" dirty="0"/>
              <a:t> and David Robinson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https://www.tidytextmining.com/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D5CA2-EFB0-42AB-A0AE-40D802F71EA5}"/>
              </a:ext>
            </a:extLst>
          </p:cNvPr>
          <p:cNvSpPr txBox="1"/>
          <p:nvPr/>
        </p:nvSpPr>
        <p:spPr>
          <a:xfrm>
            <a:off x="739413" y="585788"/>
            <a:ext cx="4038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Further reading: </a:t>
            </a:r>
          </a:p>
        </p:txBody>
      </p:sp>
    </p:spTree>
    <p:extLst>
      <p:ext uri="{BB962C8B-B14F-4D97-AF65-F5344CB8AC3E}">
        <p14:creationId xmlns:p14="http://schemas.microsoft.com/office/powerpoint/2010/main" val="210898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08FB-FDDC-4172-B278-6B24094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9900-B7C7-4878-8230-4A6407A07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1. 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effectLst/>
              </a:rPr>
              <a:t>Spärck Jones K. A statistical interpretation of term specificity and its application in retrieval. </a:t>
            </a:r>
            <a:r>
              <a:rPr lang="en-US" i="1" dirty="0">
                <a:effectLst/>
              </a:rPr>
              <a:t>Journal of Documentation</a:t>
            </a:r>
            <a:r>
              <a:rPr lang="en-US" dirty="0">
                <a:effectLst/>
              </a:rPr>
              <a:t>. 2004;60(5):493-502. doi:</a:t>
            </a:r>
            <a:r>
              <a:rPr lang="en-US" dirty="0">
                <a:effectLst/>
                <a:hlinkClick r:id="rId2"/>
              </a:rPr>
              <a:t>10.1108/00220410410560573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effectLst/>
              </a:rPr>
              <a:t>Silge</a:t>
            </a:r>
            <a:r>
              <a:rPr lang="en-US" dirty="0">
                <a:effectLst/>
              </a:rPr>
              <a:t> J, Robinson D. </a:t>
            </a:r>
            <a:r>
              <a:rPr lang="en-US" i="1" dirty="0">
                <a:effectLst/>
              </a:rPr>
              <a:t>Text Mining with R</a:t>
            </a:r>
            <a:r>
              <a:rPr lang="en-US" dirty="0">
                <a:effectLst/>
              </a:rPr>
              <a:t>.; 2021. Accessed August 16, 2021. </a:t>
            </a:r>
            <a:r>
              <a:rPr lang="en-US" dirty="0">
                <a:effectLst/>
                <a:hlinkClick r:id="rId3"/>
              </a:rPr>
              <a:t>https://www.tidytextmining.com/index.html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4. Weng W-H, </a:t>
            </a:r>
            <a:r>
              <a:rPr lang="en-US" dirty="0" err="1">
                <a:effectLst/>
              </a:rPr>
              <a:t>Wagholikar</a:t>
            </a:r>
            <a:r>
              <a:rPr lang="en-US" dirty="0">
                <a:effectLst/>
              </a:rPr>
              <a:t> KB, McCray AT, </a:t>
            </a:r>
            <a:r>
              <a:rPr lang="en-US" dirty="0" err="1">
                <a:effectLst/>
              </a:rPr>
              <a:t>Szolovits</a:t>
            </a:r>
            <a:r>
              <a:rPr lang="en-US" dirty="0">
                <a:effectLst/>
              </a:rPr>
              <a:t> P, </a:t>
            </a:r>
            <a:r>
              <a:rPr lang="en-US" dirty="0" err="1">
                <a:effectLst/>
              </a:rPr>
              <a:t>Chueh</a:t>
            </a:r>
            <a:r>
              <a:rPr lang="en-US" dirty="0">
                <a:effectLst/>
              </a:rPr>
              <a:t> HC. Medical subdomain classification of clinical notes using a machine learning-based natural language processing approach. </a:t>
            </a:r>
            <a:r>
              <a:rPr lang="en-US" i="1" dirty="0">
                <a:effectLst/>
              </a:rPr>
              <a:t>BMC Med Inform </a:t>
            </a:r>
            <a:r>
              <a:rPr lang="en-US" i="1" dirty="0" err="1">
                <a:effectLst/>
              </a:rPr>
              <a:t>Decis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Mak</a:t>
            </a:r>
            <a:r>
              <a:rPr lang="en-US" dirty="0">
                <a:effectLst/>
              </a:rPr>
              <a:t>. 2017;17:155. doi:</a:t>
            </a:r>
            <a:r>
              <a:rPr lang="en-US" dirty="0">
                <a:effectLst/>
                <a:hlinkClick r:id="rId4"/>
              </a:rPr>
              <a:t>10.1186/s12911-017-0556-8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5. Shi H-X, Li X-J. A sentiment analysis model for hotel reviews based on supervised learning. In: </a:t>
            </a:r>
            <a:r>
              <a:rPr lang="en-US" i="1" dirty="0">
                <a:effectLst/>
              </a:rPr>
              <a:t>2011 International Conference on Machine Learning and Cybernetics</a:t>
            </a:r>
            <a:r>
              <a:rPr lang="en-US" dirty="0">
                <a:effectLst/>
              </a:rPr>
              <a:t>. Vol 3. ; 2011:950-954. doi:</a:t>
            </a:r>
            <a:r>
              <a:rPr lang="en-US" dirty="0">
                <a:effectLst/>
                <a:hlinkClick r:id="rId5"/>
              </a:rPr>
              <a:t>10.1109/ICMLC.2011.6016866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6. Alessa A, </a:t>
            </a:r>
            <a:r>
              <a:rPr lang="en-US" dirty="0" err="1"/>
              <a:t>Faezipour</a:t>
            </a:r>
            <a:r>
              <a:rPr lang="en-US" dirty="0"/>
              <a:t> M. Tweet Classification Using Sentiment Analysis Features and TF-IDF Weighting for Improved Flu Trend Detection. In: </a:t>
            </a:r>
            <a:r>
              <a:rPr lang="en-US" dirty="0" err="1"/>
              <a:t>Perner</a:t>
            </a:r>
            <a:r>
              <a:rPr lang="en-US" dirty="0"/>
              <a:t> P, ed. Machine Learning and Data Mining in Pattern Recognition. Lecture Notes in Computer Science. Springer International Publishing; 2018:174-186. doi:10.1007/978-3-319-96136-1_15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7. </a:t>
            </a:r>
            <a:r>
              <a:rPr lang="en-US" dirty="0"/>
              <a:t>Cong Y, Chan Y-B, Ragan MA. Exploring lateral genetic transfer among microbial genomes using TF-IDF. Sci Rep. 2016;6:29319. doi:10.1038/srep29319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Schnoebelen</a:t>
            </a:r>
            <a:r>
              <a:rPr lang="en-US" dirty="0"/>
              <a:t> T, </a:t>
            </a:r>
            <a:r>
              <a:rPr lang="en-US" dirty="0" err="1"/>
              <a:t>Silge</a:t>
            </a:r>
            <a:r>
              <a:rPr lang="en-US" dirty="0"/>
              <a:t>  [</a:t>
            </a:r>
            <a:r>
              <a:rPr lang="en-US" dirty="0" err="1"/>
              <a:t>aut</a:t>
            </a:r>
            <a:r>
              <a:rPr lang="en-US" dirty="0"/>
              <a:t> J, </a:t>
            </a:r>
            <a:r>
              <a:rPr lang="en-US" dirty="0" err="1"/>
              <a:t>cre</a:t>
            </a:r>
            <a:r>
              <a:rPr lang="en-US" dirty="0"/>
              <a:t>, </a:t>
            </a:r>
            <a:r>
              <a:rPr lang="en-US" dirty="0" err="1"/>
              <a:t>cph</a:t>
            </a:r>
            <a:r>
              <a:rPr lang="en-US" dirty="0"/>
              <a:t>, Hayes A. </a:t>
            </a:r>
            <a:r>
              <a:rPr lang="en-US" dirty="0" err="1"/>
              <a:t>Tidylo</a:t>
            </a:r>
            <a:r>
              <a:rPr lang="en-US" dirty="0"/>
              <a:t>: Weighted Tidy Log Odds Ratio.; 2020. Accessed August 16, 2021. </a:t>
            </a:r>
            <a:r>
              <a:rPr lang="en-US" dirty="0">
                <a:hlinkClick r:id="rId6"/>
              </a:rPr>
              <a:t>https://CRAN.R-project.org/package=tidylo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 err="1"/>
              <a:t>Kapusta</a:t>
            </a:r>
            <a:r>
              <a:rPr lang="en-US" dirty="0"/>
              <a:t> J, </a:t>
            </a:r>
            <a:r>
              <a:rPr lang="en-US" dirty="0" err="1"/>
              <a:t>Drlik</a:t>
            </a:r>
            <a:r>
              <a:rPr lang="en-US" dirty="0"/>
              <a:t> M, Munk M. Using of n-grams from morphological tags for fake news classification. </a:t>
            </a:r>
            <a:r>
              <a:rPr lang="en-US" dirty="0" err="1"/>
              <a:t>PeerJ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Sci. 2021;7:e624. doi:10.7717/peerj-cs.624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E41A-8E30-47B9-AA41-F039E6D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end of this lesson, we’ll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2BFE-1137-4CB6-8FC9-866DEC7C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in plain terms the term frequency-inverse document frequency method of analyzing text data.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appropriate applications of tf-idf to multidisciplinary real-world research and analytic solutions.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to incorporate code examples of tf-idf analysis in R for our own research projects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2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F80-2809-4FA3-BEC6-80682C8C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r>
              <a:rPr lang="en-US" dirty="0"/>
              <a:t>Based on frequency alone, what are the most common words we read, speak, or hear?</a:t>
            </a:r>
          </a:p>
        </p:txBody>
      </p:sp>
    </p:spTree>
    <p:extLst>
      <p:ext uri="{BB962C8B-B14F-4D97-AF65-F5344CB8AC3E}">
        <p14:creationId xmlns:p14="http://schemas.microsoft.com/office/powerpoint/2010/main" val="7960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92C56-F4FE-4D3C-A143-46CD6EC9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903514"/>
            <a:ext cx="5506792" cy="4833255"/>
          </a:xfrm>
          <a:prstGeom prst="rect">
            <a:avLst/>
          </a:prstGeom>
        </p:spPr>
      </p:pic>
      <p:pic>
        <p:nvPicPr>
          <p:cNvPr id="1026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29A8F5-91EA-4AFB-904C-F2469C08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65" y="2328262"/>
            <a:ext cx="5708174" cy="187362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F9F5A4-0ADA-44EC-B580-BBEF8C03C410}"/>
              </a:ext>
            </a:extLst>
          </p:cNvPr>
          <p:cNvSpPr txBox="1"/>
          <p:nvPr/>
        </p:nvSpPr>
        <p:spPr>
          <a:xfrm>
            <a:off x="7787736" y="664029"/>
            <a:ext cx="25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Stopwords </a:t>
            </a:r>
          </a:p>
        </p:txBody>
      </p:sp>
    </p:spTree>
    <p:extLst>
      <p:ext uri="{BB962C8B-B14F-4D97-AF65-F5344CB8AC3E}">
        <p14:creationId xmlns:p14="http://schemas.microsoft.com/office/powerpoint/2010/main" val="46686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42347-6E32-4D79-B3EC-E580519C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661987"/>
            <a:ext cx="9838267" cy="5534025"/>
          </a:xfrm>
        </p:spPr>
      </p:pic>
    </p:spTree>
    <p:extLst>
      <p:ext uri="{BB962C8B-B14F-4D97-AF65-F5344CB8AC3E}">
        <p14:creationId xmlns:p14="http://schemas.microsoft.com/office/powerpoint/2010/main" val="351482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DC93-E53E-4138-97FF-85A411E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– inverse document frequency (tf-idf)</a:t>
            </a:r>
          </a:p>
        </p:txBody>
      </p:sp>
      <p:pic>
        <p:nvPicPr>
          <p:cNvPr id="7" name="Content Placeholder 6" descr="Picture of Karen Sparck Jones, creator of tf-idf, smiling to the left, lookin fly. ">
            <a:extLst>
              <a:ext uri="{FF2B5EF4-FFF2-40B4-BE49-F238E27FC236}">
                <a16:creationId xmlns:a16="http://schemas.microsoft.com/office/drawing/2014/main" id="{5BB29DA9-9A06-4C2A-8E73-579B8BC4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1480225"/>
            <a:ext cx="2876116" cy="35152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AC21E-FB5E-42F4-A104-7521958E3984}"/>
              </a:ext>
            </a:extLst>
          </p:cNvPr>
          <p:cNvSpPr txBox="1"/>
          <p:nvPr/>
        </p:nvSpPr>
        <p:spPr>
          <a:xfrm>
            <a:off x="697830" y="2295126"/>
            <a:ext cx="7282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Developed in 1972 paper by Dr. Karen Spärck</a:t>
            </a:r>
            <a:r>
              <a:rPr lang="en-US" sz="2400" b="1" dirty="0"/>
              <a:t> </a:t>
            </a:r>
            <a:r>
              <a:rPr lang="en-US" sz="2400" dirty="0"/>
              <a:t>Jones, pioneer for computational linguistics</a:t>
            </a:r>
            <a:r>
              <a:rPr lang="en-US" sz="2400" baseline="300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Foundation for many (estimated over 80%) modern search engine and information retrieval systems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Term-frequency inverse document frequency is all about identifying the key words, or “word specificity” in different sets of documents.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est tf-idf words in different physics texts from Galileo, Tesla , Huygens, Einstein. ">
            <a:extLst>
              <a:ext uri="{FF2B5EF4-FFF2-40B4-BE49-F238E27FC236}">
                <a16:creationId xmlns:a16="http://schemas.microsoft.com/office/drawing/2014/main" id="{84247178-C2CD-4A6B-8A90-DE780150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3875" cy="67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98DA4F-1B2D-4B25-9830-78D10EF7833F}"/>
              </a:ext>
            </a:extLst>
          </p:cNvPr>
          <p:cNvSpPr txBox="1"/>
          <p:nvPr/>
        </p:nvSpPr>
        <p:spPr>
          <a:xfrm>
            <a:off x="9077325" y="33337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6474A-F251-441E-870C-34BF997639FD}"/>
              </a:ext>
            </a:extLst>
          </p:cNvPr>
          <p:cNvSpPr txBox="1"/>
          <p:nvPr/>
        </p:nvSpPr>
        <p:spPr>
          <a:xfrm>
            <a:off x="8488850" y="0"/>
            <a:ext cx="370315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tf-idf </a:t>
            </a:r>
            <a:r>
              <a:rPr lang="en-US" sz="2400" dirty="0"/>
              <a:t>=  tf x idf </a:t>
            </a:r>
          </a:p>
          <a:p>
            <a:r>
              <a:rPr lang="en-US" dirty="0"/>
              <a:t>Calculated for each word in a collection.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tf </a:t>
            </a:r>
            <a:r>
              <a:rPr lang="en-US" dirty="0"/>
              <a:t> = term frequency (word count)</a:t>
            </a:r>
          </a:p>
          <a:p>
            <a:endParaRPr lang="en-US" dirty="0"/>
          </a:p>
          <a:p>
            <a:r>
              <a:rPr lang="en-US" dirty="0"/>
              <a:t>The frequency of a specific term in a specific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Multiplied by: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Idf =</a:t>
            </a:r>
          </a:p>
          <a:p>
            <a:r>
              <a:rPr lang="en-US" dirty="0"/>
              <a:t>the natural log of the ratio of number of documents/number of documents with that term. </a:t>
            </a:r>
            <a:endParaRPr lang="en-US" b="1" dirty="0"/>
          </a:p>
          <a:p>
            <a:r>
              <a:rPr lang="en-US" dirty="0"/>
              <a:t>This helps us weight unique words to each document or collection, and rule out common words.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4029C-187D-415C-B2A2-CE28CA5FE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50" y="3687580"/>
            <a:ext cx="3655773" cy="7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2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148-9537-49F3-A09A-507008D34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58" y="809519"/>
            <a:ext cx="10380191" cy="544840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400" dirty="0"/>
              <a:t>Every field of study has its own shared language.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Partner up: </a:t>
            </a:r>
          </a:p>
          <a:p>
            <a:pPr marL="0" indent="0">
              <a:buNone/>
            </a:pPr>
            <a:r>
              <a:rPr lang="en-US" sz="5400" dirty="0"/>
              <a:t>1) Introduce yourself and your dept/field of study.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2) What are some of the words that are specific to your department or field of study? (a high tf-idf)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3) What are some words you two might share? (a low tf-idf)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93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1A93-90AE-4287-8C58-163297F2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what this might look like!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FA59-A299-4AF3-92CF-0B41EDD8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Web-scrape bios of our BSHES Faculty and PhD students (or copy-paste it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Read data into 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Text pre-processing– remove punctuation, stop-words (only if you want)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Tokenize, or break texts into words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Count up overall totals of words in the overall corpus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Group by name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Total words per person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Calculate tf-idf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Visualize top tf-idf terms per person.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https://github.com/drew-walkerr/tf_idf_lesson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70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7ED48F8347B4F99B9ABBB4443B51D" ma:contentTypeVersion="13" ma:contentTypeDescription="Create a new document." ma:contentTypeScope="" ma:versionID="691b12703bb756f973feb2c74e08ed82">
  <xsd:schema xmlns:xsd="http://www.w3.org/2001/XMLSchema" xmlns:xs="http://www.w3.org/2001/XMLSchema" xmlns:p="http://schemas.microsoft.com/office/2006/metadata/properties" xmlns:ns3="3c2ef7f8-25ab-4e4e-9fe1-edade6317405" xmlns:ns4="91b045ff-9a25-4bb0-9524-84ad902d8afe" targetNamespace="http://schemas.microsoft.com/office/2006/metadata/properties" ma:root="true" ma:fieldsID="efbd087ef86be095aaa9baf9a14bc9db" ns3:_="" ns4:_="">
    <xsd:import namespace="3c2ef7f8-25ab-4e4e-9fe1-edade6317405"/>
    <xsd:import namespace="91b045ff-9a25-4bb0-9524-84ad902d8a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ef7f8-25ab-4e4e-9fe1-edade63174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045ff-9a25-4bb0-9524-84ad902d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24599-0197-48DC-AD25-285EAAED3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ef7f8-25ab-4e4e-9fe1-edade6317405"/>
    <ds:schemaRef ds:uri="91b045ff-9a25-4bb0-9524-84ad902d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91E866-05F8-4855-A31B-EEF902A27E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A2BDF4-460F-4FA0-9301-7C132E4289C3}">
  <ds:schemaRefs>
    <ds:schemaRef ds:uri="91b045ff-9a25-4bb0-9524-84ad902d8af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c2ef7f8-25ab-4e4e-9fe1-edade631740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994</Words>
  <Application>Microsoft Office PowerPoint</Application>
  <PresentationFormat>Widescreen</PresentationFormat>
  <Paragraphs>106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Investigating key words in your text data with tf-idf </vt:lpstr>
      <vt:lpstr>By the end of this lesson, we’ll be able to</vt:lpstr>
      <vt:lpstr>Based on frequency alone, what are the most common words we read, speak, or hear?</vt:lpstr>
      <vt:lpstr>PowerPoint Presentation</vt:lpstr>
      <vt:lpstr>PowerPoint Presentation</vt:lpstr>
      <vt:lpstr>Term frequency – inverse document frequency (tf-idf)</vt:lpstr>
      <vt:lpstr>PowerPoint Presentation</vt:lpstr>
      <vt:lpstr>PowerPoint Presentation</vt:lpstr>
      <vt:lpstr>Let’s see what this might look like! </vt:lpstr>
      <vt:lpstr>PowerPoint Presentation</vt:lpstr>
      <vt:lpstr>PowerPoint Presentation</vt:lpstr>
      <vt:lpstr>Examples of the (many) applications of tf-idf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stands out? Investigating your text data with tf-idf</dc:title>
  <dc:creator>Walker, Drew</dc:creator>
  <cp:lastModifiedBy>Andrew Walker</cp:lastModifiedBy>
  <cp:revision>22</cp:revision>
  <dcterms:created xsi:type="dcterms:W3CDTF">2021-08-16T20:47:20Z</dcterms:created>
  <dcterms:modified xsi:type="dcterms:W3CDTF">2021-10-25T17:05:28Z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0x0101003387ED48F8347B4F99B9ABBB4443B51D</vt:lpwstr>
  </property>
</Properties>
</file>