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551" r:id="rId4"/>
    <p:sldMasterId id="2147484608" r:id="rId5"/>
  </p:sldMasterIdLst>
  <p:notesMasterIdLst>
    <p:notesMasterId r:id="rId14"/>
  </p:notesMasterIdLst>
  <p:handoutMasterIdLst>
    <p:handoutMasterId r:id="rId15"/>
  </p:handoutMasterIdLst>
  <p:sldIdLst>
    <p:sldId id="1678" r:id="rId6"/>
    <p:sldId id="1667" r:id="rId7"/>
    <p:sldId id="1680" r:id="rId8"/>
    <p:sldId id="1676" r:id="rId9"/>
    <p:sldId id="10834" r:id="rId10"/>
    <p:sldId id="10830" r:id="rId11"/>
    <p:sldId id="10833" r:id="rId12"/>
    <p:sldId id="10832"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678"/>
            <p14:sldId id="1667"/>
            <p14:sldId id="1680"/>
            <p14:sldId id="1676"/>
            <p14:sldId id="10834"/>
            <p14:sldId id="10830"/>
            <p14:sldId id="10833"/>
            <p14:sldId id="10832"/>
          </p14:sldIdLst>
        </p14:section>
        <p14:section name="Title slides" id="{6290A1E8-AFB8-3548-8B68-764E854A696A}">
          <p14:sldIdLst/>
        </p14:section>
        <p14:section name="Text layouts" id="{40B2B39E-9CDC-46B4-8BD3-EC8784DB9ACA}">
          <p14:sldIdLst/>
        </p14:section>
        <p14:section name="Section slides" id="{8D8FB436-77E3-4774-82CA-63EC680D15FE}">
          <p14:sldIdLst/>
        </p14:section>
        <p14:section name="Photo layouts" id="{D621C2D6-E251-4D6A-B57B-FE2BD2808FF7}">
          <p14:sldIdLst/>
        </p14:section>
        <p14:section name="Devices" id="{2B5A97A7-7FF4-4CAA-B935-0E587DE3BF08}">
          <p14:sldIdLst/>
        </p14:section>
        <p14:section name="Charts &amp; Tables" id="{AFAC3585-98A2-4586-811C-E2F544B9326B}">
          <p14:sldIdLst/>
        </p14:section>
        <p14:section name="Closing Section" id="{82884CC8-64E1-4CFE-9ADB-320B37E0B1C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78D4"/>
    <a:srgbClr val="000000"/>
    <a:srgbClr val="FFFFFF"/>
    <a:srgbClr val="EBEBEB"/>
    <a:srgbClr val="3C3C41"/>
    <a:srgbClr val="1A1A1A"/>
    <a:srgbClr val="008272"/>
    <a:srgbClr val="008C72"/>
    <a:srgbClr val="35353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6327" autoAdjust="0"/>
  </p:normalViewPr>
  <p:slideViewPr>
    <p:cSldViewPr snapToGrid="0">
      <p:cViewPr varScale="1">
        <p:scale>
          <a:sx n="124" d="100"/>
          <a:sy n="124" d="100"/>
        </p:scale>
        <p:origin x="90" y="5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5/22/2024 1:48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5/22/2024 1:32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668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1230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6866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9354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5746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4704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2" name="Picture 1" descr="A picture containing person, window, computer, table&#10;&#10;Description automatically generated">
            <a:extLst>
              <a:ext uri="{FF2B5EF4-FFF2-40B4-BE49-F238E27FC236}">
                <a16:creationId xmlns:a16="http://schemas.microsoft.com/office/drawing/2014/main" id="{B79E2876-FB33-2646-85EE-84CA60F64DE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42898" y="-1"/>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498CFD-6F0F-1548-B3CF-58EC8479BA8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342898" y="0"/>
            <a:ext cx="6093577" cy="6994525"/>
          </a:xfrm>
          <a:prstGeom prst="rect">
            <a:avLst/>
          </a:prstGeom>
        </p:spPr>
      </p:pic>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1631565"/>
            <a:ext cx="3681412" cy="3161094"/>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395406" y="1631564"/>
            <a:ext cx="3684970" cy="3161093"/>
          </a:xfrm>
          <a:prstGeom prst="rect">
            <a:avLst/>
          </a:prstGeom>
        </p:spPr>
      </p:pic>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1631566"/>
            <a:ext cx="3690937" cy="3161094"/>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07388" y="1631566"/>
            <a:ext cx="3681793" cy="3165507"/>
          </a:xfrm>
          <a:prstGeom prst="rect">
            <a:avLst/>
          </a:prstGeom>
        </p:spPr>
      </p:pic>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1631565"/>
            <a:ext cx="3681412" cy="3161095"/>
          </a:xfrm>
          <a:prstGeom prst="rect">
            <a:avLst/>
          </a:prstGeom>
        </p:spPr>
        <p:txBody>
          <a:bodyPr anchor="ctr" anchorCtr="0">
            <a:noAutofit/>
          </a:bodyPr>
          <a:lstStyle>
            <a:lvl1pPr algn="ctr">
              <a:defRPr>
                <a:solidFill>
                  <a:schemeClr val="bg1"/>
                </a:solidFill>
              </a:defRPr>
            </a:lvl1pPr>
          </a:lstStyle>
          <a:p>
            <a:r>
              <a:rPr lang="en-US" dirty="0"/>
              <a:t>Drop photo here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
        <p:nvSpPr>
          <p:cNvPr id="25" name="Content Placeholder 15"/>
          <p:cNvSpPr>
            <a:spLocks noGrp="1"/>
          </p:cNvSpPr>
          <p:nvPr>
            <p:ph sz="quarter" idx="26" hasCustomPrompt="1"/>
          </p:nvPr>
        </p:nvSpPr>
        <p:spPr>
          <a:xfrm>
            <a:off x="242601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4" name="Content Placeholder 15"/>
          <p:cNvSpPr>
            <a:spLocks noGrp="1"/>
          </p:cNvSpPr>
          <p:nvPr>
            <p:ph sz="quarter" idx="25" hasCustomPrompt="1"/>
          </p:nvPr>
        </p:nvSpPr>
        <p:spPr>
          <a:xfrm>
            <a:off x="465139" y="2328862"/>
            <a:ext cx="1727200" cy="685800"/>
          </a:xfrm>
          <a:prstGeom prst="rect">
            <a:avLst/>
          </a:prstGeom>
        </p:spPr>
        <p:txBody>
          <a:bodyPr>
            <a:noAutofit/>
          </a:bodyPr>
          <a:lstStyle>
            <a:lvl1pPr marL="0" indent="0">
              <a:buNone/>
              <a:defRPr sz="2000">
                <a:solidFill>
                  <a:srgbClr val="000000"/>
                </a:solidFill>
              </a:defRPr>
            </a:lvl1pPr>
          </a:lstStyle>
          <a:p>
            <a:pPr lvl="0"/>
            <a:r>
              <a:rPr lang="en-US" dirty="0"/>
              <a:t>Drop graphic here</a:t>
            </a:r>
          </a:p>
        </p:txBody>
      </p:sp>
      <p:sp>
        <p:nvSpPr>
          <p:cNvPr id="26" name="Content Placeholder 15"/>
          <p:cNvSpPr>
            <a:spLocks noGrp="1"/>
          </p:cNvSpPr>
          <p:nvPr>
            <p:ph sz="quarter" idx="27" hasCustomPrompt="1"/>
          </p:nvPr>
        </p:nvSpPr>
        <p:spPr>
          <a:xfrm>
            <a:off x="438689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7" name="Content Placeholder 15"/>
          <p:cNvSpPr>
            <a:spLocks noGrp="1"/>
          </p:cNvSpPr>
          <p:nvPr>
            <p:ph sz="quarter" idx="28" hasCustomPrompt="1"/>
          </p:nvPr>
        </p:nvSpPr>
        <p:spPr>
          <a:xfrm>
            <a:off x="634777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8" name="Content Placeholder 15"/>
          <p:cNvSpPr>
            <a:spLocks noGrp="1"/>
          </p:cNvSpPr>
          <p:nvPr>
            <p:ph sz="quarter" idx="29" hasCustomPrompt="1"/>
          </p:nvPr>
        </p:nvSpPr>
        <p:spPr>
          <a:xfrm>
            <a:off x="830865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9" name="Content Placeholder 15"/>
          <p:cNvSpPr>
            <a:spLocks noGrp="1"/>
          </p:cNvSpPr>
          <p:nvPr>
            <p:ph sz="quarter" idx="30" hasCustomPrompt="1"/>
          </p:nvPr>
        </p:nvSpPr>
        <p:spPr>
          <a:xfrm>
            <a:off x="10269538"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0"/>
            <a:ext cx="6092825" cy="6994524"/>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4762" y="0"/>
            <a:ext cx="6093577" cy="6994524"/>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4182" y="2195637"/>
            <a:ext cx="3721892" cy="2641473"/>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2195637"/>
            <a:ext cx="3721100" cy="2641473"/>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17" name="Picture 16"/>
          <p:cNvPicPr>
            <a:picLocks noChangeAspect="1"/>
          </p:cNvPicPr>
          <p:nvPr userDrawn="1"/>
        </p:nvPicPr>
        <p:blipFill rotWithShape="1">
          <a:blip r:embed="rId3" cstate="screen">
            <a:extLst>
              <a:ext uri="{28A0092B-C50C-407E-A947-70E740481C1C}">
                <a14:useLocalDpi xmlns:a14="http://schemas.microsoft.com/office/drawing/2010/main"/>
              </a:ext>
            </a:extLst>
          </a:blip>
          <a:srcRect l="-302"/>
          <a:stretch/>
        </p:blipFill>
        <p:spPr>
          <a:xfrm>
            <a:off x="4381499" y="2195637"/>
            <a:ext cx="3695702" cy="2641475"/>
          </a:xfrm>
          <a:prstGeom prst="rect">
            <a:avLst/>
          </a:prstGeom>
        </p:spPr>
      </p:pic>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2195637"/>
            <a:ext cx="3690937" cy="2641473"/>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15" name="Picture 1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8313791" y="2284474"/>
            <a:ext cx="3695703" cy="2552636"/>
          </a:xfrm>
          <a:prstGeom prst="rect">
            <a:avLst/>
          </a:prstGeom>
        </p:spPr>
      </p:pic>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2195637"/>
            <a:ext cx="3684587" cy="2641473"/>
          </a:xfrm>
          <a:prstGeom prst="rect">
            <a:avLst/>
          </a:prstGeom>
        </p:spPr>
        <p:txBody>
          <a:bodyPr anchor="ctr" anchorCtr="0">
            <a:noAutofit/>
          </a:bodyPr>
          <a:lstStyle>
            <a:lvl1pPr algn="ctr">
              <a:defRPr>
                <a:solidFill>
                  <a:schemeClr val="bg1"/>
                </a:solidFill>
              </a:defRPr>
            </a:lvl1pPr>
          </a:lstStyle>
          <a:p>
            <a:r>
              <a:rPr lang="en-US" dirty="0"/>
              <a:t>Drop photo here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6319" y="1549941"/>
            <a:ext cx="5950156" cy="4429840"/>
          </a:xfrm>
          <a:prstGeom prst="rect">
            <a:avLst/>
          </a:prstGeom>
        </p:spPr>
        <p:txBody>
          <a:bodyPr anchor="ctr" anchorCtr="0">
            <a:noAutofit/>
          </a:bodyPr>
          <a:lstStyle>
            <a:lvl1pPr algn="ctr">
              <a:defRPr>
                <a:solidFill>
                  <a:srgbClr val="000000"/>
                </a:solidFill>
              </a:defRPr>
            </a:lvl1pPr>
          </a:lstStyle>
          <a:p>
            <a:r>
              <a:rPr lang="en-US"/>
              <a:t>Click icon to add picture</a:t>
            </a:r>
            <a:endParaRPr lang="en-US" dirty="0"/>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1565663"/>
            <a:ext cx="5951026" cy="4400961"/>
          </a:xfrm>
          <a:prstGeom prst="rect">
            <a:avLst/>
          </a:prstGeom>
        </p:spPr>
        <p:txBody>
          <a:bodyPr anchor="ctr" anchorCtr="0">
            <a:noAutofit/>
          </a:bodyPr>
          <a:lstStyle>
            <a:lvl1pPr algn="ctr">
              <a:defRPr>
                <a:solidFill>
                  <a:srgbClr val="000000"/>
                </a:solidFill>
              </a:defRPr>
            </a:lvl1pPr>
          </a:lstStyle>
          <a:p>
            <a:r>
              <a:rPr lang="en-US"/>
              <a:t>Click icon to add picture</a:t>
            </a:r>
            <a:endParaRPr lang="en-US" dirty="0"/>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1631447"/>
            <a:ext cx="7832726" cy="4414118"/>
          </a:xfrm>
          <a:prstGeom prst="rect">
            <a:avLst/>
          </a:prstGeom>
        </p:spPr>
        <p:txBody>
          <a:bodyPr anchor="ctr" anchorCtr="0">
            <a:noAutofit/>
          </a:bodyPr>
          <a:lstStyle>
            <a:lvl1pPr algn="ctr">
              <a:defRPr>
                <a:solidFill>
                  <a:srgbClr val="000000"/>
                </a:solidFill>
              </a:defRPr>
            </a:lvl1pPr>
          </a:lstStyle>
          <a:p>
            <a:r>
              <a:rPr lang="en-US"/>
              <a:t>Click icon to add picture</a:t>
            </a:r>
            <a:endParaRPr lang="en-US" dirty="0"/>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endParaRPr lang="en-US" dirty="0"/>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endParaRPr lang="en-US" dirty="0"/>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endParaRPr lang="en-US" dirty="0"/>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7868" t="8847" r="8127" b="8616"/>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Calculating Azure Services Prices (generally)</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49F2-1CBC-F64A-95DF-7B7EBF417BA2}"/>
              </a:ext>
            </a:extLst>
          </p:cNvPr>
          <p:cNvSpPr>
            <a:spLocks noGrp="1"/>
          </p:cNvSpPr>
          <p:nvPr>
            <p:ph type="title"/>
          </p:nvPr>
        </p:nvSpPr>
        <p:spPr>
          <a:xfrm>
            <a:off x="465138" y="632779"/>
            <a:ext cx="11533187" cy="410369"/>
          </a:xfrm>
        </p:spPr>
        <p:txBody>
          <a:bodyPr/>
          <a:lstStyle/>
          <a:p>
            <a:r>
              <a:rPr lang="en-US" dirty="0"/>
              <a:t>General Pricing Models Across Services</a:t>
            </a:r>
          </a:p>
        </p:txBody>
      </p:sp>
      <p:sp>
        <p:nvSpPr>
          <p:cNvPr id="4" name="Text Placeholder 3">
            <a:extLst>
              <a:ext uri="{FF2B5EF4-FFF2-40B4-BE49-F238E27FC236}">
                <a16:creationId xmlns:a16="http://schemas.microsoft.com/office/drawing/2014/main" id="{E7A904B7-D141-7246-8393-37D4B811692D}"/>
              </a:ext>
            </a:extLst>
          </p:cNvPr>
          <p:cNvSpPr>
            <a:spLocks noGrp="1"/>
          </p:cNvSpPr>
          <p:nvPr>
            <p:ph type="body" sz="quarter" idx="11"/>
          </p:nvPr>
        </p:nvSpPr>
        <p:spPr/>
        <p:txBody>
          <a:bodyPr/>
          <a:lstStyle/>
          <a:p>
            <a:r>
              <a:rPr lang="en-US" dirty="0"/>
              <a:t>Pay-As-You-Go</a:t>
            </a:r>
          </a:p>
        </p:txBody>
      </p:sp>
      <p:sp>
        <p:nvSpPr>
          <p:cNvPr id="5" name="Text Placeholder 4">
            <a:extLst>
              <a:ext uri="{FF2B5EF4-FFF2-40B4-BE49-F238E27FC236}">
                <a16:creationId xmlns:a16="http://schemas.microsoft.com/office/drawing/2014/main" id="{54AC0307-FEC2-7548-ABBA-08A38AEAC5F5}"/>
              </a:ext>
            </a:extLst>
          </p:cNvPr>
          <p:cNvSpPr>
            <a:spLocks noGrp="1"/>
          </p:cNvSpPr>
          <p:nvPr>
            <p:ph type="body" sz="quarter" idx="12"/>
          </p:nvPr>
        </p:nvSpPr>
        <p:spPr/>
        <p:txBody>
          <a:bodyPr/>
          <a:lstStyle/>
          <a:p>
            <a:r>
              <a:rPr lang="en-US" dirty="0"/>
              <a:t>Reserved</a:t>
            </a:r>
          </a:p>
        </p:txBody>
      </p:sp>
      <p:sp>
        <p:nvSpPr>
          <p:cNvPr id="6" name="Text Placeholder 5">
            <a:extLst>
              <a:ext uri="{FF2B5EF4-FFF2-40B4-BE49-F238E27FC236}">
                <a16:creationId xmlns:a16="http://schemas.microsoft.com/office/drawing/2014/main" id="{2838827E-895D-554A-AC51-0647F8D4F4A1}"/>
              </a:ext>
            </a:extLst>
          </p:cNvPr>
          <p:cNvSpPr>
            <a:spLocks noGrp="1"/>
          </p:cNvSpPr>
          <p:nvPr>
            <p:ph type="body" sz="quarter" idx="13"/>
          </p:nvPr>
        </p:nvSpPr>
        <p:spPr/>
        <p:txBody>
          <a:bodyPr/>
          <a:lstStyle/>
          <a:p>
            <a:r>
              <a:rPr lang="en-US" dirty="0"/>
              <a:t>Spot</a:t>
            </a:r>
          </a:p>
        </p:txBody>
      </p:sp>
      <p:sp>
        <p:nvSpPr>
          <p:cNvPr id="7" name="Text Placeholder 6">
            <a:extLst>
              <a:ext uri="{FF2B5EF4-FFF2-40B4-BE49-F238E27FC236}">
                <a16:creationId xmlns:a16="http://schemas.microsoft.com/office/drawing/2014/main" id="{E43203AA-FF56-E64D-835B-EF18174CCCC9}"/>
              </a:ext>
            </a:extLst>
          </p:cNvPr>
          <p:cNvSpPr>
            <a:spLocks noGrp="1"/>
          </p:cNvSpPr>
          <p:nvPr>
            <p:ph type="body" sz="quarter" idx="17"/>
          </p:nvPr>
        </p:nvSpPr>
        <p:spPr>
          <a:xfrm>
            <a:off x="463276" y="3445695"/>
            <a:ext cx="3690937" cy="906274"/>
          </a:xfrm>
        </p:spPr>
        <p:txBody>
          <a:bodyPr/>
          <a:lstStyle/>
          <a:p>
            <a:r>
              <a:rPr lang="en-US" dirty="0"/>
              <a:t>Pay only for the resources you use without any upfront commitment. </a:t>
            </a:r>
          </a:p>
          <a:p>
            <a:r>
              <a:rPr lang="en-US" dirty="0"/>
              <a:t>Ideal for businesses with </a:t>
            </a:r>
            <a:r>
              <a:rPr lang="en-US" i="1" dirty="0"/>
              <a:t>unpredictable</a:t>
            </a:r>
            <a:r>
              <a:rPr lang="en-US" dirty="0"/>
              <a:t> workloads or for testing new services.</a:t>
            </a:r>
          </a:p>
        </p:txBody>
      </p:sp>
      <p:sp>
        <p:nvSpPr>
          <p:cNvPr id="8" name="Text Placeholder 7">
            <a:extLst>
              <a:ext uri="{FF2B5EF4-FFF2-40B4-BE49-F238E27FC236}">
                <a16:creationId xmlns:a16="http://schemas.microsoft.com/office/drawing/2014/main" id="{7808EA86-CC4B-054D-B450-D473F062EEF1}"/>
              </a:ext>
            </a:extLst>
          </p:cNvPr>
          <p:cNvSpPr>
            <a:spLocks noGrp="1"/>
          </p:cNvSpPr>
          <p:nvPr>
            <p:ph type="body" sz="quarter" idx="18"/>
          </p:nvPr>
        </p:nvSpPr>
        <p:spPr>
          <a:xfrm>
            <a:off x="4405042" y="3445695"/>
            <a:ext cx="3690937" cy="1137106"/>
          </a:xfrm>
        </p:spPr>
        <p:txBody>
          <a:bodyPr/>
          <a:lstStyle/>
          <a:p>
            <a:r>
              <a:rPr lang="en-US" dirty="0"/>
              <a:t>Discount on the standard pricing in exchange for a multi-month or year(s) commitment. </a:t>
            </a:r>
          </a:p>
          <a:p>
            <a:r>
              <a:rPr lang="en-US" dirty="0"/>
              <a:t>Suitable for workloads with predictable usage patterns.</a:t>
            </a:r>
          </a:p>
        </p:txBody>
      </p:sp>
      <p:sp>
        <p:nvSpPr>
          <p:cNvPr id="9" name="Text Placeholder 8">
            <a:extLst>
              <a:ext uri="{FF2B5EF4-FFF2-40B4-BE49-F238E27FC236}">
                <a16:creationId xmlns:a16="http://schemas.microsoft.com/office/drawing/2014/main" id="{C1BC11E9-1570-4748-AE1E-E5AF7908ED60}"/>
              </a:ext>
            </a:extLst>
          </p:cNvPr>
          <p:cNvSpPr>
            <a:spLocks noGrp="1"/>
          </p:cNvSpPr>
          <p:nvPr>
            <p:ph type="body" sz="quarter" idx="19"/>
          </p:nvPr>
        </p:nvSpPr>
        <p:spPr>
          <a:xfrm>
            <a:off x="8320326" y="3445695"/>
            <a:ext cx="3690937" cy="906274"/>
          </a:xfrm>
        </p:spPr>
        <p:txBody>
          <a:bodyPr/>
          <a:lstStyle/>
          <a:p>
            <a:r>
              <a:rPr lang="en-US" dirty="0"/>
              <a:t>Unused Azure </a:t>
            </a:r>
            <a:r>
              <a:rPr lang="en-US" b="1" dirty="0"/>
              <a:t>CPU</a:t>
            </a:r>
            <a:r>
              <a:rPr lang="en-US" dirty="0"/>
              <a:t> compute capacity at a significant discount. </a:t>
            </a:r>
          </a:p>
          <a:p>
            <a:r>
              <a:rPr lang="en-US" dirty="0"/>
              <a:t>Can be terminated with little notice if Azure needs the capacity back.</a:t>
            </a:r>
          </a:p>
        </p:txBody>
      </p:sp>
      <p:sp>
        <p:nvSpPr>
          <p:cNvPr id="12" name="Text Placeholder 2">
            <a:extLst>
              <a:ext uri="{FF2B5EF4-FFF2-40B4-BE49-F238E27FC236}">
                <a16:creationId xmlns:a16="http://schemas.microsoft.com/office/drawing/2014/main" id="{BCDEB9F3-174B-DDBE-6B97-CBD422C60957}"/>
              </a:ext>
            </a:extLst>
          </p:cNvPr>
          <p:cNvSpPr>
            <a:spLocks noGrp="1"/>
          </p:cNvSpPr>
          <p:nvPr>
            <p:ph type="body" sz="quarter" idx="10"/>
          </p:nvPr>
        </p:nvSpPr>
        <p:spPr>
          <a:xfrm>
            <a:off x="465138" y="1960860"/>
            <a:ext cx="9572625" cy="615553"/>
          </a:xfrm>
        </p:spPr>
        <p:txBody>
          <a:bodyPr/>
          <a:lstStyle/>
          <a:p>
            <a:r>
              <a:rPr lang="en-US" dirty="0"/>
              <a:t>Designed to provide flexibility and cost-effectiveness for initial/small workload or complex deployments.</a:t>
            </a:r>
          </a:p>
        </p:txBody>
      </p:sp>
    </p:spTree>
    <p:extLst>
      <p:ext uri="{BB962C8B-B14F-4D97-AF65-F5344CB8AC3E}">
        <p14:creationId xmlns:p14="http://schemas.microsoft.com/office/powerpoint/2010/main" val="15776142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5138" y="632779"/>
            <a:ext cx="11533187" cy="410369"/>
          </a:xfrm>
        </p:spPr>
        <p:txBody>
          <a:bodyPr/>
          <a:lstStyle/>
          <a:p>
            <a:r>
              <a:rPr lang="en-US" dirty="0"/>
              <a:t>Cost Assistance for Customers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960860"/>
            <a:ext cx="9572625" cy="3754874"/>
          </a:xfrm>
        </p:spPr>
        <p:txBody>
          <a:bodyPr/>
          <a:lstStyle/>
          <a:p>
            <a:r>
              <a:rPr lang="en-US" dirty="0"/>
              <a:t>End-Customer Investment Funding (ECIF)</a:t>
            </a:r>
          </a:p>
          <a:p>
            <a:pPr marL="514350" lvl="1" indent="-285750">
              <a:buFont typeface="Arial" panose="020B0604020202020204" pitchFamily="34" charset="0"/>
              <a:buChar char="•"/>
            </a:pPr>
            <a:r>
              <a:rPr lang="en-US" sz="1600" dirty="0"/>
              <a:t>A set of funds for services delivered to Microsoft customers in support of Microsoft products, to drive deployment or migration of Microsoft products and solutions, or to provide support or product quality remediation.</a:t>
            </a:r>
          </a:p>
          <a:p>
            <a:pPr marL="514350" lvl="1" indent="-285750">
              <a:buFont typeface="Arial" panose="020B0604020202020204" pitchFamily="34" charset="0"/>
              <a:buChar char="•"/>
            </a:pPr>
            <a:endParaRPr lang="en-US" dirty="0"/>
          </a:p>
          <a:p>
            <a:r>
              <a:rPr lang="en-US" dirty="0"/>
              <a:t>Azure Commitment Discount (ACD)</a:t>
            </a:r>
          </a:p>
          <a:p>
            <a:pPr marL="571500" lvl="1" indent="-342900">
              <a:buFont typeface="Arial" panose="020B0604020202020204" pitchFamily="34" charset="0"/>
              <a:buChar char="•"/>
            </a:pPr>
            <a:r>
              <a:rPr lang="en-US" sz="1600" dirty="0"/>
              <a:t>A Microsoft discount program available to customers based on their commitment to spend across Azure services</a:t>
            </a:r>
            <a:r>
              <a:rPr lang="en-US" dirty="0"/>
              <a:t>.</a:t>
            </a:r>
          </a:p>
          <a:p>
            <a:endParaRPr lang="en-US" dirty="0"/>
          </a:p>
          <a:p>
            <a:r>
              <a:rPr lang="en-US" dirty="0"/>
              <a:t>Plus others (ask STU leads)</a:t>
            </a:r>
          </a:p>
          <a:p>
            <a:pPr marL="571500" lvl="1" indent="-342900">
              <a:buFont typeface="Arial" panose="020B0604020202020204" pitchFamily="34" charset="0"/>
              <a:buChar char="•"/>
            </a:pPr>
            <a:r>
              <a:rPr lang="en-US" dirty="0"/>
              <a:t>Azure Customer Offer (ACO)</a:t>
            </a:r>
          </a:p>
          <a:p>
            <a:pPr marL="571500" lvl="1" indent="-342900">
              <a:buFont typeface="Arial" panose="020B0604020202020204" pitchFamily="34" charset="0"/>
              <a:buChar char="•"/>
            </a:pPr>
            <a:r>
              <a:rPr lang="en-US" dirty="0"/>
              <a:t>MAC agreements (26%+ 😮)</a:t>
            </a:r>
          </a:p>
          <a:p>
            <a:pPr lvl="1"/>
            <a:endParaRPr lang="en-US" dirty="0"/>
          </a:p>
        </p:txBody>
      </p:sp>
    </p:spTree>
    <p:extLst>
      <p:ext uri="{BB962C8B-B14F-4D97-AF65-F5344CB8AC3E}">
        <p14:creationId xmlns:p14="http://schemas.microsoft.com/office/powerpoint/2010/main" val="12857681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60DC-264C-3548-9950-504558EE0B70}"/>
              </a:ext>
            </a:extLst>
          </p:cNvPr>
          <p:cNvSpPr>
            <a:spLocks noGrp="1"/>
          </p:cNvSpPr>
          <p:nvPr>
            <p:ph type="title"/>
          </p:nvPr>
        </p:nvSpPr>
        <p:spPr>
          <a:xfrm>
            <a:off x="465138" y="632779"/>
            <a:ext cx="11533187" cy="410369"/>
          </a:xfrm>
        </p:spPr>
        <p:txBody>
          <a:bodyPr/>
          <a:lstStyle/>
          <a:p>
            <a:r>
              <a:rPr lang="en-US" dirty="0"/>
              <a:t>Acquiring Metrics &amp; Costs</a:t>
            </a:r>
          </a:p>
        </p:txBody>
      </p:sp>
      <p:sp>
        <p:nvSpPr>
          <p:cNvPr id="3" name="Text Placeholder 2">
            <a:extLst>
              <a:ext uri="{FF2B5EF4-FFF2-40B4-BE49-F238E27FC236}">
                <a16:creationId xmlns:a16="http://schemas.microsoft.com/office/drawing/2014/main" id="{CD163F82-C81F-1C49-A91D-15F3275FFF3D}"/>
              </a:ext>
            </a:extLst>
          </p:cNvPr>
          <p:cNvSpPr>
            <a:spLocks noGrp="1"/>
          </p:cNvSpPr>
          <p:nvPr>
            <p:ph type="body" sz="quarter" idx="13"/>
          </p:nvPr>
        </p:nvSpPr>
        <p:spPr/>
        <p:txBody>
          <a:bodyPr/>
          <a:lstStyle/>
          <a:p>
            <a:r>
              <a:rPr lang="en-US" dirty="0"/>
              <a:t>Before</a:t>
            </a:r>
          </a:p>
        </p:txBody>
      </p:sp>
      <p:sp>
        <p:nvSpPr>
          <p:cNvPr id="4" name="Text Placeholder 3">
            <a:extLst>
              <a:ext uri="{FF2B5EF4-FFF2-40B4-BE49-F238E27FC236}">
                <a16:creationId xmlns:a16="http://schemas.microsoft.com/office/drawing/2014/main" id="{59DDF564-03BE-DE43-B313-9173D2F2E738}"/>
              </a:ext>
            </a:extLst>
          </p:cNvPr>
          <p:cNvSpPr>
            <a:spLocks noGrp="1"/>
          </p:cNvSpPr>
          <p:nvPr>
            <p:ph type="body" sz="quarter" idx="14"/>
          </p:nvPr>
        </p:nvSpPr>
        <p:spPr>
          <a:xfrm>
            <a:off x="4389438" y="2410676"/>
            <a:ext cx="3690937" cy="213776"/>
          </a:xfrm>
        </p:spPr>
        <p:txBody>
          <a:bodyPr/>
          <a:lstStyle/>
          <a:p>
            <a:r>
              <a:rPr lang="en-US" dirty="0"/>
              <a:t>During(</a:t>
            </a:r>
            <a:r>
              <a:rPr lang="en-US" dirty="0" err="1"/>
              <a:t>ish</a:t>
            </a:r>
            <a:r>
              <a:rPr lang="en-US" dirty="0"/>
              <a:t>)</a:t>
            </a:r>
          </a:p>
        </p:txBody>
      </p:sp>
      <p:sp>
        <p:nvSpPr>
          <p:cNvPr id="5" name="Text Placeholder 4">
            <a:extLst>
              <a:ext uri="{FF2B5EF4-FFF2-40B4-BE49-F238E27FC236}">
                <a16:creationId xmlns:a16="http://schemas.microsoft.com/office/drawing/2014/main" id="{FD3E4AA9-6D63-1A4F-9FA5-596B0F09AB29}"/>
              </a:ext>
            </a:extLst>
          </p:cNvPr>
          <p:cNvSpPr>
            <a:spLocks noGrp="1"/>
          </p:cNvSpPr>
          <p:nvPr>
            <p:ph type="body" sz="quarter" idx="17"/>
          </p:nvPr>
        </p:nvSpPr>
        <p:spPr>
          <a:xfrm>
            <a:off x="465138" y="2645384"/>
            <a:ext cx="3690937" cy="1107996"/>
          </a:xfrm>
        </p:spPr>
        <p:txBody>
          <a:bodyPr/>
          <a:lstStyle/>
          <a:p>
            <a:pPr marL="285750" indent="-285750">
              <a:buFont typeface="Arial" panose="020B0604020202020204" pitchFamily="34" charset="0"/>
              <a:buChar char="•"/>
            </a:pPr>
            <a:r>
              <a:rPr lang="en-US" dirty="0"/>
              <a:t>Azure Pricing Calculator – Estimate hourly/monthly costs for consumption.</a:t>
            </a:r>
          </a:p>
          <a:p>
            <a:pPr marL="742950" lvl="2" indent="-285750">
              <a:buFont typeface="Arial" panose="020B0604020202020204" pitchFamily="34" charset="0"/>
              <a:buChar char="•"/>
            </a:pPr>
            <a:r>
              <a:rPr lang="en-US" dirty="0">
                <a:solidFill>
                  <a:schemeClr val="tx1"/>
                </a:solidFill>
                <a:latin typeface="+mn-lt"/>
              </a:rPr>
              <a:t>Can save estimates</a:t>
            </a:r>
          </a:p>
          <a:p>
            <a:pPr marL="742950" lvl="2" indent="-285750">
              <a:buFont typeface="Arial" panose="020B0604020202020204" pitchFamily="34" charset="0"/>
              <a:buChar char="•"/>
            </a:pPr>
            <a:r>
              <a:rPr lang="en-US" dirty="0">
                <a:solidFill>
                  <a:schemeClr val="tx1"/>
                </a:solidFill>
                <a:latin typeface="+mn-lt"/>
              </a:rPr>
              <a:t>Common examples</a:t>
            </a:r>
          </a:p>
          <a:p>
            <a:pPr marL="742950" lvl="2" indent="-285750">
              <a:buFont typeface="Arial" panose="020B0604020202020204" pitchFamily="34" charset="0"/>
              <a:buChar char="•"/>
            </a:pPr>
            <a:r>
              <a:rPr lang="en-US" dirty="0">
                <a:solidFill>
                  <a:schemeClr val="tx1"/>
                </a:solidFill>
                <a:latin typeface="+mn-lt"/>
              </a:rPr>
              <a:t>Uses account pricing amounts</a:t>
            </a:r>
          </a:p>
        </p:txBody>
      </p:sp>
      <p:sp>
        <p:nvSpPr>
          <p:cNvPr id="6" name="Text Placeholder 5">
            <a:extLst>
              <a:ext uri="{FF2B5EF4-FFF2-40B4-BE49-F238E27FC236}">
                <a16:creationId xmlns:a16="http://schemas.microsoft.com/office/drawing/2014/main" id="{585EF005-3B74-DB4A-923E-83C8146EA952}"/>
              </a:ext>
            </a:extLst>
          </p:cNvPr>
          <p:cNvSpPr>
            <a:spLocks noGrp="1"/>
          </p:cNvSpPr>
          <p:nvPr>
            <p:ph type="body" sz="quarter" idx="18"/>
          </p:nvPr>
        </p:nvSpPr>
        <p:spPr>
          <a:xfrm>
            <a:off x="4372768" y="2645384"/>
            <a:ext cx="3690937" cy="2229713"/>
          </a:xfrm>
        </p:spPr>
        <p:txBody>
          <a:bodyPr/>
          <a:lstStyle/>
          <a:p>
            <a:pPr marL="285750" indent="-285750">
              <a:buFont typeface="Arial" panose="020B0604020202020204" pitchFamily="34" charset="0"/>
              <a:buChar char="•"/>
            </a:pPr>
            <a:r>
              <a:rPr lang="en-US" dirty="0"/>
              <a:t>Azure Monitor – Near real-time observability for apps, infra, network.</a:t>
            </a:r>
          </a:p>
          <a:p>
            <a:pPr marL="742950" lvl="2" indent="-285750">
              <a:buFont typeface="Arial" panose="020B0604020202020204" pitchFamily="34" charset="0"/>
              <a:buChar char="•"/>
            </a:pPr>
            <a:r>
              <a:rPr lang="en-US" dirty="0">
                <a:solidFill>
                  <a:schemeClr val="tx1"/>
                </a:solidFill>
                <a:latin typeface="+mn-lt"/>
              </a:rPr>
              <a:t>View metrics</a:t>
            </a:r>
          </a:p>
          <a:p>
            <a:pPr marL="742950" lvl="2" indent="-285750">
              <a:buFont typeface="Arial" panose="020B0604020202020204" pitchFamily="34" charset="0"/>
              <a:buChar char="•"/>
            </a:pPr>
            <a:r>
              <a:rPr lang="en-US" dirty="0">
                <a:solidFill>
                  <a:schemeClr val="tx1"/>
                </a:solidFill>
                <a:latin typeface="+mn-lt"/>
              </a:rPr>
              <a:t>Set budgets and create alerts</a:t>
            </a:r>
          </a:p>
          <a:p>
            <a:pPr marL="742950" lvl="2" indent="-285750">
              <a:buFont typeface="Arial" panose="020B0604020202020204" pitchFamily="34" charset="0"/>
              <a:buChar char="•"/>
            </a:pPr>
            <a:r>
              <a:rPr lang="en-US" dirty="0">
                <a:solidFill>
                  <a:schemeClr val="tx1"/>
                </a:solidFill>
                <a:latin typeface="+mn-lt"/>
              </a:rPr>
              <a:t>Print logs to </a:t>
            </a:r>
            <a:r>
              <a:rPr lang="en-US" dirty="0" err="1">
                <a:solidFill>
                  <a:schemeClr val="tx1"/>
                </a:solidFill>
                <a:latin typeface="+mn-lt"/>
              </a:rPr>
              <a:t>stdout</a:t>
            </a:r>
            <a:endParaRPr lang="en-US" dirty="0">
              <a:solidFill>
                <a:schemeClr val="tx1"/>
              </a:solidFill>
              <a:latin typeface="+mn-lt"/>
            </a:endParaRPr>
          </a:p>
          <a:p>
            <a:pPr marL="742950" lvl="2" indent="-285750">
              <a:buFont typeface="Arial" panose="020B0604020202020204" pitchFamily="34" charset="0"/>
              <a:buChar char="•"/>
            </a:pPr>
            <a:r>
              <a:rPr lang="en-US" dirty="0">
                <a:solidFill>
                  <a:schemeClr val="tx1"/>
                </a:solidFill>
                <a:latin typeface="+mn-lt"/>
              </a:rPr>
              <a:t>Trigger your own workflows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Azure Advisor – Automated recommendations for security, reliability, and cost.</a:t>
            </a:r>
          </a:p>
        </p:txBody>
      </p:sp>
      <p:sp>
        <p:nvSpPr>
          <p:cNvPr id="7" name="Text Placeholder 2">
            <a:extLst>
              <a:ext uri="{FF2B5EF4-FFF2-40B4-BE49-F238E27FC236}">
                <a16:creationId xmlns:a16="http://schemas.microsoft.com/office/drawing/2014/main" id="{972DDF24-4942-8C1B-0210-1F77B7C561E6}"/>
              </a:ext>
            </a:extLst>
          </p:cNvPr>
          <p:cNvSpPr txBox="1">
            <a:spLocks/>
          </p:cNvSpPr>
          <p:nvPr/>
        </p:nvSpPr>
        <p:spPr>
          <a:xfrm>
            <a:off x="8280398" y="2410676"/>
            <a:ext cx="3690937" cy="220510"/>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After</a:t>
            </a:r>
          </a:p>
        </p:txBody>
      </p:sp>
      <p:sp>
        <p:nvSpPr>
          <p:cNvPr id="8" name="Text Placeholder 4">
            <a:extLst>
              <a:ext uri="{FF2B5EF4-FFF2-40B4-BE49-F238E27FC236}">
                <a16:creationId xmlns:a16="http://schemas.microsoft.com/office/drawing/2014/main" id="{BA86BCEE-66A3-5BDF-7D65-9A20F270C60C}"/>
              </a:ext>
            </a:extLst>
          </p:cNvPr>
          <p:cNvSpPr txBox="1">
            <a:spLocks/>
          </p:cNvSpPr>
          <p:nvPr/>
        </p:nvSpPr>
        <p:spPr>
          <a:xfrm>
            <a:off x="8280398" y="2645384"/>
            <a:ext cx="3690937" cy="213776"/>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Tx/>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Azure Cost Management &amp; Billing</a:t>
            </a:r>
          </a:p>
        </p:txBody>
      </p:sp>
    </p:spTree>
    <p:extLst>
      <p:ext uri="{BB962C8B-B14F-4D97-AF65-F5344CB8AC3E}">
        <p14:creationId xmlns:p14="http://schemas.microsoft.com/office/powerpoint/2010/main" val="41261528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5138" y="632779"/>
            <a:ext cx="11533187" cy="410369"/>
          </a:xfrm>
        </p:spPr>
        <p:txBody>
          <a:bodyPr/>
          <a:lstStyle/>
          <a:p>
            <a:r>
              <a:rPr lang="en-US" dirty="0"/>
              <a:t>Gotchas to calculating pricing</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960860"/>
            <a:ext cx="9572625" cy="3077766"/>
          </a:xfrm>
        </p:spPr>
        <p:txBody>
          <a:bodyPr/>
          <a:lstStyle/>
          <a:p>
            <a:r>
              <a:rPr lang="en-US" dirty="0"/>
              <a:t>Some services or features have inter-dependencies (e.g., Function Apps needs Storage)</a:t>
            </a:r>
          </a:p>
          <a:p>
            <a:endParaRPr lang="en-US" dirty="0"/>
          </a:p>
          <a:p>
            <a:r>
              <a:rPr lang="en-US" dirty="0"/>
              <a:t>Dynamic settings can run on any size scale. Select specific sizes (e.g., App Service Plans for Functions) whenever possible.</a:t>
            </a:r>
          </a:p>
          <a:p>
            <a:endParaRPr lang="en-US" dirty="0"/>
          </a:p>
          <a:p>
            <a:r>
              <a:rPr lang="en-US" dirty="0"/>
              <a:t>General availability of a feature can change pricing unknowingly.</a:t>
            </a:r>
          </a:p>
          <a:p>
            <a:endParaRPr lang="en-US" dirty="0"/>
          </a:p>
          <a:p>
            <a:r>
              <a:rPr lang="en-US" dirty="0"/>
              <a:t>Data ingress/egress charges.</a:t>
            </a:r>
          </a:p>
          <a:p>
            <a:pPr lvl="1"/>
            <a:endParaRPr lang="en-US" dirty="0"/>
          </a:p>
        </p:txBody>
      </p:sp>
    </p:spTree>
    <p:extLst>
      <p:ext uri="{BB962C8B-B14F-4D97-AF65-F5344CB8AC3E}">
        <p14:creationId xmlns:p14="http://schemas.microsoft.com/office/powerpoint/2010/main" val="214404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CD97-293C-6AA1-41C4-A66C5419E894}"/>
              </a:ext>
            </a:extLst>
          </p:cNvPr>
          <p:cNvSpPr>
            <a:spLocks noGrp="1"/>
          </p:cNvSpPr>
          <p:nvPr>
            <p:ph type="title"/>
          </p:nvPr>
        </p:nvSpPr>
        <p:spPr/>
        <p:txBody>
          <a:bodyPr/>
          <a:lstStyle/>
          <a:p>
            <a:r>
              <a:rPr lang="en-US" dirty="0"/>
              <a:t>What are we building today?</a:t>
            </a:r>
          </a:p>
        </p:txBody>
      </p:sp>
      <p:sp>
        <p:nvSpPr>
          <p:cNvPr id="4" name="Text Placeholder 3">
            <a:extLst>
              <a:ext uri="{FF2B5EF4-FFF2-40B4-BE49-F238E27FC236}">
                <a16:creationId xmlns:a16="http://schemas.microsoft.com/office/drawing/2014/main" id="{B9119BBC-B857-0263-5CC4-E935B00D8CBF}"/>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51E70E8A-7A90-B112-FAAA-AB0053A1AF70}"/>
              </a:ext>
            </a:extLst>
          </p:cNvPr>
          <p:cNvSpPr>
            <a:spLocks noGrp="1"/>
          </p:cNvSpPr>
          <p:nvPr>
            <p:ph type="body" sz="quarter" idx="18"/>
          </p:nvPr>
        </p:nvSpPr>
        <p:spPr/>
        <p:txBody>
          <a:bodyPr/>
          <a:lstStyle/>
          <a:p>
            <a:endParaRPr lang="en-US"/>
          </a:p>
        </p:txBody>
      </p:sp>
      <p:pic>
        <p:nvPicPr>
          <p:cNvPr id="8" name="Picture 7">
            <a:extLst>
              <a:ext uri="{FF2B5EF4-FFF2-40B4-BE49-F238E27FC236}">
                <a16:creationId xmlns:a16="http://schemas.microsoft.com/office/drawing/2014/main" id="{7F1DEE35-FB6D-B2CD-D7AB-0CA33E330842}"/>
              </a:ext>
            </a:extLst>
          </p:cNvPr>
          <p:cNvPicPr>
            <a:picLocks noChangeAspect="1"/>
          </p:cNvPicPr>
          <p:nvPr/>
        </p:nvPicPr>
        <p:blipFill>
          <a:blip r:embed="rId2"/>
          <a:stretch>
            <a:fillRect/>
          </a:stretch>
        </p:blipFill>
        <p:spPr>
          <a:xfrm>
            <a:off x="1608515" y="1727695"/>
            <a:ext cx="9219444" cy="4498249"/>
          </a:xfrm>
          <a:prstGeom prst="rect">
            <a:avLst/>
          </a:prstGeom>
        </p:spPr>
      </p:pic>
    </p:spTree>
    <p:extLst>
      <p:ext uri="{BB962C8B-B14F-4D97-AF65-F5344CB8AC3E}">
        <p14:creationId xmlns:p14="http://schemas.microsoft.com/office/powerpoint/2010/main" val="18170487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5138" y="632779"/>
            <a:ext cx="11533187" cy="410369"/>
          </a:xfrm>
        </p:spPr>
        <p:txBody>
          <a:bodyPr/>
          <a:lstStyle/>
          <a:p>
            <a:r>
              <a:rPr lang="en-US" dirty="0"/>
              <a:t>Teams &amp; Logistics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960860"/>
            <a:ext cx="9572625" cy="4308872"/>
          </a:xfrm>
        </p:spPr>
        <p:txBody>
          <a:bodyPr/>
          <a:lstStyle/>
          <a:p>
            <a:r>
              <a:rPr lang="en-US" dirty="0"/>
              <a:t>Groups of up to 3 maximizing varied titles (e.g., one SSP, one prin., one Sr.).</a:t>
            </a:r>
          </a:p>
          <a:p>
            <a:pPr marL="571500" lvl="1" indent="-342900">
              <a:buFont typeface="Arial" panose="020B0604020202020204" pitchFamily="34" charset="0"/>
              <a:buChar char="•"/>
            </a:pPr>
            <a:r>
              <a:rPr lang="en-US" dirty="0"/>
              <a:t>Simi &amp; Xiaoqi, Ganesh &amp; Matt, Chris &amp; Shyam, Kit &amp; Prince</a:t>
            </a:r>
          </a:p>
          <a:p>
            <a:pPr marL="571500" lvl="1" indent="-342900">
              <a:buFont typeface="Arial" panose="020B0604020202020204" pitchFamily="34" charset="0"/>
              <a:buChar char="•"/>
            </a:pPr>
            <a:r>
              <a:rPr lang="en-US" dirty="0"/>
              <a:t>SSP pick next member</a:t>
            </a:r>
          </a:p>
          <a:p>
            <a:endParaRPr lang="en-US" dirty="0"/>
          </a:p>
          <a:p>
            <a:r>
              <a:rPr lang="en-US" dirty="0"/>
              <a:t>Everyone should ~ be at the same place. Don’t leave your teammates behind!</a:t>
            </a:r>
          </a:p>
          <a:p>
            <a:endParaRPr lang="en-US" dirty="0"/>
          </a:p>
          <a:p>
            <a:r>
              <a:rPr lang="en-US" dirty="0"/>
              <a:t>Ask for help as often as needed. </a:t>
            </a:r>
          </a:p>
          <a:p>
            <a:endParaRPr lang="en-US" dirty="0"/>
          </a:p>
          <a:p>
            <a:r>
              <a:rPr lang="en-US" dirty="0"/>
              <a:t>We’ll likely spend a good deal of time on installation/configuration. This will set us up for future sessions.</a:t>
            </a:r>
          </a:p>
          <a:p>
            <a:endParaRPr lang="en-US" dirty="0"/>
          </a:p>
          <a:p>
            <a:r>
              <a:rPr lang="en-US" dirty="0"/>
              <a:t>The design is purposefully simple. We’re going to dynamically add complexity as you go. We’ll have a better gauge for next session.</a:t>
            </a:r>
          </a:p>
          <a:p>
            <a:pPr lvl="1"/>
            <a:endParaRPr lang="en-US" dirty="0"/>
          </a:p>
        </p:txBody>
      </p:sp>
    </p:spTree>
    <p:extLst>
      <p:ext uri="{BB962C8B-B14F-4D97-AF65-F5344CB8AC3E}">
        <p14:creationId xmlns:p14="http://schemas.microsoft.com/office/powerpoint/2010/main" val="991352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CD97-293C-6AA1-41C4-A66C5419E894}"/>
              </a:ext>
            </a:extLst>
          </p:cNvPr>
          <p:cNvSpPr>
            <a:spLocks noGrp="1"/>
          </p:cNvSpPr>
          <p:nvPr>
            <p:ph type="title"/>
          </p:nvPr>
        </p:nvSpPr>
        <p:spPr/>
        <p:txBody>
          <a:bodyPr/>
          <a:lstStyle/>
          <a:p>
            <a:r>
              <a:rPr lang="en-US" dirty="0"/>
              <a:t>Let’s get started</a:t>
            </a:r>
          </a:p>
        </p:txBody>
      </p:sp>
      <p:sp>
        <p:nvSpPr>
          <p:cNvPr id="7" name="TextBox 6">
            <a:extLst>
              <a:ext uri="{FF2B5EF4-FFF2-40B4-BE49-F238E27FC236}">
                <a16:creationId xmlns:a16="http://schemas.microsoft.com/office/drawing/2014/main" id="{9C8BF708-6136-46BE-9534-DA25F93E32CF}"/>
              </a:ext>
            </a:extLst>
          </p:cNvPr>
          <p:cNvSpPr txBox="1"/>
          <p:nvPr/>
        </p:nvSpPr>
        <p:spPr>
          <a:xfrm>
            <a:off x="465138" y="2671482"/>
            <a:ext cx="11533187" cy="614014"/>
          </a:xfrm>
          <a:prstGeom prst="rect">
            <a:avLst/>
          </a:prstGeom>
          <a:noFill/>
        </p:spPr>
        <p:txBody>
          <a:bodyPr wrap="square" lIns="182880" tIns="146304" rIns="182880" bIns="146304" rtlCol="0">
            <a:spAutoFit/>
          </a:bodyPr>
          <a:lstStyle/>
          <a:p>
            <a:pPr>
              <a:lnSpc>
                <a:spcPct val="90000"/>
              </a:lnSpc>
              <a:spcAft>
                <a:spcPts val="600"/>
              </a:spcAft>
            </a:pPr>
            <a:r>
              <a:rPr lang="en-US" sz="2300" dirty="0">
                <a:gradFill>
                  <a:gsLst>
                    <a:gs pos="2917">
                      <a:schemeClr val="tx1"/>
                    </a:gs>
                    <a:gs pos="30000">
                      <a:schemeClr val="tx1"/>
                    </a:gs>
                  </a:gsLst>
                  <a:lin ang="5400000" scaled="0"/>
                </a:gradFill>
                <a:latin typeface="Consolas" panose="020B0609020204030204" pitchFamily="49" charset="0"/>
              </a:rPr>
              <a:t>git clone https://github.com/rashedtalukder/ai-gbb-learning-shop.git</a:t>
            </a:r>
          </a:p>
        </p:txBody>
      </p:sp>
    </p:spTree>
    <p:extLst>
      <p:ext uri="{BB962C8B-B14F-4D97-AF65-F5344CB8AC3E}">
        <p14:creationId xmlns:p14="http://schemas.microsoft.com/office/powerpoint/2010/main" val="392471682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PT_Template_Aug2021.potx" id="{3C877D09-A027-4A54-90F8-D8E1B0BABAF3}" vid="{0DC0A601-2880-433D-8EDE-98C99C8D5565}"/>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PT_Template_Aug2021.potx" id="{3C877D09-A027-4A54-90F8-D8E1B0BABAF3}" vid="{C861FBA1-9D5C-446F-A000-EB20A8722F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714CF6683E8041AFD1C5610185BCF7" ma:contentTypeVersion="10" ma:contentTypeDescription="Create a new document." ma:contentTypeScope="" ma:versionID="7104a475d326ed95f91e23864542b400">
  <xsd:schema xmlns:xsd="http://www.w3.org/2001/XMLSchema" xmlns:xs="http://www.w3.org/2001/XMLSchema" xmlns:p="http://schemas.microsoft.com/office/2006/metadata/properties" xmlns:ns1="http://schemas.microsoft.com/sharepoint/v3" xmlns:ns2="4724af67-6ca7-4004-8ba4-af13d9fc8dce" xmlns:ns3="7741d717-973a-4876-bbd8-8b1348132c55" targetNamespace="http://schemas.microsoft.com/office/2006/metadata/properties" ma:root="true" ma:fieldsID="a81e0fcb11375a0e94f931036aeffa0a" ns1:_="" ns2:_="" ns3:_="">
    <xsd:import namespace="http://schemas.microsoft.com/sharepoint/v3"/>
    <xsd:import namespace="4724af67-6ca7-4004-8ba4-af13d9fc8dce"/>
    <xsd:import namespace="7741d717-973a-4876-bbd8-8b1348132c5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1:_ip_UnifiedCompliancePolicyProperties" minOccurs="0"/>
                <xsd:element ref="ns1:_ip_UnifiedCompliancePolicyUIAc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4af67-6ca7-4004-8ba4-af13d9fc8d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41d717-973a-4876-bbd8-8b1348132c5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647c833-fbf3-42d0-9d1a-fdc4c4d8b08f"/>
    <ds:schemaRef ds:uri="http://purl.org/dc/elements/1.1/"/>
    <ds:schemaRef ds:uri="http://schemas.microsoft.com/office/2006/metadata/properties"/>
    <ds:schemaRef ds:uri="http://schemas.microsoft.com/sharepoint/v3"/>
    <ds:schemaRef ds:uri="ebe725d4-5a61-4827-9af4-da8e7f768b99"/>
    <ds:schemaRef ds:uri="http://www.w3.org/XML/1998/namespace"/>
    <ds:schemaRef ds:uri="http://purl.org/dc/dcmitype/"/>
  </ds:schemaRefs>
</ds:datastoreItem>
</file>

<file path=customXml/itemProps2.xml><?xml version="1.0" encoding="utf-8"?>
<ds:datastoreItem xmlns:ds="http://schemas.openxmlformats.org/officeDocument/2006/customXml" ds:itemID="{FAAC6D06-543F-43F8-8369-7499BEFD98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724af67-6ca7-4004-8ba4-af13d9fc8dce"/>
    <ds:schemaRef ds:uri="7741d717-973a-4876-bbd8-8b1348132c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 brand template</Template>
  <TotalTime>1035</TotalTime>
  <Words>490</Words>
  <Application>Microsoft Office PowerPoint</Application>
  <PresentationFormat>Custom</PresentationFormat>
  <Paragraphs>73</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Consolas</vt:lpstr>
      <vt:lpstr>Segoe UI</vt:lpstr>
      <vt:lpstr>Segoe UI Light</vt:lpstr>
      <vt:lpstr>Segoe UI Semibold</vt:lpstr>
      <vt:lpstr>Wingdings</vt:lpstr>
      <vt:lpstr>Azure 1</vt:lpstr>
      <vt:lpstr>Azure 2</vt:lpstr>
      <vt:lpstr>Calculating Azure Services Prices (generally)</vt:lpstr>
      <vt:lpstr>General Pricing Models Across Services</vt:lpstr>
      <vt:lpstr>Cost Assistance for Customers</vt:lpstr>
      <vt:lpstr>Acquiring Metrics &amp; Costs</vt:lpstr>
      <vt:lpstr>Gotchas to calculating pricing</vt:lpstr>
      <vt:lpstr>What are we building today?</vt:lpstr>
      <vt:lpstr>Teams &amp; Logistics</vt:lpstr>
      <vt:lpstr>Let’s get started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Azure PowerPoint template</dc:subject>
  <dc:creator>Rashed Talukder</dc:creator>
  <cp:keywords/>
  <dc:description>Template: Ariel Butz; ZUM Communications
Formatting: 
Audience Type:</dc:description>
  <cp:lastModifiedBy>Rashed Talukder</cp:lastModifiedBy>
  <cp:revision>8</cp:revision>
  <dcterms:created xsi:type="dcterms:W3CDTF">2024-05-16T22:34:22Z</dcterms:created>
  <dcterms:modified xsi:type="dcterms:W3CDTF">2024-05-22T21:35:04Z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0x01010013714CF6683E8041AFD1C5610185BCF7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ediaServiceImageTags">
    <vt:lpwstr/>
  </property>
</Properties>
</file>