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3"/>
  </p:notesMasterIdLst>
  <p:handoutMasterIdLst>
    <p:handoutMasterId r:id="rId14"/>
  </p:handoutMasterIdLst>
  <p:sldIdLst>
    <p:sldId id="1678" r:id="rId6"/>
    <p:sldId id="1667" r:id="rId7"/>
    <p:sldId id="1676" r:id="rId8"/>
    <p:sldId id="1680" r:id="rId9"/>
    <p:sldId id="10830" r:id="rId10"/>
    <p:sldId id="10833" r:id="rId11"/>
    <p:sldId id="10832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2A55AF-265B-42B3-9CB6-40C6288A9B30}">
          <p14:sldIdLst>
            <p14:sldId id="1678"/>
            <p14:sldId id="1667"/>
            <p14:sldId id="1676"/>
            <p14:sldId id="1680"/>
            <p14:sldId id="10830"/>
            <p14:sldId id="10833"/>
            <p14:sldId id="10832"/>
          </p14:sldIdLst>
        </p14:section>
        <p14:section name="Title slides" id="{6290A1E8-AFB8-3548-8B68-764E854A696A}">
          <p14:sldIdLst/>
        </p14:section>
        <p14:section name="Text layouts" id="{40B2B39E-9CDC-46B4-8BD3-EC8784DB9ACA}">
          <p14:sldIdLst/>
        </p14:section>
        <p14:section name="Section slides" id="{8D8FB436-77E3-4774-82CA-63EC680D15FE}">
          <p14:sldIdLst/>
        </p14:section>
        <p14:section name="Photo layouts" id="{D621C2D6-E251-4D6A-B57B-FE2BD2808FF7}">
          <p14:sldIdLst/>
        </p14:section>
        <p14:section name="Devices" id="{2B5A97A7-7FF4-4CAA-B935-0E587DE3BF08}">
          <p14:sldIdLst/>
        </p14:section>
        <p14:section name="Charts &amp; Tables" id="{AFAC3585-98A2-4586-811C-E2F544B9326B}">
          <p14:sldIdLst/>
        </p14:section>
        <p14:section name="Closing Section" id="{82884CC8-64E1-4CFE-9ADB-320B37E0B1C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78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5/16/2024 3:34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5/16/2024 3:34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0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4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6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Azure Services Prices (generally)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5EFEE-0695-4C49-B1DF-874B5A65D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49F2-1CBC-F64A-95DF-7B7EBF41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General Pricing Models Across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04B7-D141-7246-8393-37D4B81169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Pay-As-You-Go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C0307-FEC2-7548-ABBA-08A38AEAC5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Reserved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8827E-895D-554A-AC51-0647F8D4F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3203AA-FF56-E64D-835B-EF18174CC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276" y="3445695"/>
            <a:ext cx="3690937" cy="906274"/>
          </a:xfrm>
        </p:spPr>
        <p:txBody>
          <a:bodyPr/>
          <a:lstStyle/>
          <a:p>
            <a:r>
              <a:rPr lang="en-US" dirty="0"/>
              <a:t>Pay only for the resources you use without any upfront commitment. </a:t>
            </a:r>
          </a:p>
          <a:p>
            <a:r>
              <a:rPr lang="en-US" dirty="0"/>
              <a:t>Ideal for businesses with </a:t>
            </a:r>
            <a:r>
              <a:rPr lang="en-US" i="1" dirty="0"/>
              <a:t>unpredictable</a:t>
            </a:r>
            <a:r>
              <a:rPr lang="en-US" dirty="0"/>
              <a:t> workloads or for testing new services.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08EA86-CC4B-054D-B450-D473F062E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5042" y="3445695"/>
            <a:ext cx="3690937" cy="1137106"/>
          </a:xfrm>
        </p:spPr>
        <p:txBody>
          <a:bodyPr/>
          <a:lstStyle/>
          <a:p>
            <a:r>
              <a:rPr lang="en-US" dirty="0"/>
              <a:t>Discount on the standard pricing in exchange for a multi-month or year(s) commitment. </a:t>
            </a:r>
          </a:p>
          <a:p>
            <a:r>
              <a:rPr lang="en-US" dirty="0"/>
              <a:t>Suitable for workloads with predictable usage patterns.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C11E9-1570-4748-AE1E-E5AF7908ED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20326" y="3445695"/>
            <a:ext cx="3690937" cy="906274"/>
          </a:xfrm>
        </p:spPr>
        <p:txBody>
          <a:bodyPr/>
          <a:lstStyle/>
          <a:p>
            <a:r>
              <a:rPr lang="en-US" dirty="0"/>
              <a:t>Unused Azure compute capacity at a significant discount. </a:t>
            </a:r>
          </a:p>
          <a:p>
            <a:r>
              <a:rPr lang="en-US" dirty="0"/>
              <a:t>Can be terminated with little notice if Azure needs the capacity back.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CDEB9F3-174B-DDBE-6B97-CBD422C60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615553"/>
          </a:xfrm>
        </p:spPr>
        <p:txBody>
          <a:bodyPr/>
          <a:lstStyle/>
          <a:p>
            <a:r>
              <a:rPr lang="en-US" dirty="0"/>
              <a:t>Designed to provide flexibility and cost-effectiveness for initial/small workload or complex deployments.</a:t>
            </a:r>
          </a:p>
        </p:txBody>
      </p:sp>
    </p:spTree>
    <p:extLst>
      <p:ext uri="{BB962C8B-B14F-4D97-AF65-F5344CB8AC3E}">
        <p14:creationId xmlns:p14="http://schemas.microsoft.com/office/powerpoint/2010/main" val="15776142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60DC-264C-3548-9950-504558EE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Acquiring Metrics &amp; 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3F82-C81F-1C49-A91D-15F3275FF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DF564-03BE-DE43-B313-9173D2F2E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9438" y="2410676"/>
            <a:ext cx="3690937" cy="213776"/>
          </a:xfrm>
        </p:spPr>
        <p:txBody>
          <a:bodyPr/>
          <a:lstStyle/>
          <a:p>
            <a:r>
              <a:rPr lang="en-US" dirty="0"/>
              <a:t>During(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4AA9-6D63-1A4F-9FA5-596B0F09A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5138" y="2645384"/>
            <a:ext cx="3690937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Pricing Calculator – Estimate hourly/monthly costs for consumption.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Can save estimates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Common examples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Uses account pricing amounts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5EF005-3B74-DB4A-923E-83C8146EA9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72768" y="2645384"/>
            <a:ext cx="3690937" cy="22297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Monitor – Near real-time observability for apps, infra, network.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View metrics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Set budgets and create alerts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Print logs to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stdout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Trigger your own workflows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Advisor – Automated recommendations for security, reliability, and cost.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2DDF24-4942-8C1B-0210-1F77B7C561E6}"/>
              </a:ext>
            </a:extLst>
          </p:cNvPr>
          <p:cNvSpPr txBox="1">
            <a:spLocks/>
          </p:cNvSpPr>
          <p:nvPr/>
        </p:nvSpPr>
        <p:spPr>
          <a:xfrm>
            <a:off x="8280398" y="2410676"/>
            <a:ext cx="3690937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86BCEE-66A3-5BDF-7D65-9A20F270C60C}"/>
              </a:ext>
            </a:extLst>
          </p:cNvPr>
          <p:cNvSpPr txBox="1">
            <a:spLocks/>
          </p:cNvSpPr>
          <p:nvPr/>
        </p:nvSpPr>
        <p:spPr>
          <a:xfrm>
            <a:off x="8280398" y="2645384"/>
            <a:ext cx="3690937" cy="21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Cost Management &amp; Billing</a:t>
            </a:r>
          </a:p>
        </p:txBody>
      </p:sp>
    </p:spTree>
    <p:extLst>
      <p:ext uri="{BB962C8B-B14F-4D97-AF65-F5344CB8AC3E}">
        <p14:creationId xmlns:p14="http://schemas.microsoft.com/office/powerpoint/2010/main" val="41261528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Gotchas to calculating pricing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3077766"/>
          </a:xfrm>
        </p:spPr>
        <p:txBody>
          <a:bodyPr/>
          <a:lstStyle/>
          <a:p>
            <a:r>
              <a:rPr lang="en-US" dirty="0"/>
              <a:t>Some services or features have inter-dependencies (e.g., Function Apps needs Storage)</a:t>
            </a:r>
          </a:p>
          <a:p>
            <a:endParaRPr lang="en-US" dirty="0"/>
          </a:p>
          <a:p>
            <a:r>
              <a:rPr lang="en-US" dirty="0"/>
              <a:t>Dynamic settings can run on any size scale. Select specific sizes (e.g., App Service Plans for Functions) whenever possible.</a:t>
            </a:r>
          </a:p>
          <a:p>
            <a:endParaRPr lang="en-US" dirty="0"/>
          </a:p>
          <a:p>
            <a:r>
              <a:rPr lang="en-US" dirty="0"/>
              <a:t>General availability of a feature can change pricing unknowingly.</a:t>
            </a:r>
          </a:p>
          <a:p>
            <a:endParaRPr lang="en-US" dirty="0"/>
          </a:p>
          <a:p>
            <a:r>
              <a:rPr lang="en-US" dirty="0"/>
              <a:t>Data ingress/egress charges.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681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CD97-293C-6AA1-41C4-A66C5419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 today?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FF31-F24B-87D7-ED65-500BE153C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19BBC-B857-0263-5CC4-E935B00D8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0A246-15B1-4857-14B9-5737A667AC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E70E8A-7A90-B112-FAAA-AB0053A1AF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87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Teams &amp; Logistics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4308872"/>
          </a:xfrm>
        </p:spPr>
        <p:txBody>
          <a:bodyPr/>
          <a:lstStyle/>
          <a:p>
            <a:r>
              <a:rPr lang="en-US" dirty="0"/>
              <a:t>Groups of up to 3 maximizing varied titles (e.g., one SSP, one prin., one Sr.).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Simi &amp; Xiaoqi, Ganesh &amp; Matt, Chris &amp; Shyam, Kit &amp; Prince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SSP pick next member</a:t>
            </a:r>
          </a:p>
          <a:p>
            <a:endParaRPr lang="en-US" dirty="0"/>
          </a:p>
          <a:p>
            <a:r>
              <a:rPr lang="en-US" dirty="0"/>
              <a:t>Everyone should ~ be at the same place. Don’t leave your teammates behind!</a:t>
            </a:r>
          </a:p>
          <a:p>
            <a:endParaRPr lang="en-US" dirty="0"/>
          </a:p>
          <a:p>
            <a:r>
              <a:rPr lang="en-US" dirty="0"/>
              <a:t>Ask for help as often as needed. </a:t>
            </a:r>
          </a:p>
          <a:p>
            <a:endParaRPr lang="en-US" dirty="0"/>
          </a:p>
          <a:p>
            <a:r>
              <a:rPr lang="en-US" dirty="0"/>
              <a:t>We’ll likely spend a good deal of time on installation/configuration. This will set us up for future sessions.</a:t>
            </a:r>
          </a:p>
          <a:p>
            <a:endParaRPr lang="en-US" dirty="0"/>
          </a:p>
          <a:p>
            <a:r>
              <a:rPr lang="en-US" dirty="0"/>
              <a:t>The design is purposefully simple. We’re going to dynamically add complexity as you go. We’ll have a better gauge for next session.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2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CD97-293C-6AA1-41C4-A66C5419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BF708-6136-46BE-9534-DA25F93E32CF}"/>
              </a:ext>
            </a:extLst>
          </p:cNvPr>
          <p:cNvSpPr txBox="1"/>
          <p:nvPr/>
        </p:nvSpPr>
        <p:spPr>
          <a:xfrm>
            <a:off x="465138" y="2671482"/>
            <a:ext cx="11533187" cy="61401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git clone https://github.com/rashedtalukder/ai-gbb-learning-shop.git</a:t>
            </a:r>
          </a:p>
        </p:txBody>
      </p:sp>
    </p:spTree>
    <p:extLst>
      <p:ext uri="{BB962C8B-B14F-4D97-AF65-F5344CB8AC3E}">
        <p14:creationId xmlns:p14="http://schemas.microsoft.com/office/powerpoint/2010/main" val="39247168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PT_Template_Aug2021.potx" id="{3C877D09-A027-4A54-90F8-D8E1B0BABAF3}" vid="{0DC0A601-2880-433D-8EDE-98C99C8D5565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PT_Template_Aug2021.potx" id="{3C877D09-A027-4A54-90F8-D8E1B0BABAF3}" vid="{C861FBA1-9D5C-446F-A000-EB20A8722F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714CF6683E8041AFD1C5610185BCF7" ma:contentTypeVersion="10" ma:contentTypeDescription="Create a new document." ma:contentTypeScope="" ma:versionID="7104a475d326ed95f91e23864542b400">
  <xsd:schema xmlns:xsd="http://www.w3.org/2001/XMLSchema" xmlns:xs="http://www.w3.org/2001/XMLSchema" xmlns:p="http://schemas.microsoft.com/office/2006/metadata/properties" xmlns:ns1="http://schemas.microsoft.com/sharepoint/v3" xmlns:ns2="4724af67-6ca7-4004-8ba4-af13d9fc8dce" xmlns:ns3="7741d717-973a-4876-bbd8-8b1348132c55" targetNamespace="http://schemas.microsoft.com/office/2006/metadata/properties" ma:root="true" ma:fieldsID="a81e0fcb11375a0e94f931036aeffa0a" ns1:_="" ns2:_="" ns3:_="">
    <xsd:import namespace="http://schemas.microsoft.com/sharepoint/v3"/>
    <xsd:import namespace="4724af67-6ca7-4004-8ba4-af13d9fc8dce"/>
    <xsd:import namespace="7741d717-973a-4876-bbd8-8b1348132c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4af67-6ca7-4004-8ba4-af13d9fc8d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1d717-973a-4876-bbd8-8b1348132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C6D06-543F-43F8-8369-7499BEFD9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724af67-6ca7-4004-8ba4-af13d9fc8dce"/>
    <ds:schemaRef ds:uri="7741d717-973a-4876-bbd8-8b1348132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647c833-fbf3-42d0-9d1a-fdc4c4d8b08f"/>
    <ds:schemaRef ds:uri="http://purl.org/dc/elements/1.1/"/>
    <ds:schemaRef ds:uri="http://schemas.microsoft.com/office/2006/metadata/properties"/>
    <ds:schemaRef ds:uri="http://schemas.microsoft.com/sharepoint/v3"/>
    <ds:schemaRef ds:uri="ebe725d4-5a61-4827-9af4-da8e7f768b9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512</TotalTime>
  <Words>396</Words>
  <Application>Microsoft Office PowerPoint</Application>
  <PresentationFormat>Custom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Calculating Azure Services Prices (generally)</vt:lpstr>
      <vt:lpstr>General Pricing Models Across Services</vt:lpstr>
      <vt:lpstr>Acquiring Metrics &amp; Costs</vt:lpstr>
      <vt:lpstr>Gotchas to calculating pricing</vt:lpstr>
      <vt:lpstr>What are we building today?</vt:lpstr>
      <vt:lpstr>Teams &amp; Logistics</vt:lpstr>
      <vt:lpstr>Let’s get started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Azure PowerPoint template</dc:subject>
  <dc:creator>Rashed Talukder</dc:creator>
  <cp:keywords/>
  <dc:description>Template: Ariel Butz; ZUM Communications
Formatting: 
Audience Type:</dc:description>
  <cp:lastModifiedBy>Rashed Talukder</cp:lastModifiedBy>
  <cp:revision>4</cp:revision>
  <dcterms:created xsi:type="dcterms:W3CDTF">2024-05-16T22:34:22Z</dcterms:created>
  <dcterms:modified xsi:type="dcterms:W3CDTF">2024-05-17T07:07:09Z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0x01010013714CF6683E8041AFD1C5610185BCF7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