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256" r:id="rId5"/>
    <p:sldId id="283" r:id="rId6"/>
    <p:sldId id="373" r:id="rId7"/>
    <p:sldId id="374" r:id="rId8"/>
    <p:sldId id="258" r:id="rId9"/>
    <p:sldId id="351" r:id="rId10"/>
    <p:sldId id="352" r:id="rId11"/>
    <p:sldId id="354" r:id="rId12"/>
    <p:sldId id="356" r:id="rId13"/>
    <p:sldId id="359" r:id="rId14"/>
    <p:sldId id="360" r:id="rId15"/>
    <p:sldId id="361" r:id="rId16"/>
    <p:sldId id="362" r:id="rId17"/>
    <p:sldId id="363" r:id="rId18"/>
    <p:sldId id="369" r:id="rId19"/>
    <p:sldId id="26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1BE241D2-0D5E-4ABD-B104-0552CAD3C2A2}">
          <p14:sldIdLst>
            <p14:sldId id="256"/>
            <p14:sldId id="283"/>
            <p14:sldId id="373"/>
            <p14:sldId id="374"/>
            <p14:sldId id="258"/>
            <p14:sldId id="351"/>
            <p14:sldId id="352"/>
            <p14:sldId id="354"/>
            <p14:sldId id="356"/>
            <p14:sldId id="359"/>
            <p14:sldId id="360"/>
            <p14:sldId id="361"/>
            <p14:sldId id="362"/>
            <p14:sldId id="363"/>
            <p14:sldId id="36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8CC82-6ED9-4566-B205-62B4EB3575D6}" v="18" dt="2024-11-11T01:37:30.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94" autoAdjust="0"/>
  </p:normalViewPr>
  <p:slideViewPr>
    <p:cSldViewPr snapToGrid="0">
      <p:cViewPr varScale="1">
        <p:scale>
          <a:sx n="117" d="100"/>
          <a:sy n="117" d="100"/>
        </p:scale>
        <p:origin x="208" y="26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92D7A-F567-45ED-A171-5960C8910D3B}" type="datetimeFigureOut">
              <a:rPr lang="pt-BR" smtClean="0"/>
              <a:t>10/11/2024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3505F-E207-4F1F-800D-0403142CB796}" type="slidenum">
              <a:rPr lang="pt-BR" smtClean="0"/>
              <a:t>‹nº›</a:t>
            </a:fld>
            <a:endParaRPr lang="pt-BR"/>
          </a:p>
        </p:txBody>
      </p:sp>
    </p:spTree>
    <p:extLst>
      <p:ext uri="{BB962C8B-B14F-4D97-AF65-F5344CB8AC3E}">
        <p14:creationId xmlns:p14="http://schemas.microsoft.com/office/powerpoint/2010/main" val="338145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solução</a:t>
            </a:r>
          </a:p>
        </p:txBody>
      </p:sp>
      <p:sp>
        <p:nvSpPr>
          <p:cNvPr id="4" name="Espaço Reservado para Número de Slide 3"/>
          <p:cNvSpPr>
            <a:spLocks noGrp="1"/>
          </p:cNvSpPr>
          <p:nvPr>
            <p:ph type="sldNum" sz="quarter" idx="5"/>
          </p:nvPr>
        </p:nvSpPr>
        <p:spPr/>
        <p:txBody>
          <a:bodyPr/>
          <a:lstStyle/>
          <a:p>
            <a:fld id="{4B93505F-E207-4F1F-800D-0403142CB796}" type="slidenum">
              <a:rPr lang="pt-BR" smtClean="0"/>
              <a:t>1</a:t>
            </a:fld>
            <a:endParaRPr lang="pt-BR"/>
          </a:p>
        </p:txBody>
      </p:sp>
    </p:spTree>
    <p:extLst>
      <p:ext uri="{BB962C8B-B14F-4D97-AF65-F5344CB8AC3E}">
        <p14:creationId xmlns:p14="http://schemas.microsoft.com/office/powerpoint/2010/main" val="2117406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pt-BR"/>
              <a:t>Clique para editar o título Mestre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7251AB6-5151-4984-BEBB-935B1FC03646}" type="datetimeFigureOut">
              <a:rPr lang="pt-BR" smtClean="0"/>
              <a:t>10/11/2024</a:t>
            </a:fld>
            <a:endParaRPr lang="pt-BR"/>
          </a:p>
        </p:txBody>
      </p:sp>
      <p:sp>
        <p:nvSpPr>
          <p:cNvPr id="5" name="Footer Placeholder 4"/>
          <p:cNvSpPr>
            <a:spLocks noGrp="1"/>
          </p:cNvSpPr>
          <p:nvPr>
            <p:ph type="ftr" sz="quarter" idx="11"/>
          </p:nvPr>
        </p:nvSpPr>
        <p:spPr>
          <a:xfrm>
            <a:off x="2416500" y="329307"/>
            <a:ext cx="4973915" cy="309201"/>
          </a:xfrm>
        </p:spPr>
        <p:txBody>
          <a:bodyPr/>
          <a:lstStyle/>
          <a:p>
            <a:endParaRPr lang="pt-BR"/>
          </a:p>
        </p:txBody>
      </p:sp>
      <p:sp>
        <p:nvSpPr>
          <p:cNvPr id="6" name="Slide Number Placeholder 5"/>
          <p:cNvSpPr>
            <a:spLocks noGrp="1"/>
          </p:cNvSpPr>
          <p:nvPr>
            <p:ph type="sldNum" sz="quarter" idx="12"/>
          </p:nvPr>
        </p:nvSpPr>
        <p:spPr>
          <a:xfrm>
            <a:off x="1437664" y="798973"/>
            <a:ext cx="811019" cy="503578"/>
          </a:xfrm>
        </p:spPr>
        <p:txBody>
          <a:bodyPr/>
          <a:lstStyle/>
          <a:p>
            <a:fld id="{AF92B4D2-13D7-4599-8294-B3013E98A6FB}" type="slidenum">
              <a:rPr lang="pt-BR" smtClean="0"/>
              <a:t>‹nº›</a:t>
            </a:fld>
            <a:endParaRPr lang="pt-B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2339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7251AB6-5151-4984-BEBB-935B1FC03646}" type="datetimeFigureOut">
              <a:rPr lang="pt-BR" smtClean="0"/>
              <a:t>10/11/2024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F92B4D2-13D7-4599-8294-B3013E98A6FB}" type="slidenum">
              <a:rPr lang="pt-BR" smtClean="0"/>
              <a:t>‹nº›</a:t>
            </a:fld>
            <a:endParaRPr lang="pt-B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492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7251AB6-5151-4984-BEBB-935B1FC03646}" type="datetimeFigureOut">
              <a:rPr lang="pt-BR" smtClean="0"/>
              <a:t>10/11/2024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F92B4D2-13D7-4599-8294-B3013E98A6FB}" type="slidenum">
              <a:rPr lang="pt-BR" smtClean="0"/>
              <a:t>‹nº›</a:t>
            </a:fld>
            <a:endParaRPr lang="pt-B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9615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7251AB6-5151-4984-BEBB-935B1FC03646}" type="datetimeFigureOut">
              <a:rPr lang="pt-BR" smtClean="0"/>
              <a:t>10/11/2024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F92B4D2-13D7-4599-8294-B3013E98A6FB}" type="slidenum">
              <a:rPr lang="pt-BR" smtClean="0"/>
              <a:t>‹nº›</a:t>
            </a:fld>
            <a:endParaRPr lang="pt-B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53400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pt-BR"/>
              <a:t>Clique para editar o título Mestre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7251AB6-5151-4984-BEBB-935B1FC03646}" type="datetimeFigureOut">
              <a:rPr lang="pt-BR" smtClean="0"/>
              <a:t>10/11/2024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F92B4D2-13D7-4599-8294-B3013E98A6FB}" type="slidenum">
              <a:rPr lang="pt-BR" smtClean="0"/>
              <a:t>‹nº›</a:t>
            </a:fld>
            <a:endParaRPr lang="pt-B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9460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7251AB6-5151-4984-BEBB-935B1FC03646}" type="datetimeFigureOut">
              <a:rPr lang="pt-BR" smtClean="0"/>
              <a:t>10/11/2024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F92B4D2-13D7-4599-8294-B3013E98A6FB}" type="slidenum">
              <a:rPr lang="pt-BR" smtClean="0"/>
              <a:t>‹nº›</a:t>
            </a:fld>
            <a:endParaRPr lang="pt-B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124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447191" y="2824269"/>
            <a:ext cx="4645152" cy="2644457"/>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412362" y="2821491"/>
            <a:ext cx="4645152" cy="263737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7251AB6-5151-4984-BEBB-935B1FC03646}" type="datetimeFigureOut">
              <a:rPr lang="pt-BR" smtClean="0"/>
              <a:t>10/11/2024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F92B4D2-13D7-4599-8294-B3013E98A6FB}" type="slidenum">
              <a:rPr lang="pt-BR" smtClean="0"/>
              <a:t>‹nº›</a:t>
            </a:fld>
            <a:endParaRPr lang="pt-B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6924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7251AB6-5151-4984-BEBB-935B1FC03646}" type="datetimeFigureOut">
              <a:rPr lang="pt-BR" smtClean="0"/>
              <a:t>10/11/2024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F92B4D2-13D7-4599-8294-B3013E98A6FB}" type="slidenum">
              <a:rPr lang="pt-BR" smtClean="0"/>
              <a:t>‹nº›</a:t>
            </a:fld>
            <a:endParaRPr lang="pt-B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71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251AB6-5151-4984-BEBB-935B1FC03646}" type="datetimeFigureOut">
              <a:rPr lang="pt-BR" smtClean="0"/>
              <a:t>10/11/2024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F92B4D2-13D7-4599-8294-B3013E98A6FB}" type="slidenum">
              <a:rPr lang="pt-BR" smtClean="0"/>
              <a:t>‹nº›</a:t>
            </a:fld>
            <a:endParaRPr lang="pt-BR"/>
          </a:p>
        </p:txBody>
      </p:sp>
    </p:spTree>
    <p:extLst>
      <p:ext uri="{BB962C8B-B14F-4D97-AF65-F5344CB8AC3E}">
        <p14:creationId xmlns:p14="http://schemas.microsoft.com/office/powerpoint/2010/main" val="3361188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pt-BR"/>
              <a:t>Clique para editar o título Mestre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7251AB6-5151-4984-BEBB-935B1FC03646}" type="datetimeFigureOut">
              <a:rPr lang="pt-BR" smtClean="0"/>
              <a:t>10/11/2024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F92B4D2-13D7-4599-8294-B3013E98A6FB}" type="slidenum">
              <a:rPr lang="pt-BR" smtClean="0"/>
              <a:t>‹nº›</a:t>
            </a:fld>
            <a:endParaRPr lang="pt-B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391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7251AB6-5151-4984-BEBB-935B1FC03646}" type="datetimeFigureOut">
              <a:rPr lang="pt-BR" smtClean="0"/>
              <a:t>10/11/2024</a:t>
            </a:fld>
            <a:endParaRPr lang="pt-BR"/>
          </a:p>
        </p:txBody>
      </p:sp>
      <p:sp>
        <p:nvSpPr>
          <p:cNvPr id="6" name="Footer Placeholder 5"/>
          <p:cNvSpPr>
            <a:spLocks noGrp="1"/>
          </p:cNvSpPr>
          <p:nvPr>
            <p:ph type="ftr" sz="quarter" idx="11"/>
          </p:nvPr>
        </p:nvSpPr>
        <p:spPr>
          <a:xfrm>
            <a:off x="1447382" y="318640"/>
            <a:ext cx="5541004" cy="320931"/>
          </a:xfrm>
        </p:spPr>
        <p:txBody>
          <a:bodyPr/>
          <a:lstStyle/>
          <a:p>
            <a:endParaRPr lang="pt-BR"/>
          </a:p>
        </p:txBody>
      </p:sp>
      <p:sp>
        <p:nvSpPr>
          <p:cNvPr id="7" name="Slide Number Placeholder 6"/>
          <p:cNvSpPr>
            <a:spLocks noGrp="1"/>
          </p:cNvSpPr>
          <p:nvPr>
            <p:ph type="sldNum" sz="quarter" idx="12"/>
          </p:nvPr>
        </p:nvSpPr>
        <p:spPr/>
        <p:txBody>
          <a:bodyPr/>
          <a:lstStyle/>
          <a:p>
            <a:fld id="{AF92B4D2-13D7-4599-8294-B3013E98A6FB}" type="slidenum">
              <a:rPr lang="pt-BR" smtClean="0"/>
              <a:t>‹nº›</a:t>
            </a:fld>
            <a:endParaRPr lang="pt-B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8451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94000"/>
                <a:satMod val="80000"/>
                <a:lumMod val="106000"/>
              </a:schemeClr>
            </a:gs>
            <a:gs pos="100000">
              <a:schemeClr val="bg2">
                <a:shade val="80000"/>
              </a:schemeClr>
            </a:gs>
          </a:gsLst>
          <a:path path="circle">
            <a:fillToRect l="43000" r="43000" b="100000"/>
          </a:path>
          <a:tileRect/>
        </a:gradFill>
        <a:effectLst/>
      </p:bgPr>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7251AB6-5151-4984-BEBB-935B1FC03646}" type="datetimeFigureOut">
              <a:rPr lang="pt-BR" smtClean="0"/>
              <a:t>10/11/2024</a:t>
            </a:fld>
            <a:endParaRPr lang="pt-B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F92B4D2-13D7-4599-8294-B3013E98A6FB}" type="slidenum">
              <a:rPr lang="pt-BR" smtClean="0"/>
              <a:t>‹nº›</a:t>
            </a:fld>
            <a:endParaRPr lang="pt-B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1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ctrTitle"/>
          </p:nvPr>
        </p:nvSpPr>
        <p:spPr>
          <a:xfrm>
            <a:off x="1452616" y="962902"/>
            <a:ext cx="4176384" cy="2380828"/>
          </a:xfrm>
        </p:spPr>
        <p:txBody>
          <a:bodyPr>
            <a:normAutofit/>
          </a:bodyPr>
          <a:lstStyle/>
          <a:p>
            <a:r>
              <a:rPr lang="pt-BR" sz="4400" b="1"/>
              <a:t>Fidelidade</a:t>
            </a:r>
            <a:r>
              <a:rPr lang="pt-BR" sz="4400"/>
              <a:t>+</a:t>
            </a:r>
          </a:p>
        </p:txBody>
      </p:sp>
      <p:sp>
        <p:nvSpPr>
          <p:cNvPr id="3" name="Subtítulo 2"/>
          <p:cNvSpPr>
            <a:spLocks noGrp="1"/>
          </p:cNvSpPr>
          <p:nvPr>
            <p:ph type="subTitle" idx="1"/>
          </p:nvPr>
        </p:nvSpPr>
        <p:spPr>
          <a:xfrm>
            <a:off x="1452617" y="3531204"/>
            <a:ext cx="4171479" cy="1610643"/>
          </a:xfrm>
        </p:spPr>
        <p:txBody>
          <a:bodyPr>
            <a:normAutofit fontScale="92500"/>
          </a:bodyPr>
          <a:lstStyle/>
          <a:p>
            <a:pPr algn="ctr">
              <a:lnSpc>
                <a:spcPct val="110000"/>
              </a:lnSpc>
            </a:pPr>
            <a:r>
              <a:rPr lang="pt-BR" sz="1200" dirty="0"/>
              <a:t>André Luiz Sazana Waleczki - RM 559685 (Responsável)</a:t>
            </a:r>
          </a:p>
          <a:p>
            <a:pPr algn="ctr">
              <a:lnSpc>
                <a:spcPct val="110000"/>
              </a:lnSpc>
            </a:pPr>
            <a:r>
              <a:rPr lang="pt-BR" sz="1200" dirty="0"/>
              <a:t>Guilherme Vinícius dos Santos - RM 560564</a:t>
            </a:r>
          </a:p>
          <a:p>
            <a:pPr algn="ctr">
              <a:lnSpc>
                <a:spcPct val="110000"/>
              </a:lnSpc>
            </a:pPr>
            <a:r>
              <a:rPr lang="pt-BR" sz="1200" dirty="0"/>
              <a:t>Henrique Caproni Siqueira - RM 560105</a:t>
            </a:r>
          </a:p>
          <a:p>
            <a:pPr algn="ctr">
              <a:lnSpc>
                <a:spcPct val="110000"/>
              </a:lnSpc>
            </a:pPr>
            <a:r>
              <a:rPr lang="pt-BR" sz="1200" dirty="0"/>
              <a:t>Renan Thiago Aviz e silva - rM 560849</a:t>
            </a:r>
          </a:p>
          <a:p>
            <a:pPr algn="ctr">
              <a:lnSpc>
                <a:spcPct val="110000"/>
              </a:lnSpc>
            </a:pPr>
            <a:r>
              <a:rPr lang="pt-BR" sz="1200" dirty="0"/>
              <a:t>Thiago Evangelista Dias - RM 559403</a:t>
            </a:r>
          </a:p>
        </p:txBody>
      </p:sp>
      <p:cxnSp>
        <p:nvCxnSpPr>
          <p:cNvPr id="14" name="Straight Connector 13">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Graphic 6" descr="Aperto de mão">
            <a:extLst>
              <a:ext uri="{FF2B5EF4-FFF2-40B4-BE49-F238E27FC236}">
                <a16:creationId xmlns:a16="http://schemas.microsoft.com/office/drawing/2014/main" id="{C55AA42A-A96D-077E-E3EC-6403574CC8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16" name="Picture 15">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8" name="Straight Connector 1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515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E97ED-2723-2691-EE33-7EA8664676E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D1C7DB3-EFB1-BB90-B584-175E52BE1A24}"/>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9CE7EFBE-6179-520F-606D-FA296E08C5A4}"/>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3"/>
            </a:pPr>
            <a:r>
              <a:rPr lang="pt-BR" sz="1800" b="1" dirty="0"/>
              <a:t>Inteligência e Modelagem de Dados</a:t>
            </a:r>
          </a:p>
          <a:p>
            <a:pPr lvl="1">
              <a:lnSpc>
                <a:spcPct val="100000"/>
              </a:lnSpc>
            </a:pPr>
            <a:r>
              <a:rPr lang="pt-BR" sz="1600" b="1" dirty="0"/>
              <a:t>Previsão de Recompra</a:t>
            </a:r>
            <a:r>
              <a:rPr lang="pt-BR" sz="1600" dirty="0"/>
              <a:t>: </a:t>
            </a:r>
            <a:r>
              <a:rPr lang="pt-BR" sz="1600" dirty="0" err="1"/>
              <a:t>Churn</a:t>
            </a:r>
            <a:r>
              <a:rPr lang="pt-BR" sz="1600" dirty="0"/>
              <a:t> </a:t>
            </a:r>
            <a:r>
              <a:rPr lang="pt-BR" sz="1600" dirty="0" err="1"/>
              <a:t>Prediction</a:t>
            </a:r>
            <a:r>
              <a:rPr lang="pt-BR" sz="1600" dirty="0"/>
              <a:t> com Random Forest.</a:t>
            </a:r>
          </a:p>
          <a:p>
            <a:pPr lvl="2">
              <a:lnSpc>
                <a:spcPct val="100000"/>
              </a:lnSpc>
              <a:buFont typeface="Wingdings" panose="05000000000000000000" pitchFamily="2" charset="2"/>
              <a:buChar char="Ø"/>
            </a:pPr>
            <a:r>
              <a:rPr lang="pt-BR" sz="1400" dirty="0"/>
              <a:t>O </a:t>
            </a:r>
            <a:r>
              <a:rPr lang="pt-BR" sz="1400" dirty="0" err="1"/>
              <a:t>churn</a:t>
            </a:r>
            <a:r>
              <a:rPr lang="pt-BR" sz="1400" dirty="0"/>
              <a:t> </a:t>
            </a:r>
            <a:r>
              <a:rPr lang="pt-BR" sz="1400" dirty="0" err="1"/>
              <a:t>prediction</a:t>
            </a:r>
            <a:r>
              <a:rPr lang="pt-BR" sz="1400" dirty="0"/>
              <a:t> (ou previsão de </a:t>
            </a:r>
            <a:r>
              <a:rPr lang="pt-BR" sz="1400" dirty="0" err="1"/>
              <a:t>churn</a:t>
            </a:r>
            <a:r>
              <a:rPr lang="pt-BR" sz="1400" dirty="0"/>
              <a:t>) é o processo de prever se um cliente ou usuário vai deixar de utilizar um produto ou serviço em um determinado período de tempo. Em termos de negócios, o "</a:t>
            </a:r>
            <a:r>
              <a:rPr lang="pt-BR" sz="1400" dirty="0" err="1"/>
              <a:t>churn</a:t>
            </a:r>
            <a:r>
              <a:rPr lang="pt-BR" sz="1400" dirty="0"/>
              <a:t>" (ou "taxa de cancelamento") se refere à perda de clientes. Para as empresas, entender quais clientes estão mais propensos a sair pode ajudar a adotar estratégias para reter esses clientes, melhorar a experiência do usuário e reduzir custos com aquisição de novos clientes.</a:t>
            </a:r>
          </a:p>
          <a:p>
            <a:pPr lvl="2">
              <a:lnSpc>
                <a:spcPct val="100000"/>
              </a:lnSpc>
              <a:buFont typeface="Wingdings" panose="05000000000000000000" pitchFamily="2" charset="2"/>
              <a:buChar char="Ø"/>
            </a:pPr>
            <a:r>
              <a:rPr lang="pt-BR" sz="1400" dirty="0"/>
              <a:t>O Random Forest é um algoritmo de aprendizado de máquina muito utilizado para problemas de classificação e regressão, sendo especialmente eficiente em dados com alta dimensionalidade e complexidade, como os dados de clientes que têm muitos atributos. No caso da previsão de </a:t>
            </a:r>
            <a:r>
              <a:rPr lang="pt-BR" sz="1400" dirty="0" err="1"/>
              <a:t>churn</a:t>
            </a:r>
            <a:r>
              <a:rPr lang="pt-BR" sz="1400" dirty="0"/>
              <a:t>, o objetivo é classificar os clientes em duas categorias: "vai cancelar" ou "não vai cancelar".</a:t>
            </a:r>
          </a:p>
          <a:p>
            <a:pPr lvl="2">
              <a:lnSpc>
                <a:spcPct val="100000"/>
              </a:lnSpc>
              <a:buFont typeface="Wingdings" panose="05000000000000000000" pitchFamily="2" charset="2"/>
              <a:buChar char="Ø"/>
            </a:pPr>
            <a:r>
              <a:rPr lang="pt-BR" sz="1400" b="1" dirty="0"/>
              <a:t>Vantagens do uso de Random Forest para </a:t>
            </a:r>
            <a:r>
              <a:rPr lang="pt-BR" sz="1400" b="1" dirty="0" err="1"/>
              <a:t>Churn</a:t>
            </a:r>
            <a:r>
              <a:rPr lang="pt-BR" sz="1400" b="1" dirty="0"/>
              <a:t> </a:t>
            </a:r>
            <a:r>
              <a:rPr lang="pt-BR" sz="1400" b="1" dirty="0" err="1"/>
              <a:t>Predictio</a:t>
            </a:r>
            <a:r>
              <a:rPr lang="pt-BR" sz="1400" dirty="0" err="1"/>
              <a:t>n</a:t>
            </a:r>
            <a:r>
              <a:rPr lang="pt-BR" sz="1400" dirty="0"/>
              <a:t>:</a:t>
            </a:r>
          </a:p>
          <a:p>
            <a:pPr lvl="3">
              <a:lnSpc>
                <a:spcPct val="100000"/>
              </a:lnSpc>
            </a:pPr>
            <a:r>
              <a:rPr lang="pt-BR" sz="1200" dirty="0"/>
              <a:t>Robustez: O Random Forest tende a ser resistente ao </a:t>
            </a:r>
            <a:r>
              <a:rPr lang="pt-BR" sz="1200" dirty="0" err="1"/>
              <a:t>overfitting</a:t>
            </a:r>
            <a:r>
              <a:rPr lang="pt-BR" sz="1200" dirty="0"/>
              <a:t> (ajuste excessivo) porque usa várias árvores de decisão, o que melhora a generalização do modelo.</a:t>
            </a:r>
          </a:p>
          <a:p>
            <a:pPr lvl="3">
              <a:lnSpc>
                <a:spcPct val="100000"/>
              </a:lnSpc>
            </a:pPr>
            <a:r>
              <a:rPr lang="pt-BR" sz="1200" dirty="0"/>
              <a:t>Interpretação: É possível analisar a importância de cada variável para a previsão, o que ajuda a entender os fatores que mais influenciam o </a:t>
            </a:r>
            <a:r>
              <a:rPr lang="pt-BR" sz="1200" dirty="0" err="1"/>
              <a:t>churn</a:t>
            </a:r>
            <a:r>
              <a:rPr lang="pt-BR" sz="1200" dirty="0"/>
              <a:t>.</a:t>
            </a:r>
          </a:p>
          <a:p>
            <a:pPr lvl="3">
              <a:lnSpc>
                <a:spcPct val="100000"/>
              </a:lnSpc>
            </a:pPr>
            <a:r>
              <a:rPr lang="pt-BR" sz="1200" dirty="0"/>
              <a:t>Versatilidade: O Random Forest pode lidar com dados numéricos e categóricos sem a necessidade de muitas transformações.</a:t>
            </a:r>
          </a:p>
        </p:txBody>
      </p:sp>
    </p:spTree>
    <p:extLst>
      <p:ext uri="{BB962C8B-B14F-4D97-AF65-F5344CB8AC3E}">
        <p14:creationId xmlns:p14="http://schemas.microsoft.com/office/powerpoint/2010/main" val="78685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522CA-110A-5B5B-9B76-E6C59B8B63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5F2EEA3-C33A-294D-BE98-2BDF519D25BD}"/>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A66CBC9E-1103-11DA-9B96-A756ED77254B}"/>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3"/>
            </a:pPr>
            <a:r>
              <a:rPr lang="pt-BR" sz="1800" b="1" dirty="0"/>
              <a:t>Inteligência e Modelagem de Dados</a:t>
            </a:r>
          </a:p>
          <a:p>
            <a:pPr lvl="1">
              <a:lnSpc>
                <a:spcPct val="100000"/>
              </a:lnSpc>
            </a:pPr>
            <a:r>
              <a:rPr lang="pt-BR" sz="1600" b="1" dirty="0"/>
              <a:t>Segmentação de Clientes</a:t>
            </a:r>
            <a:r>
              <a:rPr lang="pt-BR" sz="1600" dirty="0"/>
              <a:t>: </a:t>
            </a:r>
            <a:r>
              <a:rPr lang="pt-BR" sz="1600" dirty="0" err="1"/>
              <a:t>Clustering</a:t>
            </a:r>
            <a:r>
              <a:rPr lang="pt-BR" sz="1600" dirty="0"/>
              <a:t> com K-</a:t>
            </a:r>
            <a:r>
              <a:rPr lang="pt-BR" sz="1600" dirty="0" err="1"/>
              <a:t>means</a:t>
            </a:r>
            <a:r>
              <a:rPr lang="pt-BR" sz="1600" dirty="0"/>
              <a:t>.</a:t>
            </a:r>
          </a:p>
          <a:p>
            <a:pPr lvl="2">
              <a:lnSpc>
                <a:spcPct val="100000"/>
              </a:lnSpc>
              <a:buFont typeface="Wingdings" panose="05000000000000000000" pitchFamily="2" charset="2"/>
              <a:buChar char="Ø"/>
            </a:pPr>
            <a:r>
              <a:rPr lang="pt-BR" dirty="0"/>
              <a:t>O </a:t>
            </a:r>
            <a:r>
              <a:rPr lang="pt-BR" dirty="0" err="1"/>
              <a:t>clustering</a:t>
            </a:r>
            <a:r>
              <a:rPr lang="pt-BR" dirty="0"/>
              <a:t> é uma técnica de aprendizado de máquina não supervisionado usada para agrupar dados em diferentes clusters (ou "agrupamentos"), onde os dados dentro de cada cluster são mais semelhantes entre si do que com os dados de outros clusters. O objetivo é descobrir padrões ou estruturas escondidas nos dados sem a necessidade de rótulos pré-definidos. </a:t>
            </a:r>
          </a:p>
          <a:p>
            <a:pPr lvl="2">
              <a:lnSpc>
                <a:spcPct val="100000"/>
              </a:lnSpc>
              <a:buFont typeface="Wingdings" panose="05000000000000000000" pitchFamily="2" charset="2"/>
              <a:buChar char="Ø"/>
            </a:pPr>
            <a:r>
              <a:rPr lang="pt-BR" dirty="0"/>
              <a:t>O K-</a:t>
            </a:r>
            <a:r>
              <a:rPr lang="pt-BR" dirty="0" err="1"/>
              <a:t>means</a:t>
            </a:r>
            <a:r>
              <a:rPr lang="pt-BR" dirty="0"/>
              <a:t> é um dos algoritmos mais populares para </a:t>
            </a:r>
            <a:r>
              <a:rPr lang="pt-BR" dirty="0" err="1"/>
              <a:t>clustering</a:t>
            </a:r>
            <a:r>
              <a:rPr lang="pt-BR" dirty="0"/>
              <a:t>, especialmente em conjuntos de dados grandes e de alta dimensionalidade. O algoritmo K-</a:t>
            </a:r>
            <a:r>
              <a:rPr lang="pt-BR" dirty="0" err="1"/>
              <a:t>means</a:t>
            </a:r>
            <a:r>
              <a:rPr lang="pt-BR" dirty="0"/>
              <a:t> é um processo iterativo que busca dividir um conjunto de dados em K clusters (grupos), onde cada cluster é representado por um centroide (um ponto médio, ou centro do cluster). O K-</a:t>
            </a:r>
            <a:r>
              <a:rPr lang="pt-BR" dirty="0" err="1"/>
              <a:t>means</a:t>
            </a:r>
            <a:r>
              <a:rPr lang="pt-BR" dirty="0"/>
              <a:t> tenta minimizar a soma das distâncias quadradas entre os pontos dos dados e o centroide do cluster ao qual pertencem.</a:t>
            </a:r>
          </a:p>
        </p:txBody>
      </p:sp>
    </p:spTree>
    <p:extLst>
      <p:ext uri="{BB962C8B-B14F-4D97-AF65-F5344CB8AC3E}">
        <p14:creationId xmlns:p14="http://schemas.microsoft.com/office/powerpoint/2010/main" val="2007181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07DEB-E4AB-5627-6403-B2D23867E8B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E15CF0F-327D-C9D2-13FC-84ABCE0E2EBD}"/>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57FB3E8D-EE2B-FC65-7DF8-749B31E6D166}"/>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3"/>
            </a:pPr>
            <a:r>
              <a:rPr lang="pt-BR" sz="1800" b="1" dirty="0"/>
              <a:t>Inteligência e Modelagem de Dados</a:t>
            </a:r>
          </a:p>
          <a:p>
            <a:pPr lvl="1">
              <a:lnSpc>
                <a:spcPct val="100000"/>
              </a:lnSpc>
            </a:pPr>
            <a:r>
              <a:rPr lang="pt-BR" sz="1600" b="1" dirty="0"/>
              <a:t>Otimização de Preço Dinâmico</a:t>
            </a:r>
            <a:r>
              <a:rPr lang="pt-BR" sz="1600" dirty="0"/>
              <a:t>:  Algoritmos de Elasticidade-preço e Regressão Linear Simples.</a:t>
            </a:r>
          </a:p>
          <a:p>
            <a:pPr lvl="2">
              <a:lnSpc>
                <a:spcPct val="100000"/>
              </a:lnSpc>
              <a:buFont typeface="Wingdings" panose="05000000000000000000" pitchFamily="2" charset="2"/>
              <a:buChar char="Ø"/>
            </a:pPr>
            <a:r>
              <a:rPr lang="pt-BR" dirty="0"/>
              <a:t>A elasticidade-preço da demanda é um conceito econômico que mede a sensibilidade da quantidade demandada de um produto ou serviço em relação a uma mudança no preço. Em termos simples, a elasticidade de preço mostra quanto a quantidade demandada muda quando o preço é alterado. Se a elasticidade for alta, significa que o consumidor é muito sensível a mudanças no preço; se for baixa, significa que o consumidor é menos sensível.</a:t>
            </a:r>
          </a:p>
          <a:p>
            <a:pPr lvl="2">
              <a:lnSpc>
                <a:spcPct val="100000"/>
              </a:lnSpc>
              <a:buFont typeface="Wingdings" panose="05000000000000000000" pitchFamily="2" charset="2"/>
              <a:buChar char="Ø"/>
            </a:pPr>
            <a:r>
              <a:rPr lang="pt-BR" dirty="0"/>
              <a:t>Iremos abordar a elasticidade de preço utilizando a regressão linear, onde a variável dependente seria a quantidade demandada e a variável independente seria o preço.</a:t>
            </a:r>
          </a:p>
        </p:txBody>
      </p:sp>
    </p:spTree>
    <p:extLst>
      <p:ext uri="{BB962C8B-B14F-4D97-AF65-F5344CB8AC3E}">
        <p14:creationId xmlns:p14="http://schemas.microsoft.com/office/powerpoint/2010/main" val="46154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05CEA-EEE6-529E-B9A4-548FAE25E9B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20949B9-0206-1C30-8BD7-5B9015350AB1}"/>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C39E5507-2C29-8424-109C-344BC7895491}"/>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3"/>
            </a:pPr>
            <a:r>
              <a:rPr lang="pt-BR" sz="1800" b="1" dirty="0"/>
              <a:t>Inteligência e Modelagem de Dados</a:t>
            </a:r>
          </a:p>
          <a:p>
            <a:pPr lvl="1">
              <a:lnSpc>
                <a:spcPct val="100000"/>
              </a:lnSpc>
            </a:pPr>
            <a:r>
              <a:rPr lang="pt-BR" sz="1600" b="1" dirty="0"/>
              <a:t>Recomendações e Cross-Sell</a:t>
            </a:r>
            <a:r>
              <a:rPr lang="pt-BR" sz="1600" dirty="0"/>
              <a:t>: </a:t>
            </a:r>
            <a:r>
              <a:rPr lang="pt-BR" sz="1600" dirty="0" err="1"/>
              <a:t>Collaborative</a:t>
            </a:r>
            <a:r>
              <a:rPr lang="pt-BR" sz="1600" dirty="0"/>
              <a:t> </a:t>
            </a:r>
            <a:r>
              <a:rPr lang="pt-BR" sz="1600" dirty="0" err="1"/>
              <a:t>Filtering</a:t>
            </a:r>
            <a:r>
              <a:rPr lang="pt-BR" sz="1600" dirty="0"/>
              <a:t>.</a:t>
            </a:r>
          </a:p>
          <a:p>
            <a:pPr lvl="2">
              <a:lnSpc>
                <a:spcPct val="100000"/>
              </a:lnSpc>
              <a:buFont typeface="Wingdings" panose="05000000000000000000" pitchFamily="2" charset="2"/>
              <a:buChar char="Ø"/>
            </a:pPr>
            <a:r>
              <a:rPr lang="pt-BR" dirty="0" err="1"/>
              <a:t>Collaborative</a:t>
            </a:r>
            <a:r>
              <a:rPr lang="pt-BR" dirty="0"/>
              <a:t> </a:t>
            </a:r>
            <a:r>
              <a:rPr lang="pt-BR" dirty="0" err="1"/>
              <a:t>Filtering</a:t>
            </a:r>
            <a:r>
              <a:rPr lang="pt-BR" dirty="0"/>
              <a:t> (Filtragem Colaborativa) é uma técnica de recomendação amplamente utilizada para sistemas de recomendação, como os encontrados em plataformas de streaming (Spotify, Netflix), e-commerce (</a:t>
            </a:r>
            <a:r>
              <a:rPr lang="pt-BR" dirty="0" err="1"/>
              <a:t>Amazon</a:t>
            </a:r>
            <a:r>
              <a:rPr lang="pt-BR" dirty="0"/>
              <a:t>), redes sociais, e outros serviços online.  A ideia central da filtragem colaborativa é usar as preferências e comportamentos de outros usuários para recomendar itens que poderiam ser interessantes para um usuário em específico. Em termos simples, a filtragem colaborativa tenta fazer previsões ou recomendações baseadas em similaridade entre os usuários ou entre os itens, sem necessariamente precisar de informações explícitas sobre os itens (como </a:t>
            </a:r>
            <a:r>
              <a:rPr lang="pt-BR" dirty="0" err="1"/>
              <a:t>tags</a:t>
            </a:r>
            <a:r>
              <a:rPr lang="pt-BR" dirty="0"/>
              <a:t>, categorias, etc.).  Ao invés disso, ela depende das interações ou avaliações passadas feitas pelos usuários, como curtidas, compras, avaliações, etc.</a:t>
            </a:r>
          </a:p>
        </p:txBody>
      </p:sp>
    </p:spTree>
    <p:extLst>
      <p:ext uri="{BB962C8B-B14F-4D97-AF65-F5344CB8AC3E}">
        <p14:creationId xmlns:p14="http://schemas.microsoft.com/office/powerpoint/2010/main" val="4018468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C56F3-6B13-7DB8-8E07-FDAF93EF7D7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5C89749-18B0-826D-78A9-DD7A17A350EA}"/>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B75F2D2C-3682-110F-FBDB-678682E23056}"/>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4"/>
            </a:pPr>
            <a:r>
              <a:rPr lang="pt-BR" sz="1800" b="1" dirty="0"/>
              <a:t>APIs e Exposição de Dados</a:t>
            </a:r>
          </a:p>
          <a:p>
            <a:pPr lvl="1">
              <a:lnSpc>
                <a:spcPct val="100000"/>
              </a:lnSpc>
            </a:pPr>
            <a:r>
              <a:rPr lang="pt-BR" sz="1600" b="1" dirty="0"/>
              <a:t>Objetivo: </a:t>
            </a:r>
            <a:r>
              <a:rPr lang="pt-BR" sz="1600" dirty="0"/>
              <a:t>Facilitar o acesso a dados e insights para outras aplicações (CRM, marketing).</a:t>
            </a:r>
            <a:endParaRPr lang="pt-BR" sz="1600" b="1" dirty="0"/>
          </a:p>
          <a:p>
            <a:pPr lvl="2">
              <a:lnSpc>
                <a:spcPct val="100000"/>
              </a:lnSpc>
              <a:buFont typeface="Wingdings" panose="05000000000000000000" pitchFamily="2" charset="2"/>
              <a:buChar char="Ø"/>
            </a:pPr>
            <a:r>
              <a:rPr lang="pt-BR" b="1" dirty="0"/>
              <a:t>APIs </a:t>
            </a:r>
            <a:r>
              <a:rPr lang="pt-BR" b="1" dirty="0" err="1"/>
              <a:t>RESTful</a:t>
            </a:r>
            <a:r>
              <a:rPr lang="pt-BR" b="1" dirty="0"/>
              <a:t>:</a:t>
            </a:r>
            <a:r>
              <a:rPr lang="pt-BR" dirty="0"/>
              <a:t> Criadas com </a:t>
            </a:r>
            <a:r>
              <a:rPr lang="pt-BR" dirty="0" err="1"/>
              <a:t>FastAPI</a:t>
            </a:r>
            <a:r>
              <a:rPr lang="pt-BR" dirty="0"/>
              <a:t> ou </a:t>
            </a:r>
            <a:r>
              <a:rPr lang="pt-BR" dirty="0" err="1"/>
              <a:t>Flask</a:t>
            </a:r>
            <a:r>
              <a:rPr lang="pt-BR" dirty="0"/>
              <a:t> para expor dados e insights.</a:t>
            </a:r>
          </a:p>
          <a:p>
            <a:pPr lvl="2">
              <a:lnSpc>
                <a:spcPct val="100000"/>
              </a:lnSpc>
              <a:buFont typeface="Wingdings" panose="05000000000000000000" pitchFamily="2" charset="2"/>
              <a:buChar char="Ø"/>
            </a:pPr>
            <a:r>
              <a:rPr lang="pt-BR" b="1" dirty="0"/>
              <a:t>Integração com CRM e Marketing:</a:t>
            </a:r>
            <a:r>
              <a:rPr lang="pt-BR" dirty="0"/>
              <a:t> Automação de campanhas de fidelização</a:t>
            </a:r>
            <a:r>
              <a:rPr lang="pt-BR" sz="1400" dirty="0"/>
              <a:t>.</a:t>
            </a:r>
          </a:p>
          <a:p>
            <a:pPr marL="514350" indent="-514350">
              <a:lnSpc>
                <a:spcPct val="100000"/>
              </a:lnSpc>
              <a:buFont typeface="+mj-lt"/>
              <a:buAutoNum type="romanUcPeriod" startAt="5"/>
            </a:pPr>
            <a:r>
              <a:rPr lang="pt-BR" sz="1800" b="1" dirty="0"/>
              <a:t>Visualização e Relatórios</a:t>
            </a:r>
          </a:p>
          <a:p>
            <a:pPr lvl="1">
              <a:lnSpc>
                <a:spcPct val="100000"/>
              </a:lnSpc>
            </a:pPr>
            <a:r>
              <a:rPr lang="pt-BR" sz="1600" b="1" dirty="0"/>
              <a:t>Objetivo: </a:t>
            </a:r>
            <a:r>
              <a:rPr lang="pt-BR" sz="1600" dirty="0"/>
              <a:t>Fornecer insights acionáveis por meio de dashboards e relatórios interativos.</a:t>
            </a:r>
          </a:p>
          <a:p>
            <a:pPr lvl="2">
              <a:lnSpc>
                <a:spcPct val="100000"/>
              </a:lnSpc>
              <a:buFont typeface="Wingdings" panose="05000000000000000000" pitchFamily="2" charset="2"/>
              <a:buChar char="Ø"/>
            </a:pPr>
            <a:r>
              <a:rPr lang="pt-BR" b="1" dirty="0"/>
              <a:t>Visualização:</a:t>
            </a:r>
            <a:r>
              <a:rPr lang="pt-BR" dirty="0"/>
              <a:t> Power BI para dashboards.</a:t>
            </a:r>
          </a:p>
          <a:p>
            <a:pPr lvl="2">
              <a:lnSpc>
                <a:spcPct val="100000"/>
              </a:lnSpc>
              <a:buFont typeface="Wingdings" panose="05000000000000000000" pitchFamily="2" charset="2"/>
              <a:buChar char="Ø"/>
            </a:pPr>
            <a:r>
              <a:rPr lang="pt-BR" b="1" dirty="0"/>
              <a:t>Relatórios Automatizados:</a:t>
            </a:r>
            <a:r>
              <a:rPr lang="pt-BR" dirty="0"/>
              <a:t> </a:t>
            </a:r>
            <a:r>
              <a:rPr lang="pt-BR" dirty="0" err="1"/>
              <a:t>Jupyter</a:t>
            </a:r>
            <a:r>
              <a:rPr lang="pt-BR" dirty="0"/>
              <a:t> Notebooks para análises periódicas.</a:t>
            </a:r>
          </a:p>
          <a:p>
            <a:pPr marL="514350" indent="-514350">
              <a:lnSpc>
                <a:spcPct val="100000"/>
              </a:lnSpc>
              <a:buFont typeface="+mj-lt"/>
              <a:buAutoNum type="romanUcPeriod" startAt="6"/>
            </a:pPr>
            <a:r>
              <a:rPr lang="pt-BR" sz="1800" b="1" dirty="0"/>
              <a:t>Monitoramento e Feedback</a:t>
            </a:r>
          </a:p>
          <a:p>
            <a:pPr lvl="1">
              <a:lnSpc>
                <a:spcPct val="100000"/>
              </a:lnSpc>
            </a:pPr>
            <a:r>
              <a:rPr lang="pt-BR" sz="1600" b="1" dirty="0"/>
              <a:t>Objetivo: </a:t>
            </a:r>
            <a:r>
              <a:rPr lang="pt-BR" sz="1600" dirty="0"/>
              <a:t>Acompanhar o desempenho dos modelos e eficiência dos pipelines.</a:t>
            </a:r>
          </a:p>
          <a:p>
            <a:pPr lvl="2">
              <a:lnSpc>
                <a:spcPct val="100000"/>
              </a:lnSpc>
              <a:buFont typeface="Wingdings" panose="05000000000000000000" pitchFamily="2" charset="2"/>
              <a:buChar char="Ø"/>
            </a:pPr>
            <a:r>
              <a:rPr lang="pt-BR" b="1" dirty="0"/>
              <a:t>Monitoramento de Métricas:</a:t>
            </a:r>
            <a:r>
              <a:rPr lang="pt-BR" dirty="0"/>
              <a:t> </a:t>
            </a:r>
            <a:r>
              <a:rPr lang="pt-BR" dirty="0" err="1"/>
              <a:t>Prometheus</a:t>
            </a:r>
            <a:r>
              <a:rPr lang="pt-BR" dirty="0"/>
              <a:t> e </a:t>
            </a:r>
            <a:r>
              <a:rPr lang="pt-BR" dirty="0" err="1"/>
              <a:t>Grafana</a:t>
            </a:r>
            <a:r>
              <a:rPr lang="pt-BR" dirty="0"/>
              <a:t> para métricas em tempo real.</a:t>
            </a:r>
          </a:p>
          <a:p>
            <a:pPr lvl="2">
              <a:lnSpc>
                <a:spcPct val="100000"/>
              </a:lnSpc>
              <a:buFont typeface="Wingdings" panose="05000000000000000000" pitchFamily="2" charset="2"/>
              <a:buChar char="Ø"/>
            </a:pPr>
            <a:r>
              <a:rPr lang="pt-BR" b="1" dirty="0" err="1"/>
              <a:t>MLOps</a:t>
            </a:r>
            <a:r>
              <a:rPr lang="pt-BR" b="1" dirty="0"/>
              <a:t>:</a:t>
            </a:r>
            <a:r>
              <a:rPr lang="pt-BR" dirty="0"/>
              <a:t> </a:t>
            </a:r>
            <a:r>
              <a:rPr lang="pt-BR" dirty="0" err="1"/>
              <a:t>MLflow</a:t>
            </a:r>
            <a:r>
              <a:rPr lang="pt-BR" dirty="0"/>
              <a:t> para rastrear a performance e precisão dos modelos.</a:t>
            </a:r>
          </a:p>
          <a:p>
            <a:pPr marL="914400" lvl="2" indent="0">
              <a:lnSpc>
                <a:spcPct val="100000"/>
              </a:lnSpc>
              <a:buNone/>
            </a:pPr>
            <a:endParaRPr lang="pt-BR" sz="1400" dirty="0"/>
          </a:p>
        </p:txBody>
      </p:sp>
    </p:spTree>
    <p:extLst>
      <p:ext uri="{BB962C8B-B14F-4D97-AF65-F5344CB8AC3E}">
        <p14:creationId xmlns:p14="http://schemas.microsoft.com/office/powerpoint/2010/main" val="4066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5A156-058E-7C73-9916-08F53F2F32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E44D8E-0D64-DCE5-6CEE-5EBC71FBC12A}"/>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26DD9FA9-C3B8-9FBD-663F-78FFA44A9DAE}"/>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startAt="7"/>
            </a:pPr>
            <a:r>
              <a:rPr lang="pt-BR" sz="1800" b="1" dirty="0"/>
              <a:t>Fluxo de Trabalho Integrado</a:t>
            </a:r>
          </a:p>
          <a:p>
            <a:pPr lvl="1">
              <a:lnSpc>
                <a:spcPct val="100000"/>
              </a:lnSpc>
            </a:pPr>
            <a:r>
              <a:rPr lang="pt-BR" sz="1400" b="1" dirty="0"/>
              <a:t>Objetivo: </a:t>
            </a:r>
            <a:r>
              <a:rPr lang="pt-BR" sz="1400" dirty="0"/>
              <a:t>Explicar o fluxo </a:t>
            </a:r>
            <a:r>
              <a:rPr lang="pt-BR" sz="1400" dirty="0" err="1"/>
              <a:t>end-to-end</a:t>
            </a:r>
            <a:r>
              <a:rPr lang="pt-BR" sz="1400" dirty="0"/>
              <a:t> da solução.</a:t>
            </a:r>
          </a:p>
          <a:p>
            <a:pPr lvl="2">
              <a:lnSpc>
                <a:spcPct val="100000"/>
              </a:lnSpc>
              <a:buFont typeface="Wingdings" panose="05000000000000000000" pitchFamily="2" charset="2"/>
              <a:buChar char="Ø"/>
            </a:pPr>
            <a:r>
              <a:rPr lang="pt-BR" sz="1400" b="1" dirty="0"/>
              <a:t>Ingestão e Armazenamento:</a:t>
            </a:r>
            <a:r>
              <a:rPr lang="pt-BR" sz="1400" dirty="0"/>
              <a:t> Centralizar dados históricos e em tempo real em um Data Lake e Data Warehouse.</a:t>
            </a:r>
          </a:p>
          <a:p>
            <a:pPr lvl="2">
              <a:lnSpc>
                <a:spcPct val="100000"/>
              </a:lnSpc>
              <a:buFont typeface="Wingdings" panose="05000000000000000000" pitchFamily="2" charset="2"/>
              <a:buChar char="Ø"/>
            </a:pPr>
            <a:r>
              <a:rPr lang="pt-BR" sz="1400" b="1" dirty="0"/>
              <a:t>Processamento e Transformação:</a:t>
            </a:r>
            <a:r>
              <a:rPr lang="pt-BR" sz="1400" dirty="0"/>
              <a:t> Integrar e transformar dados para modelagem.</a:t>
            </a:r>
          </a:p>
          <a:p>
            <a:pPr lvl="2">
              <a:lnSpc>
                <a:spcPct val="100000"/>
              </a:lnSpc>
              <a:buFont typeface="Wingdings" panose="05000000000000000000" pitchFamily="2" charset="2"/>
              <a:buChar char="Ø"/>
            </a:pPr>
            <a:r>
              <a:rPr lang="pt-BR" sz="1400" b="1" dirty="0"/>
              <a:t>Modelagem Preditiva e Segmentação:</a:t>
            </a:r>
            <a:r>
              <a:rPr lang="pt-BR" sz="1400" dirty="0"/>
              <a:t> Previsão de recompra, segmentação e recomendações.</a:t>
            </a:r>
          </a:p>
          <a:p>
            <a:pPr lvl="2">
              <a:lnSpc>
                <a:spcPct val="100000"/>
              </a:lnSpc>
              <a:buFont typeface="Wingdings" panose="05000000000000000000" pitchFamily="2" charset="2"/>
              <a:buChar char="Ø"/>
            </a:pPr>
            <a:r>
              <a:rPr lang="pt-BR" sz="1400" b="1" dirty="0"/>
              <a:t>Exposição via APIs:</a:t>
            </a:r>
            <a:r>
              <a:rPr lang="pt-BR" sz="1400" dirty="0"/>
              <a:t> Integração com sistemas de marketing, vendas e CRM.</a:t>
            </a:r>
          </a:p>
          <a:p>
            <a:pPr lvl="2">
              <a:lnSpc>
                <a:spcPct val="100000"/>
              </a:lnSpc>
              <a:buFont typeface="Wingdings" panose="05000000000000000000" pitchFamily="2" charset="2"/>
              <a:buChar char="Ø"/>
            </a:pPr>
            <a:r>
              <a:rPr lang="pt-BR" sz="1400" b="1" dirty="0"/>
              <a:t>Visualização e Monitoramento:</a:t>
            </a:r>
            <a:r>
              <a:rPr lang="pt-BR" sz="1400" dirty="0"/>
              <a:t> Acompanhamento do impacto e ajustes dinâmicos.</a:t>
            </a:r>
          </a:p>
          <a:p>
            <a:pPr marL="514350" indent="-514350">
              <a:lnSpc>
                <a:spcPct val="100000"/>
              </a:lnSpc>
              <a:buFont typeface="+mj-lt"/>
              <a:buAutoNum type="romanUcPeriod" startAt="7"/>
            </a:pPr>
            <a:r>
              <a:rPr lang="pt-BR" sz="1800" b="1" dirty="0"/>
              <a:t>Justificativa da Arquitetura</a:t>
            </a:r>
          </a:p>
          <a:p>
            <a:pPr lvl="1">
              <a:lnSpc>
                <a:spcPct val="100000"/>
              </a:lnSpc>
            </a:pPr>
            <a:r>
              <a:rPr lang="pt-BR" sz="1600" b="1" dirty="0"/>
              <a:t>Objetivo: </a:t>
            </a:r>
            <a:r>
              <a:rPr lang="pt-BR" sz="1600" dirty="0"/>
              <a:t>Explicar porque cada elemento foi escolhido.</a:t>
            </a:r>
          </a:p>
          <a:p>
            <a:pPr lvl="2">
              <a:lnSpc>
                <a:spcPct val="100000"/>
              </a:lnSpc>
              <a:buFont typeface="Wingdings" panose="05000000000000000000" pitchFamily="2" charset="2"/>
              <a:buChar char="Ø"/>
            </a:pPr>
            <a:r>
              <a:rPr lang="pt-BR" b="1" dirty="0"/>
              <a:t>Cloud e Data Lake:</a:t>
            </a:r>
            <a:r>
              <a:rPr lang="pt-BR" dirty="0"/>
              <a:t> Escalabilidade e armazenamento seguro para dados brutos e estruturados</a:t>
            </a:r>
          </a:p>
          <a:p>
            <a:pPr lvl="2">
              <a:lnSpc>
                <a:spcPct val="100000"/>
              </a:lnSpc>
              <a:buFont typeface="Wingdings" panose="05000000000000000000" pitchFamily="2" charset="2"/>
              <a:buChar char="Ø"/>
            </a:pPr>
            <a:r>
              <a:rPr lang="pt-BR" b="1" dirty="0"/>
              <a:t>Ferramentas de Modelagem e Orquestração:</a:t>
            </a:r>
            <a:r>
              <a:rPr lang="pt-BR" dirty="0"/>
              <a:t> Suporte a grandes volumes de dados e processamento em tempo real.</a:t>
            </a:r>
          </a:p>
          <a:p>
            <a:pPr lvl="2">
              <a:lnSpc>
                <a:spcPct val="100000"/>
              </a:lnSpc>
              <a:buFont typeface="Wingdings" panose="05000000000000000000" pitchFamily="2" charset="2"/>
              <a:buChar char="Ø"/>
            </a:pPr>
            <a:r>
              <a:rPr lang="pt-BR" b="1" dirty="0"/>
              <a:t>Integração com APIs e CRM:</a:t>
            </a:r>
            <a:r>
              <a:rPr lang="pt-BR" dirty="0"/>
              <a:t> Conectividade para campanhas de marketing e automação de vendas.</a:t>
            </a:r>
            <a:endParaRPr lang="pt-BR" sz="1400" dirty="0"/>
          </a:p>
          <a:p>
            <a:pPr lvl="2">
              <a:lnSpc>
                <a:spcPct val="100000"/>
              </a:lnSpc>
              <a:buFont typeface="Wingdings" panose="05000000000000000000" pitchFamily="2" charset="2"/>
              <a:buChar char="Ø"/>
            </a:pPr>
            <a:endParaRPr lang="pt-BR" dirty="0"/>
          </a:p>
        </p:txBody>
      </p:sp>
    </p:spTree>
    <p:extLst>
      <p:ext uri="{BB962C8B-B14F-4D97-AF65-F5344CB8AC3E}">
        <p14:creationId xmlns:p14="http://schemas.microsoft.com/office/powerpoint/2010/main" val="2382360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Finalização e Agradecimentos	</a:t>
            </a:r>
          </a:p>
        </p:txBody>
      </p:sp>
      <p:sp>
        <p:nvSpPr>
          <p:cNvPr id="3" name="Espaço Reservado para Conteúdo 2"/>
          <p:cNvSpPr>
            <a:spLocks noGrp="1"/>
          </p:cNvSpPr>
          <p:nvPr>
            <p:ph idx="1"/>
          </p:nvPr>
        </p:nvSpPr>
        <p:spPr>
          <a:xfrm>
            <a:off x="1451579" y="2015733"/>
            <a:ext cx="9603275" cy="1794268"/>
          </a:xfrm>
        </p:spPr>
        <p:txBody>
          <a:bodyPr/>
          <a:lstStyle/>
          <a:p>
            <a:r>
              <a:rPr lang="pt-BR" dirty="0"/>
              <a:t>"Agradecemos a todos os envolvidos, incluindo nossa equipe de orientadores e colegas que contribuíram com insights valiosos para o desenvolvimento deste projeto. Agradecemos também à </a:t>
            </a:r>
            <a:r>
              <a:rPr lang="pt-BR" b="1" dirty="0"/>
              <a:t>IBM</a:t>
            </a:r>
            <a:r>
              <a:rPr lang="pt-BR" dirty="0"/>
              <a:t> pela oportunidade de estudar e propor melhorias para um desafio tão relevante e à nossa instituição pela orientação acadêmica."</a:t>
            </a:r>
          </a:p>
        </p:txBody>
      </p:sp>
    </p:spTree>
    <p:extLst>
      <p:ext uri="{BB962C8B-B14F-4D97-AF65-F5344CB8AC3E}">
        <p14:creationId xmlns:p14="http://schemas.microsoft.com/office/powerpoint/2010/main" val="41424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2800" dirty="0"/>
              <a:t>Problemas de Negócio e Soluções Planejadas</a:t>
            </a:r>
          </a:p>
        </p:txBody>
      </p:sp>
      <p:sp>
        <p:nvSpPr>
          <p:cNvPr id="3" name="Espaço Reservado para Conteúdo 2"/>
          <p:cNvSpPr>
            <a:spLocks noGrp="1"/>
          </p:cNvSpPr>
          <p:nvPr>
            <p:ph idx="1"/>
          </p:nvPr>
        </p:nvSpPr>
        <p:spPr>
          <a:xfrm>
            <a:off x="438454" y="1853754"/>
            <a:ext cx="10616400" cy="4503600"/>
          </a:xfrm>
        </p:spPr>
        <p:txBody>
          <a:bodyPr>
            <a:normAutofit/>
          </a:bodyPr>
          <a:lstStyle/>
          <a:p>
            <a:pPr marL="457200" indent="-457200">
              <a:lnSpc>
                <a:spcPct val="100000"/>
              </a:lnSpc>
              <a:buFont typeface="+mj-lt"/>
              <a:buAutoNum type="romanUcPeriod"/>
            </a:pPr>
            <a:r>
              <a:rPr lang="pt-BR" sz="1800" b="1" dirty="0"/>
              <a:t>Identificação dos Problemas: </a:t>
            </a:r>
            <a:r>
              <a:rPr lang="pt-BR" sz="1600" dirty="0"/>
              <a:t>A análise inicial destacou desafios como baixa fidelização de clientes, desempenho irregular dos vendedores, dificuldade em precificar produtos por região, e um estoque com produtos de baixa saída. Além disso, os dados estavam mal estruturados, dificultando o acompanhamento de vendas e a comunicação pós-venda.</a:t>
            </a:r>
          </a:p>
          <a:p>
            <a:pPr marL="457200" indent="-457200">
              <a:lnSpc>
                <a:spcPct val="100000"/>
              </a:lnSpc>
              <a:buFont typeface="+mj-lt"/>
              <a:buAutoNum type="romanUcPeriod"/>
            </a:pPr>
            <a:r>
              <a:rPr lang="pt-BR" sz="1800" b="1" dirty="0"/>
              <a:t>Soluções Planejadas: </a:t>
            </a:r>
            <a:r>
              <a:rPr lang="pt-BR" sz="1600" dirty="0"/>
              <a:t>Para resolver esses problemas, a proposta inclui:</a:t>
            </a:r>
          </a:p>
          <a:p>
            <a:pPr lvl="1">
              <a:lnSpc>
                <a:spcPct val="100000"/>
              </a:lnSpc>
            </a:pPr>
            <a:r>
              <a:rPr lang="pt-BR" sz="1600" dirty="0"/>
              <a:t>Reestruturação dos dados na nuvem para melhor gestão e acessibilidade(Oracle).</a:t>
            </a:r>
          </a:p>
          <a:p>
            <a:pPr lvl="1">
              <a:lnSpc>
                <a:spcPct val="100000"/>
              </a:lnSpc>
            </a:pPr>
            <a:r>
              <a:rPr lang="pt-BR" sz="1600" dirty="0"/>
              <a:t>Ferramentas de reengajamento de clientes, como </a:t>
            </a:r>
            <a:r>
              <a:rPr lang="pt-BR" sz="1600" dirty="0" err="1"/>
              <a:t>Pipefy</a:t>
            </a:r>
            <a:r>
              <a:rPr lang="pt-BR" sz="1600" dirty="0"/>
              <a:t> e WhatsApp, para fortalecer a comunicação e o acompanhamento pós-venda.</a:t>
            </a:r>
          </a:p>
          <a:p>
            <a:pPr lvl="1">
              <a:lnSpc>
                <a:spcPct val="100000"/>
              </a:lnSpc>
            </a:pPr>
            <a:r>
              <a:rPr lang="pt-BR" sz="1600" dirty="0"/>
              <a:t>Processamento automatizado de dados usando Python e </a:t>
            </a:r>
            <a:r>
              <a:rPr lang="pt-BR" sz="1600" dirty="0" err="1"/>
              <a:t>AirFlow</a:t>
            </a:r>
            <a:r>
              <a:rPr lang="pt-BR" sz="1600" dirty="0"/>
              <a:t> para simplificar o fluxo de trabalho entre sistemas externos, e a criação de relatórios gerenciais no Power BI para fácil análise dos dados.</a:t>
            </a:r>
            <a:endParaRPr lang="pt-BR" sz="1600" b="1" dirty="0"/>
          </a:p>
        </p:txBody>
      </p:sp>
    </p:spTree>
    <p:extLst>
      <p:ext uri="{BB962C8B-B14F-4D97-AF65-F5344CB8AC3E}">
        <p14:creationId xmlns:p14="http://schemas.microsoft.com/office/powerpoint/2010/main" val="3366264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9B04-DEB2-8030-0D37-7D1EB463D4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4746BEB-F714-99AF-A728-B614C9BF68B0}"/>
              </a:ext>
            </a:extLst>
          </p:cNvPr>
          <p:cNvSpPr>
            <a:spLocks noGrp="1"/>
          </p:cNvSpPr>
          <p:nvPr>
            <p:ph type="title"/>
          </p:nvPr>
        </p:nvSpPr>
        <p:spPr/>
        <p:txBody>
          <a:bodyPr>
            <a:normAutofit/>
          </a:bodyPr>
          <a:lstStyle/>
          <a:p>
            <a:r>
              <a:rPr lang="pt-BR" sz="2800" dirty="0"/>
              <a:t>Problemas de Negócio e Soluções Planejadas</a:t>
            </a:r>
          </a:p>
        </p:txBody>
      </p:sp>
      <p:sp>
        <p:nvSpPr>
          <p:cNvPr id="3" name="Espaço Reservado para Conteúdo 2">
            <a:extLst>
              <a:ext uri="{FF2B5EF4-FFF2-40B4-BE49-F238E27FC236}">
                <a16:creationId xmlns:a16="http://schemas.microsoft.com/office/drawing/2014/main" id="{D9766E76-D5E7-DB31-5526-C6F2B21F2E37}"/>
              </a:ext>
            </a:extLst>
          </p:cNvPr>
          <p:cNvSpPr>
            <a:spLocks noGrp="1"/>
          </p:cNvSpPr>
          <p:nvPr>
            <p:ph idx="1"/>
          </p:nvPr>
        </p:nvSpPr>
        <p:spPr>
          <a:xfrm>
            <a:off x="438454" y="1853754"/>
            <a:ext cx="10616400" cy="4503600"/>
          </a:xfrm>
        </p:spPr>
        <p:txBody>
          <a:bodyPr numCol="2">
            <a:normAutofit/>
          </a:bodyPr>
          <a:lstStyle/>
          <a:p>
            <a:pPr marL="457200" indent="-457200">
              <a:lnSpc>
                <a:spcPct val="100000"/>
              </a:lnSpc>
              <a:buFont typeface="+mj-lt"/>
              <a:buAutoNum type="romanUcPeriod"/>
            </a:pPr>
            <a:r>
              <a:rPr lang="pt-BR" sz="1800" b="1" dirty="0"/>
              <a:t>Distribuição do Número de Clientes por Número de Pedidos</a:t>
            </a:r>
          </a:p>
          <a:p>
            <a:pPr lvl="1">
              <a:lnSpc>
                <a:spcPct val="100000"/>
              </a:lnSpc>
            </a:pPr>
            <a:endParaRPr lang="pt-BR" sz="1400" dirty="0"/>
          </a:p>
          <a:p>
            <a:pPr lvl="1">
              <a:lnSpc>
                <a:spcPct val="100000"/>
              </a:lnSpc>
            </a:pPr>
            <a:r>
              <a:rPr lang="pt-BR" sz="1400" dirty="0"/>
              <a:t>O gráfico revela a frequência de compras dos clientes, com destaque para uma baixa recorrência em um grupo significativo. </a:t>
            </a:r>
          </a:p>
          <a:p>
            <a:pPr lvl="1">
              <a:lnSpc>
                <a:spcPct val="100000"/>
              </a:lnSpc>
            </a:pPr>
            <a:r>
              <a:rPr lang="pt-BR" sz="1400" dirty="0"/>
              <a:t>Focaremos em estratégias para aumentar a retenção desse público, maximizando o potencial de recompra.</a:t>
            </a:r>
          </a:p>
          <a:p>
            <a:pPr lvl="1">
              <a:lnSpc>
                <a:spcPct val="100000"/>
              </a:lnSpc>
            </a:pPr>
            <a:endParaRPr lang="pt-BR" sz="1400" b="1" dirty="0"/>
          </a:p>
        </p:txBody>
      </p:sp>
      <p:pic>
        <p:nvPicPr>
          <p:cNvPr id="7" name="Imagem 6" descr="Gráfico, Gráfico de dispersão">
            <a:extLst>
              <a:ext uri="{FF2B5EF4-FFF2-40B4-BE49-F238E27FC236}">
                <a16:creationId xmlns:a16="http://schemas.microsoft.com/office/drawing/2014/main" id="{6D89092A-721E-F67D-AF4F-E1A9447710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3010" y="1946407"/>
            <a:ext cx="6553935" cy="3480956"/>
          </a:xfrm>
          <a:prstGeom prst="rect">
            <a:avLst/>
          </a:prstGeom>
        </p:spPr>
      </p:pic>
    </p:spTree>
    <p:extLst>
      <p:ext uri="{BB962C8B-B14F-4D97-AF65-F5344CB8AC3E}">
        <p14:creationId xmlns:p14="http://schemas.microsoft.com/office/powerpoint/2010/main" val="2272676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9658F-FB25-4BE0-74F0-C9D08AA7729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48F75FE-F291-63EF-910D-99B7067D08B6}"/>
              </a:ext>
            </a:extLst>
          </p:cNvPr>
          <p:cNvSpPr>
            <a:spLocks noGrp="1"/>
          </p:cNvSpPr>
          <p:nvPr>
            <p:ph type="title"/>
          </p:nvPr>
        </p:nvSpPr>
        <p:spPr/>
        <p:txBody>
          <a:bodyPr>
            <a:normAutofit/>
          </a:bodyPr>
          <a:lstStyle/>
          <a:p>
            <a:r>
              <a:rPr lang="pt-BR" sz="2800" dirty="0"/>
              <a:t>Problemas de Negócio e Soluções Planejadas</a:t>
            </a:r>
          </a:p>
        </p:txBody>
      </p:sp>
      <p:sp>
        <p:nvSpPr>
          <p:cNvPr id="3" name="Espaço Reservado para Conteúdo 2">
            <a:extLst>
              <a:ext uri="{FF2B5EF4-FFF2-40B4-BE49-F238E27FC236}">
                <a16:creationId xmlns:a16="http://schemas.microsoft.com/office/drawing/2014/main" id="{1C0E17CA-4A56-83F3-DC5C-F49D0E0D8947}"/>
              </a:ext>
            </a:extLst>
          </p:cNvPr>
          <p:cNvSpPr>
            <a:spLocks noGrp="1"/>
          </p:cNvSpPr>
          <p:nvPr>
            <p:ph idx="1"/>
          </p:nvPr>
        </p:nvSpPr>
        <p:spPr>
          <a:xfrm>
            <a:off x="438454" y="1853754"/>
            <a:ext cx="10616400" cy="4503600"/>
          </a:xfrm>
        </p:spPr>
        <p:txBody>
          <a:bodyPr numCol="2">
            <a:normAutofit/>
          </a:bodyPr>
          <a:lstStyle/>
          <a:p>
            <a:pPr marL="457200" indent="-457200">
              <a:lnSpc>
                <a:spcPct val="100000"/>
              </a:lnSpc>
              <a:buFont typeface="+mj-lt"/>
              <a:buAutoNum type="romanUcPeriod"/>
            </a:pPr>
            <a:r>
              <a:rPr lang="pt-BR" sz="1800" b="1" dirty="0"/>
              <a:t>Distribuição do Tempo até a Segunda Compra</a:t>
            </a:r>
          </a:p>
          <a:p>
            <a:pPr marL="0" indent="0">
              <a:lnSpc>
                <a:spcPct val="100000"/>
              </a:lnSpc>
              <a:buNone/>
            </a:pPr>
            <a:endParaRPr lang="pt-BR" sz="1400" dirty="0"/>
          </a:p>
          <a:p>
            <a:pPr lvl="1">
              <a:lnSpc>
                <a:spcPct val="100000"/>
              </a:lnSpc>
            </a:pPr>
            <a:r>
              <a:rPr lang="pt-BR" sz="1400" dirty="0"/>
              <a:t>O gráfico revela o intervalo de compras dos clientes.</a:t>
            </a:r>
          </a:p>
          <a:p>
            <a:pPr lvl="1">
              <a:lnSpc>
                <a:spcPct val="100000"/>
              </a:lnSpc>
            </a:pPr>
            <a:r>
              <a:rPr lang="pt-BR" sz="1400" dirty="0"/>
              <a:t>Focaremos em estratégias para diminuir o espaço de tempo entre as compras, maximizando o potencial de recompra.</a:t>
            </a:r>
          </a:p>
          <a:p>
            <a:pPr lvl="1">
              <a:lnSpc>
                <a:spcPct val="100000"/>
              </a:lnSpc>
            </a:pPr>
            <a:endParaRPr lang="pt-BR" sz="1400" b="1" dirty="0"/>
          </a:p>
        </p:txBody>
      </p:sp>
      <p:pic>
        <p:nvPicPr>
          <p:cNvPr id="8" name="Imagem 7" descr="Gráfico">
            <a:extLst>
              <a:ext uri="{FF2B5EF4-FFF2-40B4-BE49-F238E27FC236}">
                <a16:creationId xmlns:a16="http://schemas.microsoft.com/office/drawing/2014/main" id="{AAAA77C8-40D0-1E8D-9C1A-BB6A49672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654" y="1924050"/>
            <a:ext cx="6324600" cy="3881780"/>
          </a:xfrm>
          <a:prstGeom prst="rect">
            <a:avLst/>
          </a:prstGeom>
        </p:spPr>
      </p:pic>
    </p:spTree>
    <p:extLst>
      <p:ext uri="{BB962C8B-B14F-4D97-AF65-F5344CB8AC3E}">
        <p14:creationId xmlns:p14="http://schemas.microsoft.com/office/powerpoint/2010/main" val="1750645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PÚBLICO-ALVO</a:t>
            </a:r>
          </a:p>
        </p:txBody>
      </p:sp>
      <p:sp>
        <p:nvSpPr>
          <p:cNvPr id="3" name="Espaço Reservado para Conteúdo 2"/>
          <p:cNvSpPr>
            <a:spLocks noGrp="1"/>
          </p:cNvSpPr>
          <p:nvPr>
            <p:ph idx="1"/>
          </p:nvPr>
        </p:nvSpPr>
        <p:spPr>
          <a:xfrm>
            <a:off x="472440" y="1450720"/>
            <a:ext cx="11314176" cy="4502023"/>
          </a:xfrm>
        </p:spPr>
        <p:txBody>
          <a:bodyPr vert="horz" lIns="91440" tIns="45720" rIns="91440" bIns="45720" rtlCol="0" anchor="t">
            <a:normAutofit/>
          </a:bodyPr>
          <a:lstStyle/>
          <a:p>
            <a:pPr marL="0" indent="0">
              <a:buNone/>
            </a:pPr>
            <a:endParaRPr lang="pt-BR" dirty="0"/>
          </a:p>
          <a:p>
            <a:r>
              <a:rPr lang="pt-BR" dirty="0"/>
              <a:t>Clientes com poder aquisitivo médio a alto.</a:t>
            </a:r>
          </a:p>
          <a:p>
            <a:r>
              <a:rPr lang="pt-BR" dirty="0"/>
              <a:t>Empresas ou organizações (Pessoa Jurídica) interessadas em adquirir produtos específicos.</a:t>
            </a:r>
          </a:p>
          <a:p>
            <a:r>
              <a:rPr lang="pt-BR" dirty="0"/>
              <a:t>Clientes em busca de eletrodomésticos com alto valor agregado.</a:t>
            </a:r>
            <a:endParaRPr lang="pt-BR" dirty="0">
              <a:ea typeface="Calibri" panose="020F0502020204030204"/>
              <a:cs typeface="Calibri" panose="020F0502020204030204"/>
            </a:endParaRPr>
          </a:p>
          <a:p>
            <a:pPr marL="0" indent="0">
              <a:buNone/>
            </a:pPr>
            <a:endParaRPr lang="pt-BR" dirty="0">
              <a:ea typeface="Calibri" panose="020F0502020204030204"/>
              <a:cs typeface="Calibri" panose="020F0502020204030204"/>
            </a:endParaRPr>
          </a:p>
          <a:p>
            <a:endParaRPr lang="pt-BR" dirty="0"/>
          </a:p>
          <a:p>
            <a:endParaRPr lang="pt-BR" dirty="0"/>
          </a:p>
          <a:p>
            <a:endParaRPr lang="pt-BR" dirty="0"/>
          </a:p>
          <a:p>
            <a:endParaRPr lang="pt-BR" dirty="0">
              <a:ea typeface="Calibri"/>
              <a:cs typeface="Calibri"/>
            </a:endParaRPr>
          </a:p>
        </p:txBody>
      </p:sp>
    </p:spTree>
    <p:extLst>
      <p:ext uri="{BB962C8B-B14F-4D97-AF65-F5344CB8AC3E}">
        <p14:creationId xmlns:p14="http://schemas.microsoft.com/office/powerpoint/2010/main" val="229324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Proposta de Solução</a:t>
            </a:r>
          </a:p>
        </p:txBody>
      </p:sp>
      <p:sp>
        <p:nvSpPr>
          <p:cNvPr id="3" name="Espaço Reservado para Conteúdo 2"/>
          <p:cNvSpPr>
            <a:spLocks noGrp="1"/>
          </p:cNvSpPr>
          <p:nvPr>
            <p:ph idx="1"/>
          </p:nvPr>
        </p:nvSpPr>
        <p:spPr>
          <a:xfrm>
            <a:off x="438912" y="1853754"/>
            <a:ext cx="10615942" cy="4059660"/>
          </a:xfrm>
        </p:spPr>
        <p:txBody>
          <a:bodyPr>
            <a:normAutofit/>
          </a:bodyPr>
          <a:lstStyle/>
          <a:p>
            <a:pPr marL="457200" indent="-457200">
              <a:lnSpc>
                <a:spcPct val="100000"/>
              </a:lnSpc>
              <a:buFont typeface="+mj-lt"/>
              <a:buAutoNum type="romanUcPeriod"/>
            </a:pPr>
            <a:r>
              <a:rPr lang="pt-BR" sz="1800" b="1" dirty="0"/>
              <a:t>Reestruturação de Dados e Automação</a:t>
            </a:r>
          </a:p>
          <a:p>
            <a:pPr lvl="1">
              <a:lnSpc>
                <a:spcPct val="100000"/>
              </a:lnSpc>
            </a:pPr>
            <a:r>
              <a:rPr lang="pt-BR" sz="1600" b="1" dirty="0"/>
              <a:t>Migração para a Nuvem (Oracle):</a:t>
            </a:r>
            <a:r>
              <a:rPr lang="pt-BR" sz="1600" dirty="0"/>
              <a:t> A proposta sugere que todos os dados sejam transferidos para a nuvem (Oracle) para garantir armazenamento seguro, escalabilidade e acesso rápido às informações. Isso permitirá que a equipe obtenha dados confiáveis para análise em tempo real, fundamentais para decisões de negócios mais ágeis e informadas.</a:t>
            </a:r>
          </a:p>
          <a:p>
            <a:pPr lvl="1">
              <a:lnSpc>
                <a:spcPct val="100000"/>
              </a:lnSpc>
            </a:pPr>
            <a:r>
              <a:rPr lang="pt-BR" sz="1600" b="1" dirty="0"/>
              <a:t>Automatização do Processamento de Dados:</a:t>
            </a:r>
            <a:r>
              <a:rPr lang="pt-BR" sz="1600" dirty="0"/>
              <a:t> A integração com ferramentas externas, como </a:t>
            </a:r>
            <a:r>
              <a:rPr lang="pt-BR" sz="1600" dirty="0" err="1"/>
              <a:t>Typeform</a:t>
            </a:r>
            <a:r>
              <a:rPr lang="pt-BR" sz="1600" dirty="0"/>
              <a:t> e </a:t>
            </a:r>
            <a:r>
              <a:rPr lang="pt-BR" sz="1600" dirty="0" err="1"/>
              <a:t>Pipefy</a:t>
            </a:r>
            <a:r>
              <a:rPr lang="pt-BR" sz="1600" dirty="0"/>
              <a:t>, junto com o uso de Python e </a:t>
            </a:r>
            <a:r>
              <a:rPr lang="pt-BR" sz="1600" dirty="0" err="1"/>
              <a:t>AirFlow</a:t>
            </a:r>
            <a:r>
              <a:rPr lang="pt-BR" sz="1600" dirty="0"/>
              <a:t>, visa automatizar o fluxo de informações, economizando tempo e reduzindo o risco de erros manuais.</a:t>
            </a:r>
          </a:p>
          <a:p>
            <a:endParaRPr lang="pt-BR" dirty="0"/>
          </a:p>
          <a:p>
            <a:endParaRPr lang="pt-BR" dirty="0"/>
          </a:p>
        </p:txBody>
      </p:sp>
    </p:spTree>
    <p:extLst>
      <p:ext uri="{BB962C8B-B14F-4D97-AF65-F5344CB8AC3E}">
        <p14:creationId xmlns:p14="http://schemas.microsoft.com/office/powerpoint/2010/main" val="1608922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D1314-D476-FE59-130E-DE966FF6532E}"/>
              </a:ext>
            </a:extLst>
          </p:cNvPr>
          <p:cNvSpPr>
            <a:spLocks noGrp="1"/>
          </p:cNvSpPr>
          <p:nvPr>
            <p:ph type="title"/>
          </p:nvPr>
        </p:nvSpPr>
        <p:spPr/>
        <p:txBody>
          <a:bodyPr/>
          <a:lstStyle/>
          <a:p>
            <a:r>
              <a:rPr lang="pt-BR" dirty="0"/>
              <a:t>Proposta de Solução</a:t>
            </a:r>
          </a:p>
        </p:txBody>
      </p:sp>
      <p:sp>
        <p:nvSpPr>
          <p:cNvPr id="3" name="Espaço Reservado para Conteúdo 2">
            <a:extLst>
              <a:ext uri="{FF2B5EF4-FFF2-40B4-BE49-F238E27FC236}">
                <a16:creationId xmlns:a16="http://schemas.microsoft.com/office/drawing/2014/main" id="{1171FBCC-504D-5F60-5B22-79C82DBA61EC}"/>
              </a:ext>
            </a:extLst>
          </p:cNvPr>
          <p:cNvSpPr>
            <a:spLocks noGrp="1"/>
          </p:cNvSpPr>
          <p:nvPr>
            <p:ph idx="1"/>
          </p:nvPr>
        </p:nvSpPr>
        <p:spPr>
          <a:xfrm>
            <a:off x="438454" y="1849211"/>
            <a:ext cx="10616400" cy="4503600"/>
          </a:xfrm>
        </p:spPr>
        <p:txBody>
          <a:bodyPr>
            <a:normAutofit/>
          </a:bodyPr>
          <a:lstStyle/>
          <a:p>
            <a:pPr marL="514350" indent="-514350">
              <a:lnSpc>
                <a:spcPct val="100000"/>
              </a:lnSpc>
              <a:buFont typeface="+mj-lt"/>
              <a:buAutoNum type="romanUcPeriod" startAt="2"/>
            </a:pPr>
            <a:r>
              <a:rPr lang="pt-BR" sz="1800" b="1" dirty="0"/>
              <a:t>Estratégias de Vendas e Fidelização</a:t>
            </a:r>
          </a:p>
          <a:p>
            <a:pPr lvl="1">
              <a:lnSpc>
                <a:spcPct val="100000"/>
              </a:lnSpc>
            </a:pPr>
            <a:r>
              <a:rPr lang="pt-BR" sz="1600" b="1" dirty="0" err="1"/>
              <a:t>Upsell</a:t>
            </a:r>
            <a:r>
              <a:rPr lang="pt-BR" sz="1600" b="1" dirty="0"/>
              <a:t> e Cross-Sell:</a:t>
            </a:r>
            <a:r>
              <a:rPr lang="pt-BR" sz="1600" dirty="0"/>
              <a:t> Estimular os clientes a adquirir produtos adicionais ou complementares. Isso não apenas aumenta o valor médio da compra, mas também melhora a experiência do cliente ao oferecer produtos que realmente agreguem valor.</a:t>
            </a:r>
          </a:p>
          <a:p>
            <a:pPr lvl="1">
              <a:lnSpc>
                <a:spcPct val="100000"/>
              </a:lnSpc>
            </a:pPr>
            <a:r>
              <a:rPr lang="pt-BR" sz="1600" b="1" dirty="0"/>
              <a:t>Cupons de Desconto para Recompra:</a:t>
            </a:r>
            <a:r>
              <a:rPr lang="pt-BR" sz="1600" dirty="0"/>
              <a:t> A oferta de 5% de desconto na próxima compra visa incentivar a recompra, enquanto os clientes que ficaram inativos por um tempo receberiam 10% de desconto. Essas ações têm como objetivo aumentar a retenção e melhorar a fidelidade dos clientes.</a:t>
            </a:r>
          </a:p>
          <a:p>
            <a:pPr lvl="1">
              <a:lnSpc>
                <a:spcPct val="100000"/>
              </a:lnSpc>
            </a:pPr>
            <a:r>
              <a:rPr lang="pt-BR" sz="1600" b="1" dirty="0"/>
              <a:t>Ajuste Dinâmico de Preços em Produtos de Alta Margem:</a:t>
            </a:r>
            <a:r>
              <a:rPr lang="pt-BR" sz="1600" dirty="0"/>
              <a:t> Alterar preços conforme a demanda e as margens de lucro permite maximizar o retorno financeiro e ajustar rapidamente as estratégias para diferentes regiões.</a:t>
            </a:r>
            <a:endParaRPr lang="pt-BR" sz="1600" b="1" dirty="0"/>
          </a:p>
        </p:txBody>
      </p:sp>
    </p:spTree>
    <p:extLst>
      <p:ext uri="{BB962C8B-B14F-4D97-AF65-F5344CB8AC3E}">
        <p14:creationId xmlns:p14="http://schemas.microsoft.com/office/powerpoint/2010/main" val="1605553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73399-F824-3F75-9BA7-423276E9A7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FFD7448-B747-1094-C9CC-CE0D79566963}"/>
              </a:ext>
            </a:extLst>
          </p:cNvPr>
          <p:cNvSpPr>
            <a:spLocks noGrp="1"/>
          </p:cNvSpPr>
          <p:nvPr>
            <p:ph type="title"/>
          </p:nvPr>
        </p:nvSpPr>
        <p:spPr/>
        <p:txBody>
          <a:bodyPr/>
          <a:lstStyle/>
          <a:p>
            <a:r>
              <a:rPr lang="pt-BR" dirty="0"/>
              <a:t>Proposta de Solução</a:t>
            </a:r>
          </a:p>
        </p:txBody>
      </p:sp>
      <p:sp>
        <p:nvSpPr>
          <p:cNvPr id="3" name="Espaço Reservado para Conteúdo 2">
            <a:extLst>
              <a:ext uri="{FF2B5EF4-FFF2-40B4-BE49-F238E27FC236}">
                <a16:creationId xmlns:a16="http://schemas.microsoft.com/office/drawing/2014/main" id="{0089C76B-7F65-2724-C66C-27FF652C1022}"/>
              </a:ext>
            </a:extLst>
          </p:cNvPr>
          <p:cNvSpPr>
            <a:spLocks noGrp="1"/>
          </p:cNvSpPr>
          <p:nvPr>
            <p:ph idx="1"/>
          </p:nvPr>
        </p:nvSpPr>
        <p:spPr>
          <a:xfrm>
            <a:off x="438454" y="1853754"/>
            <a:ext cx="10616400" cy="4503600"/>
          </a:xfrm>
        </p:spPr>
        <p:txBody>
          <a:bodyPr>
            <a:normAutofit/>
          </a:bodyPr>
          <a:lstStyle/>
          <a:p>
            <a:pPr marL="514350" indent="-514350">
              <a:lnSpc>
                <a:spcPct val="100000"/>
              </a:lnSpc>
              <a:buFont typeface="+mj-lt"/>
              <a:buAutoNum type="romanUcPeriod" startAt="3"/>
            </a:pPr>
            <a:r>
              <a:rPr lang="pt-BR" sz="1800" b="1" dirty="0"/>
              <a:t>Ferramentas de Análise e Relatórios Gerenciais</a:t>
            </a:r>
          </a:p>
          <a:p>
            <a:pPr lvl="1">
              <a:lnSpc>
                <a:spcPct val="100000"/>
              </a:lnSpc>
            </a:pPr>
            <a:r>
              <a:rPr lang="pt-BR" sz="1600" b="1" dirty="0"/>
              <a:t>Relatórios em Power BI: </a:t>
            </a:r>
            <a:r>
              <a:rPr lang="pt-BR" sz="1600" dirty="0"/>
              <a:t>Com a criação de relatórios gerenciais e operacionais no Power BI, a equipe terá uma visão consolidada do desempenho dos produtos, das vendas e da retenção de clientes. Esses relatórios facilitarão o acompanhamento dos indicadores de sucesso e possibilitarão ajustes rápidos na estratégia de vendas e marketing.</a:t>
            </a:r>
          </a:p>
          <a:p>
            <a:pPr lvl="1">
              <a:lnSpc>
                <a:spcPct val="100000"/>
              </a:lnSpc>
            </a:pPr>
            <a:r>
              <a:rPr lang="pt-BR" sz="1600" b="1" dirty="0"/>
              <a:t>Visualizações Claras e Acessíveis: </a:t>
            </a:r>
            <a:r>
              <a:rPr lang="pt-BR" sz="1600" dirty="0"/>
              <a:t>Por meio de gráficos e dashboards, a equipe poderá monitorar dados de maneira acessível e visual, tornando a tomada de decisão mais ágil e baseada em dados.</a:t>
            </a:r>
          </a:p>
          <a:p>
            <a:pPr marL="457200" lvl="1" indent="0">
              <a:lnSpc>
                <a:spcPct val="100000"/>
              </a:lnSpc>
              <a:buNone/>
            </a:pPr>
            <a:endParaRPr lang="pt-BR" sz="1600" dirty="0"/>
          </a:p>
          <a:p>
            <a:pPr marL="514350" indent="-514350">
              <a:lnSpc>
                <a:spcPct val="100000"/>
              </a:lnSpc>
              <a:buFont typeface="+mj-lt"/>
              <a:buAutoNum type="romanUcPeriod" startAt="4"/>
            </a:pPr>
            <a:r>
              <a:rPr lang="pt-BR" sz="1800" b="1" dirty="0"/>
              <a:t>Implementação de um Sistema E-commerce integrado</a:t>
            </a:r>
          </a:p>
          <a:p>
            <a:pPr lvl="1">
              <a:lnSpc>
                <a:spcPct val="100000"/>
              </a:lnSpc>
            </a:pPr>
            <a:r>
              <a:rPr lang="pt-BR" sz="1600" b="1" dirty="0"/>
              <a:t>Planejamento de Modelo de Banco de Dados: </a:t>
            </a:r>
            <a:r>
              <a:rPr lang="pt-BR" sz="1600" dirty="0"/>
              <a:t>A criação de modelos lógicos e físicos de banco de dados permitirá uma estrutura bem planejada para suportar a integração de um sistema de e-commerce eficiente e escalável.</a:t>
            </a:r>
          </a:p>
          <a:p>
            <a:pPr lvl="1">
              <a:lnSpc>
                <a:spcPct val="100000"/>
              </a:lnSpc>
            </a:pPr>
            <a:r>
              <a:rPr lang="pt-BR" sz="1600" b="1" dirty="0"/>
              <a:t>Estudo de Casos e Regras de Negócio: </a:t>
            </a:r>
            <a:r>
              <a:rPr lang="pt-BR" sz="1600" dirty="0"/>
              <a:t>Definir as regras de negócio e realizar estudos de caso ajuda a alinhar o e-commerce com as necessidades específicas do público-alvo e garante que as operações de venda sejam otimizadas.</a:t>
            </a:r>
          </a:p>
          <a:p>
            <a:pPr marL="457200" lvl="1" indent="0">
              <a:lnSpc>
                <a:spcPct val="100000"/>
              </a:lnSpc>
              <a:buNone/>
            </a:pPr>
            <a:endParaRPr lang="pt-BR" sz="1600" dirty="0"/>
          </a:p>
          <a:p>
            <a:pPr lvl="1">
              <a:lnSpc>
                <a:spcPct val="100000"/>
              </a:lnSpc>
            </a:pPr>
            <a:endParaRPr lang="pt-BR" sz="1600" dirty="0"/>
          </a:p>
        </p:txBody>
      </p:sp>
    </p:spTree>
    <p:extLst>
      <p:ext uri="{BB962C8B-B14F-4D97-AF65-F5344CB8AC3E}">
        <p14:creationId xmlns:p14="http://schemas.microsoft.com/office/powerpoint/2010/main" val="1662371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D0E39-2636-0922-C78A-E1F4D80E245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9EB2DB2-F4BB-7DF5-C5B8-DB7EED740674}"/>
              </a:ext>
            </a:extLst>
          </p:cNvPr>
          <p:cNvSpPr>
            <a:spLocks noGrp="1"/>
          </p:cNvSpPr>
          <p:nvPr>
            <p:ph type="title"/>
          </p:nvPr>
        </p:nvSpPr>
        <p:spPr/>
        <p:txBody>
          <a:bodyPr/>
          <a:lstStyle/>
          <a:p>
            <a:r>
              <a:rPr lang="pt-BR" b="1" dirty="0"/>
              <a:t>ARQUITETURA DA SOLUÇÃO</a:t>
            </a:r>
            <a:endParaRPr lang="pt-BR" dirty="0"/>
          </a:p>
        </p:txBody>
      </p:sp>
      <p:sp>
        <p:nvSpPr>
          <p:cNvPr id="3" name="Espaço Reservado para Conteúdo 2">
            <a:extLst>
              <a:ext uri="{FF2B5EF4-FFF2-40B4-BE49-F238E27FC236}">
                <a16:creationId xmlns:a16="http://schemas.microsoft.com/office/drawing/2014/main" id="{45D402C4-0D35-9D9D-A373-77D3F855BAFB}"/>
              </a:ext>
            </a:extLst>
          </p:cNvPr>
          <p:cNvSpPr>
            <a:spLocks noGrp="1"/>
          </p:cNvSpPr>
          <p:nvPr>
            <p:ph idx="1"/>
          </p:nvPr>
        </p:nvSpPr>
        <p:spPr>
          <a:xfrm>
            <a:off x="438454" y="1853754"/>
            <a:ext cx="10616400" cy="4503600"/>
          </a:xfrm>
        </p:spPr>
        <p:txBody>
          <a:bodyPr numCol="1">
            <a:normAutofit/>
          </a:bodyPr>
          <a:lstStyle/>
          <a:p>
            <a:pPr marL="514350" indent="-514350">
              <a:lnSpc>
                <a:spcPct val="100000"/>
              </a:lnSpc>
              <a:buFont typeface="+mj-lt"/>
              <a:buAutoNum type="romanUcPeriod"/>
            </a:pPr>
            <a:r>
              <a:rPr lang="pt-BR" sz="1800" b="1" dirty="0"/>
              <a:t>Ingestão e Armazenamento de Dados </a:t>
            </a:r>
          </a:p>
          <a:p>
            <a:pPr>
              <a:lnSpc>
                <a:spcPct val="100000"/>
              </a:lnSpc>
            </a:pPr>
            <a:r>
              <a:rPr lang="pt-BR" sz="1600" b="1" dirty="0"/>
              <a:t>Objetivo</a:t>
            </a:r>
            <a:r>
              <a:rPr lang="pt-BR" sz="1800" b="1" dirty="0"/>
              <a:t>: </a:t>
            </a:r>
            <a:r>
              <a:rPr lang="pt-BR" sz="1600" dirty="0"/>
              <a:t>Organizar os dados recebidos em um banco de dados relacional(Oracle).</a:t>
            </a:r>
          </a:p>
          <a:p>
            <a:pPr marL="514350" indent="-514350">
              <a:lnSpc>
                <a:spcPct val="100000"/>
              </a:lnSpc>
              <a:buFont typeface="+mj-lt"/>
              <a:buAutoNum type="romanUcPeriod" startAt="2"/>
            </a:pPr>
            <a:r>
              <a:rPr lang="pt-BR" sz="1800" b="1" dirty="0"/>
              <a:t>Processamento e Transformação de Dados</a:t>
            </a:r>
          </a:p>
          <a:p>
            <a:pPr lvl="1">
              <a:lnSpc>
                <a:spcPct val="100000"/>
              </a:lnSpc>
            </a:pPr>
            <a:r>
              <a:rPr lang="pt-BR" sz="1600" b="1" dirty="0"/>
              <a:t>Objetivo</a:t>
            </a:r>
            <a:r>
              <a:rPr lang="pt-BR" b="1" dirty="0"/>
              <a:t>: </a:t>
            </a:r>
            <a:r>
              <a:rPr lang="pt-BR" sz="1600" dirty="0"/>
              <a:t>Transformar e preparar dados para análise e modelagem.</a:t>
            </a:r>
          </a:p>
          <a:p>
            <a:pPr lvl="2">
              <a:lnSpc>
                <a:spcPct val="100000"/>
              </a:lnSpc>
              <a:buFont typeface="Wingdings" panose="05000000000000000000" pitchFamily="2" charset="2"/>
              <a:buChar char="Ø"/>
            </a:pPr>
            <a:r>
              <a:rPr lang="pt-BR" b="1" dirty="0"/>
              <a:t>Apache Spark:</a:t>
            </a:r>
            <a:r>
              <a:rPr lang="pt-BR" dirty="0"/>
              <a:t> Clusters distribuídos para processamento de grandes volumes.</a:t>
            </a:r>
          </a:p>
          <a:p>
            <a:pPr lvl="2">
              <a:lnSpc>
                <a:spcPct val="100000"/>
              </a:lnSpc>
              <a:buFont typeface="Wingdings" panose="05000000000000000000" pitchFamily="2" charset="2"/>
              <a:buChar char="Ø"/>
            </a:pPr>
            <a:r>
              <a:rPr lang="pt-BR" b="1" dirty="0"/>
              <a:t>Orquestração:</a:t>
            </a:r>
            <a:r>
              <a:rPr lang="pt-BR" dirty="0"/>
              <a:t> </a:t>
            </a:r>
            <a:r>
              <a:rPr lang="pt-BR" dirty="0" err="1"/>
              <a:t>Airflow</a:t>
            </a:r>
            <a:r>
              <a:rPr lang="pt-BR" dirty="0"/>
              <a:t> para coordenação de pipelines de dados.</a:t>
            </a:r>
            <a:endParaRPr lang="pt-BR" b="1" dirty="0"/>
          </a:p>
          <a:p>
            <a:pPr>
              <a:lnSpc>
                <a:spcPct val="100000"/>
              </a:lnSpc>
            </a:pPr>
            <a:endParaRPr lang="pt-BR" sz="1800" b="1" dirty="0"/>
          </a:p>
        </p:txBody>
      </p:sp>
      <p:pic>
        <p:nvPicPr>
          <p:cNvPr id="10" name="Imagem 9" descr="Diagrama, Logotipo, nome da empresa">
            <a:extLst>
              <a:ext uri="{FF2B5EF4-FFF2-40B4-BE49-F238E27FC236}">
                <a16:creationId xmlns:a16="http://schemas.microsoft.com/office/drawing/2014/main" id="{623230AD-F760-692D-B4A2-BF8032B672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11" y="4068422"/>
            <a:ext cx="5876978" cy="1985059"/>
          </a:xfrm>
          <a:prstGeom prst="rect">
            <a:avLst/>
          </a:prstGeom>
        </p:spPr>
      </p:pic>
    </p:spTree>
    <p:extLst>
      <p:ext uri="{BB962C8B-B14F-4D97-AF65-F5344CB8AC3E}">
        <p14:creationId xmlns:p14="http://schemas.microsoft.com/office/powerpoint/2010/main" val="714786641"/>
      </p:ext>
    </p:extLst>
  </p:cSld>
  <p:clrMapOvr>
    <a:masterClrMapping/>
  </p:clrMapOvr>
</p:sld>
</file>

<file path=ppt/theme/theme1.xml><?xml version="1.0" encoding="utf-8"?>
<a:theme xmlns:a="http://schemas.openxmlformats.org/drawingml/2006/main" name="Galeria">
  <a:themeElements>
    <a:clrScheme name="Galeri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i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b046cae-d1d8-432d-b4bb-58d09b590569">
      <Terms xmlns="http://schemas.microsoft.com/office/infopath/2007/PartnerControls"/>
    </lcf76f155ced4ddcb4097134ff3c332f>
    <TaxCatchAll xmlns="eb947af2-26f0-411d-a536-f4cbb904cdf6" xsi:nil="true"/>
    <SharedWithUsers xmlns="eb947af2-26f0-411d-a536-f4cbb904cdf6">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73F43C90795D34597BB9869193EBE29" ma:contentTypeVersion="14" ma:contentTypeDescription="Crie um novo documento." ma:contentTypeScope="" ma:versionID="a23342caa5d1e5d86dbf8b49a9696f46">
  <xsd:schema xmlns:xsd="http://www.w3.org/2001/XMLSchema" xmlns:xs="http://www.w3.org/2001/XMLSchema" xmlns:p="http://schemas.microsoft.com/office/2006/metadata/properties" xmlns:ns2="5b046cae-d1d8-432d-b4bb-58d09b590569" xmlns:ns3="eb947af2-26f0-411d-a536-f4cbb904cdf6" targetNamespace="http://schemas.microsoft.com/office/2006/metadata/properties" ma:root="true" ma:fieldsID="f39abda0f092036d3e613d2b70652a31" ns2:_="" ns3:_="">
    <xsd:import namespace="5b046cae-d1d8-432d-b4bb-58d09b590569"/>
    <xsd:import namespace="eb947af2-26f0-411d-a536-f4cbb904cdf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SearchProperties"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46cae-d1d8-432d-b4bb-58d09b5905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Marcações de imagem"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947af2-26f0-411d-a536-f4cbb904cdf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13bee62-8620-4ab6-95a3-31e8dce403ba}" ma:internalName="TaxCatchAll" ma:showField="CatchAllData" ma:web="eb947af2-26f0-411d-a536-f4cbb904cdf6">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DB67B-E193-4B82-970E-79D5F996D427}">
  <ds:schemaRefs>
    <ds:schemaRef ds:uri="http://schemas.microsoft.com/sharepoint/v3/contenttype/forms"/>
  </ds:schemaRefs>
</ds:datastoreItem>
</file>

<file path=customXml/itemProps2.xml><?xml version="1.0" encoding="utf-8"?>
<ds:datastoreItem xmlns:ds="http://schemas.openxmlformats.org/officeDocument/2006/customXml" ds:itemID="{9AA7BDEB-DE2C-4182-83A9-4B1B69848987}">
  <ds:schemaRefs>
    <ds:schemaRef ds:uri="http://schemas.microsoft.com/office/2006/metadata/properties"/>
    <ds:schemaRef ds:uri="http://schemas.microsoft.com/office/infopath/2007/PartnerControls"/>
    <ds:schemaRef ds:uri="a6194295-1792-4b63-878c-b29c2ff82726"/>
    <ds:schemaRef ds:uri="49c50ba2-eaf4-4058-b769-73a32109933c"/>
    <ds:schemaRef ds:uri="5b046cae-d1d8-432d-b4bb-58d09b590569"/>
    <ds:schemaRef ds:uri="eb947af2-26f0-411d-a536-f4cbb904cdf6"/>
  </ds:schemaRefs>
</ds:datastoreItem>
</file>

<file path=customXml/itemProps3.xml><?xml version="1.0" encoding="utf-8"?>
<ds:datastoreItem xmlns:ds="http://schemas.openxmlformats.org/officeDocument/2006/customXml" ds:itemID="{4F01D85B-13B8-4A6A-B0FC-A76B1F286C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46cae-d1d8-432d-b4bb-58d09b590569"/>
    <ds:schemaRef ds:uri="eb947af2-26f0-411d-a536-f4cbb904cdf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3851</TotalTime>
  <Words>1808</Words>
  <Application>Microsoft Macintosh PowerPoint</Application>
  <PresentationFormat>Widescreen</PresentationFormat>
  <Paragraphs>107</Paragraphs>
  <Slides>16</Slides>
  <Notes>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16</vt:i4>
      </vt:variant>
    </vt:vector>
  </HeadingPairs>
  <TitlesOfParts>
    <vt:vector size="22" baseType="lpstr">
      <vt:lpstr>Aptos</vt:lpstr>
      <vt:lpstr>Arial</vt:lpstr>
      <vt:lpstr>Calibri</vt:lpstr>
      <vt:lpstr>Gill Sans MT</vt:lpstr>
      <vt:lpstr>Wingdings</vt:lpstr>
      <vt:lpstr>Galeria</vt:lpstr>
      <vt:lpstr>Fidelidade+</vt:lpstr>
      <vt:lpstr>Problemas de Negócio e Soluções Planejadas</vt:lpstr>
      <vt:lpstr>Problemas de Negócio e Soluções Planejadas</vt:lpstr>
      <vt:lpstr>Problemas de Negócio e Soluções Planejadas</vt:lpstr>
      <vt:lpstr>PÚBLICO-ALVO</vt:lpstr>
      <vt:lpstr>Proposta de Solução</vt:lpstr>
      <vt:lpstr>Proposta de Solução</vt:lpstr>
      <vt:lpstr>Proposta de Solução</vt:lpstr>
      <vt:lpstr>ARQUITETURA DA SOLUÇÃO</vt:lpstr>
      <vt:lpstr>ARQUITETURA DA SOLUÇÃO</vt:lpstr>
      <vt:lpstr>ARQUITETURA DA SOLUÇÃO</vt:lpstr>
      <vt:lpstr>ARQUITETURA DA SOLUÇÃO</vt:lpstr>
      <vt:lpstr>ARQUITETURA DA SOLUÇÃO</vt:lpstr>
      <vt:lpstr>ARQUITETURA DA SOLUÇÃO</vt:lpstr>
      <vt:lpstr>ARQUITETURA DA SOLUÇÃO</vt:lpstr>
      <vt:lpstr>Finalização e Agradecimentos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Nome da solução</dc:title>
  <dc:creator>Claudio Jose Carvajal</dc:creator>
  <cp:lastModifiedBy>Andre Luiz Sazana Waleczki</cp:lastModifiedBy>
  <cp:revision>85</cp:revision>
  <dcterms:created xsi:type="dcterms:W3CDTF">2016-03-03T21:44:23Z</dcterms:created>
  <dcterms:modified xsi:type="dcterms:W3CDTF">2024-11-11T01:56:42Z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0x010100073F43C90795D34597BB9869193EBE29</vt:lpwstr>
  </property>
  <property fmtid="{D5CDD505-2E9C-101B-9397-08002B2CF9AE}" pid="3" name="Order">
    <vt:r8>148300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MediaServiceImageTags">
    <vt:lpwstr/>
  </property>
</Properties>
</file>