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74" r:id="rId34"/>
  </p:sldIdLst>
  <p:sldSz cx="12192000" cy="6858000"/>
  <p:notesSz cx="6858000" cy="9144000"/>
  <p:embeddedFontLst>
    <p:embeddedFont>
      <p:font typeface="Gill Sans" panose="020B0A02020104020203" pitchFamily="34" charset="77"/>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5" autoAdjust="0"/>
    <p:restoredTop sz="94694"/>
  </p:normalViewPr>
  <p:slideViewPr>
    <p:cSldViewPr snapToGrid="0">
      <p:cViewPr varScale="1">
        <p:scale>
          <a:sx n="92" d="100"/>
          <a:sy n="92" d="100"/>
        </p:scale>
        <p:origin x="176" y="8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b="0" i="0" u="none" strike="noStrike" cap="none">
                <a:solidFill>
                  <a:schemeClr val="dk1"/>
                </a:solidFill>
                <a:latin typeface="Arial"/>
                <a:ea typeface="Arial"/>
                <a:cs typeface="Arial"/>
                <a:sym typeface="Arial"/>
              </a:rPr>
              <a:t>‹nº›</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pt-BR"/>
              <a:t>solução</a:t>
            </a:r>
            <a:endParaRPr/>
          </a:p>
        </p:txBody>
      </p:sp>
      <p:sp>
        <p:nvSpPr>
          <p:cNvPr id="103" name="Google Shape;10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B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19e83a5f40_3_2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319e83a5f40_3_2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19e83a5f40_3_1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319e83a5f40_3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F50C41EF-878E-36ED-C9C0-BB970FA70503}"/>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F91AFF81-DE3A-12F7-BDF4-F0D103124AB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E400EE0A-94D8-DD98-0429-0968926982C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5866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7FF06BEE-E5CE-CE59-F16D-DEF99A354C55}"/>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925F3099-8CB9-2CF8-373A-FF79280A422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15E113D6-EAE8-9BC7-5777-32D6393D091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4465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98D4D3D5-DDAE-CDC2-997B-208B482A3947}"/>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2889C17E-4476-B10C-B20D-1BEAC224371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96327328-EE9D-DFB3-20A1-93F62182BAD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93032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ADE39795-D989-CF44-1F88-EAAD602381E6}"/>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DBE13681-A228-93C9-3475-553B87ECD30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06C52143-DE08-81E6-C51C-A3101EC48AC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3092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2DB5CA9E-B1D3-06BB-0232-B0EF664D1FB5}"/>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DA2108AD-0BC6-E9B0-A6E1-A82227BB323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7A339833-BEDF-F0FE-89A3-40C6045BF48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6263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776C5BEE-DFC2-3335-FE78-23A65576AA7A}"/>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ECA3A289-0067-9EFC-0E41-F8F525C5254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A7909AF5-2137-347E-3768-36A77124B9E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2236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48558C1C-BA61-CE22-BF0E-18CC42AD0940}"/>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4B711C11-D69F-D263-8BE0-AAC811AA32D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D8422CC4-A78B-F051-3E77-DDE9AE68825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57560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CA84C3B2-6F86-0D2E-59A1-83846347B081}"/>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0D2F1E63-B384-7AC7-80EC-E7D9F979FF1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ED0B049E-BB51-CA5B-59D9-493B96C1187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72622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8535F0CD-BFE5-CEAE-DDF1-C84A98D3F458}"/>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8531DFFF-0E7B-4B32-13E3-2BE5833313A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AC249363-7016-63B6-1754-B6535105F72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74511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DAB8AB7E-E91A-81C2-95DF-70C2EFA60DB3}"/>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F92F8738-ADED-C122-9DFB-E5F13BD86EE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D48E9B4A-BC5B-B6B5-AF96-0C542B72714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60988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1268ACC1-8CF0-38C1-5516-816D13C17353}"/>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0F2EAF7E-8647-F1A3-B1D8-A7A2418213D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4708D03A-AA33-A78C-4D0E-C0972F6605E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7685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F6F1B3AD-4643-3E4C-9E64-28D035C5BEAC}"/>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569A82D8-359D-5155-F3B4-1AA8B7C8231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298A9476-041C-2EA8-ABA5-9408C3D24DC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65703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06A2C8C3-994E-1C6A-3863-A61432310FF5}"/>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898A1505-F937-075B-CD8D-3F307DCAC59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A066696E-00AE-A3EF-AA44-BEA84C08104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9642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6B19F867-4D73-7002-A6C8-44310885D2E8}"/>
            </a:ext>
          </a:extLst>
        </p:cNvPr>
        <p:cNvGrpSpPr/>
        <p:nvPr/>
      </p:nvGrpSpPr>
      <p:grpSpPr>
        <a:xfrm>
          <a:off x="0" y="0"/>
          <a:ext cx="0" cy="0"/>
          <a:chOff x="0" y="0"/>
          <a:chExt cx="0" cy="0"/>
        </a:xfrm>
      </p:grpSpPr>
      <p:sp>
        <p:nvSpPr>
          <p:cNvPr id="220" name="Google Shape;220;p15:notes">
            <a:extLst>
              <a:ext uri="{FF2B5EF4-FFF2-40B4-BE49-F238E27FC236}">
                <a16:creationId xmlns:a16="http://schemas.microsoft.com/office/drawing/2014/main" id="{A799A0E7-A863-C4B9-5C71-BB050E62127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a:extLst>
              <a:ext uri="{FF2B5EF4-FFF2-40B4-BE49-F238E27FC236}">
                <a16:creationId xmlns:a16="http://schemas.microsoft.com/office/drawing/2014/main" id="{A80A0C33-B9FC-ACB6-13FC-AB4AE21E57B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70063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19e83a5f40_3_4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319e83a5f40_3_4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2417779" y="802298"/>
            <a:ext cx="8637073" cy="2541431"/>
          </a:xfrm>
          <a:prstGeom prst="rect">
            <a:avLst/>
          </a:prstGeom>
          <a:noFill/>
          <a:ln>
            <a:noFill/>
          </a:ln>
        </p:spPr>
        <p:txBody>
          <a:bodyPr spcFirstLastPara="1" wrap="square" lIns="91425" tIns="45700" rIns="91425" bIns="0" anchor="b" anchorCtr="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21" name="Google Shape;21;p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2416500" y="329307"/>
            <a:ext cx="4973915"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1437664"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cxnSp>
        <p:nvCxnSpPr>
          <p:cNvPr id="24" name="Google Shape;24;p2"/>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86"/>
        <p:cNvGrpSpPr/>
        <p:nvPr/>
      </p:nvGrpSpPr>
      <p:grpSpPr>
        <a:xfrm>
          <a:off x="0" y="0"/>
          <a:ext cx="0" cy="0"/>
          <a:chOff x="0" y="0"/>
          <a:chExt cx="0" cy="0"/>
        </a:xfrm>
      </p:grpSpPr>
      <p:sp>
        <p:nvSpPr>
          <p:cNvPr id="87" name="Google Shape;87;p1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1"/>
          <p:cNvSpPr txBox="1">
            <a:spLocks noGrp="1"/>
          </p:cNvSpPr>
          <p:nvPr>
            <p:ph type="body" idx="1"/>
          </p:nvPr>
        </p:nvSpPr>
        <p:spPr>
          <a:xfrm rot="5400000">
            <a:off x="4527910" y="-1060599"/>
            <a:ext cx="3450613" cy="960327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89" name="Google Shape;89;p1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cxnSp>
        <p:nvCxnSpPr>
          <p:cNvPr id="92" name="Google Shape;92;p11"/>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93"/>
        <p:cNvGrpSpPr/>
        <p:nvPr/>
      </p:nvGrpSpPr>
      <p:grpSpPr>
        <a:xfrm>
          <a:off x="0" y="0"/>
          <a:ext cx="0" cy="0"/>
          <a:chOff x="0" y="0"/>
          <a:chExt cx="0" cy="0"/>
        </a:xfrm>
      </p:grpSpPr>
      <p:sp>
        <p:nvSpPr>
          <p:cNvPr id="94" name="Google Shape;94;p12"/>
          <p:cNvSpPr txBox="1">
            <a:spLocks noGrp="1"/>
          </p:cNvSpPr>
          <p:nvPr>
            <p:ph type="title"/>
          </p:nvPr>
        </p:nvSpPr>
        <p:spPr>
          <a:xfrm rot="5400000">
            <a:off x="7917038" y="2321047"/>
            <a:ext cx="4659889" cy="161574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2"/>
          <p:cNvSpPr txBox="1">
            <a:spLocks noGrp="1"/>
          </p:cNvSpPr>
          <p:nvPr>
            <p:ph type="body" idx="1"/>
          </p:nvPr>
        </p:nvSpPr>
        <p:spPr>
          <a:xfrm rot="5400000">
            <a:off x="3029143" y="-785498"/>
            <a:ext cx="4659889" cy="782883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96" name="Google Shape;96;p1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2"/>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cxnSp>
        <p:nvCxnSpPr>
          <p:cNvPr id="99" name="Google Shape;99;p12"/>
          <p:cNvCxnSpPr/>
          <p:nvPr/>
        </p:nvCxnSpPr>
        <p:spPr>
          <a:xfrm>
            <a:off x="9439111" y="798973"/>
            <a:ext cx="0" cy="4659889"/>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28" name="Google Shape;28;p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cxnSp>
        <p:nvCxnSpPr>
          <p:cNvPr id="31" name="Google Shape;31;p3"/>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1454239" y="1756130"/>
            <a:ext cx="8643154" cy="18879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1454239" y="3806195"/>
            <a:ext cx="8630446" cy="1012929"/>
          </a:xfrm>
          <a:prstGeom prst="rect">
            <a:avLst/>
          </a:prstGeom>
          <a:noFill/>
          <a:ln>
            <a:noFill/>
          </a:ln>
        </p:spPr>
        <p:txBody>
          <a:bodyPr spcFirstLastPara="1" wrap="square" lIns="91425" tIns="91425" rIns="91425" bIns="45700" anchor="t" anchorCtr="0">
            <a:normAutofit/>
          </a:bodyPr>
          <a:lstStyle>
            <a:lvl1pPr marL="457200" lvl="0" indent="-228600" algn="l">
              <a:lnSpc>
                <a:spcPct val="120000"/>
              </a:lnSpc>
              <a:spcBef>
                <a:spcPts val="1000"/>
              </a:spcBef>
              <a:spcAft>
                <a:spcPts val="0"/>
              </a:spcAft>
              <a:buSzPts val="1800"/>
              <a:buNone/>
              <a:defRPr sz="1800">
                <a:solidFill>
                  <a:schemeClr val="dk1"/>
                </a:solidFill>
              </a:defRPr>
            </a:lvl1pPr>
            <a:lvl2pPr marL="914400" lvl="1" indent="-228600" algn="l">
              <a:lnSpc>
                <a:spcPct val="120000"/>
              </a:lnSpc>
              <a:spcBef>
                <a:spcPts val="500"/>
              </a:spcBef>
              <a:spcAft>
                <a:spcPts val="0"/>
              </a:spcAft>
              <a:buSzPts val="1800"/>
              <a:buNone/>
              <a:defRPr sz="18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35" name="Google Shape;35;p4"/>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cxnSp>
        <p:nvCxnSpPr>
          <p:cNvPr id="38" name="Google Shape;38;p4"/>
          <p:cNvCxnSpPr/>
          <p:nvPr/>
        </p:nvCxnSpPr>
        <p:spPr>
          <a:xfrm>
            <a:off x="1454239" y="3804985"/>
            <a:ext cx="8630446"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1449217" y="804889"/>
            <a:ext cx="9605635" cy="105930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5"/>
          <p:cNvSpPr txBox="1">
            <a:spLocks noGrp="1"/>
          </p:cNvSpPr>
          <p:nvPr>
            <p:ph type="body" idx="1"/>
          </p:nvPr>
        </p:nvSpPr>
        <p:spPr>
          <a:xfrm>
            <a:off x="1447331" y="2010878"/>
            <a:ext cx="4645152" cy="3448595"/>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2" name="Google Shape;42;p5"/>
          <p:cNvSpPr txBox="1">
            <a:spLocks noGrp="1"/>
          </p:cNvSpPr>
          <p:nvPr>
            <p:ph type="body" idx="2"/>
          </p:nvPr>
        </p:nvSpPr>
        <p:spPr>
          <a:xfrm>
            <a:off x="6413771" y="2017343"/>
            <a:ext cx="4645152" cy="344152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3" name="Google Shape;43;p5"/>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cxnSp>
        <p:nvCxnSpPr>
          <p:cNvPr id="46" name="Google Shape;46;p5"/>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1447191" y="804163"/>
            <a:ext cx="9607661" cy="1056319"/>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6"/>
          <p:cNvSpPr txBox="1">
            <a:spLocks noGrp="1"/>
          </p:cNvSpPr>
          <p:nvPr>
            <p:ph type="body" idx="1"/>
          </p:nvPr>
        </p:nvSpPr>
        <p:spPr>
          <a:xfrm>
            <a:off x="1447191" y="2019549"/>
            <a:ext cx="4645152" cy="80194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0" name="Google Shape;50;p6"/>
          <p:cNvSpPr txBox="1">
            <a:spLocks noGrp="1"/>
          </p:cNvSpPr>
          <p:nvPr>
            <p:ph type="body" idx="2"/>
          </p:nvPr>
        </p:nvSpPr>
        <p:spPr>
          <a:xfrm>
            <a:off x="1447191" y="2824269"/>
            <a:ext cx="4645152" cy="264445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1" name="Google Shape;51;p6"/>
          <p:cNvSpPr txBox="1">
            <a:spLocks noGrp="1"/>
          </p:cNvSpPr>
          <p:nvPr>
            <p:ph type="body" idx="3"/>
          </p:nvPr>
        </p:nvSpPr>
        <p:spPr>
          <a:xfrm>
            <a:off x="6412362" y="2023003"/>
            <a:ext cx="4645152" cy="8022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52" name="Google Shape;52;p6"/>
          <p:cNvSpPr txBox="1">
            <a:spLocks noGrp="1"/>
          </p:cNvSpPr>
          <p:nvPr>
            <p:ph type="body" idx="4"/>
          </p:nvPr>
        </p:nvSpPr>
        <p:spPr>
          <a:xfrm>
            <a:off x="6412362" y="2821491"/>
            <a:ext cx="4645152" cy="263737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3" name="Google Shape;53;p6"/>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6"/>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cxnSp>
        <p:nvCxnSpPr>
          <p:cNvPr id="56" name="Google Shape;56;p6"/>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57"/>
        <p:cNvGrpSpPr/>
        <p:nvPr/>
      </p:nvGrpSpPr>
      <p:grpSpPr>
        <a:xfrm>
          <a:off x="0" y="0"/>
          <a:ext cx="0" cy="0"/>
          <a:chOff x="0" y="0"/>
          <a:chExt cx="0" cy="0"/>
        </a:xfrm>
      </p:grpSpPr>
      <p:sp>
        <p:nvSpPr>
          <p:cNvPr id="58" name="Google Shape;58;p7"/>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7"/>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cxnSp>
        <p:nvCxnSpPr>
          <p:cNvPr id="62" name="Google Shape;62;p7"/>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63"/>
        <p:cNvGrpSpPr/>
        <p:nvPr/>
      </p:nvGrpSpPr>
      <p:grpSpPr>
        <a:xfrm>
          <a:off x="0" y="0"/>
          <a:ext cx="0" cy="0"/>
          <a:chOff x="0" y="0"/>
          <a:chExt cx="0" cy="0"/>
        </a:xfrm>
      </p:grpSpPr>
      <p:sp>
        <p:nvSpPr>
          <p:cNvPr id="64" name="Google Shape;64;p8"/>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1444671" y="798973"/>
            <a:ext cx="3273099" cy="22471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9"/>
          <p:cNvSpPr txBox="1">
            <a:spLocks noGrp="1"/>
          </p:cNvSpPr>
          <p:nvPr>
            <p:ph type="body" idx="1"/>
          </p:nvPr>
        </p:nvSpPr>
        <p:spPr>
          <a:xfrm>
            <a:off x="5043714" y="798974"/>
            <a:ext cx="6012470" cy="4658826"/>
          </a:xfrm>
          <a:prstGeom prst="rect">
            <a:avLst/>
          </a:prstGeom>
          <a:noFill/>
          <a:ln>
            <a:noFill/>
          </a:ln>
        </p:spPr>
        <p:txBody>
          <a:bodyPr spcFirstLastPara="1" wrap="square" lIns="91425" tIns="45700" rIns="91425" bIns="45700" anchor="ctr"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70" name="Google Shape;70;p9"/>
          <p:cNvSpPr txBox="1">
            <a:spLocks noGrp="1"/>
          </p:cNvSpPr>
          <p:nvPr>
            <p:ph type="body" idx="2"/>
          </p:nvPr>
        </p:nvSpPr>
        <p:spPr>
          <a:xfrm>
            <a:off x="1444671" y="3205491"/>
            <a:ext cx="3275013" cy="2248181"/>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1" name="Google Shape;71;p9"/>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cxnSp>
        <p:nvCxnSpPr>
          <p:cNvPr id="74" name="Google Shape;74;p9"/>
          <p:cNvCxnSpPr/>
          <p:nvPr/>
        </p:nvCxnSpPr>
        <p:spPr>
          <a:xfrm>
            <a:off x="1448280" y="3205491"/>
            <a:ext cx="326949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75"/>
        <p:cNvGrpSpPr/>
        <p:nvPr/>
      </p:nvGrpSpPr>
      <p:grpSpPr>
        <a:xfrm>
          <a:off x="0" y="0"/>
          <a:ext cx="0" cy="0"/>
          <a:chOff x="0" y="0"/>
          <a:chExt cx="0" cy="0"/>
        </a:xfrm>
      </p:grpSpPr>
      <p:grpSp>
        <p:nvGrpSpPr>
          <p:cNvPr id="76" name="Google Shape;76;p10"/>
          <p:cNvGrpSpPr/>
          <p:nvPr/>
        </p:nvGrpSpPr>
        <p:grpSpPr>
          <a:xfrm>
            <a:off x="7477387" y="482170"/>
            <a:ext cx="4074533" cy="5149101"/>
            <a:chOff x="7477387" y="482170"/>
            <a:chExt cx="4074533" cy="5149101"/>
          </a:xfrm>
        </p:grpSpPr>
        <p:sp>
          <p:nvSpPr>
            <p:cNvPr id="77" name="Google Shape;77;p10"/>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0"/>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10"/>
          <p:cNvSpPr txBox="1">
            <a:spLocks noGrp="1"/>
          </p:cNvSpPr>
          <p:nvPr>
            <p:ph type="title"/>
          </p:nvPr>
        </p:nvSpPr>
        <p:spPr>
          <a:xfrm>
            <a:off x="1451206" y="1129513"/>
            <a:ext cx="5532328" cy="1830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0"/>
          <p:cNvSpPr>
            <a:spLocks noGrp="1"/>
          </p:cNvSpPr>
          <p:nvPr>
            <p:ph type="pic" idx="2"/>
          </p:nvPr>
        </p:nvSpPr>
        <p:spPr>
          <a:xfrm>
            <a:off x="8124389" y="1122542"/>
            <a:ext cx="2791171" cy="3866327"/>
          </a:xfrm>
          <a:prstGeom prst="rect">
            <a:avLst/>
          </a:prstGeom>
          <a:solidFill>
            <a:srgbClr val="D8D8D8"/>
          </a:solidFill>
          <a:ln>
            <a:noFill/>
          </a:ln>
        </p:spPr>
      </p:sp>
      <p:sp>
        <p:nvSpPr>
          <p:cNvPr id="81" name="Google Shape;81;p10"/>
          <p:cNvSpPr txBox="1">
            <a:spLocks noGrp="1"/>
          </p:cNvSpPr>
          <p:nvPr>
            <p:ph type="body" idx="1"/>
          </p:nvPr>
        </p:nvSpPr>
        <p:spPr>
          <a:xfrm>
            <a:off x="1450329" y="3145992"/>
            <a:ext cx="5524404" cy="20037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800"/>
              <a:buNone/>
              <a:defRPr sz="18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82" name="Google Shape;82;p10"/>
          <p:cNvSpPr txBox="1">
            <a:spLocks noGrp="1"/>
          </p:cNvSpPr>
          <p:nvPr>
            <p:ph type="dt" idx="10"/>
          </p:nvPr>
        </p:nvSpPr>
        <p:spPr>
          <a:xfrm>
            <a:off x="1447382" y="5469856"/>
            <a:ext cx="5527351" cy="3201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ftr" idx="11"/>
          </p:nvPr>
        </p:nvSpPr>
        <p:spPr>
          <a:xfrm>
            <a:off x="1447382" y="318640"/>
            <a:ext cx="5541004" cy="32093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0"/>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cxnSp>
        <p:nvCxnSpPr>
          <p:cNvPr id="85" name="Google Shape;85;p10"/>
          <p:cNvCxnSpPr/>
          <p:nvPr/>
        </p:nvCxnSpPr>
        <p:spPr>
          <a:xfrm>
            <a:off x="1447382" y="3143605"/>
            <a:ext cx="552735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1"/>
          <p:cNvPicPr preferRelativeResize="0"/>
          <p:nvPr/>
        </p:nvPicPr>
        <p:blipFill rotWithShape="1">
          <a:blip r:embed="rId13">
            <a:alphaModFix/>
          </a:blip>
          <a:srcRect t="1538" b="-1538"/>
          <a:stretch/>
        </p:blipFill>
        <p:spPr>
          <a:xfrm>
            <a:off x="0" y="6126480"/>
            <a:ext cx="12192000" cy="742950"/>
          </a:xfrm>
          <a:prstGeom prst="rect">
            <a:avLst/>
          </a:prstGeom>
          <a:noFill/>
          <a:ln>
            <a:noFill/>
          </a:ln>
        </p:spPr>
      </p:pic>
      <p:sp>
        <p:nvSpPr>
          <p:cNvPr id="12" name="Google Shape;12;p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3200"/>
              <a:buFont typeface="Gill Sans"/>
              <a:buNone/>
              <a:defRPr sz="3200" b="0" i="0" u="none" strike="noStrike" cap="non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dk1"/>
                </a:solidFill>
                <a:latin typeface="Gill Sans"/>
                <a:ea typeface="Gill Sans"/>
                <a:cs typeface="Gill Sans"/>
                <a:sym typeface="Gill Sans"/>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9pPr>
          </a:lstStyle>
          <a:p>
            <a:endParaRPr/>
          </a:p>
        </p:txBody>
      </p:sp>
      <p:sp>
        <p:nvSpPr>
          <p:cNvPr id="14" name="Google Shape;14;p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5" name="Google Shape;15;p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6" name="Google Shape;16;p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ill Sans"/>
                <a:ea typeface="Gill Sans"/>
                <a:cs typeface="Gill Sans"/>
                <a:sym typeface="Gill Sans"/>
              </a:defRPr>
            </a:lvl1pPr>
            <a:lvl2pPr marL="0" marR="0" lvl="1" indent="0" algn="r" rtl="0">
              <a:spcBef>
                <a:spcPts val="0"/>
              </a:spcBef>
              <a:buNone/>
              <a:defRPr sz="2800" b="0" i="0" u="none" strike="noStrike" cap="none">
                <a:solidFill>
                  <a:schemeClr val="accent1"/>
                </a:solidFill>
                <a:latin typeface="Gill Sans"/>
                <a:ea typeface="Gill Sans"/>
                <a:cs typeface="Gill Sans"/>
                <a:sym typeface="Gill Sans"/>
              </a:defRPr>
            </a:lvl2pPr>
            <a:lvl3pPr marL="0" marR="0" lvl="2" indent="0" algn="r" rtl="0">
              <a:spcBef>
                <a:spcPts val="0"/>
              </a:spcBef>
              <a:buNone/>
              <a:defRPr sz="2800" b="0" i="0" u="none" strike="noStrike" cap="none">
                <a:solidFill>
                  <a:schemeClr val="accent1"/>
                </a:solidFill>
                <a:latin typeface="Gill Sans"/>
                <a:ea typeface="Gill Sans"/>
                <a:cs typeface="Gill Sans"/>
                <a:sym typeface="Gill Sans"/>
              </a:defRPr>
            </a:lvl3pPr>
            <a:lvl4pPr marL="0" marR="0" lvl="3" indent="0" algn="r" rtl="0">
              <a:spcBef>
                <a:spcPts val="0"/>
              </a:spcBef>
              <a:buNone/>
              <a:defRPr sz="2800" b="0" i="0" u="none" strike="noStrike" cap="none">
                <a:solidFill>
                  <a:schemeClr val="accent1"/>
                </a:solidFill>
                <a:latin typeface="Gill Sans"/>
                <a:ea typeface="Gill Sans"/>
                <a:cs typeface="Gill Sans"/>
                <a:sym typeface="Gill Sans"/>
              </a:defRPr>
            </a:lvl4pPr>
            <a:lvl5pPr marL="0" marR="0" lvl="4" indent="0" algn="r" rtl="0">
              <a:spcBef>
                <a:spcPts val="0"/>
              </a:spcBef>
              <a:buNone/>
              <a:defRPr sz="2800" b="0" i="0" u="none" strike="noStrike" cap="none">
                <a:solidFill>
                  <a:schemeClr val="accent1"/>
                </a:solidFill>
                <a:latin typeface="Gill Sans"/>
                <a:ea typeface="Gill Sans"/>
                <a:cs typeface="Gill Sans"/>
                <a:sym typeface="Gill Sans"/>
              </a:defRPr>
            </a:lvl5pPr>
            <a:lvl6pPr marL="0" marR="0" lvl="5" indent="0" algn="r" rtl="0">
              <a:spcBef>
                <a:spcPts val="0"/>
              </a:spcBef>
              <a:buNone/>
              <a:defRPr sz="2800" b="0" i="0" u="none" strike="noStrike" cap="none">
                <a:solidFill>
                  <a:schemeClr val="accent1"/>
                </a:solidFill>
                <a:latin typeface="Gill Sans"/>
                <a:ea typeface="Gill Sans"/>
                <a:cs typeface="Gill Sans"/>
                <a:sym typeface="Gill Sans"/>
              </a:defRPr>
            </a:lvl6pPr>
            <a:lvl7pPr marL="0" marR="0" lvl="6" indent="0" algn="r" rtl="0">
              <a:spcBef>
                <a:spcPts val="0"/>
              </a:spcBef>
              <a:buNone/>
              <a:defRPr sz="2800" b="0" i="0" u="none" strike="noStrike" cap="none">
                <a:solidFill>
                  <a:schemeClr val="accent1"/>
                </a:solidFill>
                <a:latin typeface="Gill Sans"/>
                <a:ea typeface="Gill Sans"/>
                <a:cs typeface="Gill Sans"/>
                <a:sym typeface="Gill Sans"/>
              </a:defRPr>
            </a:lvl7pPr>
            <a:lvl8pPr marL="0" marR="0" lvl="7" indent="0" algn="r" rtl="0">
              <a:spcBef>
                <a:spcPts val="0"/>
              </a:spcBef>
              <a:buNone/>
              <a:defRPr sz="2800" b="0" i="0" u="none" strike="noStrike" cap="none">
                <a:solidFill>
                  <a:schemeClr val="accent1"/>
                </a:solidFill>
                <a:latin typeface="Gill Sans"/>
                <a:ea typeface="Gill Sans"/>
                <a:cs typeface="Gill Sans"/>
                <a:sym typeface="Gill Sans"/>
              </a:defRPr>
            </a:lvl8pPr>
            <a:lvl9pPr marL="0" marR="0" lvl="8" indent="0" algn="r" rtl="0">
              <a:spcBef>
                <a:spcPts val="0"/>
              </a:spcBef>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pt-BR"/>
              <a:t>‹nº›</a:t>
            </a:fld>
            <a:endParaRPr/>
          </a:p>
        </p:txBody>
      </p:sp>
      <p:cxnSp>
        <p:nvCxnSpPr>
          <p:cNvPr id="17" name="Google Shape;17;p1"/>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3"/>
          <p:cNvSpPr/>
          <p:nvPr/>
        </p:nvSpPr>
        <p:spPr>
          <a:xfrm>
            <a:off x="2" y="0"/>
            <a:ext cx="12191695" cy="6858000"/>
          </a:xfrm>
          <a:prstGeom prst="rect">
            <a:avLst/>
          </a:prstGeom>
          <a:gradFill>
            <a:gsLst>
              <a:gs pos="0">
                <a:srgbClr val="EBE9E6"/>
              </a:gs>
              <a:gs pos="100000">
                <a:srgbClr val="C9C5C0"/>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06" name="Google Shape;106;p13"/>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07" name="Google Shape;107;p13"/>
          <p:cNvSpPr txBox="1">
            <a:spLocks noGrp="1"/>
          </p:cNvSpPr>
          <p:nvPr>
            <p:ph type="ctrTitle"/>
          </p:nvPr>
        </p:nvSpPr>
        <p:spPr>
          <a:xfrm>
            <a:off x="1452616" y="962902"/>
            <a:ext cx="4176384" cy="2380828"/>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dk1"/>
              </a:buClr>
              <a:buSzPts val="4400"/>
              <a:buFont typeface="Gill Sans"/>
              <a:buNone/>
            </a:pPr>
            <a:r>
              <a:rPr lang="pt-BR" sz="4400" b="1"/>
              <a:t>FIDELIDADE</a:t>
            </a:r>
            <a:r>
              <a:rPr lang="pt-BR" sz="4400"/>
              <a:t>+</a:t>
            </a:r>
            <a:endParaRPr/>
          </a:p>
        </p:txBody>
      </p:sp>
      <p:sp>
        <p:nvSpPr>
          <p:cNvPr id="108" name="Google Shape;108;p13"/>
          <p:cNvSpPr txBox="1">
            <a:spLocks noGrp="1"/>
          </p:cNvSpPr>
          <p:nvPr>
            <p:ph type="subTitle" idx="1"/>
          </p:nvPr>
        </p:nvSpPr>
        <p:spPr>
          <a:xfrm>
            <a:off x="1452617" y="3531204"/>
            <a:ext cx="4171479" cy="1610643"/>
          </a:xfrm>
          <a:prstGeom prst="rect">
            <a:avLst/>
          </a:prstGeom>
          <a:noFill/>
          <a:ln>
            <a:noFill/>
          </a:ln>
        </p:spPr>
        <p:txBody>
          <a:bodyPr spcFirstLastPara="1" wrap="square" lIns="91425" tIns="91425" rIns="91425" bIns="91425" anchor="t" anchorCtr="0">
            <a:normAutofit fontScale="92500" lnSpcReduction="10000"/>
          </a:bodyPr>
          <a:lstStyle/>
          <a:p>
            <a:pPr marL="0" lvl="0" indent="0" algn="ctr" rtl="0">
              <a:lnSpc>
                <a:spcPct val="110000"/>
              </a:lnSpc>
              <a:spcBef>
                <a:spcPts val="0"/>
              </a:spcBef>
              <a:spcAft>
                <a:spcPts val="0"/>
              </a:spcAft>
              <a:buSzPct val="100000"/>
              <a:buNone/>
            </a:pPr>
            <a:r>
              <a:rPr lang="pt-BR" sz="1200"/>
              <a:t>ANDRÉ LUIZ SAZANA WALECZKI - RM 559685 (RESPONSÁVEL)</a:t>
            </a:r>
            <a:endParaRPr/>
          </a:p>
          <a:p>
            <a:pPr marL="0" lvl="0" indent="0" algn="ctr" rtl="0">
              <a:lnSpc>
                <a:spcPct val="110000"/>
              </a:lnSpc>
              <a:spcBef>
                <a:spcPts val="1000"/>
              </a:spcBef>
              <a:spcAft>
                <a:spcPts val="0"/>
              </a:spcAft>
              <a:buSzPct val="100000"/>
              <a:buNone/>
            </a:pPr>
            <a:r>
              <a:rPr lang="pt-BR" sz="1200"/>
              <a:t>GUILHERME VINÍCIUS DOS SANTOS - RM 560564</a:t>
            </a:r>
            <a:endParaRPr/>
          </a:p>
          <a:p>
            <a:pPr marL="0" lvl="0" indent="0" algn="ctr" rtl="0">
              <a:lnSpc>
                <a:spcPct val="110000"/>
              </a:lnSpc>
              <a:spcBef>
                <a:spcPts val="1000"/>
              </a:spcBef>
              <a:spcAft>
                <a:spcPts val="0"/>
              </a:spcAft>
              <a:buSzPct val="100000"/>
              <a:buNone/>
            </a:pPr>
            <a:r>
              <a:rPr lang="pt-BR" sz="1200"/>
              <a:t>HENRIQUE CAPRONI SIQUEIRA - RM 560105</a:t>
            </a:r>
            <a:endParaRPr/>
          </a:p>
          <a:p>
            <a:pPr marL="0" lvl="0" indent="0" algn="ctr" rtl="0">
              <a:lnSpc>
                <a:spcPct val="110000"/>
              </a:lnSpc>
              <a:spcBef>
                <a:spcPts val="1000"/>
              </a:spcBef>
              <a:spcAft>
                <a:spcPts val="0"/>
              </a:spcAft>
              <a:buSzPct val="100000"/>
              <a:buNone/>
            </a:pPr>
            <a:r>
              <a:rPr lang="pt-BR" sz="1200"/>
              <a:t>RENAN THIAGO AVIZ E SILVA - RM 560849</a:t>
            </a:r>
            <a:endParaRPr/>
          </a:p>
          <a:p>
            <a:pPr marL="0" lvl="0" indent="0" algn="ctr" rtl="0">
              <a:lnSpc>
                <a:spcPct val="110000"/>
              </a:lnSpc>
              <a:spcBef>
                <a:spcPts val="1000"/>
              </a:spcBef>
              <a:spcAft>
                <a:spcPts val="0"/>
              </a:spcAft>
              <a:buSzPct val="100000"/>
              <a:buNone/>
            </a:pPr>
            <a:r>
              <a:rPr lang="pt-BR" sz="1200"/>
              <a:t>THIAGO EVANGELISTA DIAS - RM 559403</a:t>
            </a:r>
            <a:endParaRPr/>
          </a:p>
        </p:txBody>
      </p:sp>
      <p:cxnSp>
        <p:nvCxnSpPr>
          <p:cNvPr id="109" name="Google Shape;109;p13"/>
          <p:cNvCxnSpPr/>
          <p:nvPr/>
        </p:nvCxnSpPr>
        <p:spPr>
          <a:xfrm>
            <a:off x="1452617" y="3528543"/>
            <a:ext cx="4171479" cy="0"/>
          </a:xfrm>
          <a:prstGeom prst="straightConnector1">
            <a:avLst/>
          </a:prstGeom>
          <a:noFill/>
          <a:ln w="31750" cap="flat" cmpd="sng">
            <a:solidFill>
              <a:schemeClr val="accent1"/>
            </a:solidFill>
            <a:prstDash val="solid"/>
            <a:round/>
            <a:headEnd type="none" w="sm" len="sm"/>
            <a:tailEnd type="none" w="sm" len="sm"/>
          </a:ln>
        </p:spPr>
      </p:cxnSp>
      <p:pic>
        <p:nvPicPr>
          <p:cNvPr id="110" name="Google Shape;110;p13" descr="Aperto de mão"/>
          <p:cNvPicPr preferRelativeResize="0"/>
          <p:nvPr/>
        </p:nvPicPr>
        <p:blipFill rotWithShape="1">
          <a:blip r:embed="rId3">
            <a:alphaModFix/>
          </a:blip>
          <a:srcRect/>
          <a:stretch/>
        </p:blipFill>
        <p:spPr>
          <a:xfrm>
            <a:off x="6244251" y="805583"/>
            <a:ext cx="4660762" cy="4660762"/>
          </a:xfrm>
          <a:prstGeom prst="rect">
            <a:avLst/>
          </a:prstGeom>
          <a:noFill/>
          <a:ln>
            <a:noFill/>
          </a:ln>
        </p:spPr>
      </p:pic>
      <p:pic>
        <p:nvPicPr>
          <p:cNvPr id="111" name="Google Shape;111;p13"/>
          <p:cNvPicPr preferRelativeResize="0"/>
          <p:nvPr/>
        </p:nvPicPr>
        <p:blipFill rotWithShape="1">
          <a:blip r:embed="rId4">
            <a:alphaModFix/>
          </a:blip>
          <a:srcRect t="1538" b="-1538"/>
          <a:stretch/>
        </p:blipFill>
        <p:spPr>
          <a:xfrm>
            <a:off x="0" y="6126480"/>
            <a:ext cx="12192000" cy="742950"/>
          </a:xfrm>
          <a:prstGeom prst="rect">
            <a:avLst/>
          </a:prstGeom>
          <a:noFill/>
          <a:ln>
            <a:noFill/>
          </a:ln>
        </p:spPr>
      </p:pic>
      <p:cxnSp>
        <p:nvCxnSpPr>
          <p:cNvPr id="112" name="Google Shape;112;p13"/>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2"/>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a:t>ARQUITETURA DA SOLUÇÃO</a:t>
            </a:r>
            <a:endParaRPr b="1"/>
          </a:p>
          <a:p>
            <a:pPr marL="0" lvl="0" indent="0" algn="l" rtl="0">
              <a:lnSpc>
                <a:spcPct val="90000"/>
              </a:lnSpc>
              <a:spcBef>
                <a:spcPts val="0"/>
              </a:spcBef>
              <a:spcAft>
                <a:spcPts val="0"/>
              </a:spcAft>
              <a:buClr>
                <a:schemeClr val="dk1"/>
              </a:buClr>
              <a:buSzPts val="3200"/>
              <a:buFont typeface="Gill Sans"/>
              <a:buNone/>
            </a:pPr>
            <a:r>
              <a:rPr lang="pt-BR" sz="2000" b="1"/>
              <a:t>Arquitetura e Desenho Inicial da Solução</a:t>
            </a:r>
            <a:endParaRPr sz="2000" b="1"/>
          </a:p>
        </p:txBody>
      </p:sp>
      <p:sp>
        <p:nvSpPr>
          <p:cNvPr id="171" name="Google Shape;171;p22"/>
          <p:cNvSpPr txBox="1">
            <a:spLocks noGrp="1"/>
          </p:cNvSpPr>
          <p:nvPr>
            <p:ph type="body" idx="1"/>
          </p:nvPr>
        </p:nvSpPr>
        <p:spPr>
          <a:xfrm>
            <a:off x="945029" y="2012679"/>
            <a:ext cx="10616400" cy="4503600"/>
          </a:xfrm>
          <a:prstGeom prst="rect">
            <a:avLst/>
          </a:prstGeom>
          <a:noFill/>
          <a:ln>
            <a:noFill/>
          </a:ln>
        </p:spPr>
        <p:txBody>
          <a:bodyPr spcFirstLastPara="1" wrap="square" lIns="91425" tIns="45700" rIns="91425" bIns="45700" anchor="t" anchorCtr="0">
            <a:normAutofit/>
          </a:bodyPr>
          <a:lstStyle/>
          <a:p>
            <a:pPr marL="228600" lvl="0" indent="-114300" algn="l" rtl="0">
              <a:lnSpc>
                <a:spcPct val="100000"/>
              </a:lnSpc>
              <a:spcBef>
                <a:spcPts val="1000"/>
              </a:spcBef>
              <a:spcAft>
                <a:spcPts val="0"/>
              </a:spcAft>
              <a:buSzPts val="1800"/>
              <a:buNone/>
            </a:pPr>
            <a:r>
              <a:rPr lang="pt-BR" sz="1600"/>
              <a:t>Representação visual abrangente da arquitetura de solução, delineando as tecnologias a serem empregadas.</a:t>
            </a:r>
            <a:endParaRPr sz="1600"/>
          </a:p>
        </p:txBody>
      </p:sp>
      <p:pic>
        <p:nvPicPr>
          <p:cNvPr id="172" name="Google Shape;172;p22"/>
          <p:cNvPicPr preferRelativeResize="0"/>
          <p:nvPr/>
        </p:nvPicPr>
        <p:blipFill>
          <a:blip r:embed="rId3">
            <a:alphaModFix/>
          </a:blip>
          <a:stretch>
            <a:fillRect/>
          </a:stretch>
        </p:blipFill>
        <p:spPr>
          <a:xfrm>
            <a:off x="1444663" y="2784000"/>
            <a:ext cx="9302675" cy="2960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PLANEJAMENTO  E GESTÃO DO PROJETO</a:t>
            </a:r>
            <a:br>
              <a:rPr lang="pt-BR"/>
            </a:br>
            <a:r>
              <a:rPr lang="pt-BR" sz="2000"/>
              <a:t>Gerenciamento do Projeto Utilizando Framework Ágil</a:t>
            </a:r>
            <a:endParaRPr sz="2000"/>
          </a:p>
        </p:txBody>
      </p:sp>
      <p:pic>
        <p:nvPicPr>
          <p:cNvPr id="178" name="Google Shape;178;p23"/>
          <p:cNvPicPr preferRelativeResize="0"/>
          <p:nvPr/>
        </p:nvPicPr>
        <p:blipFill>
          <a:blip r:embed="rId3">
            <a:alphaModFix/>
          </a:blip>
          <a:stretch>
            <a:fillRect/>
          </a:stretch>
        </p:blipFill>
        <p:spPr>
          <a:xfrm>
            <a:off x="1494913" y="1853625"/>
            <a:ext cx="8297500" cy="3639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txBox="1">
            <a:spLocks noGrp="1"/>
          </p:cNvSpPr>
          <p:nvPr>
            <p:ph type="title"/>
          </p:nvPr>
        </p:nvSpPr>
        <p:spPr>
          <a:xfrm>
            <a:off x="1451579" y="804519"/>
            <a:ext cx="9603300" cy="1049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Protótipo da Solução Proposta</a:t>
            </a:r>
            <a:endParaRPr/>
          </a:p>
        </p:txBody>
      </p:sp>
      <p:pic>
        <p:nvPicPr>
          <p:cNvPr id="184" name="Google Shape;184;p24"/>
          <p:cNvPicPr preferRelativeResize="0"/>
          <p:nvPr/>
        </p:nvPicPr>
        <p:blipFill>
          <a:blip r:embed="rId3">
            <a:alphaModFix/>
          </a:blip>
          <a:stretch>
            <a:fillRect/>
          </a:stretch>
        </p:blipFill>
        <p:spPr>
          <a:xfrm>
            <a:off x="-9763603" y="2138137"/>
            <a:ext cx="3911605" cy="5193599"/>
          </a:xfrm>
          <a:prstGeom prst="rect">
            <a:avLst/>
          </a:prstGeom>
          <a:noFill/>
          <a:ln>
            <a:noFill/>
          </a:ln>
        </p:spPr>
      </p:pic>
      <p:sp>
        <p:nvSpPr>
          <p:cNvPr id="185" name="Google Shape;185;p24"/>
          <p:cNvSpPr txBox="1">
            <a:spLocks noGrp="1"/>
          </p:cNvSpPr>
          <p:nvPr>
            <p:ph type="body" idx="1"/>
          </p:nvPr>
        </p:nvSpPr>
        <p:spPr>
          <a:xfrm>
            <a:off x="1265550" y="5387425"/>
            <a:ext cx="3911700" cy="3090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70000"/>
              </a:lnSpc>
              <a:spcBef>
                <a:spcPts val="1000"/>
              </a:spcBef>
              <a:spcAft>
                <a:spcPts val="0"/>
              </a:spcAft>
              <a:buClr>
                <a:schemeClr val="dk1"/>
              </a:buClr>
              <a:buSzPts val="2800"/>
              <a:buNone/>
            </a:pPr>
            <a:r>
              <a:rPr lang="pt-BR" sz="1000"/>
              <a:t>Parte 1 - Relatório de Vendas</a:t>
            </a:r>
            <a:endParaRPr sz="1000"/>
          </a:p>
        </p:txBody>
      </p:sp>
      <p:pic>
        <p:nvPicPr>
          <p:cNvPr id="186" name="Google Shape;186;p24"/>
          <p:cNvPicPr preferRelativeResize="0"/>
          <p:nvPr/>
        </p:nvPicPr>
        <p:blipFill>
          <a:blip r:embed="rId4">
            <a:alphaModFix/>
          </a:blip>
          <a:stretch>
            <a:fillRect/>
          </a:stretch>
        </p:blipFill>
        <p:spPr>
          <a:xfrm>
            <a:off x="6333138" y="2330900"/>
            <a:ext cx="4845276" cy="2729426"/>
          </a:xfrm>
          <a:prstGeom prst="rect">
            <a:avLst/>
          </a:prstGeom>
          <a:noFill/>
          <a:ln>
            <a:noFill/>
          </a:ln>
        </p:spPr>
      </p:pic>
      <p:sp>
        <p:nvSpPr>
          <p:cNvPr id="187" name="Google Shape;187;p24"/>
          <p:cNvSpPr txBox="1">
            <a:spLocks noGrp="1"/>
          </p:cNvSpPr>
          <p:nvPr>
            <p:ph type="body" idx="1"/>
          </p:nvPr>
        </p:nvSpPr>
        <p:spPr>
          <a:xfrm>
            <a:off x="6333150" y="5214950"/>
            <a:ext cx="3911700" cy="3090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70000"/>
              </a:lnSpc>
              <a:spcBef>
                <a:spcPts val="1000"/>
              </a:spcBef>
              <a:spcAft>
                <a:spcPts val="0"/>
              </a:spcAft>
              <a:buClr>
                <a:schemeClr val="dk1"/>
              </a:buClr>
              <a:buSzPts val="2800"/>
              <a:buNone/>
            </a:pPr>
            <a:r>
              <a:rPr lang="pt-BR" sz="1000"/>
              <a:t>Parte 2 - Relatório de Vendas</a:t>
            </a:r>
            <a:endParaRPr sz="1000"/>
          </a:p>
        </p:txBody>
      </p:sp>
      <p:pic>
        <p:nvPicPr>
          <p:cNvPr id="188" name="Google Shape;188;p24"/>
          <p:cNvPicPr preferRelativeResize="0"/>
          <p:nvPr/>
        </p:nvPicPr>
        <p:blipFill>
          <a:blip r:embed="rId5">
            <a:alphaModFix/>
          </a:blip>
          <a:stretch>
            <a:fillRect/>
          </a:stretch>
        </p:blipFill>
        <p:spPr>
          <a:xfrm>
            <a:off x="1288113" y="2330894"/>
            <a:ext cx="3866566" cy="30565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5"/>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a:t>ARQUITETURA DA SOLUÇÃO</a:t>
            </a:r>
            <a:endParaRPr/>
          </a:p>
        </p:txBody>
      </p:sp>
      <p:sp>
        <p:nvSpPr>
          <p:cNvPr id="194" name="Google Shape;194;p25"/>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3"/>
            </a:pPr>
            <a:r>
              <a:rPr lang="pt-BR" sz="1800" b="1" dirty="0"/>
              <a:t>Inteligência e Modelagem de Dados</a:t>
            </a:r>
            <a:endParaRPr dirty="0"/>
          </a:p>
          <a:p>
            <a:pPr marL="685800" lvl="1" indent="-228600" algn="l" rtl="0">
              <a:lnSpc>
                <a:spcPct val="100000"/>
              </a:lnSpc>
              <a:spcBef>
                <a:spcPts val="500"/>
              </a:spcBef>
              <a:spcAft>
                <a:spcPts val="0"/>
              </a:spcAft>
              <a:buSzPts val="1600"/>
              <a:buChar char="•"/>
            </a:pPr>
            <a:r>
              <a:rPr lang="pt-BR" sz="1600" b="1" dirty="0"/>
              <a:t>Previsão de Recompra</a:t>
            </a:r>
            <a:r>
              <a:rPr lang="pt-BR" sz="1600" dirty="0"/>
              <a:t>: </a:t>
            </a:r>
            <a:r>
              <a:rPr lang="pt-BR" sz="1600" dirty="0" err="1"/>
              <a:t>Churn</a:t>
            </a:r>
            <a:r>
              <a:rPr lang="pt-BR" sz="1600" dirty="0"/>
              <a:t> </a:t>
            </a:r>
            <a:r>
              <a:rPr lang="pt-BR" sz="1600" dirty="0" err="1"/>
              <a:t>Prediction</a:t>
            </a:r>
            <a:r>
              <a:rPr lang="pt-BR" sz="1600" dirty="0"/>
              <a:t> com Random Forest.</a:t>
            </a:r>
            <a:endParaRPr dirty="0"/>
          </a:p>
          <a:p>
            <a:pPr marL="1143000" lvl="2" indent="-228600" algn="l" rtl="0">
              <a:lnSpc>
                <a:spcPct val="100000"/>
              </a:lnSpc>
              <a:spcBef>
                <a:spcPts val="500"/>
              </a:spcBef>
              <a:spcAft>
                <a:spcPts val="0"/>
              </a:spcAft>
              <a:buSzPts val="1400"/>
              <a:buFont typeface="Noto Sans Symbols"/>
              <a:buChar char="⮚"/>
            </a:pPr>
            <a:r>
              <a:rPr lang="pt-BR" sz="1400" dirty="0"/>
              <a:t>O </a:t>
            </a:r>
            <a:r>
              <a:rPr lang="pt-BR" sz="1400" dirty="0" err="1"/>
              <a:t>churn</a:t>
            </a:r>
            <a:r>
              <a:rPr lang="pt-BR" sz="1400" dirty="0"/>
              <a:t> </a:t>
            </a:r>
            <a:r>
              <a:rPr lang="pt-BR" sz="1400" dirty="0" err="1"/>
              <a:t>prediction</a:t>
            </a:r>
            <a:r>
              <a:rPr lang="pt-BR" sz="1400" dirty="0"/>
              <a:t> (ou previsão de </a:t>
            </a:r>
            <a:r>
              <a:rPr lang="pt-BR" sz="1400" dirty="0" err="1"/>
              <a:t>churn</a:t>
            </a:r>
            <a:r>
              <a:rPr lang="pt-BR" sz="1400" dirty="0"/>
              <a:t>) é o processo de prever se um cliente ou usuário vai deixar de utilizar um produto ou serviço em um determinado período de tempo. Em termos de negócios, o "</a:t>
            </a:r>
            <a:r>
              <a:rPr lang="pt-BR" sz="1400" dirty="0" err="1"/>
              <a:t>churn</a:t>
            </a:r>
            <a:r>
              <a:rPr lang="pt-BR" sz="1400" dirty="0"/>
              <a:t>" (ou "taxa de cancelamento") se refere à perda de clientes. Para as empresas, entender quais clientes estão mais propensos a sair pode ajudar a adotar estratégias para reter esses clientes, melhorar a experiência do usuário e reduzir custos com aquisição de novos clientes.</a:t>
            </a:r>
            <a:endParaRPr dirty="0"/>
          </a:p>
          <a:p>
            <a:pPr marL="1143000" lvl="2" indent="-228600" algn="l" rtl="0">
              <a:lnSpc>
                <a:spcPct val="100000"/>
              </a:lnSpc>
              <a:spcBef>
                <a:spcPts val="500"/>
              </a:spcBef>
              <a:spcAft>
                <a:spcPts val="0"/>
              </a:spcAft>
              <a:buSzPts val="1400"/>
              <a:buFont typeface="Noto Sans Symbols"/>
              <a:buChar char="⮚"/>
            </a:pPr>
            <a:r>
              <a:rPr lang="pt-BR" sz="1400" dirty="0"/>
              <a:t>O Random Forest é um algoritmo de aprendizado de máquina muito utilizado para problemas de classificação e regressão, sendo especialmente eficiente em dados com alta dimensionalidade e complexidade, como os dados de clientes que têm muitos atributos. No caso da previsão de </a:t>
            </a:r>
            <a:r>
              <a:rPr lang="pt-BR" sz="1400" dirty="0" err="1"/>
              <a:t>churn</a:t>
            </a:r>
            <a:r>
              <a:rPr lang="pt-BR" sz="1400" dirty="0"/>
              <a:t>, o objetivo é classificar os clientes em duas categorias: "vai cancelar" ou "não vai cancelar".</a:t>
            </a:r>
            <a:endParaRPr dirty="0"/>
          </a:p>
          <a:p>
            <a:pPr marL="1143000" lvl="2" indent="-228600" algn="l" rtl="0">
              <a:lnSpc>
                <a:spcPct val="100000"/>
              </a:lnSpc>
              <a:spcBef>
                <a:spcPts val="500"/>
              </a:spcBef>
              <a:spcAft>
                <a:spcPts val="0"/>
              </a:spcAft>
              <a:buSzPts val="1400"/>
              <a:buFont typeface="Noto Sans Symbols"/>
              <a:buChar char="⮚"/>
            </a:pPr>
            <a:r>
              <a:rPr lang="pt-BR" sz="1400" b="1" dirty="0"/>
              <a:t>Vantagens do uso de Random Forest para </a:t>
            </a:r>
            <a:r>
              <a:rPr lang="pt-BR" sz="1400" b="1" dirty="0" err="1"/>
              <a:t>Churn</a:t>
            </a:r>
            <a:r>
              <a:rPr lang="pt-BR" sz="1400" b="1" dirty="0"/>
              <a:t> </a:t>
            </a:r>
            <a:r>
              <a:rPr lang="pt-BR" sz="1400" b="1" dirty="0" err="1"/>
              <a:t>Predictio</a:t>
            </a:r>
            <a:r>
              <a:rPr lang="pt-BR" sz="1400" dirty="0" err="1"/>
              <a:t>n</a:t>
            </a:r>
            <a:r>
              <a:rPr lang="pt-BR" sz="1400" dirty="0"/>
              <a:t>:</a:t>
            </a:r>
            <a:endParaRPr dirty="0"/>
          </a:p>
          <a:p>
            <a:pPr marL="1600200" lvl="3" indent="-228600" algn="l" rtl="0">
              <a:lnSpc>
                <a:spcPct val="100000"/>
              </a:lnSpc>
              <a:spcBef>
                <a:spcPts val="500"/>
              </a:spcBef>
              <a:spcAft>
                <a:spcPts val="0"/>
              </a:spcAft>
              <a:buSzPts val="1200"/>
              <a:buChar char="•"/>
            </a:pPr>
            <a:r>
              <a:rPr lang="pt-BR" sz="1200" dirty="0"/>
              <a:t>Robustez: O Random Forest tende a ser resistente ao </a:t>
            </a:r>
            <a:r>
              <a:rPr lang="pt-BR" sz="1200" dirty="0" err="1"/>
              <a:t>overfitting</a:t>
            </a:r>
            <a:r>
              <a:rPr lang="pt-BR" sz="1200" dirty="0"/>
              <a:t> (ajuste excessivo) porque usa várias árvores de decisão, o que melhora a generalização do modelo.</a:t>
            </a:r>
            <a:endParaRPr dirty="0"/>
          </a:p>
          <a:p>
            <a:pPr marL="1600200" lvl="3" indent="-228600" algn="l" rtl="0">
              <a:lnSpc>
                <a:spcPct val="100000"/>
              </a:lnSpc>
              <a:spcBef>
                <a:spcPts val="500"/>
              </a:spcBef>
              <a:spcAft>
                <a:spcPts val="0"/>
              </a:spcAft>
              <a:buSzPts val="1200"/>
              <a:buChar char="•"/>
            </a:pPr>
            <a:r>
              <a:rPr lang="pt-BR" sz="1200" dirty="0"/>
              <a:t>Interpretação: É possível analisar a importância de cada variável para a previsão, o que ajuda a entender os fatores que mais influenciam o </a:t>
            </a:r>
            <a:r>
              <a:rPr lang="pt-BR" sz="1200" dirty="0" err="1"/>
              <a:t>churn</a:t>
            </a:r>
            <a:r>
              <a:rPr lang="pt-BR" sz="1200" dirty="0"/>
              <a:t>.</a:t>
            </a:r>
            <a:endParaRPr dirty="0"/>
          </a:p>
          <a:p>
            <a:pPr marL="1600200" lvl="3" indent="-228600" algn="l" rtl="0">
              <a:lnSpc>
                <a:spcPct val="100000"/>
              </a:lnSpc>
              <a:spcBef>
                <a:spcPts val="500"/>
              </a:spcBef>
              <a:spcAft>
                <a:spcPts val="0"/>
              </a:spcAft>
              <a:buSzPts val="1200"/>
              <a:buChar char="•"/>
            </a:pPr>
            <a:r>
              <a:rPr lang="pt-BR" sz="1200" dirty="0"/>
              <a:t>Versatilidade: O Random Forest pode lidar com dados numéricos e categóricos sem a necessidade de muitas transformações.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a:t>ARQUITETURA DA SOLUÇÃO</a:t>
            </a:r>
            <a:endParaRPr/>
          </a:p>
        </p:txBody>
      </p:sp>
      <p:sp>
        <p:nvSpPr>
          <p:cNvPr id="200" name="Google Shape;200;p26"/>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3"/>
            </a:pPr>
            <a:r>
              <a:rPr lang="pt-BR" sz="1800" b="1" dirty="0"/>
              <a:t>Inteligência e Modelagem de Dados</a:t>
            </a:r>
            <a:endParaRPr dirty="0"/>
          </a:p>
          <a:p>
            <a:pPr marL="685800" lvl="1" indent="-228600" algn="l" rtl="0">
              <a:lnSpc>
                <a:spcPct val="100000"/>
              </a:lnSpc>
              <a:spcBef>
                <a:spcPts val="500"/>
              </a:spcBef>
              <a:spcAft>
                <a:spcPts val="0"/>
              </a:spcAft>
              <a:buSzPts val="1600"/>
              <a:buChar char="•"/>
            </a:pPr>
            <a:r>
              <a:rPr lang="pt-BR" sz="1600" b="1" dirty="0"/>
              <a:t>Segmentação de Clientes</a:t>
            </a:r>
            <a:r>
              <a:rPr lang="pt-BR" sz="1600" dirty="0"/>
              <a:t>: </a:t>
            </a:r>
            <a:r>
              <a:rPr lang="pt-BR" sz="1600" dirty="0" err="1"/>
              <a:t>Clustering</a:t>
            </a:r>
            <a:r>
              <a:rPr lang="pt-BR" sz="1600" dirty="0"/>
              <a:t> com K-</a:t>
            </a:r>
            <a:r>
              <a:rPr lang="pt-BR" sz="1600" dirty="0" err="1"/>
              <a:t>means</a:t>
            </a:r>
            <a:r>
              <a:rPr lang="pt-BR" sz="1600" dirty="0"/>
              <a:t>.</a:t>
            </a:r>
            <a:endParaRPr dirty="0"/>
          </a:p>
          <a:p>
            <a:pPr marL="1143000" lvl="2" indent="-228600" algn="l" rtl="0">
              <a:lnSpc>
                <a:spcPct val="100000"/>
              </a:lnSpc>
              <a:spcBef>
                <a:spcPts val="500"/>
              </a:spcBef>
              <a:spcAft>
                <a:spcPts val="0"/>
              </a:spcAft>
              <a:buSzPts val="1600"/>
              <a:buFont typeface="Noto Sans Symbols"/>
              <a:buChar char="⮚"/>
            </a:pPr>
            <a:r>
              <a:rPr lang="pt-BR" dirty="0"/>
              <a:t>O </a:t>
            </a:r>
            <a:r>
              <a:rPr lang="pt-BR" dirty="0" err="1"/>
              <a:t>clustering</a:t>
            </a:r>
            <a:r>
              <a:rPr lang="pt-BR" dirty="0"/>
              <a:t> é uma técnica de aprendizado de máquina não supervisionado usada para agrupar dados em diferentes clusters (ou "agrupamentos"), onde os dados dentro de cada cluster são mais semelhantes entre si do que com os dados de outros clusters. O objetivo é descobrir padrões ou estruturas escondidas nos dados sem a necessidade de rótulos pré-definidos. </a:t>
            </a:r>
            <a:endParaRPr dirty="0"/>
          </a:p>
          <a:p>
            <a:pPr marL="1143000" lvl="2" indent="-228600" algn="l" rtl="0">
              <a:lnSpc>
                <a:spcPct val="100000"/>
              </a:lnSpc>
              <a:spcBef>
                <a:spcPts val="500"/>
              </a:spcBef>
              <a:spcAft>
                <a:spcPts val="0"/>
              </a:spcAft>
              <a:buSzPts val="1600"/>
              <a:buFont typeface="Noto Sans Symbols"/>
              <a:buChar char="⮚"/>
            </a:pPr>
            <a:r>
              <a:rPr lang="pt-BR" dirty="0"/>
              <a:t>O K-</a:t>
            </a:r>
            <a:r>
              <a:rPr lang="pt-BR" dirty="0" err="1"/>
              <a:t>means</a:t>
            </a:r>
            <a:r>
              <a:rPr lang="pt-BR" dirty="0"/>
              <a:t> é um dos algoritmos mais populares para </a:t>
            </a:r>
            <a:r>
              <a:rPr lang="pt-BR" dirty="0" err="1"/>
              <a:t>clustering</a:t>
            </a:r>
            <a:r>
              <a:rPr lang="pt-BR" dirty="0"/>
              <a:t>, especialmente em conjuntos de dados grandes e de alta dimensionalidade. O algoritmo K-</a:t>
            </a:r>
            <a:r>
              <a:rPr lang="pt-BR" dirty="0" err="1"/>
              <a:t>means</a:t>
            </a:r>
            <a:r>
              <a:rPr lang="pt-BR" dirty="0"/>
              <a:t> é um processo iterativo que busca dividir um conjunto de dados em K clusters (grupos), onde cada cluster é representado por um centroide (um ponto médio, ou centro do cluster). O K-</a:t>
            </a:r>
            <a:r>
              <a:rPr lang="pt-BR" dirty="0" err="1"/>
              <a:t>means</a:t>
            </a:r>
            <a:r>
              <a:rPr lang="pt-BR" dirty="0"/>
              <a:t> tenta minimizar a soma das distâncias quadradas entre os pontos dos dados e o centroide do cluster ao qual pertencem.</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7"/>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a:t>ARQUITETURA DA SOLUÇÃO</a:t>
            </a:r>
            <a:endParaRPr/>
          </a:p>
        </p:txBody>
      </p:sp>
      <p:sp>
        <p:nvSpPr>
          <p:cNvPr id="206" name="Google Shape;206;p27"/>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3"/>
            </a:pPr>
            <a:r>
              <a:rPr lang="pt-BR" sz="1800" b="1"/>
              <a:t>Inteligência e Modelagem de Dados</a:t>
            </a:r>
            <a:endParaRPr/>
          </a:p>
          <a:p>
            <a:pPr marL="685800" lvl="1" indent="-228600" algn="l" rtl="0">
              <a:lnSpc>
                <a:spcPct val="100000"/>
              </a:lnSpc>
              <a:spcBef>
                <a:spcPts val="500"/>
              </a:spcBef>
              <a:spcAft>
                <a:spcPts val="0"/>
              </a:spcAft>
              <a:buSzPts val="1600"/>
              <a:buChar char="•"/>
            </a:pPr>
            <a:r>
              <a:rPr lang="pt-BR" sz="1600" b="1"/>
              <a:t>Otimização de Preço Dinâmico</a:t>
            </a:r>
            <a:r>
              <a:rPr lang="pt-BR" sz="1600"/>
              <a:t>:  Algoritmos de Elasticidade-preço e Regressão Linear Simples.</a:t>
            </a:r>
            <a:endParaRPr/>
          </a:p>
          <a:p>
            <a:pPr marL="1143000" lvl="2" indent="-228600" algn="l" rtl="0">
              <a:lnSpc>
                <a:spcPct val="100000"/>
              </a:lnSpc>
              <a:spcBef>
                <a:spcPts val="500"/>
              </a:spcBef>
              <a:spcAft>
                <a:spcPts val="0"/>
              </a:spcAft>
              <a:buSzPts val="1600"/>
              <a:buFont typeface="Noto Sans Symbols"/>
              <a:buChar char="⮚"/>
            </a:pPr>
            <a:r>
              <a:rPr lang="pt-BR"/>
              <a:t>A elasticidade-preço da demanda é um conceito econômico que mede a sensibilidade da quantidade demandada de um produto ou serviço em relação a uma mudança no preço. Em termos simples, a elasticidade de preço mostra quanto a quantidade demandada muda quando o preço é alterado. Se a elasticidade for alta, significa que o consumidor é muito sensível a mudanças no preço; se for baixa, significa que o consumidor é menos sensível.</a:t>
            </a:r>
            <a:endParaRPr/>
          </a:p>
          <a:p>
            <a:pPr marL="1143000" lvl="2" indent="-228600" algn="l" rtl="0">
              <a:lnSpc>
                <a:spcPct val="100000"/>
              </a:lnSpc>
              <a:spcBef>
                <a:spcPts val="500"/>
              </a:spcBef>
              <a:spcAft>
                <a:spcPts val="0"/>
              </a:spcAft>
              <a:buSzPts val="1600"/>
              <a:buFont typeface="Noto Sans Symbols"/>
              <a:buChar char="⮚"/>
            </a:pPr>
            <a:r>
              <a:rPr lang="pt-BR"/>
              <a:t>Iremos abordar a elasticidade de preço utilizando a regressão linear, onde a variável dependente seria a quantidade demandada e a variável independente seria o preço.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a:t>ARQUITETURA DA SOLUÇÃO</a:t>
            </a:r>
            <a:endParaRPr/>
          </a:p>
        </p:txBody>
      </p:sp>
      <p:sp>
        <p:nvSpPr>
          <p:cNvPr id="212" name="Google Shape;212;p28"/>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3"/>
            </a:pPr>
            <a:r>
              <a:rPr lang="pt-BR" sz="1800" b="1" dirty="0"/>
              <a:t>Inteligência e Modelagem de Dados</a:t>
            </a:r>
            <a:endParaRPr dirty="0"/>
          </a:p>
          <a:p>
            <a:pPr marL="685800" lvl="1" indent="-228600" algn="l" rtl="0">
              <a:lnSpc>
                <a:spcPct val="100000"/>
              </a:lnSpc>
              <a:spcBef>
                <a:spcPts val="500"/>
              </a:spcBef>
              <a:spcAft>
                <a:spcPts val="0"/>
              </a:spcAft>
              <a:buSzPts val="1600"/>
              <a:buChar char="•"/>
            </a:pPr>
            <a:r>
              <a:rPr lang="pt-BR" sz="1600" b="1" dirty="0"/>
              <a:t>Recomendações e Cross-Sell</a:t>
            </a:r>
            <a:r>
              <a:rPr lang="pt-BR" sz="1600" dirty="0"/>
              <a:t>: </a:t>
            </a:r>
            <a:r>
              <a:rPr lang="pt-BR" sz="1600" dirty="0" err="1"/>
              <a:t>Collaborative</a:t>
            </a:r>
            <a:r>
              <a:rPr lang="pt-BR" sz="1600" dirty="0"/>
              <a:t> </a:t>
            </a:r>
            <a:r>
              <a:rPr lang="pt-BR" sz="1600" dirty="0" err="1"/>
              <a:t>Filtering</a:t>
            </a:r>
            <a:r>
              <a:rPr lang="pt-BR" sz="1600" dirty="0"/>
              <a:t>.</a:t>
            </a:r>
            <a:endParaRPr dirty="0"/>
          </a:p>
          <a:p>
            <a:pPr marL="1143000" lvl="2" indent="-228600" algn="l" rtl="0">
              <a:lnSpc>
                <a:spcPct val="100000"/>
              </a:lnSpc>
              <a:spcBef>
                <a:spcPts val="500"/>
              </a:spcBef>
              <a:spcAft>
                <a:spcPts val="0"/>
              </a:spcAft>
              <a:buSzPts val="1600"/>
              <a:buFont typeface="Noto Sans Symbols"/>
              <a:buChar char="⮚"/>
            </a:pPr>
            <a:r>
              <a:rPr lang="pt-BR" dirty="0" err="1"/>
              <a:t>Collaborative</a:t>
            </a:r>
            <a:r>
              <a:rPr lang="pt-BR" dirty="0"/>
              <a:t> </a:t>
            </a:r>
            <a:r>
              <a:rPr lang="pt-BR" dirty="0" err="1"/>
              <a:t>Filtering</a:t>
            </a:r>
            <a:r>
              <a:rPr lang="pt-BR" dirty="0"/>
              <a:t> (Filtragem Colaborativa) é uma técnica de recomendação amplamente utilizada para sistemas de recomendação, como os encontrados em plataformas de streaming (</a:t>
            </a:r>
            <a:r>
              <a:rPr lang="pt-BR" dirty="0" err="1"/>
              <a:t>Spotify</a:t>
            </a:r>
            <a:r>
              <a:rPr lang="pt-BR" dirty="0"/>
              <a:t>, Netflix), e-commerce (</a:t>
            </a:r>
            <a:r>
              <a:rPr lang="pt-BR" dirty="0" err="1"/>
              <a:t>Amazon</a:t>
            </a:r>
            <a:r>
              <a:rPr lang="pt-BR" dirty="0"/>
              <a:t>), redes sociais, e outros serviços online.  A ideia central da filtragem colaborativa é usar as preferências e comportamentos de outros usuários para recomendar itens que poderiam ser interessantes para um usuário em específico. Em termos simples, a filtragem colaborativa tenta fazer previsões ou recomendações baseadas em similaridade entre os usuários ou entre os itens, sem necessariamente precisar de informações explícitas sobre os itens (como </a:t>
            </a:r>
            <a:r>
              <a:rPr lang="pt-BR" dirty="0" err="1"/>
              <a:t>tags</a:t>
            </a:r>
            <a:r>
              <a:rPr lang="pt-BR" dirty="0"/>
              <a:t>, categorias, etc.).  Ao invés disso, ela depende das interações ou avaliações passadas feitas pelos usuários, como curtidas, compras, avaliações, etc.</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9"/>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a:t>ARQUITETURA DA SOLUÇÃO</a:t>
            </a:r>
            <a:endParaRPr/>
          </a:p>
        </p:txBody>
      </p:sp>
      <p:sp>
        <p:nvSpPr>
          <p:cNvPr id="218" name="Google Shape;218;p29"/>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4"/>
            </a:pPr>
            <a:r>
              <a:rPr lang="pt-BR" sz="1800" b="1"/>
              <a:t>APIs e Exposição de Dados</a:t>
            </a:r>
            <a:endParaRPr/>
          </a:p>
          <a:p>
            <a:pPr marL="685800" lvl="1" indent="-228600" algn="l" rtl="0">
              <a:lnSpc>
                <a:spcPct val="100000"/>
              </a:lnSpc>
              <a:spcBef>
                <a:spcPts val="500"/>
              </a:spcBef>
              <a:spcAft>
                <a:spcPts val="0"/>
              </a:spcAft>
              <a:buSzPts val="1600"/>
              <a:buChar char="•"/>
            </a:pPr>
            <a:r>
              <a:rPr lang="pt-BR" sz="1600" b="1"/>
              <a:t>Objetivo: </a:t>
            </a:r>
            <a:r>
              <a:rPr lang="pt-BR" sz="1600"/>
              <a:t>Facilitar o acesso a dados e insights para outras aplicações (CRM, marketing).</a:t>
            </a:r>
            <a:endParaRPr sz="1600" b="1"/>
          </a:p>
          <a:p>
            <a:pPr marL="1143000" lvl="2" indent="-228600" algn="l" rtl="0">
              <a:lnSpc>
                <a:spcPct val="100000"/>
              </a:lnSpc>
              <a:spcBef>
                <a:spcPts val="500"/>
              </a:spcBef>
              <a:spcAft>
                <a:spcPts val="0"/>
              </a:spcAft>
              <a:buSzPts val="1600"/>
              <a:buFont typeface="Noto Sans Symbols"/>
              <a:buChar char="⮚"/>
            </a:pPr>
            <a:r>
              <a:rPr lang="pt-BR" b="1"/>
              <a:t>APIs RESTful:</a:t>
            </a:r>
            <a:r>
              <a:rPr lang="pt-BR"/>
              <a:t> Criadas com FastAPI ou Flask para expor dados e insights.</a:t>
            </a:r>
            <a:endParaRPr/>
          </a:p>
          <a:p>
            <a:pPr marL="1143000" lvl="2" indent="-228600" algn="l" rtl="0">
              <a:lnSpc>
                <a:spcPct val="100000"/>
              </a:lnSpc>
              <a:spcBef>
                <a:spcPts val="500"/>
              </a:spcBef>
              <a:spcAft>
                <a:spcPts val="0"/>
              </a:spcAft>
              <a:buSzPts val="1600"/>
              <a:buFont typeface="Noto Sans Symbols"/>
              <a:buChar char="⮚"/>
            </a:pPr>
            <a:r>
              <a:rPr lang="pt-BR" b="1"/>
              <a:t>Integração com CRM e Marketing:</a:t>
            </a:r>
            <a:r>
              <a:rPr lang="pt-BR"/>
              <a:t> Automação de campanhas de fidelização</a:t>
            </a:r>
            <a:r>
              <a:rPr lang="pt-BR" sz="1400"/>
              <a:t>.</a:t>
            </a:r>
            <a:endParaRPr/>
          </a:p>
          <a:p>
            <a:pPr marL="514350" lvl="0" indent="-514350" algn="l" rtl="0">
              <a:lnSpc>
                <a:spcPct val="100000"/>
              </a:lnSpc>
              <a:spcBef>
                <a:spcPts val="1000"/>
              </a:spcBef>
              <a:spcAft>
                <a:spcPts val="0"/>
              </a:spcAft>
              <a:buSzPts val="1800"/>
              <a:buFont typeface="Gill Sans"/>
              <a:buAutoNum type="romanUcPeriod" startAt="4"/>
            </a:pPr>
            <a:r>
              <a:rPr lang="pt-BR" sz="1800" b="1"/>
              <a:t>Visualização e Relatórios</a:t>
            </a:r>
            <a:endParaRPr/>
          </a:p>
          <a:p>
            <a:pPr marL="685800" lvl="1" indent="-228600" algn="l" rtl="0">
              <a:lnSpc>
                <a:spcPct val="100000"/>
              </a:lnSpc>
              <a:spcBef>
                <a:spcPts val="500"/>
              </a:spcBef>
              <a:spcAft>
                <a:spcPts val="0"/>
              </a:spcAft>
              <a:buSzPts val="1600"/>
              <a:buChar char="•"/>
            </a:pPr>
            <a:r>
              <a:rPr lang="pt-BR" sz="1600" b="1"/>
              <a:t>Objetivo: </a:t>
            </a:r>
            <a:r>
              <a:rPr lang="pt-BR" sz="1600"/>
              <a:t>Fornecer insights acionáveis por meio de dashboards e relatórios interativos.</a:t>
            </a:r>
            <a:endParaRPr/>
          </a:p>
          <a:p>
            <a:pPr marL="1143000" lvl="2" indent="-228600" algn="l" rtl="0">
              <a:lnSpc>
                <a:spcPct val="100000"/>
              </a:lnSpc>
              <a:spcBef>
                <a:spcPts val="500"/>
              </a:spcBef>
              <a:spcAft>
                <a:spcPts val="0"/>
              </a:spcAft>
              <a:buSzPts val="1600"/>
              <a:buFont typeface="Noto Sans Symbols"/>
              <a:buChar char="⮚"/>
            </a:pPr>
            <a:r>
              <a:rPr lang="pt-BR" b="1"/>
              <a:t>Visualização:</a:t>
            </a:r>
            <a:r>
              <a:rPr lang="pt-BR"/>
              <a:t> Power BI para dashboards.</a:t>
            </a:r>
            <a:endParaRPr/>
          </a:p>
          <a:p>
            <a:pPr marL="1143000" lvl="2" indent="-228600" algn="l" rtl="0">
              <a:lnSpc>
                <a:spcPct val="100000"/>
              </a:lnSpc>
              <a:spcBef>
                <a:spcPts val="500"/>
              </a:spcBef>
              <a:spcAft>
                <a:spcPts val="0"/>
              </a:spcAft>
              <a:buSzPts val="1600"/>
              <a:buFont typeface="Noto Sans Symbols"/>
              <a:buChar char="⮚"/>
            </a:pPr>
            <a:r>
              <a:rPr lang="pt-BR" b="1"/>
              <a:t>Relatórios Automatizados:</a:t>
            </a:r>
            <a:r>
              <a:rPr lang="pt-BR"/>
              <a:t> Jupyter Notebooks para análises periódicas.</a:t>
            </a:r>
            <a:endParaRPr/>
          </a:p>
          <a:p>
            <a:pPr marL="514350" lvl="0" indent="-514350" algn="l" rtl="0">
              <a:lnSpc>
                <a:spcPct val="100000"/>
              </a:lnSpc>
              <a:spcBef>
                <a:spcPts val="1000"/>
              </a:spcBef>
              <a:spcAft>
                <a:spcPts val="0"/>
              </a:spcAft>
              <a:buSzPts val="1800"/>
              <a:buFont typeface="Gill Sans"/>
              <a:buAutoNum type="romanUcPeriod" startAt="4"/>
            </a:pPr>
            <a:r>
              <a:rPr lang="pt-BR" sz="1800" b="1"/>
              <a:t>Monitoramento e Feedback</a:t>
            </a:r>
            <a:endParaRPr/>
          </a:p>
          <a:p>
            <a:pPr marL="685800" lvl="1" indent="-228600" algn="l" rtl="0">
              <a:lnSpc>
                <a:spcPct val="100000"/>
              </a:lnSpc>
              <a:spcBef>
                <a:spcPts val="500"/>
              </a:spcBef>
              <a:spcAft>
                <a:spcPts val="0"/>
              </a:spcAft>
              <a:buSzPts val="1600"/>
              <a:buChar char="•"/>
            </a:pPr>
            <a:r>
              <a:rPr lang="pt-BR" sz="1600" b="1"/>
              <a:t>Objetivo: </a:t>
            </a:r>
            <a:r>
              <a:rPr lang="pt-BR" sz="1600"/>
              <a:t>Acompanhar o desempenho dos modelos e eficiência dos pipelines.</a:t>
            </a:r>
            <a:endParaRPr/>
          </a:p>
          <a:p>
            <a:pPr marL="1143000" lvl="2" indent="-228600" algn="l" rtl="0">
              <a:lnSpc>
                <a:spcPct val="100000"/>
              </a:lnSpc>
              <a:spcBef>
                <a:spcPts val="500"/>
              </a:spcBef>
              <a:spcAft>
                <a:spcPts val="0"/>
              </a:spcAft>
              <a:buSzPts val="1600"/>
              <a:buFont typeface="Noto Sans Symbols"/>
              <a:buChar char="⮚"/>
            </a:pPr>
            <a:r>
              <a:rPr lang="pt-BR" b="1"/>
              <a:t>Monitoramento de Métricas:</a:t>
            </a:r>
            <a:r>
              <a:rPr lang="pt-BR"/>
              <a:t> Prometheus e Grafana para métricas em tempo real.</a:t>
            </a:r>
            <a:endParaRPr/>
          </a:p>
          <a:p>
            <a:pPr marL="1143000" lvl="2" indent="-228600" algn="l" rtl="0">
              <a:lnSpc>
                <a:spcPct val="100000"/>
              </a:lnSpc>
              <a:spcBef>
                <a:spcPts val="500"/>
              </a:spcBef>
              <a:spcAft>
                <a:spcPts val="0"/>
              </a:spcAft>
              <a:buSzPts val="1600"/>
              <a:buFont typeface="Noto Sans Symbols"/>
              <a:buChar char="⮚"/>
            </a:pPr>
            <a:r>
              <a:rPr lang="pt-BR" b="1"/>
              <a:t>MLOps:</a:t>
            </a:r>
            <a:r>
              <a:rPr lang="pt-BR"/>
              <a:t> MLflow para rastrear a performance e precisão dos modelos.</a:t>
            </a:r>
            <a:endParaRPr/>
          </a:p>
          <a:p>
            <a:pPr marL="914400" lvl="2" indent="0" algn="l" rtl="0">
              <a:lnSpc>
                <a:spcPct val="100000"/>
              </a:lnSpc>
              <a:spcBef>
                <a:spcPts val="500"/>
              </a:spcBef>
              <a:spcAft>
                <a:spcPts val="0"/>
              </a:spcAft>
              <a:buSzPts val="1400"/>
              <a:buNone/>
            </a:pP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0"/>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a:t>ARQUITETURA DA SOLUÇÃO</a:t>
            </a:r>
            <a:endParaRPr/>
          </a:p>
        </p:txBody>
      </p:sp>
      <p:sp>
        <p:nvSpPr>
          <p:cNvPr id="224" name="Google Shape;224;p30"/>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a:t>Fluxo de Trabalho Integrado</a:t>
            </a:r>
            <a:endParaRPr/>
          </a:p>
          <a:p>
            <a:pPr marL="685800" lvl="1" indent="-228600" algn="l" rtl="0">
              <a:lnSpc>
                <a:spcPct val="100000"/>
              </a:lnSpc>
              <a:spcBef>
                <a:spcPts val="500"/>
              </a:spcBef>
              <a:spcAft>
                <a:spcPts val="0"/>
              </a:spcAft>
              <a:buSzPts val="1400"/>
              <a:buChar char="•"/>
            </a:pPr>
            <a:r>
              <a:rPr lang="pt-BR" sz="1400" b="1"/>
              <a:t>Objetivo: </a:t>
            </a:r>
            <a:r>
              <a:rPr lang="pt-BR" sz="1400"/>
              <a:t>Explicar o fluxo end-to-end da solução.</a:t>
            </a:r>
            <a:endParaRPr/>
          </a:p>
          <a:p>
            <a:pPr marL="1143000" lvl="2" indent="-228600" algn="l" rtl="0">
              <a:lnSpc>
                <a:spcPct val="100000"/>
              </a:lnSpc>
              <a:spcBef>
                <a:spcPts val="500"/>
              </a:spcBef>
              <a:spcAft>
                <a:spcPts val="0"/>
              </a:spcAft>
              <a:buSzPts val="1400"/>
              <a:buFont typeface="Noto Sans Symbols"/>
              <a:buChar char="⮚"/>
            </a:pPr>
            <a:r>
              <a:rPr lang="pt-BR" sz="1400" b="1"/>
              <a:t>Ingestão e Armazenamento:</a:t>
            </a:r>
            <a:r>
              <a:rPr lang="pt-BR" sz="1400"/>
              <a:t> Centralizar dados históricos e em tempo real em um Data Lake e Data Warehouse.</a:t>
            </a:r>
            <a:endParaRPr/>
          </a:p>
          <a:p>
            <a:pPr marL="1143000" lvl="2" indent="-228600" algn="l" rtl="0">
              <a:lnSpc>
                <a:spcPct val="100000"/>
              </a:lnSpc>
              <a:spcBef>
                <a:spcPts val="500"/>
              </a:spcBef>
              <a:spcAft>
                <a:spcPts val="0"/>
              </a:spcAft>
              <a:buSzPts val="1400"/>
              <a:buFont typeface="Noto Sans Symbols"/>
              <a:buChar char="⮚"/>
            </a:pPr>
            <a:r>
              <a:rPr lang="pt-BR" sz="1400" b="1"/>
              <a:t>Processamento e Transformação:</a:t>
            </a:r>
            <a:r>
              <a:rPr lang="pt-BR" sz="1400"/>
              <a:t> Integrar e transformar dados para modelagem.</a:t>
            </a:r>
            <a:endParaRPr/>
          </a:p>
          <a:p>
            <a:pPr marL="1143000" lvl="2" indent="-228600" algn="l" rtl="0">
              <a:lnSpc>
                <a:spcPct val="100000"/>
              </a:lnSpc>
              <a:spcBef>
                <a:spcPts val="500"/>
              </a:spcBef>
              <a:spcAft>
                <a:spcPts val="0"/>
              </a:spcAft>
              <a:buSzPts val="1400"/>
              <a:buFont typeface="Noto Sans Symbols"/>
              <a:buChar char="⮚"/>
            </a:pPr>
            <a:r>
              <a:rPr lang="pt-BR" sz="1400" b="1"/>
              <a:t>Modelagem Preditiva e Segmentação:</a:t>
            </a:r>
            <a:r>
              <a:rPr lang="pt-BR" sz="1400"/>
              <a:t> Previsão de recompra, segmentação e recomendações.</a:t>
            </a:r>
            <a:endParaRPr/>
          </a:p>
          <a:p>
            <a:pPr marL="1143000" lvl="2" indent="-228600" algn="l" rtl="0">
              <a:lnSpc>
                <a:spcPct val="100000"/>
              </a:lnSpc>
              <a:spcBef>
                <a:spcPts val="500"/>
              </a:spcBef>
              <a:spcAft>
                <a:spcPts val="0"/>
              </a:spcAft>
              <a:buSzPts val="1400"/>
              <a:buFont typeface="Noto Sans Symbols"/>
              <a:buChar char="⮚"/>
            </a:pPr>
            <a:r>
              <a:rPr lang="pt-BR" sz="1400" b="1"/>
              <a:t>Exposição via APIs:</a:t>
            </a:r>
            <a:r>
              <a:rPr lang="pt-BR" sz="1400"/>
              <a:t> Integração com sistemas de marketing, vendas e CRM.</a:t>
            </a:r>
            <a:endParaRPr/>
          </a:p>
          <a:p>
            <a:pPr marL="1143000" lvl="2" indent="-228600" algn="l" rtl="0">
              <a:lnSpc>
                <a:spcPct val="100000"/>
              </a:lnSpc>
              <a:spcBef>
                <a:spcPts val="500"/>
              </a:spcBef>
              <a:spcAft>
                <a:spcPts val="0"/>
              </a:spcAft>
              <a:buSzPts val="1400"/>
              <a:buFont typeface="Noto Sans Symbols"/>
              <a:buChar char="⮚"/>
            </a:pPr>
            <a:r>
              <a:rPr lang="pt-BR" sz="1400" b="1"/>
              <a:t>Visualização e Monitoramento:</a:t>
            </a:r>
            <a:r>
              <a:rPr lang="pt-BR" sz="1400"/>
              <a:t> Acompanhamento do impacto e ajustes dinâmicos.</a:t>
            </a:r>
            <a:endParaRPr/>
          </a:p>
          <a:p>
            <a:pPr marL="514350" lvl="0" indent="-514350" algn="l" rtl="0">
              <a:lnSpc>
                <a:spcPct val="100000"/>
              </a:lnSpc>
              <a:spcBef>
                <a:spcPts val="1000"/>
              </a:spcBef>
              <a:spcAft>
                <a:spcPts val="0"/>
              </a:spcAft>
              <a:buSzPts val="1800"/>
              <a:buFont typeface="Gill Sans"/>
              <a:buAutoNum type="romanUcPeriod" startAt="7"/>
            </a:pPr>
            <a:r>
              <a:rPr lang="pt-BR" sz="1800" b="1"/>
              <a:t>Justificativa da Arquitetura</a:t>
            </a:r>
            <a:endParaRPr/>
          </a:p>
          <a:p>
            <a:pPr marL="685800" lvl="1" indent="-228600" algn="l" rtl="0">
              <a:lnSpc>
                <a:spcPct val="100000"/>
              </a:lnSpc>
              <a:spcBef>
                <a:spcPts val="500"/>
              </a:spcBef>
              <a:spcAft>
                <a:spcPts val="0"/>
              </a:spcAft>
              <a:buSzPts val="1600"/>
              <a:buChar char="•"/>
            </a:pPr>
            <a:r>
              <a:rPr lang="pt-BR" sz="1600" b="1"/>
              <a:t>Objetivo: </a:t>
            </a:r>
            <a:r>
              <a:rPr lang="pt-BR" sz="1600"/>
              <a:t>Explicar porque cada elemento foi escolhido.</a:t>
            </a:r>
            <a:endParaRPr/>
          </a:p>
          <a:p>
            <a:pPr marL="1143000" lvl="2" indent="-228600" algn="l" rtl="0">
              <a:lnSpc>
                <a:spcPct val="100000"/>
              </a:lnSpc>
              <a:spcBef>
                <a:spcPts val="500"/>
              </a:spcBef>
              <a:spcAft>
                <a:spcPts val="0"/>
              </a:spcAft>
              <a:buSzPts val="1600"/>
              <a:buFont typeface="Noto Sans Symbols"/>
              <a:buChar char="⮚"/>
            </a:pPr>
            <a:r>
              <a:rPr lang="pt-BR" b="1"/>
              <a:t>Cloud e Data Lake:</a:t>
            </a:r>
            <a:r>
              <a:rPr lang="pt-BR"/>
              <a:t> Escalabilidade e armazenamento seguro para dados brutos e estruturados</a:t>
            </a:r>
            <a:endParaRPr/>
          </a:p>
          <a:p>
            <a:pPr marL="1143000" lvl="2" indent="-228600" algn="l" rtl="0">
              <a:lnSpc>
                <a:spcPct val="100000"/>
              </a:lnSpc>
              <a:spcBef>
                <a:spcPts val="500"/>
              </a:spcBef>
              <a:spcAft>
                <a:spcPts val="0"/>
              </a:spcAft>
              <a:buSzPts val="1600"/>
              <a:buFont typeface="Noto Sans Symbols"/>
              <a:buChar char="⮚"/>
            </a:pPr>
            <a:r>
              <a:rPr lang="pt-BR" b="1"/>
              <a:t>Ferramentas de Modelagem e Orquestração:</a:t>
            </a:r>
            <a:r>
              <a:rPr lang="pt-BR"/>
              <a:t> Suporte a grandes volumes de dados e processamento em tempo real.</a:t>
            </a:r>
            <a:endParaRPr/>
          </a:p>
          <a:p>
            <a:pPr marL="1143000" lvl="2" indent="-228600" algn="l" rtl="0">
              <a:lnSpc>
                <a:spcPct val="100000"/>
              </a:lnSpc>
              <a:spcBef>
                <a:spcPts val="500"/>
              </a:spcBef>
              <a:spcAft>
                <a:spcPts val="0"/>
              </a:spcAft>
              <a:buSzPts val="1600"/>
              <a:buFont typeface="Noto Sans Symbols"/>
              <a:buChar char="⮚"/>
            </a:pPr>
            <a:r>
              <a:rPr lang="pt-BR" b="1"/>
              <a:t>Integração com APIs e CRM:</a:t>
            </a:r>
            <a:r>
              <a:rPr lang="pt-BR"/>
              <a:t> Conectividade para campanhas de marketing e automação de vendas.</a:t>
            </a:r>
            <a:endParaRPr sz="1400"/>
          </a:p>
          <a:p>
            <a:pPr marL="1143000" lvl="2" indent="-127000" algn="l" rtl="0">
              <a:lnSpc>
                <a:spcPct val="100000"/>
              </a:lnSpc>
              <a:spcBef>
                <a:spcPts val="500"/>
              </a:spcBef>
              <a:spcAft>
                <a:spcPts val="0"/>
              </a:spcAft>
              <a:buSzPts val="1600"/>
              <a:buFont typeface="Noto Sans Symbols"/>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50C60E57-A2DA-2035-65EB-A6C351FEE829}"/>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A43FA5AA-E6F0-F295-2A42-6AC2019084D8}"/>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dirty="0"/>
              <a:t>VERSÃO PRELIMINAR DO MVP, BASEADO NA ARQUITETURA E PROTÓTIPOS </a:t>
            </a:r>
            <a:endParaRPr dirty="0"/>
          </a:p>
        </p:txBody>
      </p:sp>
      <p:sp>
        <p:nvSpPr>
          <p:cNvPr id="224" name="Google Shape;224;p30">
            <a:extLst>
              <a:ext uri="{FF2B5EF4-FFF2-40B4-BE49-F238E27FC236}">
                <a16:creationId xmlns:a16="http://schemas.microsoft.com/office/drawing/2014/main" id="{4C0C4524-CD5F-DF20-A6B0-78EB2A2A2385}"/>
              </a:ext>
            </a:extLst>
          </p:cNvPr>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dirty="0"/>
              <a:t>Migração para um banco de dados relacional(concluído)</a:t>
            </a:r>
            <a:endParaRPr lang="pt-BR" dirty="0"/>
          </a:p>
          <a:p>
            <a:pPr marL="1143000" lvl="2" indent="-127000" algn="l" rtl="0">
              <a:lnSpc>
                <a:spcPct val="100000"/>
              </a:lnSpc>
              <a:spcBef>
                <a:spcPts val="500"/>
              </a:spcBef>
              <a:spcAft>
                <a:spcPts val="0"/>
              </a:spcAft>
              <a:buSzPts val="1600"/>
              <a:buFont typeface="Noto Sans Symbols"/>
              <a:buNone/>
            </a:pPr>
            <a:endParaRPr dirty="0"/>
          </a:p>
        </p:txBody>
      </p:sp>
      <p:pic>
        <p:nvPicPr>
          <p:cNvPr id="3" name="Imagem 2" descr="Interface gráfica do usuário, Texto&#10;&#10;O conteúdo gerado por IA pode estar incorreto.">
            <a:extLst>
              <a:ext uri="{FF2B5EF4-FFF2-40B4-BE49-F238E27FC236}">
                <a16:creationId xmlns:a16="http://schemas.microsoft.com/office/drawing/2014/main" id="{A6F473C3-9BB2-3907-C582-EC43887292FF}"/>
              </a:ext>
            </a:extLst>
          </p:cNvPr>
          <p:cNvPicPr>
            <a:picLocks noChangeAspect="1"/>
          </p:cNvPicPr>
          <p:nvPr/>
        </p:nvPicPr>
        <p:blipFill>
          <a:blip r:embed="rId3"/>
          <a:stretch>
            <a:fillRect/>
          </a:stretch>
        </p:blipFill>
        <p:spPr>
          <a:xfrm>
            <a:off x="1015135" y="2243497"/>
            <a:ext cx="5080865" cy="3262567"/>
          </a:xfrm>
          <a:prstGeom prst="rect">
            <a:avLst/>
          </a:prstGeom>
        </p:spPr>
      </p:pic>
      <p:pic>
        <p:nvPicPr>
          <p:cNvPr id="5" name="Imagem 4" descr="Uma imagem contendo Gráfico&#10;&#10;O conteúdo gerado por IA pode estar incorreto.">
            <a:extLst>
              <a:ext uri="{FF2B5EF4-FFF2-40B4-BE49-F238E27FC236}">
                <a16:creationId xmlns:a16="http://schemas.microsoft.com/office/drawing/2014/main" id="{AC8ECDE0-915B-5F8F-4960-DB26336F1232}"/>
              </a:ext>
            </a:extLst>
          </p:cNvPr>
          <p:cNvPicPr>
            <a:picLocks noChangeAspect="1"/>
          </p:cNvPicPr>
          <p:nvPr/>
        </p:nvPicPr>
        <p:blipFill>
          <a:blip r:embed="rId4"/>
          <a:srcRect l="20256" t="18691" r="34537" b="33736"/>
          <a:stretch/>
        </p:blipFill>
        <p:spPr>
          <a:xfrm>
            <a:off x="6238240" y="2243497"/>
            <a:ext cx="4828144" cy="3262567"/>
          </a:xfrm>
          <a:prstGeom prst="rect">
            <a:avLst/>
          </a:prstGeom>
        </p:spPr>
      </p:pic>
    </p:spTree>
    <p:extLst>
      <p:ext uri="{BB962C8B-B14F-4D97-AF65-F5344CB8AC3E}">
        <p14:creationId xmlns:p14="http://schemas.microsoft.com/office/powerpoint/2010/main" val="419225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4"/>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Font typeface="Gill Sans"/>
              <a:buNone/>
            </a:pPr>
            <a:r>
              <a:rPr lang="pt-BR" sz="2800"/>
              <a:t>PROBLEMAS DE NEGÓCIO E SOLUÇÕES PLANEJADAS</a:t>
            </a:r>
            <a:endParaRPr/>
          </a:p>
        </p:txBody>
      </p:sp>
      <p:sp>
        <p:nvSpPr>
          <p:cNvPr id="118" name="Google Shape;118;p14"/>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457200" lvl="0" indent="-457200" algn="l" rtl="0">
              <a:lnSpc>
                <a:spcPct val="100000"/>
              </a:lnSpc>
              <a:spcBef>
                <a:spcPts val="0"/>
              </a:spcBef>
              <a:spcAft>
                <a:spcPts val="0"/>
              </a:spcAft>
              <a:buSzPts val="1800"/>
              <a:buFont typeface="Gill Sans"/>
              <a:buAutoNum type="romanUcPeriod"/>
            </a:pPr>
            <a:r>
              <a:rPr lang="pt-BR" sz="1800" b="1" dirty="0"/>
              <a:t>Identificação dos Problemas: </a:t>
            </a:r>
            <a:r>
              <a:rPr lang="pt-BR" sz="1600" dirty="0"/>
              <a:t>A análise inicial destacou desafios como baixa fidelização de clientes, desempenho irregular dos vendedores, dificuldade em precificar produtos por região, e um estoque com produtos de baixa saída. Além disso, os dados estavam mal estruturados, dificultando o acompanhamento de vendas e a comunicação pós-venda.</a:t>
            </a:r>
            <a:endParaRPr dirty="0"/>
          </a:p>
          <a:p>
            <a:pPr marL="457200" lvl="0" indent="-457200" algn="l" rtl="0">
              <a:lnSpc>
                <a:spcPct val="100000"/>
              </a:lnSpc>
              <a:spcBef>
                <a:spcPts val="1000"/>
              </a:spcBef>
              <a:spcAft>
                <a:spcPts val="0"/>
              </a:spcAft>
              <a:buSzPts val="1800"/>
              <a:buFont typeface="Gill Sans"/>
              <a:buAutoNum type="romanUcPeriod"/>
            </a:pPr>
            <a:r>
              <a:rPr lang="pt-BR" sz="1800" b="1" dirty="0"/>
              <a:t>Soluções Planejadas: </a:t>
            </a:r>
            <a:r>
              <a:rPr lang="pt-BR" sz="1600" dirty="0"/>
              <a:t>Para resolver esses problemas, a proposta inclui:</a:t>
            </a:r>
            <a:endParaRPr dirty="0"/>
          </a:p>
          <a:p>
            <a:pPr marL="685800" lvl="1" indent="-228600" algn="l" rtl="0">
              <a:lnSpc>
                <a:spcPct val="100000"/>
              </a:lnSpc>
              <a:spcBef>
                <a:spcPts val="500"/>
              </a:spcBef>
              <a:spcAft>
                <a:spcPts val="0"/>
              </a:spcAft>
              <a:buSzPts val="1600"/>
              <a:buChar char="•"/>
            </a:pPr>
            <a:r>
              <a:rPr lang="pt-BR" sz="1600" dirty="0"/>
              <a:t>Reestruturação dos dados na nuvem para melhor gestão e acessibilidade(Oracle).</a:t>
            </a:r>
            <a:endParaRPr dirty="0"/>
          </a:p>
          <a:p>
            <a:pPr marL="685800" lvl="1" indent="-228600" algn="l" rtl="0">
              <a:lnSpc>
                <a:spcPct val="100000"/>
              </a:lnSpc>
              <a:spcBef>
                <a:spcPts val="500"/>
              </a:spcBef>
              <a:spcAft>
                <a:spcPts val="0"/>
              </a:spcAft>
              <a:buSzPts val="1600"/>
              <a:buChar char="•"/>
            </a:pPr>
            <a:r>
              <a:rPr lang="pt-BR" sz="1600" dirty="0"/>
              <a:t>Ferramentas de reengajamento de clientes, como </a:t>
            </a:r>
            <a:r>
              <a:rPr lang="pt-BR" sz="1600" dirty="0" err="1"/>
              <a:t>Pipefy</a:t>
            </a:r>
            <a:r>
              <a:rPr lang="pt-BR" sz="1600" dirty="0"/>
              <a:t> e WhatsApp, para fortalecer a comunicação e o acompanhamento pós-venda.</a:t>
            </a:r>
            <a:endParaRPr dirty="0"/>
          </a:p>
          <a:p>
            <a:pPr marL="685800" lvl="1" indent="-228600" algn="l" rtl="0">
              <a:lnSpc>
                <a:spcPct val="100000"/>
              </a:lnSpc>
              <a:spcBef>
                <a:spcPts val="500"/>
              </a:spcBef>
              <a:spcAft>
                <a:spcPts val="0"/>
              </a:spcAft>
              <a:buSzPts val="1600"/>
              <a:buChar char="•"/>
            </a:pPr>
            <a:r>
              <a:rPr lang="pt-BR" sz="1600" dirty="0"/>
              <a:t>Processamento automatizado de dados usando Python e </a:t>
            </a:r>
            <a:r>
              <a:rPr lang="pt-BR" sz="1600" dirty="0" err="1"/>
              <a:t>AirFlow</a:t>
            </a:r>
            <a:r>
              <a:rPr lang="pt-BR" sz="1600" dirty="0"/>
              <a:t> para simplificar o fluxo de trabalho entre sistemas externos, e a criação de relatórios gerenciais no Power BI para fácil análise dos dados.</a:t>
            </a:r>
            <a:endParaRPr sz="16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B152953A-B325-61DC-F67A-42339BE7A1C5}"/>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0451DC43-E145-2309-53D0-BD1402CB02ED}"/>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dirty="0"/>
              <a:t>VERSÃO PRELIMINAR DO MVP, BASEADO NA ARQUITETURA E PROTÓTIPOS </a:t>
            </a:r>
            <a:endParaRPr dirty="0"/>
          </a:p>
        </p:txBody>
      </p:sp>
      <p:sp>
        <p:nvSpPr>
          <p:cNvPr id="224" name="Google Shape;224;p30">
            <a:extLst>
              <a:ext uri="{FF2B5EF4-FFF2-40B4-BE49-F238E27FC236}">
                <a16:creationId xmlns:a16="http://schemas.microsoft.com/office/drawing/2014/main" id="{83DDA243-1753-6D15-0388-5935CA2BA125}"/>
              </a:ext>
            </a:extLst>
          </p:cNvPr>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dirty="0"/>
              <a:t>Migração para um banco de dados relacional(concluído)</a:t>
            </a:r>
            <a:endParaRPr lang="pt-BR" sz="1800" dirty="0"/>
          </a:p>
          <a:p>
            <a:pPr marL="1301750" lvl="2" indent="-285750">
              <a:lnSpc>
                <a:spcPct val="100000"/>
              </a:lnSpc>
              <a:buSzPts val="1600"/>
            </a:pPr>
            <a:r>
              <a:rPr lang="pt-BR" dirty="0"/>
              <a:t>Foram extraídos os dados de um arquivo csv e feito o tratamento dos dados utilizando Python.</a:t>
            </a:r>
          </a:p>
          <a:p>
            <a:pPr marL="1301750" lvl="2" indent="-285750">
              <a:lnSpc>
                <a:spcPct val="100000"/>
              </a:lnSpc>
              <a:buSzPts val="1600"/>
            </a:pPr>
            <a:r>
              <a:rPr lang="pt-BR" dirty="0"/>
              <a:t>Criadas as tabelas e valores inseridos no Banco de Dados.</a:t>
            </a:r>
            <a:endParaRPr dirty="0"/>
          </a:p>
        </p:txBody>
      </p:sp>
    </p:spTree>
    <p:extLst>
      <p:ext uri="{BB962C8B-B14F-4D97-AF65-F5344CB8AC3E}">
        <p14:creationId xmlns:p14="http://schemas.microsoft.com/office/powerpoint/2010/main" val="3424184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49CAA8F5-6D13-A6FA-511E-BB559BBDAD60}"/>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14FA0E10-722B-0875-9F77-ECBE87C63C66}"/>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dirty="0"/>
              <a:t>VERSÃO PRELIMINAR DO MVP, BASEADO NA ARQUITETURA E PROTÓTIPOS </a:t>
            </a:r>
            <a:endParaRPr dirty="0"/>
          </a:p>
        </p:txBody>
      </p:sp>
      <p:sp>
        <p:nvSpPr>
          <p:cNvPr id="224" name="Google Shape;224;p30">
            <a:extLst>
              <a:ext uri="{FF2B5EF4-FFF2-40B4-BE49-F238E27FC236}">
                <a16:creationId xmlns:a16="http://schemas.microsoft.com/office/drawing/2014/main" id="{80F8CC47-7A18-6312-1354-DB6BB3262C57}"/>
              </a:ext>
            </a:extLst>
          </p:cNvPr>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dirty="0"/>
              <a:t>Migração para a nuvem (em construção)</a:t>
            </a:r>
            <a:endParaRPr lang="pt-BR" dirty="0"/>
          </a:p>
          <a:p>
            <a:pPr marL="1143000" lvl="2" indent="-127000" algn="l" rtl="0">
              <a:lnSpc>
                <a:spcPct val="100000"/>
              </a:lnSpc>
              <a:spcBef>
                <a:spcPts val="500"/>
              </a:spcBef>
              <a:spcAft>
                <a:spcPts val="0"/>
              </a:spcAft>
              <a:buSzPts val="1600"/>
              <a:buFont typeface="Noto Sans Symbols"/>
              <a:buNone/>
            </a:pPr>
            <a:endParaRPr dirty="0"/>
          </a:p>
        </p:txBody>
      </p:sp>
      <p:pic>
        <p:nvPicPr>
          <p:cNvPr id="3" name="Imagem 2">
            <a:extLst>
              <a:ext uri="{FF2B5EF4-FFF2-40B4-BE49-F238E27FC236}">
                <a16:creationId xmlns:a16="http://schemas.microsoft.com/office/drawing/2014/main" id="{816F7946-5622-90E8-52AF-9B649303529B}"/>
              </a:ext>
            </a:extLst>
          </p:cNvPr>
          <p:cNvPicPr>
            <a:picLocks noChangeAspect="1"/>
          </p:cNvPicPr>
          <p:nvPr/>
        </p:nvPicPr>
        <p:blipFill>
          <a:blip r:embed="rId3"/>
          <a:stretch>
            <a:fillRect/>
          </a:stretch>
        </p:blipFill>
        <p:spPr>
          <a:xfrm>
            <a:off x="1743838" y="2902989"/>
            <a:ext cx="8704324" cy="1871518"/>
          </a:xfrm>
          <a:prstGeom prst="rect">
            <a:avLst/>
          </a:prstGeom>
        </p:spPr>
      </p:pic>
    </p:spTree>
    <p:extLst>
      <p:ext uri="{BB962C8B-B14F-4D97-AF65-F5344CB8AC3E}">
        <p14:creationId xmlns:p14="http://schemas.microsoft.com/office/powerpoint/2010/main" val="1318152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7284E196-C9CE-E7DF-7C1D-BF4AF6FFC32E}"/>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5D480998-D896-F2DF-7A67-E30B11482758}"/>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dirty="0"/>
              <a:t>VERSÃO PRELIMINAR DO MVP, BASEADO NA ARQUITETURA E PROTÓTIPOS </a:t>
            </a:r>
            <a:endParaRPr dirty="0"/>
          </a:p>
        </p:txBody>
      </p:sp>
      <p:sp>
        <p:nvSpPr>
          <p:cNvPr id="224" name="Google Shape;224;p30">
            <a:extLst>
              <a:ext uri="{FF2B5EF4-FFF2-40B4-BE49-F238E27FC236}">
                <a16:creationId xmlns:a16="http://schemas.microsoft.com/office/drawing/2014/main" id="{130E80A5-8C57-7C20-F81F-BB8A19890729}"/>
              </a:ext>
            </a:extLst>
          </p:cNvPr>
          <p:cNvSpPr txBox="1">
            <a:spLocks noGrp="1"/>
          </p:cNvSpPr>
          <p:nvPr>
            <p:ph type="body" idx="1"/>
          </p:nvPr>
        </p:nvSpPr>
        <p:spPr>
          <a:xfrm>
            <a:off x="438454" y="1853754"/>
            <a:ext cx="10616400" cy="511074"/>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dirty="0"/>
              <a:t>Dashboard (em construção)</a:t>
            </a:r>
            <a:endParaRPr lang="pt-BR" sz="1600" b="1" dirty="0"/>
          </a:p>
          <a:p>
            <a:pPr marL="1143000" lvl="2" indent="-127000" algn="l" rtl="0">
              <a:lnSpc>
                <a:spcPct val="100000"/>
              </a:lnSpc>
              <a:spcBef>
                <a:spcPts val="500"/>
              </a:spcBef>
              <a:spcAft>
                <a:spcPts val="0"/>
              </a:spcAft>
              <a:buSzPts val="1600"/>
              <a:buFont typeface="Noto Sans Symbols"/>
              <a:buNone/>
            </a:pPr>
            <a:endParaRPr dirty="0"/>
          </a:p>
        </p:txBody>
      </p:sp>
      <p:pic>
        <p:nvPicPr>
          <p:cNvPr id="1026" name="Picture 2" descr="Modelo 3 - Dashboard de Vendas no Power BI. Veja a imagem abaixo:">
            <a:extLst>
              <a:ext uri="{FF2B5EF4-FFF2-40B4-BE49-F238E27FC236}">
                <a16:creationId xmlns:a16="http://schemas.microsoft.com/office/drawing/2014/main" id="{3E6EE4E5-E276-0280-8B09-F1BB22034D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9979" y="2736487"/>
            <a:ext cx="5606473" cy="3153641"/>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EDF19A64-8C1C-6405-9F2C-453A07B50CE8}"/>
              </a:ext>
            </a:extLst>
          </p:cNvPr>
          <p:cNvSpPr txBox="1"/>
          <p:nvPr/>
        </p:nvSpPr>
        <p:spPr>
          <a:xfrm>
            <a:off x="-105104" y="2185171"/>
            <a:ext cx="7983089" cy="523220"/>
          </a:xfrm>
          <a:prstGeom prst="rect">
            <a:avLst/>
          </a:prstGeom>
          <a:noFill/>
        </p:spPr>
        <p:txBody>
          <a:bodyPr wrap="square">
            <a:spAutoFit/>
          </a:bodyPr>
          <a:lstStyle/>
          <a:p>
            <a:pPr marL="1301750" lvl="2" indent="-285750">
              <a:lnSpc>
                <a:spcPct val="100000"/>
              </a:lnSpc>
              <a:buSzPts val="1600"/>
            </a:pPr>
            <a:r>
              <a:rPr lang="pt-BR" i="1" dirty="0"/>
              <a:t>Modelo de dashboard representando a visualização que está sendo construída com os dados tratados do projeto.</a:t>
            </a:r>
            <a:r>
              <a:rPr lang="pt-BR" dirty="0"/>
              <a:t> </a:t>
            </a:r>
          </a:p>
        </p:txBody>
      </p:sp>
    </p:spTree>
    <p:extLst>
      <p:ext uri="{BB962C8B-B14F-4D97-AF65-F5344CB8AC3E}">
        <p14:creationId xmlns:p14="http://schemas.microsoft.com/office/powerpoint/2010/main" val="964675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51F94CF2-511C-618B-536D-EC4D54B404B1}"/>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15A42790-C19C-C574-D333-DE968F1D43B1}"/>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dirty="0"/>
              <a:t>VERSÃO PRELIMINAR DO MVP, BASEADO NA ARQUITETURA E PROTÓTIPOS </a:t>
            </a:r>
            <a:endParaRPr dirty="0"/>
          </a:p>
        </p:txBody>
      </p:sp>
      <p:sp>
        <p:nvSpPr>
          <p:cNvPr id="224" name="Google Shape;224;p30">
            <a:extLst>
              <a:ext uri="{FF2B5EF4-FFF2-40B4-BE49-F238E27FC236}">
                <a16:creationId xmlns:a16="http://schemas.microsoft.com/office/drawing/2014/main" id="{4DDDA672-374E-5EC2-F269-2DA062AFC919}"/>
              </a:ext>
            </a:extLst>
          </p:cNvPr>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dirty="0"/>
              <a:t>Scripts Python</a:t>
            </a:r>
          </a:p>
          <a:p>
            <a:pPr marL="1143000" lvl="2" indent="-127000" algn="l" rtl="0">
              <a:lnSpc>
                <a:spcPct val="100000"/>
              </a:lnSpc>
              <a:spcBef>
                <a:spcPts val="500"/>
              </a:spcBef>
              <a:spcAft>
                <a:spcPts val="0"/>
              </a:spcAft>
              <a:buSzPts val="1600"/>
              <a:buFont typeface="Noto Sans Symbols"/>
              <a:buNone/>
            </a:pPr>
            <a:endParaRPr dirty="0"/>
          </a:p>
        </p:txBody>
      </p:sp>
      <p:pic>
        <p:nvPicPr>
          <p:cNvPr id="3" name="Imagem 2">
            <a:extLst>
              <a:ext uri="{FF2B5EF4-FFF2-40B4-BE49-F238E27FC236}">
                <a16:creationId xmlns:a16="http://schemas.microsoft.com/office/drawing/2014/main" id="{B77EFD39-6F74-D2D7-E724-FD09E1177F27}"/>
              </a:ext>
            </a:extLst>
          </p:cNvPr>
          <p:cNvPicPr>
            <a:picLocks noChangeAspect="1"/>
          </p:cNvPicPr>
          <p:nvPr/>
        </p:nvPicPr>
        <p:blipFill>
          <a:blip r:embed="rId3"/>
          <a:stretch>
            <a:fillRect/>
          </a:stretch>
        </p:blipFill>
        <p:spPr>
          <a:xfrm>
            <a:off x="1451579" y="2372415"/>
            <a:ext cx="4447401" cy="3681066"/>
          </a:xfrm>
          <a:prstGeom prst="rect">
            <a:avLst/>
          </a:prstGeom>
        </p:spPr>
      </p:pic>
      <p:pic>
        <p:nvPicPr>
          <p:cNvPr id="5" name="Imagem 4">
            <a:extLst>
              <a:ext uri="{FF2B5EF4-FFF2-40B4-BE49-F238E27FC236}">
                <a16:creationId xmlns:a16="http://schemas.microsoft.com/office/drawing/2014/main" id="{DEEA0F39-07DD-1F80-F876-50D190615ECE}"/>
              </a:ext>
            </a:extLst>
          </p:cNvPr>
          <p:cNvPicPr>
            <a:picLocks noChangeAspect="1"/>
          </p:cNvPicPr>
          <p:nvPr/>
        </p:nvPicPr>
        <p:blipFill>
          <a:blip r:embed="rId4"/>
          <a:stretch>
            <a:fillRect/>
          </a:stretch>
        </p:blipFill>
        <p:spPr>
          <a:xfrm>
            <a:off x="6647009" y="2372415"/>
            <a:ext cx="4447401" cy="3681066"/>
          </a:xfrm>
          <a:prstGeom prst="rect">
            <a:avLst/>
          </a:prstGeom>
        </p:spPr>
      </p:pic>
    </p:spTree>
    <p:extLst>
      <p:ext uri="{BB962C8B-B14F-4D97-AF65-F5344CB8AC3E}">
        <p14:creationId xmlns:p14="http://schemas.microsoft.com/office/powerpoint/2010/main" val="2147888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DD2FD71A-0A49-DA94-3093-331D37880561}"/>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06238F22-6292-C475-8343-AB2F6CACD44F}"/>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dirty="0"/>
              <a:t>VERSÃO PRELIMINAR DO MVP, BASEADO NA ARQUITETURA E PROTÓTIPOS </a:t>
            </a:r>
            <a:endParaRPr dirty="0"/>
          </a:p>
        </p:txBody>
      </p:sp>
      <p:sp>
        <p:nvSpPr>
          <p:cNvPr id="224" name="Google Shape;224;p30">
            <a:extLst>
              <a:ext uri="{FF2B5EF4-FFF2-40B4-BE49-F238E27FC236}">
                <a16:creationId xmlns:a16="http://schemas.microsoft.com/office/drawing/2014/main" id="{6B491400-DACC-FA2A-2005-25989000320A}"/>
              </a:ext>
            </a:extLst>
          </p:cNvPr>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dirty="0"/>
              <a:t>Scripts Python</a:t>
            </a:r>
          </a:p>
          <a:p>
            <a:pPr marL="1143000" lvl="2" indent="-127000" algn="l" rtl="0">
              <a:lnSpc>
                <a:spcPct val="100000"/>
              </a:lnSpc>
              <a:spcBef>
                <a:spcPts val="500"/>
              </a:spcBef>
              <a:spcAft>
                <a:spcPts val="0"/>
              </a:spcAft>
              <a:buSzPts val="1600"/>
              <a:buFont typeface="Noto Sans Symbols"/>
              <a:buNone/>
            </a:pPr>
            <a:endParaRPr dirty="0"/>
          </a:p>
        </p:txBody>
      </p:sp>
      <p:pic>
        <p:nvPicPr>
          <p:cNvPr id="4" name="Imagem 3">
            <a:extLst>
              <a:ext uri="{FF2B5EF4-FFF2-40B4-BE49-F238E27FC236}">
                <a16:creationId xmlns:a16="http://schemas.microsoft.com/office/drawing/2014/main" id="{539983C9-DC1D-23E0-74CA-35D6A0DAAB30}"/>
              </a:ext>
            </a:extLst>
          </p:cNvPr>
          <p:cNvPicPr>
            <a:picLocks noChangeAspect="1"/>
          </p:cNvPicPr>
          <p:nvPr/>
        </p:nvPicPr>
        <p:blipFill>
          <a:blip r:embed="rId3"/>
          <a:stretch>
            <a:fillRect/>
          </a:stretch>
        </p:blipFill>
        <p:spPr>
          <a:xfrm>
            <a:off x="1451579" y="2410651"/>
            <a:ext cx="6030121" cy="3642830"/>
          </a:xfrm>
          <a:prstGeom prst="rect">
            <a:avLst/>
          </a:prstGeom>
        </p:spPr>
      </p:pic>
    </p:spTree>
    <p:extLst>
      <p:ext uri="{BB962C8B-B14F-4D97-AF65-F5344CB8AC3E}">
        <p14:creationId xmlns:p14="http://schemas.microsoft.com/office/powerpoint/2010/main" val="1365581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11BB200C-D67F-7933-02D6-A80BE20854C4}"/>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9995E0B3-B35D-FEE5-CF0E-2AF74668A9CA}"/>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dirty="0"/>
              <a:t>VERSÃO PRELIMINAR DO MVP, BASEADO NA ARQUITETURA E PROTÓTIPOS </a:t>
            </a:r>
            <a:endParaRPr dirty="0"/>
          </a:p>
        </p:txBody>
      </p:sp>
      <p:sp>
        <p:nvSpPr>
          <p:cNvPr id="224" name="Google Shape;224;p30">
            <a:extLst>
              <a:ext uri="{FF2B5EF4-FFF2-40B4-BE49-F238E27FC236}">
                <a16:creationId xmlns:a16="http://schemas.microsoft.com/office/drawing/2014/main" id="{9C758AA7-00D0-C993-93CB-8B9C5C49214D}"/>
              </a:ext>
            </a:extLst>
          </p:cNvPr>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dirty="0"/>
              <a:t>Scripts Python</a:t>
            </a:r>
          </a:p>
          <a:p>
            <a:pPr marL="1143000" lvl="2" indent="-127000" algn="l" rtl="0">
              <a:lnSpc>
                <a:spcPct val="100000"/>
              </a:lnSpc>
              <a:spcBef>
                <a:spcPts val="500"/>
              </a:spcBef>
              <a:spcAft>
                <a:spcPts val="0"/>
              </a:spcAft>
              <a:buSzPts val="1600"/>
              <a:buFont typeface="Noto Sans Symbols"/>
              <a:buNone/>
            </a:pPr>
            <a:endParaRPr dirty="0"/>
          </a:p>
        </p:txBody>
      </p:sp>
      <p:pic>
        <p:nvPicPr>
          <p:cNvPr id="3" name="Imagem 2">
            <a:extLst>
              <a:ext uri="{FF2B5EF4-FFF2-40B4-BE49-F238E27FC236}">
                <a16:creationId xmlns:a16="http://schemas.microsoft.com/office/drawing/2014/main" id="{26027109-8E33-1D2C-4DEB-8ECA66423DD4}"/>
              </a:ext>
            </a:extLst>
          </p:cNvPr>
          <p:cNvPicPr>
            <a:picLocks noChangeAspect="1"/>
          </p:cNvPicPr>
          <p:nvPr/>
        </p:nvPicPr>
        <p:blipFill>
          <a:blip r:embed="rId3"/>
          <a:stretch>
            <a:fillRect/>
          </a:stretch>
        </p:blipFill>
        <p:spPr>
          <a:xfrm>
            <a:off x="1451579" y="2310232"/>
            <a:ext cx="4526434" cy="3673497"/>
          </a:xfrm>
          <a:prstGeom prst="rect">
            <a:avLst/>
          </a:prstGeom>
        </p:spPr>
      </p:pic>
      <p:pic>
        <p:nvPicPr>
          <p:cNvPr id="6" name="Imagem 5">
            <a:extLst>
              <a:ext uri="{FF2B5EF4-FFF2-40B4-BE49-F238E27FC236}">
                <a16:creationId xmlns:a16="http://schemas.microsoft.com/office/drawing/2014/main" id="{EC0A9109-DCA3-B4B3-9C86-D02CE5558DD4}"/>
              </a:ext>
            </a:extLst>
          </p:cNvPr>
          <p:cNvPicPr>
            <a:picLocks noChangeAspect="1"/>
          </p:cNvPicPr>
          <p:nvPr/>
        </p:nvPicPr>
        <p:blipFill>
          <a:blip r:embed="rId4"/>
          <a:stretch>
            <a:fillRect/>
          </a:stretch>
        </p:blipFill>
        <p:spPr>
          <a:xfrm>
            <a:off x="6437000" y="2310232"/>
            <a:ext cx="4617854" cy="3673498"/>
          </a:xfrm>
          <a:prstGeom prst="rect">
            <a:avLst/>
          </a:prstGeom>
        </p:spPr>
      </p:pic>
    </p:spTree>
    <p:extLst>
      <p:ext uri="{BB962C8B-B14F-4D97-AF65-F5344CB8AC3E}">
        <p14:creationId xmlns:p14="http://schemas.microsoft.com/office/powerpoint/2010/main" val="592630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5050200E-9599-8075-B92C-EAB6FB1C606D}"/>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C6367355-925E-630F-5B32-63C63F5522FB}"/>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dirty="0"/>
              <a:t>VERSÃO PRELIMINAR DO MVP, BASEADO NA ARQUITETURA E PROTÓTIPOS </a:t>
            </a:r>
            <a:endParaRPr dirty="0"/>
          </a:p>
        </p:txBody>
      </p:sp>
      <p:sp>
        <p:nvSpPr>
          <p:cNvPr id="224" name="Google Shape;224;p30">
            <a:extLst>
              <a:ext uri="{FF2B5EF4-FFF2-40B4-BE49-F238E27FC236}">
                <a16:creationId xmlns:a16="http://schemas.microsoft.com/office/drawing/2014/main" id="{32D17DAC-59D0-7BC4-EB39-293A79E8FA16}"/>
              </a:ext>
            </a:extLst>
          </p:cNvPr>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dirty="0"/>
              <a:t>Scripts Python</a:t>
            </a:r>
          </a:p>
          <a:p>
            <a:pPr marL="1143000" lvl="2" indent="-127000" algn="l" rtl="0">
              <a:lnSpc>
                <a:spcPct val="100000"/>
              </a:lnSpc>
              <a:spcBef>
                <a:spcPts val="500"/>
              </a:spcBef>
              <a:spcAft>
                <a:spcPts val="0"/>
              </a:spcAft>
              <a:buSzPts val="1600"/>
              <a:buFont typeface="Noto Sans Symbols"/>
              <a:buNone/>
            </a:pPr>
            <a:endParaRPr dirty="0"/>
          </a:p>
        </p:txBody>
      </p:sp>
      <p:pic>
        <p:nvPicPr>
          <p:cNvPr id="4" name="Imagem 3">
            <a:extLst>
              <a:ext uri="{FF2B5EF4-FFF2-40B4-BE49-F238E27FC236}">
                <a16:creationId xmlns:a16="http://schemas.microsoft.com/office/drawing/2014/main" id="{2C305CB8-56D7-D2D2-3DD1-8F84BF470D3E}"/>
              </a:ext>
            </a:extLst>
          </p:cNvPr>
          <p:cNvPicPr>
            <a:picLocks noChangeAspect="1"/>
          </p:cNvPicPr>
          <p:nvPr/>
        </p:nvPicPr>
        <p:blipFill>
          <a:blip r:embed="rId3"/>
          <a:stretch>
            <a:fillRect/>
          </a:stretch>
        </p:blipFill>
        <p:spPr>
          <a:xfrm>
            <a:off x="1451579" y="2454382"/>
            <a:ext cx="4160757" cy="3599099"/>
          </a:xfrm>
          <a:prstGeom prst="rect">
            <a:avLst/>
          </a:prstGeom>
        </p:spPr>
      </p:pic>
    </p:spTree>
    <p:extLst>
      <p:ext uri="{BB962C8B-B14F-4D97-AF65-F5344CB8AC3E}">
        <p14:creationId xmlns:p14="http://schemas.microsoft.com/office/powerpoint/2010/main" val="471139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E4ED003B-280E-E5D3-DE87-8DEF84BCA7C0}"/>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4B7166C3-3F4A-7D1B-5A0F-518123750114}"/>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dirty="0"/>
              <a:t>VERSÃO PRELIMINAR DO MVP, BASEADO NA ARQUITETURA E PROTÓTIPOS </a:t>
            </a:r>
            <a:endParaRPr dirty="0"/>
          </a:p>
        </p:txBody>
      </p:sp>
      <p:sp>
        <p:nvSpPr>
          <p:cNvPr id="224" name="Google Shape;224;p30">
            <a:extLst>
              <a:ext uri="{FF2B5EF4-FFF2-40B4-BE49-F238E27FC236}">
                <a16:creationId xmlns:a16="http://schemas.microsoft.com/office/drawing/2014/main" id="{DB683AAD-D121-84B3-021E-475D582B7E1F}"/>
              </a:ext>
            </a:extLst>
          </p:cNvPr>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dirty="0"/>
              <a:t>Scripts Python</a:t>
            </a:r>
          </a:p>
          <a:p>
            <a:pPr marL="1143000" lvl="2" indent="-127000" algn="l" rtl="0">
              <a:lnSpc>
                <a:spcPct val="100000"/>
              </a:lnSpc>
              <a:spcBef>
                <a:spcPts val="500"/>
              </a:spcBef>
              <a:spcAft>
                <a:spcPts val="0"/>
              </a:spcAft>
              <a:buSzPts val="1600"/>
              <a:buFont typeface="Noto Sans Symbols"/>
              <a:buNone/>
            </a:pPr>
            <a:endParaRPr dirty="0"/>
          </a:p>
        </p:txBody>
      </p:sp>
      <p:pic>
        <p:nvPicPr>
          <p:cNvPr id="3" name="Imagem 2">
            <a:extLst>
              <a:ext uri="{FF2B5EF4-FFF2-40B4-BE49-F238E27FC236}">
                <a16:creationId xmlns:a16="http://schemas.microsoft.com/office/drawing/2014/main" id="{654D3FB9-1382-8212-D2F5-F54C26DB4675}"/>
              </a:ext>
            </a:extLst>
          </p:cNvPr>
          <p:cNvPicPr>
            <a:picLocks noChangeAspect="1"/>
          </p:cNvPicPr>
          <p:nvPr/>
        </p:nvPicPr>
        <p:blipFill>
          <a:blip r:embed="rId3"/>
          <a:stretch>
            <a:fillRect/>
          </a:stretch>
        </p:blipFill>
        <p:spPr>
          <a:xfrm>
            <a:off x="1451579" y="2312169"/>
            <a:ext cx="4572000" cy="3586769"/>
          </a:xfrm>
          <a:prstGeom prst="rect">
            <a:avLst/>
          </a:prstGeom>
        </p:spPr>
      </p:pic>
    </p:spTree>
    <p:extLst>
      <p:ext uri="{BB962C8B-B14F-4D97-AF65-F5344CB8AC3E}">
        <p14:creationId xmlns:p14="http://schemas.microsoft.com/office/powerpoint/2010/main" val="2518421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367AB6E8-0434-D1AB-2C9A-F05C0613D2C4}"/>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C55C4503-85F3-497B-5B40-EAE6D825E179}"/>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dirty="0"/>
              <a:t>VERSÃO PRELIMINAR DO MVP, BASEADO NA ARQUITETURA E PROTÓTIPOS </a:t>
            </a:r>
            <a:endParaRPr dirty="0"/>
          </a:p>
        </p:txBody>
      </p:sp>
      <p:sp>
        <p:nvSpPr>
          <p:cNvPr id="224" name="Google Shape;224;p30">
            <a:extLst>
              <a:ext uri="{FF2B5EF4-FFF2-40B4-BE49-F238E27FC236}">
                <a16:creationId xmlns:a16="http://schemas.microsoft.com/office/drawing/2014/main" id="{8CD43365-6010-D05E-A711-7F1310E02B40}"/>
              </a:ext>
            </a:extLst>
          </p:cNvPr>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dirty="0"/>
              <a:t>Scripts Python</a:t>
            </a:r>
          </a:p>
          <a:p>
            <a:pPr marL="1301750" lvl="2" indent="-285750">
              <a:lnSpc>
                <a:spcPct val="100000"/>
              </a:lnSpc>
              <a:buSzPts val="1600"/>
            </a:pPr>
            <a:r>
              <a:rPr lang="pt-BR" dirty="0"/>
              <a:t>Previsão de </a:t>
            </a:r>
            <a:r>
              <a:rPr lang="pt-BR" dirty="0" err="1"/>
              <a:t>Churn</a:t>
            </a:r>
            <a:r>
              <a:rPr lang="pt-BR" dirty="0"/>
              <a:t> (Random Forest)</a:t>
            </a:r>
          </a:p>
          <a:p>
            <a:pPr marL="1758950" lvl="3" indent="-285750">
              <a:lnSpc>
                <a:spcPct val="100000"/>
              </a:lnSpc>
              <a:buSzPts val="1600"/>
            </a:pPr>
            <a:r>
              <a:rPr lang="pt-BR" dirty="0"/>
              <a:t>Novos Features:</a:t>
            </a:r>
          </a:p>
          <a:p>
            <a:pPr marL="2216150" lvl="4" indent="-285750">
              <a:lnSpc>
                <a:spcPct val="100000"/>
              </a:lnSpc>
              <a:buSzPts val="1600"/>
            </a:pPr>
            <a:r>
              <a:rPr lang="pt-BR" dirty="0"/>
              <a:t>recência: dias desde a última compra</a:t>
            </a:r>
          </a:p>
          <a:p>
            <a:pPr marL="2216150" lvl="4" indent="-285750">
              <a:lnSpc>
                <a:spcPct val="100000"/>
              </a:lnSpc>
              <a:buSzPts val="1600"/>
            </a:pPr>
            <a:r>
              <a:rPr lang="pt-BR" dirty="0"/>
              <a:t>frequência: número total de compras</a:t>
            </a:r>
          </a:p>
          <a:p>
            <a:pPr marL="2216150" lvl="4" indent="-285750">
              <a:lnSpc>
                <a:spcPct val="100000"/>
              </a:lnSpc>
              <a:buSzPts val="1600"/>
            </a:pPr>
            <a:r>
              <a:rPr lang="pt-BR" dirty="0"/>
              <a:t>valor médio: ticket médio do cliente</a:t>
            </a:r>
          </a:p>
          <a:p>
            <a:pPr marL="1758950" lvl="3" indent="-285750">
              <a:lnSpc>
                <a:spcPct val="100000"/>
              </a:lnSpc>
              <a:buSzPts val="1600"/>
            </a:pPr>
            <a:r>
              <a:rPr lang="pt-BR" dirty="0"/>
              <a:t>Query Otimizada: Junção direta entre cliente e </a:t>
            </a:r>
            <a:r>
              <a:rPr lang="pt-BR" dirty="0" err="1"/>
              <a:t>fato_vendas</a:t>
            </a:r>
            <a:endParaRPr lang="pt-BR" dirty="0"/>
          </a:p>
          <a:p>
            <a:pPr marL="1758950" lvl="3" indent="-285750">
              <a:lnSpc>
                <a:spcPct val="100000"/>
              </a:lnSpc>
              <a:buSzPts val="1600"/>
            </a:pPr>
            <a:r>
              <a:rPr lang="pt-BR" dirty="0"/>
              <a:t>Persistência do Modelo: Uso de </a:t>
            </a:r>
            <a:r>
              <a:rPr lang="pt-BR" dirty="0" err="1"/>
              <a:t>joblib</a:t>
            </a:r>
            <a:r>
              <a:rPr lang="pt-BR" dirty="0"/>
              <a:t> para salvar o modelo treinado</a:t>
            </a:r>
          </a:p>
        </p:txBody>
      </p:sp>
    </p:spTree>
    <p:extLst>
      <p:ext uri="{BB962C8B-B14F-4D97-AF65-F5344CB8AC3E}">
        <p14:creationId xmlns:p14="http://schemas.microsoft.com/office/powerpoint/2010/main" val="1353949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060CE7F4-6DA8-DC6F-04DD-4850D020FC71}"/>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79F51A49-B58E-E319-D0D8-9D1958C92A11}"/>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dirty="0"/>
              <a:t>VERSÃO PRELIMINAR DO MVP, BASEADO NA ARQUITETURA E PROTÓTIPOS </a:t>
            </a:r>
            <a:endParaRPr dirty="0"/>
          </a:p>
        </p:txBody>
      </p:sp>
      <p:sp>
        <p:nvSpPr>
          <p:cNvPr id="224" name="Google Shape;224;p30">
            <a:extLst>
              <a:ext uri="{FF2B5EF4-FFF2-40B4-BE49-F238E27FC236}">
                <a16:creationId xmlns:a16="http://schemas.microsoft.com/office/drawing/2014/main" id="{E6E665BE-0B04-9BA6-0ECC-DEFF04D0C29B}"/>
              </a:ext>
            </a:extLst>
          </p:cNvPr>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dirty="0"/>
              <a:t>Scripts Python</a:t>
            </a:r>
          </a:p>
          <a:p>
            <a:pPr marL="1301750" lvl="2" indent="-285750">
              <a:lnSpc>
                <a:spcPct val="100000"/>
              </a:lnSpc>
              <a:buSzPts val="1600"/>
            </a:pPr>
            <a:r>
              <a:rPr lang="pt-BR" dirty="0"/>
              <a:t>Segmentação de Clientes (K-</a:t>
            </a:r>
            <a:r>
              <a:rPr lang="pt-BR" dirty="0" err="1"/>
              <a:t>means</a:t>
            </a:r>
            <a:r>
              <a:rPr lang="pt-BR" dirty="0"/>
              <a:t>)</a:t>
            </a:r>
          </a:p>
          <a:p>
            <a:pPr marL="1758950" lvl="3" indent="-285750">
              <a:lnSpc>
                <a:spcPct val="100000"/>
              </a:lnSpc>
              <a:buSzPts val="1600"/>
            </a:pPr>
            <a:r>
              <a:rPr lang="pt-BR" dirty="0"/>
              <a:t>Critérios de Clusterização:</a:t>
            </a:r>
          </a:p>
          <a:p>
            <a:pPr marL="1758950" lvl="3" indent="-285750">
              <a:lnSpc>
                <a:spcPct val="100000"/>
              </a:lnSpc>
              <a:buSzPts val="1600"/>
            </a:pPr>
            <a:r>
              <a:rPr lang="pt-BR" dirty="0" err="1"/>
              <a:t>total_compras</a:t>
            </a:r>
            <a:r>
              <a:rPr lang="pt-BR" dirty="0"/>
              <a:t> (valor monetário)</a:t>
            </a:r>
          </a:p>
          <a:p>
            <a:pPr marL="1758950" lvl="3" indent="-285750">
              <a:lnSpc>
                <a:spcPct val="100000"/>
              </a:lnSpc>
              <a:buSzPts val="1600"/>
            </a:pPr>
            <a:r>
              <a:rPr lang="pt-BR" dirty="0" err="1"/>
              <a:t>qtd_compras</a:t>
            </a:r>
            <a:r>
              <a:rPr lang="pt-BR" dirty="0"/>
              <a:t> (frequência)</a:t>
            </a:r>
          </a:p>
          <a:p>
            <a:pPr marL="1758950" lvl="3" indent="-285750">
              <a:lnSpc>
                <a:spcPct val="100000"/>
              </a:lnSpc>
              <a:buSzPts val="1600"/>
            </a:pPr>
            <a:r>
              <a:rPr lang="pt-BR" dirty="0" err="1"/>
              <a:t>dias_cadastro</a:t>
            </a:r>
            <a:r>
              <a:rPr lang="pt-BR" dirty="0"/>
              <a:t> (antiguidade)</a:t>
            </a:r>
          </a:p>
          <a:p>
            <a:pPr marL="1016000" lvl="2" indent="0">
              <a:lnSpc>
                <a:spcPct val="100000"/>
              </a:lnSpc>
              <a:buSzPts val="1600"/>
              <a:buNone/>
            </a:pPr>
            <a:endParaRPr lang="pt-BR" dirty="0"/>
          </a:p>
          <a:p>
            <a:pPr marL="1301750" lvl="2" indent="-285750">
              <a:lnSpc>
                <a:spcPct val="100000"/>
              </a:lnSpc>
              <a:buSzPts val="1600"/>
            </a:pPr>
            <a:endParaRPr lang="pt-BR" dirty="0"/>
          </a:p>
        </p:txBody>
      </p:sp>
    </p:spTree>
    <p:extLst>
      <p:ext uri="{BB962C8B-B14F-4D97-AF65-F5344CB8AC3E}">
        <p14:creationId xmlns:p14="http://schemas.microsoft.com/office/powerpoint/2010/main" val="1749839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Font typeface="Gill Sans"/>
              <a:buNone/>
            </a:pPr>
            <a:r>
              <a:rPr lang="pt-BR" sz="2800"/>
              <a:t>PROBLEMAS DE NEGÓCIO E SOLUÇÕES PLANEJADAS</a:t>
            </a:r>
            <a:endParaRPr/>
          </a:p>
        </p:txBody>
      </p:sp>
      <p:sp>
        <p:nvSpPr>
          <p:cNvPr id="124" name="Google Shape;124;p15"/>
          <p:cNvSpPr txBox="1">
            <a:spLocks noGrp="1"/>
          </p:cNvSpPr>
          <p:nvPr>
            <p:ph type="body" idx="1"/>
          </p:nvPr>
        </p:nvSpPr>
        <p:spPr>
          <a:xfrm>
            <a:off x="438452" y="1853750"/>
            <a:ext cx="5114700" cy="4503600"/>
          </a:xfrm>
          <a:prstGeom prst="rect">
            <a:avLst/>
          </a:prstGeom>
          <a:noFill/>
          <a:ln>
            <a:noFill/>
          </a:ln>
        </p:spPr>
        <p:txBody>
          <a:bodyPr spcFirstLastPara="1" wrap="square" lIns="91425" tIns="45700" rIns="91425" bIns="45700" anchor="t" anchorCtr="0">
            <a:normAutofit/>
          </a:bodyPr>
          <a:lstStyle/>
          <a:p>
            <a:pPr marL="457200" lvl="0" indent="-457200" algn="l" rtl="0">
              <a:lnSpc>
                <a:spcPct val="100000"/>
              </a:lnSpc>
              <a:spcBef>
                <a:spcPts val="0"/>
              </a:spcBef>
              <a:spcAft>
                <a:spcPts val="0"/>
              </a:spcAft>
              <a:buSzPts val="1800"/>
              <a:buFont typeface="Gill Sans"/>
              <a:buAutoNum type="romanUcPeriod"/>
            </a:pPr>
            <a:r>
              <a:rPr lang="pt-BR" sz="1800" b="1"/>
              <a:t>Distribuição do Número de Clientes por Número de Pedidos</a:t>
            </a:r>
            <a:endParaRPr/>
          </a:p>
          <a:p>
            <a:pPr marL="685800" lvl="1" indent="-139700" algn="l" rtl="0">
              <a:lnSpc>
                <a:spcPct val="100000"/>
              </a:lnSpc>
              <a:spcBef>
                <a:spcPts val="500"/>
              </a:spcBef>
              <a:spcAft>
                <a:spcPts val="0"/>
              </a:spcAft>
              <a:buSzPts val="1400"/>
              <a:buNone/>
            </a:pPr>
            <a:endParaRPr sz="1400"/>
          </a:p>
          <a:p>
            <a:pPr marL="685800" lvl="1" indent="-228600" algn="l" rtl="0">
              <a:lnSpc>
                <a:spcPct val="100000"/>
              </a:lnSpc>
              <a:spcBef>
                <a:spcPts val="500"/>
              </a:spcBef>
              <a:spcAft>
                <a:spcPts val="0"/>
              </a:spcAft>
              <a:buSzPts val="1400"/>
              <a:buChar char="•"/>
            </a:pPr>
            <a:r>
              <a:rPr lang="pt-BR" sz="1400"/>
              <a:t>O gráfico revela a frequência de compras dos clientes, com destaque para uma baixa recorrência em um grupo significativo. </a:t>
            </a:r>
            <a:endParaRPr/>
          </a:p>
          <a:p>
            <a:pPr marL="685800" lvl="1" indent="-228600" algn="l" rtl="0">
              <a:lnSpc>
                <a:spcPct val="100000"/>
              </a:lnSpc>
              <a:spcBef>
                <a:spcPts val="500"/>
              </a:spcBef>
              <a:spcAft>
                <a:spcPts val="0"/>
              </a:spcAft>
              <a:buSzPts val="1400"/>
              <a:buChar char="•"/>
            </a:pPr>
            <a:r>
              <a:rPr lang="pt-BR" sz="1400"/>
              <a:t>Focaremos em estratégias para aumentar a retenção desse público, maximizando o potencial de recompra.</a:t>
            </a:r>
            <a:endParaRPr/>
          </a:p>
          <a:p>
            <a:pPr marL="685800" lvl="1" indent="-139700" algn="l" rtl="0">
              <a:lnSpc>
                <a:spcPct val="100000"/>
              </a:lnSpc>
              <a:spcBef>
                <a:spcPts val="500"/>
              </a:spcBef>
              <a:spcAft>
                <a:spcPts val="0"/>
              </a:spcAft>
              <a:buSzPts val="1400"/>
              <a:buNone/>
            </a:pPr>
            <a:endParaRPr sz="1400" b="1"/>
          </a:p>
        </p:txBody>
      </p:sp>
      <p:pic>
        <p:nvPicPr>
          <p:cNvPr id="125" name="Google Shape;125;p15" descr="Gráfico, Gráfico de dispersão"/>
          <p:cNvPicPr preferRelativeResize="0"/>
          <p:nvPr/>
        </p:nvPicPr>
        <p:blipFill rotWithShape="1">
          <a:blip r:embed="rId3">
            <a:alphaModFix/>
          </a:blip>
          <a:srcRect/>
          <a:stretch/>
        </p:blipFill>
        <p:spPr>
          <a:xfrm>
            <a:off x="5553010" y="1946407"/>
            <a:ext cx="6553935" cy="348095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D3B96940-28F4-C00D-EC74-550D5BEF378F}"/>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79A4809F-C3C6-614C-7945-E1C93DA497D7}"/>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dirty="0"/>
              <a:t>VERSÃO PRELIMINAR DO MVP, BASEADO NA ARQUITETURA E PROTÓTIPOS </a:t>
            </a:r>
            <a:endParaRPr dirty="0"/>
          </a:p>
        </p:txBody>
      </p:sp>
      <p:sp>
        <p:nvSpPr>
          <p:cNvPr id="224" name="Google Shape;224;p30">
            <a:extLst>
              <a:ext uri="{FF2B5EF4-FFF2-40B4-BE49-F238E27FC236}">
                <a16:creationId xmlns:a16="http://schemas.microsoft.com/office/drawing/2014/main" id="{3627FB72-3570-A26A-B6A9-393BBFD48978}"/>
              </a:ext>
            </a:extLst>
          </p:cNvPr>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dirty="0" err="1"/>
              <a:t>Endpoints</a:t>
            </a:r>
            <a:r>
              <a:rPr lang="pt-BR" sz="1800" b="1" dirty="0"/>
              <a:t> Implementados</a:t>
            </a:r>
          </a:p>
          <a:p>
            <a:pPr marL="1301750" lvl="2" indent="-285750">
              <a:lnSpc>
                <a:spcPct val="100000"/>
              </a:lnSpc>
              <a:buSzPts val="1600"/>
            </a:pPr>
            <a:r>
              <a:rPr lang="pt-BR" dirty="0"/>
              <a:t>Recomendação de Produtos:</a:t>
            </a:r>
          </a:p>
          <a:p>
            <a:pPr marL="1758950" lvl="3" indent="-285750">
              <a:lnSpc>
                <a:spcPct val="100000"/>
              </a:lnSpc>
              <a:buSzPts val="1600"/>
            </a:pPr>
            <a:r>
              <a:rPr lang="pt-BR" dirty="0"/>
              <a:t>Baseada em histórico de compras</a:t>
            </a:r>
          </a:p>
          <a:p>
            <a:pPr marL="1758950" lvl="3" indent="-285750">
              <a:lnSpc>
                <a:spcPct val="100000"/>
              </a:lnSpc>
              <a:buSzPts val="1600"/>
            </a:pPr>
            <a:r>
              <a:rPr lang="pt-BR" dirty="0"/>
              <a:t>Query com GROUP BY e ORDER BY frequência</a:t>
            </a:r>
          </a:p>
          <a:p>
            <a:pPr marL="1301750" lvl="2" indent="-285750">
              <a:lnSpc>
                <a:spcPct val="100000"/>
              </a:lnSpc>
              <a:buSzPts val="1600"/>
            </a:pPr>
            <a:r>
              <a:rPr lang="pt-BR" dirty="0"/>
              <a:t>Probabilidade de </a:t>
            </a:r>
            <a:r>
              <a:rPr lang="pt-BR" dirty="0" err="1"/>
              <a:t>Churn</a:t>
            </a:r>
            <a:r>
              <a:rPr lang="pt-BR" dirty="0"/>
              <a:t>:</a:t>
            </a:r>
          </a:p>
          <a:p>
            <a:pPr marL="1758950" lvl="3" indent="-285750">
              <a:lnSpc>
                <a:spcPct val="100000"/>
              </a:lnSpc>
              <a:buSzPts val="1600"/>
            </a:pPr>
            <a:r>
              <a:rPr lang="pt-BR" dirty="0"/>
              <a:t>Integração direta com o modelo treinado</a:t>
            </a:r>
          </a:p>
          <a:p>
            <a:pPr marL="1758950" lvl="3" indent="-285750">
              <a:lnSpc>
                <a:spcPct val="100000"/>
              </a:lnSpc>
              <a:buSzPts val="1600"/>
            </a:pPr>
            <a:r>
              <a:rPr lang="pt-BR" dirty="0"/>
              <a:t>Retorno em formato percentual</a:t>
            </a:r>
          </a:p>
          <a:p>
            <a:pPr marL="1016000" lvl="2" indent="0">
              <a:lnSpc>
                <a:spcPct val="100000"/>
              </a:lnSpc>
              <a:buSzPts val="1600"/>
              <a:buNone/>
            </a:pPr>
            <a:endParaRPr lang="pt-BR" dirty="0"/>
          </a:p>
        </p:txBody>
      </p:sp>
    </p:spTree>
    <p:extLst>
      <p:ext uri="{BB962C8B-B14F-4D97-AF65-F5344CB8AC3E}">
        <p14:creationId xmlns:p14="http://schemas.microsoft.com/office/powerpoint/2010/main" val="1040479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C2AE8354-EEB1-5A4C-8198-060B14E3C936}"/>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29F1045B-76D9-66EC-CA25-59926EF348AB}"/>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dirty="0"/>
              <a:t>VERSÃO PRELIMINAR DO MVP, BASEADO NA ARQUITETURA E PROTÓTIPOS </a:t>
            </a:r>
            <a:endParaRPr dirty="0"/>
          </a:p>
        </p:txBody>
      </p:sp>
      <p:sp>
        <p:nvSpPr>
          <p:cNvPr id="224" name="Google Shape;224;p30">
            <a:extLst>
              <a:ext uri="{FF2B5EF4-FFF2-40B4-BE49-F238E27FC236}">
                <a16:creationId xmlns:a16="http://schemas.microsoft.com/office/drawing/2014/main" id="{8B140D66-41FB-585E-6576-830EE654F476}"/>
              </a:ext>
            </a:extLst>
          </p:cNvPr>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dirty="0"/>
              <a:t>Tecnologias Utilizadas</a:t>
            </a:r>
          </a:p>
          <a:p>
            <a:pPr marL="1428750" lvl="2" indent="-514350">
              <a:lnSpc>
                <a:spcPct val="100000"/>
              </a:lnSpc>
              <a:spcBef>
                <a:spcPts val="0"/>
              </a:spcBef>
            </a:pPr>
            <a:r>
              <a:rPr lang="pt-BR" dirty="0" err="1"/>
              <a:t>FastAPI</a:t>
            </a:r>
            <a:r>
              <a:rPr lang="pt-BR" dirty="0"/>
              <a:t>: Para criação rápida de </a:t>
            </a:r>
            <a:r>
              <a:rPr lang="pt-BR" dirty="0" err="1"/>
              <a:t>endpoints</a:t>
            </a:r>
            <a:endParaRPr lang="pt-BR" dirty="0"/>
          </a:p>
          <a:p>
            <a:pPr marL="1428750" lvl="2" indent="-514350">
              <a:lnSpc>
                <a:spcPct val="100000"/>
              </a:lnSpc>
              <a:spcBef>
                <a:spcPts val="0"/>
              </a:spcBef>
            </a:pPr>
            <a:r>
              <a:rPr lang="pt-BR" dirty="0" err="1"/>
              <a:t>SQLAlchemy</a:t>
            </a:r>
            <a:r>
              <a:rPr lang="pt-BR" dirty="0"/>
              <a:t>: Conexão com PostgreSQL</a:t>
            </a:r>
          </a:p>
          <a:p>
            <a:pPr marL="1428750" lvl="2" indent="-514350">
              <a:lnSpc>
                <a:spcPct val="100000"/>
              </a:lnSpc>
              <a:spcBef>
                <a:spcPts val="0"/>
              </a:spcBef>
            </a:pPr>
            <a:r>
              <a:rPr lang="pt-BR" dirty="0"/>
              <a:t>Modelo em Produção: Carregamento do .</a:t>
            </a:r>
            <a:r>
              <a:rPr lang="pt-BR" dirty="0" err="1"/>
              <a:t>pkl</a:t>
            </a:r>
            <a:r>
              <a:rPr lang="pt-BR" dirty="0"/>
              <a:t> treinado</a:t>
            </a:r>
          </a:p>
          <a:p>
            <a:pPr marL="1428750" lvl="2" indent="-514350">
              <a:lnSpc>
                <a:spcPct val="100000"/>
              </a:lnSpc>
              <a:spcBef>
                <a:spcPts val="0"/>
              </a:spcBef>
            </a:pPr>
            <a:endParaRPr lang="pt-BR" dirty="0"/>
          </a:p>
        </p:txBody>
      </p:sp>
    </p:spTree>
    <p:extLst>
      <p:ext uri="{BB962C8B-B14F-4D97-AF65-F5344CB8AC3E}">
        <p14:creationId xmlns:p14="http://schemas.microsoft.com/office/powerpoint/2010/main" val="3758934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DA00F0B8-D065-EF72-B664-27AB029EF26D}"/>
            </a:ext>
          </a:extLst>
        </p:cNvPr>
        <p:cNvGrpSpPr/>
        <p:nvPr/>
      </p:nvGrpSpPr>
      <p:grpSpPr>
        <a:xfrm>
          <a:off x="0" y="0"/>
          <a:ext cx="0" cy="0"/>
          <a:chOff x="0" y="0"/>
          <a:chExt cx="0" cy="0"/>
        </a:xfrm>
      </p:grpSpPr>
      <p:sp>
        <p:nvSpPr>
          <p:cNvPr id="223" name="Google Shape;223;p30">
            <a:extLst>
              <a:ext uri="{FF2B5EF4-FFF2-40B4-BE49-F238E27FC236}">
                <a16:creationId xmlns:a16="http://schemas.microsoft.com/office/drawing/2014/main" id="{A7D83173-7D83-4227-5C12-CC7059B713B1}"/>
              </a:ext>
            </a:extLst>
          </p:cNvPr>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b="1" dirty="0"/>
              <a:t>VERSÃO PRELIMINAR DO MVP, BASEADO NA ARQUITETURA E PROTÓTIPOS </a:t>
            </a:r>
            <a:endParaRPr dirty="0"/>
          </a:p>
        </p:txBody>
      </p:sp>
      <p:sp>
        <p:nvSpPr>
          <p:cNvPr id="224" name="Google Shape;224;p30">
            <a:extLst>
              <a:ext uri="{FF2B5EF4-FFF2-40B4-BE49-F238E27FC236}">
                <a16:creationId xmlns:a16="http://schemas.microsoft.com/office/drawing/2014/main" id="{6BCC31DB-C19B-993E-C10D-FEFE7B86E9B7}"/>
              </a:ext>
            </a:extLst>
          </p:cNvPr>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7"/>
            </a:pPr>
            <a:r>
              <a:rPr lang="pt-BR" sz="1800" b="1" dirty="0"/>
              <a:t>Automação com </a:t>
            </a:r>
            <a:r>
              <a:rPr lang="pt-BR" sz="1800" b="1" dirty="0" err="1"/>
              <a:t>Airflow</a:t>
            </a:r>
            <a:endParaRPr lang="pt-BR" sz="1800" b="1" dirty="0"/>
          </a:p>
          <a:p>
            <a:pPr marL="1428750" lvl="2" indent="-514350">
              <a:lnSpc>
                <a:spcPct val="100000"/>
              </a:lnSpc>
              <a:spcBef>
                <a:spcPts val="0"/>
              </a:spcBef>
            </a:pPr>
            <a:r>
              <a:rPr lang="pt-BR" dirty="0"/>
              <a:t>Slack </a:t>
            </a:r>
            <a:r>
              <a:rPr lang="pt-BR" dirty="0" err="1"/>
              <a:t>Integration</a:t>
            </a:r>
            <a:r>
              <a:rPr lang="pt-BR" dirty="0"/>
              <a:t>: Notificação pós-execução</a:t>
            </a:r>
          </a:p>
          <a:p>
            <a:pPr marL="1428750" lvl="2" indent="-514350">
              <a:lnSpc>
                <a:spcPct val="100000"/>
              </a:lnSpc>
              <a:spcBef>
                <a:spcPts val="0"/>
              </a:spcBef>
            </a:pPr>
            <a:r>
              <a:rPr lang="pt-BR" dirty="0" err="1"/>
              <a:t>Retry</a:t>
            </a:r>
            <a:r>
              <a:rPr lang="pt-BR" dirty="0"/>
              <a:t> Automático: 3 tentativas com intervalo de 5 minutos</a:t>
            </a:r>
          </a:p>
        </p:txBody>
      </p:sp>
    </p:spTree>
    <p:extLst>
      <p:ext uri="{BB962C8B-B14F-4D97-AF65-F5344CB8AC3E}">
        <p14:creationId xmlns:p14="http://schemas.microsoft.com/office/powerpoint/2010/main" val="636006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a:t>FINALIZAÇÃO E AGRADECIMENTOS	</a:t>
            </a:r>
            <a:endParaRPr/>
          </a:p>
        </p:txBody>
      </p:sp>
      <p:sp>
        <p:nvSpPr>
          <p:cNvPr id="230" name="Google Shape;230;p31"/>
          <p:cNvSpPr txBox="1">
            <a:spLocks noGrp="1"/>
          </p:cNvSpPr>
          <p:nvPr>
            <p:ph type="body" idx="1"/>
          </p:nvPr>
        </p:nvSpPr>
        <p:spPr>
          <a:xfrm>
            <a:off x="1451579" y="2015733"/>
            <a:ext cx="9603275" cy="1794268"/>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2000"/>
              <a:buChar char="•"/>
            </a:pPr>
            <a:r>
              <a:rPr lang="pt-BR"/>
              <a:t>"Agradecemos a todos os envolvidos, incluindo nossa equipe de orientadores e colegas que contribuíram com insights valiosos para o desenvolvimento deste projeto. Agradecemos também à </a:t>
            </a:r>
            <a:r>
              <a:rPr lang="pt-BR" b="1"/>
              <a:t>IBM</a:t>
            </a:r>
            <a:r>
              <a:rPr lang="pt-BR"/>
              <a:t> pela oportunidade de estudar e propor melhorias para um desafio tão relevante e à nossa instituição pela orientação acadêmica."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Font typeface="Gill Sans"/>
              <a:buNone/>
            </a:pPr>
            <a:r>
              <a:rPr lang="pt-BR" sz="2800"/>
              <a:t>PROBLEMAS DE NEGÓCIO E SOLUÇÕES PLANEJADAS</a:t>
            </a:r>
            <a:endParaRPr/>
          </a:p>
        </p:txBody>
      </p:sp>
      <p:sp>
        <p:nvSpPr>
          <p:cNvPr id="131" name="Google Shape;131;p16"/>
          <p:cNvSpPr txBox="1">
            <a:spLocks noGrp="1"/>
          </p:cNvSpPr>
          <p:nvPr>
            <p:ph type="body" idx="1"/>
          </p:nvPr>
        </p:nvSpPr>
        <p:spPr>
          <a:xfrm>
            <a:off x="438452" y="1853750"/>
            <a:ext cx="5308200" cy="4503600"/>
          </a:xfrm>
          <a:prstGeom prst="rect">
            <a:avLst/>
          </a:prstGeom>
          <a:noFill/>
          <a:ln>
            <a:noFill/>
          </a:ln>
        </p:spPr>
        <p:txBody>
          <a:bodyPr spcFirstLastPara="1" wrap="square" lIns="91425" tIns="45700" rIns="91425" bIns="45700" anchor="t" anchorCtr="0">
            <a:normAutofit/>
          </a:bodyPr>
          <a:lstStyle/>
          <a:p>
            <a:pPr marL="457200" lvl="0" indent="-457200" algn="l" rtl="0">
              <a:lnSpc>
                <a:spcPct val="100000"/>
              </a:lnSpc>
              <a:spcBef>
                <a:spcPts val="0"/>
              </a:spcBef>
              <a:spcAft>
                <a:spcPts val="0"/>
              </a:spcAft>
              <a:buSzPts val="1800"/>
              <a:buFont typeface="Gill Sans"/>
              <a:buAutoNum type="romanUcPeriod"/>
            </a:pPr>
            <a:r>
              <a:rPr lang="pt-BR" sz="1800" b="1" dirty="0"/>
              <a:t>Distribuição do Tempo até a Segunda Compra</a:t>
            </a:r>
            <a:endParaRPr dirty="0"/>
          </a:p>
          <a:p>
            <a:pPr marL="0" lvl="0" indent="0" algn="l" rtl="0">
              <a:lnSpc>
                <a:spcPct val="100000"/>
              </a:lnSpc>
              <a:spcBef>
                <a:spcPts val="1000"/>
              </a:spcBef>
              <a:spcAft>
                <a:spcPts val="0"/>
              </a:spcAft>
              <a:buSzPts val="1400"/>
              <a:buNone/>
            </a:pPr>
            <a:endParaRPr sz="1400" dirty="0"/>
          </a:p>
          <a:p>
            <a:pPr marL="685800" lvl="1" indent="-228600" algn="l" rtl="0">
              <a:lnSpc>
                <a:spcPct val="100000"/>
              </a:lnSpc>
              <a:spcBef>
                <a:spcPts val="500"/>
              </a:spcBef>
              <a:spcAft>
                <a:spcPts val="0"/>
              </a:spcAft>
              <a:buSzPts val="1400"/>
              <a:buChar char="•"/>
            </a:pPr>
            <a:r>
              <a:rPr lang="pt-BR" sz="1400" dirty="0"/>
              <a:t>O gráfico revela o intervalo de compras dos clientes.</a:t>
            </a:r>
            <a:endParaRPr dirty="0"/>
          </a:p>
          <a:p>
            <a:pPr marL="685800" lvl="1" indent="-228600" algn="l" rtl="0">
              <a:lnSpc>
                <a:spcPct val="100000"/>
              </a:lnSpc>
              <a:spcBef>
                <a:spcPts val="500"/>
              </a:spcBef>
              <a:spcAft>
                <a:spcPts val="0"/>
              </a:spcAft>
              <a:buSzPts val="1400"/>
              <a:buChar char="•"/>
            </a:pPr>
            <a:r>
              <a:rPr lang="pt-BR" sz="1400" dirty="0"/>
              <a:t>Focaremos em estratégias para diminuir o espaço de tempo entre as compras, maximizando o potencial de recompra.</a:t>
            </a:r>
            <a:endParaRPr dirty="0"/>
          </a:p>
          <a:p>
            <a:pPr marL="685800" lvl="1" indent="-139700" algn="l" rtl="0">
              <a:lnSpc>
                <a:spcPct val="100000"/>
              </a:lnSpc>
              <a:spcBef>
                <a:spcPts val="500"/>
              </a:spcBef>
              <a:spcAft>
                <a:spcPts val="0"/>
              </a:spcAft>
              <a:buSzPts val="1400"/>
              <a:buNone/>
            </a:pPr>
            <a:endParaRPr sz="1400" b="1" dirty="0"/>
          </a:p>
        </p:txBody>
      </p:sp>
      <p:pic>
        <p:nvPicPr>
          <p:cNvPr id="132" name="Google Shape;132;p16" descr="Gráfico"/>
          <p:cNvPicPr preferRelativeResize="0"/>
          <p:nvPr/>
        </p:nvPicPr>
        <p:blipFill rotWithShape="1">
          <a:blip r:embed="rId3">
            <a:alphaModFix/>
          </a:blip>
          <a:srcRect/>
          <a:stretch/>
        </p:blipFill>
        <p:spPr>
          <a:xfrm>
            <a:off x="5746654" y="1924050"/>
            <a:ext cx="6324600" cy="38817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7"/>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a:t>PÚBLICO-ALVO</a:t>
            </a:r>
            <a:endParaRPr/>
          </a:p>
        </p:txBody>
      </p:sp>
      <p:sp>
        <p:nvSpPr>
          <p:cNvPr id="138" name="Google Shape;138;p17"/>
          <p:cNvSpPr txBox="1">
            <a:spLocks noGrp="1"/>
          </p:cNvSpPr>
          <p:nvPr>
            <p:ph type="body" idx="1"/>
          </p:nvPr>
        </p:nvSpPr>
        <p:spPr>
          <a:xfrm>
            <a:off x="472440" y="1450720"/>
            <a:ext cx="11314176" cy="4502023"/>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ts val="2000"/>
              <a:buNone/>
            </a:pPr>
            <a:endParaRPr/>
          </a:p>
          <a:p>
            <a:pPr marL="228600" lvl="0" indent="-228600" algn="l" rtl="0">
              <a:lnSpc>
                <a:spcPct val="120000"/>
              </a:lnSpc>
              <a:spcBef>
                <a:spcPts val="1000"/>
              </a:spcBef>
              <a:spcAft>
                <a:spcPts val="0"/>
              </a:spcAft>
              <a:buSzPts val="2000"/>
              <a:buChar char="•"/>
            </a:pPr>
            <a:r>
              <a:rPr lang="pt-BR"/>
              <a:t>Clientes com poder aquisitivo médio a alto.</a:t>
            </a:r>
            <a:endParaRPr/>
          </a:p>
          <a:p>
            <a:pPr marL="228600" lvl="0" indent="-228600" algn="l" rtl="0">
              <a:lnSpc>
                <a:spcPct val="120000"/>
              </a:lnSpc>
              <a:spcBef>
                <a:spcPts val="1000"/>
              </a:spcBef>
              <a:spcAft>
                <a:spcPts val="0"/>
              </a:spcAft>
              <a:buSzPts val="2000"/>
              <a:buChar char="•"/>
            </a:pPr>
            <a:r>
              <a:rPr lang="pt-BR"/>
              <a:t>Empresas ou organizações (Pessoa Jurídica) interessadas em adquirir produtos específicos.</a:t>
            </a:r>
            <a:endParaRPr/>
          </a:p>
          <a:p>
            <a:pPr marL="228600" lvl="0" indent="-228600" algn="l" rtl="0">
              <a:lnSpc>
                <a:spcPct val="120000"/>
              </a:lnSpc>
              <a:spcBef>
                <a:spcPts val="1000"/>
              </a:spcBef>
              <a:spcAft>
                <a:spcPts val="0"/>
              </a:spcAft>
              <a:buSzPts val="2000"/>
              <a:buChar char="•"/>
            </a:pPr>
            <a:r>
              <a:rPr lang="pt-BR"/>
              <a:t>Clientes em busca de eletrodomésticos com alto valor agregado.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a:t>PROPOSTA DE SOLUÇÃO</a:t>
            </a:r>
            <a:endParaRPr/>
          </a:p>
        </p:txBody>
      </p:sp>
      <p:sp>
        <p:nvSpPr>
          <p:cNvPr id="144" name="Google Shape;144;p18"/>
          <p:cNvSpPr txBox="1">
            <a:spLocks noGrp="1"/>
          </p:cNvSpPr>
          <p:nvPr>
            <p:ph type="body" idx="1"/>
          </p:nvPr>
        </p:nvSpPr>
        <p:spPr>
          <a:xfrm>
            <a:off x="438912" y="1853754"/>
            <a:ext cx="10615942" cy="4059660"/>
          </a:xfrm>
          <a:prstGeom prst="rect">
            <a:avLst/>
          </a:prstGeom>
          <a:noFill/>
          <a:ln>
            <a:noFill/>
          </a:ln>
        </p:spPr>
        <p:txBody>
          <a:bodyPr spcFirstLastPara="1" wrap="square" lIns="91425" tIns="45700" rIns="91425" bIns="45700" anchor="t" anchorCtr="0">
            <a:normAutofit/>
          </a:bodyPr>
          <a:lstStyle/>
          <a:p>
            <a:pPr marL="457200" lvl="0" indent="-457200" algn="l" rtl="0">
              <a:lnSpc>
                <a:spcPct val="100000"/>
              </a:lnSpc>
              <a:spcBef>
                <a:spcPts val="0"/>
              </a:spcBef>
              <a:spcAft>
                <a:spcPts val="0"/>
              </a:spcAft>
              <a:buSzPts val="1800"/>
              <a:buFont typeface="Gill Sans"/>
              <a:buAutoNum type="romanUcPeriod"/>
            </a:pPr>
            <a:r>
              <a:rPr lang="pt-BR" sz="1800" b="1"/>
              <a:t>Reestruturação de Dados e Automação</a:t>
            </a:r>
            <a:endParaRPr/>
          </a:p>
          <a:p>
            <a:pPr marL="685800" lvl="1" indent="-228600" algn="l" rtl="0">
              <a:lnSpc>
                <a:spcPct val="100000"/>
              </a:lnSpc>
              <a:spcBef>
                <a:spcPts val="500"/>
              </a:spcBef>
              <a:spcAft>
                <a:spcPts val="0"/>
              </a:spcAft>
              <a:buSzPts val="1600"/>
              <a:buChar char="•"/>
            </a:pPr>
            <a:r>
              <a:rPr lang="pt-BR" sz="1600" b="1"/>
              <a:t>Migração para a Nuvem (Oracle):</a:t>
            </a:r>
            <a:r>
              <a:rPr lang="pt-BR" sz="1600"/>
              <a:t> A proposta sugere que todos os dados sejam transferidos para a nuvem (Oracle) para garantir armazenamento seguro, escalabilidade e acesso rápido às informações. Isso permitirá que a equipe obtenha dados confiáveis para análise em tempo real, fundamentais para decisões de negócios mais ágeis e informadas.</a:t>
            </a:r>
            <a:endParaRPr/>
          </a:p>
          <a:p>
            <a:pPr marL="685800" lvl="1" indent="-228600" algn="l" rtl="0">
              <a:lnSpc>
                <a:spcPct val="100000"/>
              </a:lnSpc>
              <a:spcBef>
                <a:spcPts val="500"/>
              </a:spcBef>
              <a:spcAft>
                <a:spcPts val="0"/>
              </a:spcAft>
              <a:buSzPts val="1600"/>
              <a:buChar char="•"/>
            </a:pPr>
            <a:r>
              <a:rPr lang="pt-BR" sz="1600" b="1"/>
              <a:t>Automatização do Processamento de Dados:</a:t>
            </a:r>
            <a:r>
              <a:rPr lang="pt-BR" sz="1600"/>
              <a:t> A integração com ferramentas externas, como Typeform e Pipefy, junto com o uso de Python e AirFlow, visa automatizar o fluxo de informações, economizando tempo e reduzindo o risco de erros manuais.</a:t>
            </a:r>
            <a:endParaRPr/>
          </a:p>
          <a:p>
            <a:pPr marL="228600" lvl="0" indent="-101600" algn="l" rtl="0">
              <a:lnSpc>
                <a:spcPct val="120000"/>
              </a:lnSpc>
              <a:spcBef>
                <a:spcPts val="1000"/>
              </a:spcBef>
              <a:spcAft>
                <a:spcPts val="0"/>
              </a:spcAft>
              <a:buSzPts val="2000"/>
              <a:buNone/>
            </a:pPr>
            <a:endParaRPr/>
          </a:p>
          <a:p>
            <a:pPr marL="228600" lvl="0" indent="-101600" algn="l" rtl="0">
              <a:lnSpc>
                <a:spcPct val="120000"/>
              </a:lnSpc>
              <a:spcBef>
                <a:spcPts val="1000"/>
              </a:spcBef>
              <a:spcAft>
                <a:spcPts val="0"/>
              </a:spcAft>
              <a:buSzPts val="20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a:t>PROPOSTA DE SOLUÇÃO</a:t>
            </a:r>
            <a:endParaRPr/>
          </a:p>
        </p:txBody>
      </p:sp>
      <p:sp>
        <p:nvSpPr>
          <p:cNvPr id="150" name="Google Shape;150;p19"/>
          <p:cNvSpPr txBox="1">
            <a:spLocks noGrp="1"/>
          </p:cNvSpPr>
          <p:nvPr>
            <p:ph type="body" idx="1"/>
          </p:nvPr>
        </p:nvSpPr>
        <p:spPr>
          <a:xfrm>
            <a:off x="438454" y="1849211"/>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2"/>
            </a:pPr>
            <a:r>
              <a:rPr lang="pt-BR" sz="1800" b="1"/>
              <a:t>Estratégias de Vendas e Fidelização</a:t>
            </a:r>
            <a:endParaRPr/>
          </a:p>
          <a:p>
            <a:pPr marL="685800" lvl="1" indent="-228600" algn="l" rtl="0">
              <a:lnSpc>
                <a:spcPct val="100000"/>
              </a:lnSpc>
              <a:spcBef>
                <a:spcPts val="500"/>
              </a:spcBef>
              <a:spcAft>
                <a:spcPts val="0"/>
              </a:spcAft>
              <a:buSzPts val="1600"/>
              <a:buChar char="•"/>
            </a:pPr>
            <a:r>
              <a:rPr lang="pt-BR" sz="1600" b="1"/>
              <a:t>Upsell e Cross-Sell:</a:t>
            </a:r>
            <a:r>
              <a:rPr lang="pt-BR" sz="1600"/>
              <a:t> Estimular os clientes a adquirir produtos adicionais ou complementares. Isso não apenas aumenta o valor médio da compra, mas também melhora a experiência do cliente ao oferecer produtos que realmente agreguem valor.</a:t>
            </a:r>
            <a:endParaRPr/>
          </a:p>
          <a:p>
            <a:pPr marL="685800" lvl="1" indent="-228600" algn="l" rtl="0">
              <a:lnSpc>
                <a:spcPct val="100000"/>
              </a:lnSpc>
              <a:spcBef>
                <a:spcPts val="500"/>
              </a:spcBef>
              <a:spcAft>
                <a:spcPts val="0"/>
              </a:spcAft>
              <a:buSzPts val="1600"/>
              <a:buChar char="•"/>
            </a:pPr>
            <a:r>
              <a:rPr lang="pt-BR" sz="1600" b="1"/>
              <a:t>Cupons de Desconto para Recompra:</a:t>
            </a:r>
            <a:r>
              <a:rPr lang="pt-BR" sz="1600"/>
              <a:t> A oferta de 5% de desconto na próxima compra visa incentivar a recompra, enquanto os clientes que ficaram inativos por um tempo receberão 10% de desconto. Essas ações têm como objetivo aumentar a retenção e melhorar a fidelidade dos clientes.</a:t>
            </a:r>
            <a:endParaRPr/>
          </a:p>
          <a:p>
            <a:pPr marL="685800" lvl="1" indent="-228600" algn="l" rtl="0">
              <a:lnSpc>
                <a:spcPct val="100000"/>
              </a:lnSpc>
              <a:spcBef>
                <a:spcPts val="500"/>
              </a:spcBef>
              <a:spcAft>
                <a:spcPts val="0"/>
              </a:spcAft>
              <a:buSzPts val="1600"/>
              <a:buChar char="•"/>
            </a:pPr>
            <a:r>
              <a:rPr lang="pt-BR" sz="1600" b="1"/>
              <a:t>Ajuste Dinâmico de Preços em Produtos de Alta Margem:</a:t>
            </a:r>
            <a:r>
              <a:rPr lang="pt-BR" sz="1600"/>
              <a:t> Alterar preços conforme a demanda e as margens de lucro permite maximizar o retorno financeiro e ajustar rapidamente as estratégias para diferentes regiões.</a:t>
            </a:r>
            <a:endParaRPr sz="16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Gill Sans"/>
              <a:buNone/>
            </a:pPr>
            <a:r>
              <a:rPr lang="pt-BR"/>
              <a:t>PROPOSTA DE SOLUÇÃO</a:t>
            </a:r>
            <a:endParaRPr/>
          </a:p>
        </p:txBody>
      </p:sp>
      <p:sp>
        <p:nvSpPr>
          <p:cNvPr id="156" name="Google Shape;156;p20"/>
          <p:cNvSpPr txBox="1">
            <a:spLocks noGrp="1"/>
          </p:cNvSpPr>
          <p:nvPr>
            <p:ph type="body" idx="1"/>
          </p:nvPr>
        </p:nvSpPr>
        <p:spPr>
          <a:xfrm>
            <a:off x="438454" y="1853754"/>
            <a:ext cx="10616400" cy="4503600"/>
          </a:xfrm>
          <a:prstGeom prst="rect">
            <a:avLst/>
          </a:prstGeom>
          <a:noFill/>
          <a:ln>
            <a:noFill/>
          </a:ln>
        </p:spPr>
        <p:txBody>
          <a:bodyPr spcFirstLastPara="1" wrap="square" lIns="91425" tIns="45700" rIns="91425" bIns="45700" anchor="t" anchorCtr="0">
            <a:normAutofit/>
          </a:bodyPr>
          <a:lstStyle/>
          <a:p>
            <a:pPr marL="514350" lvl="0" indent="-514350" algn="l" rtl="0">
              <a:lnSpc>
                <a:spcPct val="100000"/>
              </a:lnSpc>
              <a:spcBef>
                <a:spcPts val="0"/>
              </a:spcBef>
              <a:spcAft>
                <a:spcPts val="0"/>
              </a:spcAft>
              <a:buSzPts val="1800"/>
              <a:buFont typeface="Gill Sans"/>
              <a:buAutoNum type="romanUcPeriod" startAt="3"/>
            </a:pPr>
            <a:r>
              <a:rPr lang="pt-BR" sz="1800" b="1"/>
              <a:t>Ferramentas de Análise e Relatórios Gerenciais</a:t>
            </a:r>
            <a:endParaRPr/>
          </a:p>
          <a:p>
            <a:pPr marL="685800" lvl="1" indent="-228600" algn="l" rtl="0">
              <a:lnSpc>
                <a:spcPct val="100000"/>
              </a:lnSpc>
              <a:spcBef>
                <a:spcPts val="500"/>
              </a:spcBef>
              <a:spcAft>
                <a:spcPts val="0"/>
              </a:spcAft>
              <a:buSzPts val="1600"/>
              <a:buChar char="•"/>
            </a:pPr>
            <a:r>
              <a:rPr lang="pt-BR" sz="1600" b="1"/>
              <a:t>Relatórios em Power BI: </a:t>
            </a:r>
            <a:r>
              <a:rPr lang="pt-BR" sz="1600"/>
              <a:t>Com a criação de relatórios gerenciais e operacionais no Power BI, a equipe terá uma visão consolidada do desempenho dos produtos, das vendas e da retenção de clientes. Esses relatórios facilitarão o acompanhamento dos indicadores de sucesso e possibilita ajustes rápidos na estratégia de vendas e marketing.</a:t>
            </a:r>
            <a:endParaRPr/>
          </a:p>
          <a:p>
            <a:pPr marL="685800" lvl="1" indent="-228600" algn="l" rtl="0">
              <a:lnSpc>
                <a:spcPct val="100000"/>
              </a:lnSpc>
              <a:spcBef>
                <a:spcPts val="500"/>
              </a:spcBef>
              <a:spcAft>
                <a:spcPts val="0"/>
              </a:spcAft>
              <a:buSzPts val="1600"/>
              <a:buChar char="•"/>
            </a:pPr>
            <a:r>
              <a:rPr lang="pt-BR" sz="1600" b="1"/>
              <a:t>Visualizações Claras e Acessíveis: </a:t>
            </a:r>
            <a:r>
              <a:rPr lang="pt-BR" sz="1600"/>
              <a:t>Por meio de gráficos e dashboards, a equipe poderá monitorar dados de maneira acessível e visual, tornando a tomada de decisão mais ágil e baseada em dados.</a:t>
            </a:r>
            <a:endParaRPr/>
          </a:p>
          <a:p>
            <a:pPr marL="457200" lvl="1" indent="0" algn="l" rtl="0">
              <a:lnSpc>
                <a:spcPct val="100000"/>
              </a:lnSpc>
              <a:spcBef>
                <a:spcPts val="500"/>
              </a:spcBef>
              <a:spcAft>
                <a:spcPts val="0"/>
              </a:spcAft>
              <a:buSzPts val="1600"/>
              <a:buNone/>
            </a:pPr>
            <a:endParaRPr sz="1600"/>
          </a:p>
          <a:p>
            <a:pPr marL="514350" lvl="0" indent="-514350" algn="l" rtl="0">
              <a:lnSpc>
                <a:spcPct val="100000"/>
              </a:lnSpc>
              <a:spcBef>
                <a:spcPts val="1000"/>
              </a:spcBef>
              <a:spcAft>
                <a:spcPts val="0"/>
              </a:spcAft>
              <a:buSzPts val="1800"/>
              <a:buFont typeface="Gill Sans"/>
              <a:buAutoNum type="romanUcPeriod" startAt="3"/>
            </a:pPr>
            <a:r>
              <a:rPr lang="pt-BR" sz="1800" b="1"/>
              <a:t>Implementação de um Sistema E-commerce integrado</a:t>
            </a:r>
            <a:endParaRPr/>
          </a:p>
          <a:p>
            <a:pPr marL="685800" lvl="1" indent="-228600" algn="l" rtl="0">
              <a:lnSpc>
                <a:spcPct val="100000"/>
              </a:lnSpc>
              <a:spcBef>
                <a:spcPts val="500"/>
              </a:spcBef>
              <a:spcAft>
                <a:spcPts val="0"/>
              </a:spcAft>
              <a:buSzPts val="1600"/>
              <a:buChar char="•"/>
            </a:pPr>
            <a:r>
              <a:rPr lang="pt-BR" sz="1600" b="1"/>
              <a:t>Planejamento de Modelo de Banco de Dados: </a:t>
            </a:r>
            <a:r>
              <a:rPr lang="pt-BR" sz="1600"/>
              <a:t>A criação de modelos lógicos e físicos de banco de dados permitirá uma estrutura bem planejada para suportar a integração de um sistema de e-commerce eficiente e escalável.</a:t>
            </a:r>
            <a:endParaRPr/>
          </a:p>
          <a:p>
            <a:pPr marL="685800" lvl="1" indent="-228600" algn="l" rtl="0">
              <a:lnSpc>
                <a:spcPct val="100000"/>
              </a:lnSpc>
              <a:spcBef>
                <a:spcPts val="500"/>
              </a:spcBef>
              <a:spcAft>
                <a:spcPts val="0"/>
              </a:spcAft>
              <a:buSzPts val="1600"/>
              <a:buChar char="•"/>
            </a:pPr>
            <a:r>
              <a:rPr lang="pt-BR" sz="1600" b="1"/>
              <a:t>Estudo de Casos e Regras de Negócio: </a:t>
            </a:r>
            <a:r>
              <a:rPr lang="pt-BR" sz="1600"/>
              <a:t>Definir as regras de negócio e realizar estudos de caso ajuda a alinhar o e-commerce com as necessidades específicas do público-alvo e garante que as operações de venda sejam otimizadas.</a:t>
            </a:r>
            <a:endParaRPr/>
          </a:p>
          <a:p>
            <a:pPr marL="457200" lvl="1" indent="0" algn="l" rtl="0">
              <a:lnSpc>
                <a:spcPct val="100000"/>
              </a:lnSpc>
              <a:spcBef>
                <a:spcPts val="500"/>
              </a:spcBef>
              <a:spcAft>
                <a:spcPts val="0"/>
              </a:spcAft>
              <a:buSzPts val="1600"/>
              <a:buNone/>
            </a:pPr>
            <a:endParaRPr sz="1600"/>
          </a:p>
          <a:p>
            <a:pPr marL="685800" lvl="1" indent="-127000" algn="l" rtl="0">
              <a:lnSpc>
                <a:spcPct val="100000"/>
              </a:lnSpc>
              <a:spcBef>
                <a:spcPts val="500"/>
              </a:spcBef>
              <a:spcAft>
                <a:spcPts val="0"/>
              </a:spcAft>
              <a:buSzPts val="1600"/>
              <a:buNone/>
            </a:pP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737622" y="124525"/>
            <a:ext cx="66411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Descrição da Arquitetura da Solução</a:t>
            </a:r>
            <a:endParaRPr/>
          </a:p>
          <a:p>
            <a:pPr marL="0" lvl="0" indent="0" algn="l" rtl="0">
              <a:lnSpc>
                <a:spcPct val="90000"/>
              </a:lnSpc>
              <a:spcBef>
                <a:spcPts val="0"/>
              </a:spcBef>
              <a:spcAft>
                <a:spcPts val="0"/>
              </a:spcAft>
              <a:buClr>
                <a:schemeClr val="dk1"/>
              </a:buClr>
              <a:buSzPts val="4400"/>
              <a:buFont typeface="Calibri"/>
              <a:buNone/>
            </a:pPr>
            <a:r>
              <a:rPr lang="pt-BR" sz="2000"/>
              <a:t>Tecnologias Necessárias em sua Solução</a:t>
            </a:r>
            <a:endParaRPr sz="2000"/>
          </a:p>
        </p:txBody>
      </p:sp>
      <p:pic>
        <p:nvPicPr>
          <p:cNvPr id="162" name="Google Shape;162;p21"/>
          <p:cNvPicPr preferRelativeResize="0"/>
          <p:nvPr/>
        </p:nvPicPr>
        <p:blipFill>
          <a:blip r:embed="rId3">
            <a:alphaModFix/>
          </a:blip>
          <a:stretch>
            <a:fillRect/>
          </a:stretch>
        </p:blipFill>
        <p:spPr>
          <a:xfrm>
            <a:off x="737629" y="1943088"/>
            <a:ext cx="5114925" cy="4914900"/>
          </a:xfrm>
          <a:prstGeom prst="rect">
            <a:avLst/>
          </a:prstGeom>
          <a:noFill/>
          <a:ln>
            <a:noFill/>
          </a:ln>
        </p:spPr>
      </p:pic>
      <p:pic>
        <p:nvPicPr>
          <p:cNvPr id="163" name="Google Shape;163;p21"/>
          <p:cNvPicPr preferRelativeResize="0"/>
          <p:nvPr/>
        </p:nvPicPr>
        <p:blipFill>
          <a:blip r:embed="rId4">
            <a:alphaModFix/>
          </a:blip>
          <a:stretch>
            <a:fillRect/>
          </a:stretch>
        </p:blipFill>
        <p:spPr>
          <a:xfrm>
            <a:off x="5981138" y="1943088"/>
            <a:ext cx="5114925" cy="4772025"/>
          </a:xfrm>
          <a:prstGeom prst="rect">
            <a:avLst/>
          </a:prstGeom>
          <a:noFill/>
          <a:ln>
            <a:noFill/>
          </a:ln>
        </p:spPr>
      </p:pic>
      <p:sp>
        <p:nvSpPr>
          <p:cNvPr id="164" name="Google Shape;164;p21"/>
          <p:cNvSpPr txBox="1"/>
          <p:nvPr/>
        </p:nvSpPr>
        <p:spPr>
          <a:xfrm>
            <a:off x="737625" y="1374025"/>
            <a:ext cx="1394100" cy="7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2000">
                <a:solidFill>
                  <a:schemeClr val="dk1"/>
                </a:solidFill>
                <a:latin typeface="Gill Sans"/>
                <a:ea typeface="Gill Sans"/>
                <a:cs typeface="Gill Sans"/>
                <a:sym typeface="Gill Sans"/>
              </a:rPr>
              <a:t>Desc. fig1</a:t>
            </a:r>
            <a:endParaRPr sz="2000">
              <a:solidFill>
                <a:schemeClr val="dk1"/>
              </a:solidFill>
              <a:latin typeface="Gill Sans"/>
              <a:ea typeface="Gill Sans"/>
              <a:cs typeface="Gill Sans"/>
              <a:sym typeface="Gill Sans"/>
            </a:endParaRPr>
          </a:p>
        </p:txBody>
      </p:sp>
      <p:sp>
        <p:nvSpPr>
          <p:cNvPr id="165" name="Google Shape;165;p21"/>
          <p:cNvSpPr txBox="1"/>
          <p:nvPr/>
        </p:nvSpPr>
        <p:spPr>
          <a:xfrm>
            <a:off x="5981150" y="1374025"/>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t-BR" sz="2000">
                <a:solidFill>
                  <a:schemeClr val="dk1"/>
                </a:solidFill>
                <a:latin typeface="Gill Sans"/>
                <a:ea typeface="Gill Sans"/>
                <a:cs typeface="Gill Sans"/>
                <a:sym typeface="Gill Sans"/>
              </a:rPr>
              <a:t>Desc. fig2</a:t>
            </a:r>
            <a:endParaRPr sz="2000">
              <a:solidFill>
                <a:schemeClr val="dk1"/>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name="Galeria">
  <a:themeElements>
    <a:clrScheme name="Galeria">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2204</Words>
  <Application>Microsoft Macintosh PowerPoint</Application>
  <PresentationFormat>Widescreen</PresentationFormat>
  <Paragraphs>162</Paragraphs>
  <Slides>33</Slides>
  <Notes>33</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33</vt:i4>
      </vt:variant>
    </vt:vector>
  </HeadingPairs>
  <TitlesOfParts>
    <vt:vector size="38" baseType="lpstr">
      <vt:lpstr>Noto Sans Symbols</vt:lpstr>
      <vt:lpstr>Arial</vt:lpstr>
      <vt:lpstr>Gill Sans</vt:lpstr>
      <vt:lpstr>Calibri</vt:lpstr>
      <vt:lpstr>Galeria</vt:lpstr>
      <vt:lpstr>FIDELIDADE+</vt:lpstr>
      <vt:lpstr>PROBLEMAS DE NEGÓCIO E SOLUÇÕES PLANEJADAS</vt:lpstr>
      <vt:lpstr>PROBLEMAS DE NEGÓCIO E SOLUÇÕES PLANEJADAS</vt:lpstr>
      <vt:lpstr>PROBLEMAS DE NEGÓCIO E SOLUÇÕES PLANEJADAS</vt:lpstr>
      <vt:lpstr>PÚBLICO-ALVO</vt:lpstr>
      <vt:lpstr>PROPOSTA DE SOLUÇÃO</vt:lpstr>
      <vt:lpstr>PROPOSTA DE SOLUÇÃO</vt:lpstr>
      <vt:lpstr>PROPOSTA DE SOLUÇÃO</vt:lpstr>
      <vt:lpstr>Descrição da Arquitetura da Solução Tecnologias Necessárias em sua Solução</vt:lpstr>
      <vt:lpstr>ARQUITETURA DA SOLUÇÃO Arquitetura e Desenho Inicial da Solução</vt:lpstr>
      <vt:lpstr>PLANEJAMENTO  E GESTÃO DO PROJETO Gerenciamento do Projeto Utilizando Framework Ágil</vt:lpstr>
      <vt:lpstr>Protótipo da Solução Proposta</vt:lpstr>
      <vt:lpstr>ARQUITETURA DA SOLUÇÃO</vt:lpstr>
      <vt:lpstr>ARQUITETURA DA SOLUÇÃO</vt:lpstr>
      <vt:lpstr>ARQUITETURA DA SOLUÇÃO</vt:lpstr>
      <vt:lpstr>ARQUITETURA DA SOLUÇÃO</vt:lpstr>
      <vt:lpstr>ARQUITETURA DA SOLUÇÃO</vt:lpstr>
      <vt:lpstr>ARQUITETURA DA SOLUÇÃO</vt:lpstr>
      <vt:lpstr>VERSÃO PRELIMINAR DO MVP, BASEADO NA ARQUITETURA E PROTÓTIPOS </vt:lpstr>
      <vt:lpstr>VERSÃO PRELIMINAR DO MVP, BASEADO NA ARQUITETURA E PROTÓTIPOS </vt:lpstr>
      <vt:lpstr>VERSÃO PRELIMINAR DO MVP, BASEADO NA ARQUITETURA E PROTÓTIPOS </vt:lpstr>
      <vt:lpstr>VERSÃO PRELIMINAR DO MVP, BASEADO NA ARQUITETURA E PROTÓTIPOS </vt:lpstr>
      <vt:lpstr>VERSÃO PRELIMINAR DO MVP, BASEADO NA ARQUITETURA E PROTÓTIPOS </vt:lpstr>
      <vt:lpstr>VERSÃO PRELIMINAR DO MVP, BASEADO NA ARQUITETURA E PROTÓTIPOS </vt:lpstr>
      <vt:lpstr>VERSÃO PRELIMINAR DO MVP, BASEADO NA ARQUITETURA E PROTÓTIPOS </vt:lpstr>
      <vt:lpstr>VERSÃO PRELIMINAR DO MVP, BASEADO NA ARQUITETURA E PROTÓTIPOS </vt:lpstr>
      <vt:lpstr>VERSÃO PRELIMINAR DO MVP, BASEADO NA ARQUITETURA E PROTÓTIPOS </vt:lpstr>
      <vt:lpstr>VERSÃO PRELIMINAR DO MVP, BASEADO NA ARQUITETURA E PROTÓTIPOS </vt:lpstr>
      <vt:lpstr>VERSÃO PRELIMINAR DO MVP, BASEADO NA ARQUITETURA E PROTÓTIPOS </vt:lpstr>
      <vt:lpstr>VERSÃO PRELIMINAR DO MVP, BASEADO NA ARQUITETURA E PROTÓTIPOS </vt:lpstr>
      <vt:lpstr>VERSÃO PRELIMINAR DO MVP, BASEADO NA ARQUITETURA E PROTÓTIPOS </vt:lpstr>
      <vt:lpstr>VERSÃO PRELIMINAR DO MVP, BASEADO NA ARQUITETURA E PROTÓTIPOS </vt:lpstr>
      <vt:lpstr>FINALIZAÇÃO E AGRADECIMENTOS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Andre Luiz Sazana Waleczki</cp:lastModifiedBy>
  <cp:revision>5</cp:revision>
  <dcterms:modified xsi:type="dcterms:W3CDTF">2025-04-24T01:19:52Z</dcterms:modified>
</cp:coreProperties>
</file>