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5" r:id="rId18"/>
    <p:sldId id="276" r:id="rId19"/>
    <p:sldId id="277" r:id="rId20"/>
    <p:sldId id="279" r:id="rId21"/>
    <p:sldId id="290" r:id="rId22"/>
    <p:sldId id="291" r:id="rId23"/>
    <p:sldId id="292" r:id="rId24"/>
    <p:sldId id="280" r:id="rId25"/>
    <p:sldId id="281" r:id="rId26"/>
    <p:sldId id="282" r:id="rId27"/>
    <p:sldId id="283" r:id="rId28"/>
    <p:sldId id="284" r:id="rId29"/>
    <p:sldId id="296" r:id="rId30"/>
    <p:sldId id="295" r:id="rId31"/>
    <p:sldId id="294" r:id="rId32"/>
    <p:sldId id="297" r:id="rId33"/>
    <p:sldId id="285" r:id="rId34"/>
    <p:sldId id="287" r:id="rId35"/>
    <p:sldId id="288" r:id="rId36"/>
    <p:sldId id="274" r:id="rId37"/>
  </p:sldIdLst>
  <p:sldSz cx="12192000" cy="6858000"/>
  <p:notesSz cx="6858000" cy="9144000"/>
  <p:embeddedFontLst>
    <p:embeddedFont>
      <p:font typeface="Gill Sans"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5" autoAdjust="0"/>
    <p:restoredTop sz="94694"/>
  </p:normalViewPr>
  <p:slideViewPr>
    <p:cSldViewPr snapToGrid="0">
      <p:cViewPr varScale="1">
        <p:scale>
          <a:sx n="97" d="100"/>
          <a:sy n="97" d="100"/>
        </p:scale>
        <p:origin x="15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BR"/>
              <a:t>solução</a:t>
            </a:r>
            <a:endParaRPr/>
          </a:p>
        </p:txBody>
      </p:sp>
      <p:sp>
        <p:nvSpPr>
          <p:cNvPr id="103" name="Google Shape;10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B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19e83a5f40_3_2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319e83a5f40_3_2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19e83a5f40_3_1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319e83a5f40_3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F50C41EF-878E-36ED-C9C0-BB970FA70503}"/>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F91AFF81-DE3A-12F7-BDF4-F0D103124AB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E400EE0A-94D8-DD98-0429-0968926982C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5866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7FF06BEE-E5CE-CE59-F16D-DEF99A354C55}"/>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925F3099-8CB9-2CF8-373A-FF79280A422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15E113D6-EAE8-9BC7-5777-32D6393D091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4465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98D4D3D5-DDAE-CDC2-997B-208B482A3947}"/>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2889C17E-4476-B10C-B20D-1BEAC224371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96327328-EE9D-DFB3-20A1-93F62182BAD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9303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ADE39795-D989-CF44-1F88-EAAD602381E6}"/>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DBE13681-A228-93C9-3475-553B87ECD30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06C52143-DE08-81E6-C51C-A3101EC48A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3092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E2B51E31-9642-1B2D-F04E-BDC5E2902DE9}"/>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9555D8A9-573F-8FD1-E69D-51C151E0832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9A8D6F67-62D6-FEF7-1B7F-445A4C69E55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675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3034FD94-A7CD-597E-B5A9-0BC057AEA0AA}"/>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ACF4DC29-7F97-FD12-A4F8-DD5E22BD2BF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F5FF9F8C-799E-F700-DEC1-3F97A1FBD87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5530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E01698F6-A393-2D03-F174-571F8F907011}"/>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910F66D6-7B89-3547-DC3E-D76BD99086F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7F60A071-1458-F1A8-4BEE-D07A06E6BFE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5879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2DB5CA9E-B1D3-06BB-0232-B0EF664D1FB5}"/>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DA2108AD-0BC6-E9B0-A6E1-A82227BB323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7A339833-BEDF-F0FE-89A3-40C6045BF48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6263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776C5BEE-DFC2-3335-FE78-23A65576AA7A}"/>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ECA3A289-0067-9EFC-0E41-F8F525C5254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A7909AF5-2137-347E-3768-36A77124B9E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2236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48558C1C-BA61-CE22-BF0E-18CC42AD0940}"/>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4B711C11-D69F-D263-8BE0-AAC811AA32D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D8422CC4-A78B-F051-3E77-DDE9AE68825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5756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CA84C3B2-6F86-0D2E-59A1-83846347B081}"/>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0D2F1E63-B384-7AC7-80EC-E7D9F979FF1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ED0B049E-BB51-CA5B-59D9-493B96C1187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7262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8535F0CD-BFE5-CEAE-DDF1-C84A98D3F458}"/>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8531DFFF-0E7B-4B32-13E3-2BE5833313A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AC249363-7016-63B6-1754-B6535105F72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74511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989FA912-F09C-A1A4-02E3-B242800B9E72}"/>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D4CDB883-4A85-E31E-9CCC-E1D5BBD4671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E84589D1-4B56-B449-7F76-96B39608334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787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7BA9B258-8431-110C-044E-517F35D760FE}"/>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ECCD2B35-0B31-948F-8016-2AA7479D91B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3FB311CD-6D03-DCC5-E0C2-DE164E9BBB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4911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7E2E28B1-1272-23A2-88A4-6A46B861C0BD}"/>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AE055DEA-B30F-3D74-496D-7B4B96E6E05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53DF46EB-3387-4114-B4BD-540D66A2E57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95382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C9B243A6-C2EB-870A-C098-21E13B670517}"/>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F317BF26-6866-EF42-33E0-6D78DDEAE7C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94C59F86-CB27-E7A7-C3DC-2E0375ED665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65042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DAB8AB7E-E91A-81C2-95DF-70C2EFA60DB3}"/>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F92F8738-ADED-C122-9DFB-E5F13BD86EE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D48E9B4A-BC5B-B6B5-AF96-0C542B72714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6098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F6F1B3AD-4643-3E4C-9E64-28D035C5BEAC}"/>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569A82D8-359D-5155-F3B4-1AA8B7C8231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298A9476-041C-2EA8-ABA5-9408C3D24DC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5703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06A2C8C3-994E-1C6A-3863-A61432310FF5}"/>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898A1505-F937-075B-CD8D-3F307DCAC59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A066696E-00AE-A3EF-AA44-BEA84C08104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64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19e83a5f40_3_4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319e83a5f40_3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21" name="Google Shape;21;p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24" name="Google Shape;24;p2"/>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1"/>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9" name="Google Shape;89;p1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92" name="Google Shape;92;p1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93"/>
        <p:cNvGrpSpPr/>
        <p:nvPr/>
      </p:nvGrpSpPr>
      <p:grpSpPr>
        <a:xfrm>
          <a:off x="0" y="0"/>
          <a:ext cx="0" cy="0"/>
          <a:chOff x="0" y="0"/>
          <a:chExt cx="0" cy="0"/>
        </a:xfrm>
      </p:grpSpPr>
      <p:sp>
        <p:nvSpPr>
          <p:cNvPr id="94" name="Google Shape;94;p12"/>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2"/>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6" name="Google Shape;96;p1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99" name="Google Shape;99;p12"/>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8" name="Google Shape;28;p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31" name="Google Shape;31;p3"/>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5" name="Google Shape;35;p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38" name="Google Shape;38;p4"/>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2" name="Google Shape;42;p5"/>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3" name="Google Shape;43;p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46" name="Google Shape;46;p5"/>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6"/>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0" name="Google Shape;50;p6"/>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1" name="Google Shape;51;p6"/>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2" name="Google Shape;52;p6"/>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3" name="Google Shape;53;p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56" name="Google Shape;56;p6"/>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62" name="Google Shape;62;p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63"/>
        <p:cNvGrpSpPr/>
        <p:nvPr/>
      </p:nvGrpSpPr>
      <p:grpSpPr>
        <a:xfrm>
          <a:off x="0" y="0"/>
          <a:ext cx="0" cy="0"/>
          <a:chOff x="0" y="0"/>
          <a:chExt cx="0" cy="0"/>
        </a:xfrm>
      </p:grpSpPr>
      <p:sp>
        <p:nvSpPr>
          <p:cNvPr id="64" name="Google Shape;64;p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70" name="Google Shape;70;p9"/>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1" name="Google Shape;71;p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74" name="Google Shape;74;p9"/>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75"/>
        <p:cNvGrpSpPr/>
        <p:nvPr/>
      </p:nvGrpSpPr>
      <p:grpSpPr>
        <a:xfrm>
          <a:off x="0" y="0"/>
          <a:ext cx="0" cy="0"/>
          <a:chOff x="0" y="0"/>
          <a:chExt cx="0" cy="0"/>
        </a:xfrm>
      </p:grpSpPr>
      <p:grpSp>
        <p:nvGrpSpPr>
          <p:cNvPr id="76" name="Google Shape;76;p10"/>
          <p:cNvGrpSpPr/>
          <p:nvPr/>
        </p:nvGrpSpPr>
        <p:grpSpPr>
          <a:xfrm>
            <a:off x="7477387" y="482170"/>
            <a:ext cx="4074533" cy="5149101"/>
            <a:chOff x="7477387" y="482170"/>
            <a:chExt cx="4074533" cy="5149101"/>
          </a:xfrm>
        </p:grpSpPr>
        <p:sp>
          <p:nvSpPr>
            <p:cNvPr id="77" name="Google Shape;77;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0"/>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10"/>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0"/>
          <p:cNvSpPr>
            <a:spLocks noGrp="1"/>
          </p:cNvSpPr>
          <p:nvPr>
            <p:ph type="pic" idx="2"/>
          </p:nvPr>
        </p:nvSpPr>
        <p:spPr>
          <a:xfrm>
            <a:off x="8124389" y="1122542"/>
            <a:ext cx="2791171" cy="3866327"/>
          </a:xfrm>
          <a:prstGeom prst="rect">
            <a:avLst/>
          </a:prstGeom>
          <a:solidFill>
            <a:srgbClr val="D8D8D8"/>
          </a:solidFill>
          <a:ln>
            <a:noFill/>
          </a:ln>
        </p:spPr>
      </p:sp>
      <p:sp>
        <p:nvSpPr>
          <p:cNvPr id="81" name="Google Shape;81;p10"/>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2" name="Google Shape;82;p10"/>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85" name="Google Shape;85;p10"/>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12" name="Google Shape;12;p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5" name="Google Shape;15;p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6" name="Google Shape;16;p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pt-BR"/>
              <a:t>‹nº›</a:t>
            </a:fld>
            <a:endParaRPr/>
          </a:p>
        </p:txBody>
      </p:sp>
      <p:cxnSp>
        <p:nvCxnSpPr>
          <p:cNvPr id="17" name="Google Shape;17;p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p:nvPr/>
        </p:nvSpPr>
        <p:spPr>
          <a:xfrm>
            <a:off x="2" y="0"/>
            <a:ext cx="12191695"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6" name="Google Shape;106;p1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7" name="Google Shape;107;p13"/>
          <p:cNvSpPr txBox="1">
            <a:spLocks noGrp="1"/>
          </p:cNvSpPr>
          <p:nvPr>
            <p:ph type="ctrTitle"/>
          </p:nvPr>
        </p:nvSpPr>
        <p:spPr>
          <a:xfrm>
            <a:off x="1452616" y="962902"/>
            <a:ext cx="4176384" cy="2380828"/>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dk1"/>
              </a:buClr>
              <a:buSzPts val="4400"/>
              <a:buFont typeface="Gill Sans"/>
              <a:buNone/>
            </a:pPr>
            <a:r>
              <a:rPr lang="pt-BR" sz="4400" b="1"/>
              <a:t>FIDELIDADE</a:t>
            </a:r>
            <a:r>
              <a:rPr lang="pt-BR" sz="4400"/>
              <a:t>+</a:t>
            </a:r>
            <a:endParaRPr/>
          </a:p>
        </p:txBody>
      </p:sp>
      <p:sp>
        <p:nvSpPr>
          <p:cNvPr id="108" name="Google Shape;108;p13"/>
          <p:cNvSpPr txBox="1">
            <a:spLocks noGrp="1"/>
          </p:cNvSpPr>
          <p:nvPr>
            <p:ph type="subTitle" idx="1"/>
          </p:nvPr>
        </p:nvSpPr>
        <p:spPr>
          <a:xfrm>
            <a:off x="1452617" y="3531204"/>
            <a:ext cx="4171479" cy="1610643"/>
          </a:xfrm>
          <a:prstGeom prst="rect">
            <a:avLst/>
          </a:prstGeom>
          <a:noFill/>
          <a:ln>
            <a:noFill/>
          </a:ln>
        </p:spPr>
        <p:txBody>
          <a:bodyPr spcFirstLastPara="1" wrap="square" lIns="91425" tIns="91425" rIns="91425" bIns="91425" anchor="t" anchorCtr="0">
            <a:normAutofit fontScale="92500" lnSpcReduction="10000"/>
          </a:bodyPr>
          <a:lstStyle/>
          <a:p>
            <a:pPr marL="0" lvl="0" indent="0" algn="ctr" rtl="0">
              <a:lnSpc>
                <a:spcPct val="110000"/>
              </a:lnSpc>
              <a:spcBef>
                <a:spcPts val="0"/>
              </a:spcBef>
              <a:spcAft>
                <a:spcPts val="0"/>
              </a:spcAft>
              <a:buSzPct val="100000"/>
              <a:buNone/>
            </a:pPr>
            <a:r>
              <a:rPr lang="pt-BR" sz="1200"/>
              <a:t>ANDRÉ LUIZ SAZANA WALECZKI - RM 559685 (RESPONSÁVEL)</a:t>
            </a:r>
            <a:endParaRPr/>
          </a:p>
          <a:p>
            <a:pPr marL="0" lvl="0" indent="0" algn="ctr" rtl="0">
              <a:lnSpc>
                <a:spcPct val="110000"/>
              </a:lnSpc>
              <a:spcBef>
                <a:spcPts val="1000"/>
              </a:spcBef>
              <a:spcAft>
                <a:spcPts val="0"/>
              </a:spcAft>
              <a:buSzPct val="100000"/>
              <a:buNone/>
            </a:pPr>
            <a:r>
              <a:rPr lang="pt-BR" sz="1200"/>
              <a:t>GUILHERME VINÍCIUS DOS SANTOS - RM 560564</a:t>
            </a:r>
            <a:endParaRPr/>
          </a:p>
          <a:p>
            <a:pPr marL="0" lvl="0" indent="0" algn="ctr" rtl="0">
              <a:lnSpc>
                <a:spcPct val="110000"/>
              </a:lnSpc>
              <a:spcBef>
                <a:spcPts val="1000"/>
              </a:spcBef>
              <a:spcAft>
                <a:spcPts val="0"/>
              </a:spcAft>
              <a:buSzPct val="100000"/>
              <a:buNone/>
            </a:pPr>
            <a:r>
              <a:rPr lang="pt-BR" sz="1200"/>
              <a:t>HENRIQUE CAPRONI SIQUEIRA - RM 560105</a:t>
            </a:r>
            <a:endParaRPr/>
          </a:p>
          <a:p>
            <a:pPr marL="0" lvl="0" indent="0" algn="ctr" rtl="0">
              <a:lnSpc>
                <a:spcPct val="110000"/>
              </a:lnSpc>
              <a:spcBef>
                <a:spcPts val="1000"/>
              </a:spcBef>
              <a:spcAft>
                <a:spcPts val="0"/>
              </a:spcAft>
              <a:buSzPct val="100000"/>
              <a:buNone/>
            </a:pPr>
            <a:r>
              <a:rPr lang="pt-BR" sz="1200"/>
              <a:t>RENAN THIAGO AVIZ E SILVA - RM 560849</a:t>
            </a:r>
            <a:endParaRPr/>
          </a:p>
          <a:p>
            <a:pPr marL="0" lvl="0" indent="0" algn="ctr" rtl="0">
              <a:lnSpc>
                <a:spcPct val="110000"/>
              </a:lnSpc>
              <a:spcBef>
                <a:spcPts val="1000"/>
              </a:spcBef>
              <a:spcAft>
                <a:spcPts val="0"/>
              </a:spcAft>
              <a:buSzPct val="100000"/>
              <a:buNone/>
            </a:pPr>
            <a:r>
              <a:rPr lang="pt-BR" sz="1200"/>
              <a:t>THIAGO EVANGELISTA DIAS - RM 559403</a:t>
            </a:r>
            <a:endParaRPr/>
          </a:p>
        </p:txBody>
      </p:sp>
      <p:cxnSp>
        <p:nvCxnSpPr>
          <p:cNvPr id="109" name="Google Shape;109;p13"/>
          <p:cNvCxnSpPr/>
          <p:nvPr/>
        </p:nvCxnSpPr>
        <p:spPr>
          <a:xfrm>
            <a:off x="1452617" y="3528543"/>
            <a:ext cx="4171479" cy="0"/>
          </a:xfrm>
          <a:prstGeom prst="straightConnector1">
            <a:avLst/>
          </a:prstGeom>
          <a:noFill/>
          <a:ln w="31750" cap="flat" cmpd="sng">
            <a:solidFill>
              <a:schemeClr val="accent1"/>
            </a:solidFill>
            <a:prstDash val="solid"/>
            <a:round/>
            <a:headEnd type="none" w="sm" len="sm"/>
            <a:tailEnd type="none" w="sm" len="sm"/>
          </a:ln>
        </p:spPr>
      </p:cxnSp>
      <p:pic>
        <p:nvPicPr>
          <p:cNvPr id="110" name="Google Shape;110;p13" descr="Aperto de mão"/>
          <p:cNvPicPr preferRelativeResize="0"/>
          <p:nvPr/>
        </p:nvPicPr>
        <p:blipFill rotWithShape="1">
          <a:blip r:embed="rId3">
            <a:alphaModFix/>
          </a:blip>
          <a:srcRect/>
          <a:stretch/>
        </p:blipFill>
        <p:spPr>
          <a:xfrm>
            <a:off x="6244251" y="805583"/>
            <a:ext cx="4660762" cy="4660762"/>
          </a:xfrm>
          <a:prstGeom prst="rect">
            <a:avLst/>
          </a:prstGeom>
          <a:noFill/>
          <a:ln>
            <a:noFill/>
          </a:ln>
        </p:spPr>
      </p:pic>
      <p:pic>
        <p:nvPicPr>
          <p:cNvPr id="111" name="Google Shape;111;p13"/>
          <p:cNvPicPr preferRelativeResize="0"/>
          <p:nvPr/>
        </p:nvPicPr>
        <p:blipFill rotWithShape="1">
          <a:blip r:embed="rId4">
            <a:alphaModFix/>
          </a:blip>
          <a:srcRect t="1538" b="-1538"/>
          <a:stretch/>
        </p:blipFill>
        <p:spPr>
          <a:xfrm>
            <a:off x="0" y="6126480"/>
            <a:ext cx="12192000" cy="742950"/>
          </a:xfrm>
          <a:prstGeom prst="rect">
            <a:avLst/>
          </a:prstGeom>
          <a:noFill/>
          <a:ln>
            <a:noFill/>
          </a:ln>
        </p:spPr>
      </p:pic>
      <p:cxnSp>
        <p:nvCxnSpPr>
          <p:cNvPr id="112" name="Google Shape;112;p13"/>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ARQUITETURA DA SOLUÇÃO</a:t>
            </a:r>
            <a:endParaRPr b="1" dirty="0"/>
          </a:p>
          <a:p>
            <a:pPr marL="0" lvl="0" indent="0" algn="l" rtl="0">
              <a:lnSpc>
                <a:spcPct val="90000"/>
              </a:lnSpc>
              <a:spcBef>
                <a:spcPts val="0"/>
              </a:spcBef>
              <a:spcAft>
                <a:spcPts val="0"/>
              </a:spcAft>
              <a:buClr>
                <a:schemeClr val="dk1"/>
              </a:buClr>
              <a:buSzPts val="3200"/>
              <a:buFont typeface="Gill Sans"/>
              <a:buNone/>
            </a:pPr>
            <a:r>
              <a:rPr lang="pt-BR" sz="2000" b="1" dirty="0"/>
              <a:t>Arquitetura e Desenho Inicial da Solução(mudar)</a:t>
            </a:r>
            <a:endParaRPr sz="2000" b="1" dirty="0"/>
          </a:p>
        </p:txBody>
      </p:sp>
      <p:sp>
        <p:nvSpPr>
          <p:cNvPr id="171" name="Google Shape;171;p22"/>
          <p:cNvSpPr txBox="1">
            <a:spLocks noGrp="1"/>
          </p:cNvSpPr>
          <p:nvPr>
            <p:ph type="body" idx="1"/>
          </p:nvPr>
        </p:nvSpPr>
        <p:spPr>
          <a:xfrm>
            <a:off x="945029" y="2012679"/>
            <a:ext cx="10616400" cy="4503600"/>
          </a:xfrm>
          <a:prstGeom prst="rect">
            <a:avLst/>
          </a:prstGeom>
          <a:noFill/>
          <a:ln>
            <a:noFill/>
          </a:ln>
        </p:spPr>
        <p:txBody>
          <a:bodyPr spcFirstLastPara="1" wrap="square" lIns="91425" tIns="45700" rIns="91425" bIns="45700" anchor="t" anchorCtr="0">
            <a:normAutofit/>
          </a:bodyPr>
          <a:lstStyle/>
          <a:p>
            <a:pPr marL="228600" lvl="0" indent="-114300" algn="l" rtl="0">
              <a:lnSpc>
                <a:spcPct val="100000"/>
              </a:lnSpc>
              <a:spcBef>
                <a:spcPts val="1000"/>
              </a:spcBef>
              <a:spcAft>
                <a:spcPts val="0"/>
              </a:spcAft>
              <a:buSzPts val="1800"/>
              <a:buNone/>
            </a:pPr>
            <a:r>
              <a:rPr lang="pt-BR" sz="1600" dirty="0"/>
              <a:t>Representação visual abrangente da arquitetura de solução, delineando as tecnologias a serem empregadas.</a:t>
            </a:r>
            <a:endParaRPr sz="1600" dirty="0"/>
          </a:p>
        </p:txBody>
      </p:sp>
      <p:pic>
        <p:nvPicPr>
          <p:cNvPr id="3" name="Imagem 2" descr="Interface gráfica do usuário, Aplicativo, Teams&#10;&#10;O conteúdo gerado por IA pode estar incorreto.">
            <a:extLst>
              <a:ext uri="{FF2B5EF4-FFF2-40B4-BE49-F238E27FC236}">
                <a16:creationId xmlns:a16="http://schemas.microsoft.com/office/drawing/2014/main" id="{F68348E9-AA33-8C0E-5730-084DDA33E611}"/>
              </a:ext>
            </a:extLst>
          </p:cNvPr>
          <p:cNvPicPr>
            <a:picLocks noChangeAspect="1"/>
          </p:cNvPicPr>
          <p:nvPr/>
        </p:nvPicPr>
        <p:blipFill>
          <a:blip r:embed="rId3"/>
          <a:stretch>
            <a:fillRect/>
          </a:stretch>
        </p:blipFill>
        <p:spPr>
          <a:xfrm>
            <a:off x="1909147" y="2926216"/>
            <a:ext cx="7724775" cy="26765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PLANEJAMENTO  E GESTÃO DO PROJETO</a:t>
            </a:r>
            <a:br>
              <a:rPr lang="pt-BR"/>
            </a:br>
            <a:r>
              <a:rPr lang="pt-BR" sz="2000"/>
              <a:t>Gerenciamento do Projeto Utilizando Framework Ágil</a:t>
            </a:r>
            <a:endParaRPr sz="2000"/>
          </a:p>
        </p:txBody>
      </p:sp>
      <p:pic>
        <p:nvPicPr>
          <p:cNvPr id="178" name="Google Shape;178;p23"/>
          <p:cNvPicPr preferRelativeResize="0"/>
          <p:nvPr/>
        </p:nvPicPr>
        <p:blipFill>
          <a:blip r:embed="rId3">
            <a:alphaModFix/>
          </a:blip>
          <a:stretch>
            <a:fillRect/>
          </a:stretch>
        </p:blipFill>
        <p:spPr>
          <a:xfrm>
            <a:off x="1494913" y="1853625"/>
            <a:ext cx="8297500" cy="363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Protótipo da Solução Proposta</a:t>
            </a:r>
            <a:endParaRPr/>
          </a:p>
        </p:txBody>
      </p:sp>
      <p:pic>
        <p:nvPicPr>
          <p:cNvPr id="184" name="Google Shape;184;p24"/>
          <p:cNvPicPr preferRelativeResize="0"/>
          <p:nvPr/>
        </p:nvPicPr>
        <p:blipFill>
          <a:blip r:embed="rId3">
            <a:alphaModFix/>
          </a:blip>
          <a:stretch>
            <a:fillRect/>
          </a:stretch>
        </p:blipFill>
        <p:spPr>
          <a:xfrm>
            <a:off x="-9763603" y="2138137"/>
            <a:ext cx="3911605" cy="5193599"/>
          </a:xfrm>
          <a:prstGeom prst="rect">
            <a:avLst/>
          </a:prstGeom>
          <a:noFill/>
          <a:ln>
            <a:noFill/>
          </a:ln>
        </p:spPr>
      </p:pic>
      <p:sp>
        <p:nvSpPr>
          <p:cNvPr id="185" name="Google Shape;185;p24"/>
          <p:cNvSpPr txBox="1">
            <a:spLocks noGrp="1"/>
          </p:cNvSpPr>
          <p:nvPr>
            <p:ph type="body" idx="1"/>
          </p:nvPr>
        </p:nvSpPr>
        <p:spPr>
          <a:xfrm>
            <a:off x="1265550" y="5387425"/>
            <a:ext cx="3911700" cy="3090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70000"/>
              </a:lnSpc>
              <a:spcBef>
                <a:spcPts val="1000"/>
              </a:spcBef>
              <a:spcAft>
                <a:spcPts val="0"/>
              </a:spcAft>
              <a:buClr>
                <a:schemeClr val="dk1"/>
              </a:buClr>
              <a:buSzPts val="2800"/>
              <a:buNone/>
            </a:pPr>
            <a:r>
              <a:rPr lang="pt-BR" sz="1000"/>
              <a:t>Parte 1 - Relatório de Vendas</a:t>
            </a:r>
            <a:endParaRPr sz="1000"/>
          </a:p>
        </p:txBody>
      </p:sp>
      <p:pic>
        <p:nvPicPr>
          <p:cNvPr id="186" name="Google Shape;186;p24"/>
          <p:cNvPicPr preferRelativeResize="0"/>
          <p:nvPr/>
        </p:nvPicPr>
        <p:blipFill>
          <a:blip r:embed="rId4">
            <a:alphaModFix/>
          </a:blip>
          <a:stretch>
            <a:fillRect/>
          </a:stretch>
        </p:blipFill>
        <p:spPr>
          <a:xfrm>
            <a:off x="6333138" y="2330900"/>
            <a:ext cx="4845276" cy="2729426"/>
          </a:xfrm>
          <a:prstGeom prst="rect">
            <a:avLst/>
          </a:prstGeom>
          <a:noFill/>
          <a:ln>
            <a:noFill/>
          </a:ln>
        </p:spPr>
      </p:pic>
      <p:sp>
        <p:nvSpPr>
          <p:cNvPr id="187" name="Google Shape;187;p24"/>
          <p:cNvSpPr txBox="1">
            <a:spLocks noGrp="1"/>
          </p:cNvSpPr>
          <p:nvPr>
            <p:ph type="body" idx="1"/>
          </p:nvPr>
        </p:nvSpPr>
        <p:spPr>
          <a:xfrm>
            <a:off x="6333150" y="5214950"/>
            <a:ext cx="3911700" cy="3090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70000"/>
              </a:lnSpc>
              <a:spcBef>
                <a:spcPts val="1000"/>
              </a:spcBef>
              <a:spcAft>
                <a:spcPts val="0"/>
              </a:spcAft>
              <a:buClr>
                <a:schemeClr val="dk1"/>
              </a:buClr>
              <a:buSzPts val="2800"/>
              <a:buNone/>
            </a:pPr>
            <a:r>
              <a:rPr lang="pt-BR" sz="1000"/>
              <a:t>Parte 2 - Relatório de Vendas</a:t>
            </a:r>
            <a:endParaRPr sz="1000"/>
          </a:p>
        </p:txBody>
      </p:sp>
      <p:pic>
        <p:nvPicPr>
          <p:cNvPr id="188" name="Google Shape;188;p24"/>
          <p:cNvPicPr preferRelativeResize="0"/>
          <p:nvPr/>
        </p:nvPicPr>
        <p:blipFill>
          <a:blip r:embed="rId5">
            <a:alphaModFix/>
          </a:blip>
          <a:stretch>
            <a:fillRect/>
          </a:stretch>
        </p:blipFill>
        <p:spPr>
          <a:xfrm>
            <a:off x="1288113" y="2330894"/>
            <a:ext cx="3866566" cy="30565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a:t>ARQUITETURA DA SOLUÇÃO</a:t>
            </a:r>
            <a:endParaRPr/>
          </a:p>
        </p:txBody>
      </p:sp>
      <p:sp>
        <p:nvSpPr>
          <p:cNvPr id="194" name="Google Shape;194;p25"/>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3"/>
            </a:pPr>
            <a:r>
              <a:rPr lang="pt-BR" sz="1800" b="1" dirty="0"/>
              <a:t>Inteligência e Modelagem de Dados</a:t>
            </a:r>
            <a:endParaRPr dirty="0"/>
          </a:p>
          <a:p>
            <a:pPr marL="685800" lvl="1" indent="-228600" algn="l" rtl="0">
              <a:lnSpc>
                <a:spcPct val="100000"/>
              </a:lnSpc>
              <a:spcBef>
                <a:spcPts val="500"/>
              </a:spcBef>
              <a:spcAft>
                <a:spcPts val="0"/>
              </a:spcAft>
              <a:buSzPts val="1600"/>
              <a:buChar char="•"/>
            </a:pPr>
            <a:r>
              <a:rPr lang="pt-BR" sz="1600" b="1" dirty="0"/>
              <a:t>Previsão de Recompra</a:t>
            </a:r>
            <a:r>
              <a:rPr lang="pt-BR" sz="1600" dirty="0"/>
              <a:t>: </a:t>
            </a:r>
            <a:r>
              <a:rPr lang="pt-BR" sz="1600" dirty="0" err="1"/>
              <a:t>Churn</a:t>
            </a:r>
            <a:r>
              <a:rPr lang="pt-BR" sz="1600" dirty="0"/>
              <a:t> </a:t>
            </a:r>
            <a:r>
              <a:rPr lang="pt-BR" sz="1600" dirty="0" err="1"/>
              <a:t>Prediction</a:t>
            </a:r>
            <a:r>
              <a:rPr lang="pt-BR" sz="1600" dirty="0"/>
              <a:t> com modelos de classificação.</a:t>
            </a:r>
            <a:endParaRPr dirty="0"/>
          </a:p>
          <a:p>
            <a:pPr marL="1143000" lvl="2" indent="-228600" algn="l" rtl="0">
              <a:lnSpc>
                <a:spcPct val="100000"/>
              </a:lnSpc>
              <a:spcBef>
                <a:spcPts val="500"/>
              </a:spcBef>
              <a:spcAft>
                <a:spcPts val="0"/>
              </a:spcAft>
              <a:buSzPts val="1400"/>
              <a:buFont typeface="Noto Sans Symbols"/>
              <a:buChar char="⮚"/>
            </a:pPr>
            <a:r>
              <a:rPr lang="pt-BR" sz="1400" dirty="0"/>
              <a:t>O </a:t>
            </a:r>
            <a:r>
              <a:rPr lang="pt-BR" sz="1400" dirty="0" err="1"/>
              <a:t>churn</a:t>
            </a:r>
            <a:r>
              <a:rPr lang="pt-BR" sz="1400" dirty="0"/>
              <a:t> </a:t>
            </a:r>
            <a:r>
              <a:rPr lang="pt-BR" sz="1400" dirty="0" err="1"/>
              <a:t>prediction</a:t>
            </a:r>
            <a:r>
              <a:rPr lang="pt-BR" sz="1400" dirty="0"/>
              <a:t> (ou previsão de </a:t>
            </a:r>
            <a:r>
              <a:rPr lang="pt-BR" sz="1400" dirty="0" err="1"/>
              <a:t>churn</a:t>
            </a:r>
            <a:r>
              <a:rPr lang="pt-BR" sz="1400" dirty="0"/>
              <a:t>) é o processo de prever se um cliente ou usuário vai deixar de utilizar um produto ou serviço em um determinado período de tempo. Em termos de negócios, o "</a:t>
            </a:r>
            <a:r>
              <a:rPr lang="pt-BR" sz="1400" dirty="0" err="1"/>
              <a:t>churn</a:t>
            </a:r>
            <a:r>
              <a:rPr lang="pt-BR" sz="1400" dirty="0"/>
              <a:t>" (ou "taxa de cancelamento") se refere à perda de clientes. Para as empresas, entender quais clientes estão mais propensos a sair pode ajudar a adotar estratégias para reter esses clientes, melhorar a experiência do usuário e reduzir custos com aquisição de novos clientes.</a:t>
            </a:r>
            <a:endParaRPr dirty="0"/>
          </a:p>
          <a:p>
            <a:pPr marL="1143000" lvl="2" indent="-228600" algn="l" rtl="0">
              <a:lnSpc>
                <a:spcPct val="100000"/>
              </a:lnSpc>
              <a:spcBef>
                <a:spcPts val="500"/>
              </a:spcBef>
              <a:spcAft>
                <a:spcPts val="0"/>
              </a:spcAft>
              <a:buSzPts val="1400"/>
              <a:buFont typeface="Noto Sans Symbols"/>
              <a:buChar char="⮚"/>
            </a:pPr>
            <a:r>
              <a:rPr lang="pt-BR" sz="1400" dirty="0"/>
              <a:t>Serão testados modelos diferentes, então iremos decidir a melhor escolha baseado na comparação entre os modelos.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a:t>ARQUITETURA DA SOLUÇÃO</a:t>
            </a:r>
            <a:endParaRPr/>
          </a:p>
        </p:txBody>
      </p:sp>
      <p:sp>
        <p:nvSpPr>
          <p:cNvPr id="200" name="Google Shape;200;p26"/>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3"/>
            </a:pPr>
            <a:r>
              <a:rPr lang="pt-BR" sz="1800" b="1" dirty="0"/>
              <a:t>Inteligência e Modelagem de Dados</a:t>
            </a:r>
            <a:endParaRPr dirty="0"/>
          </a:p>
          <a:p>
            <a:pPr marL="685800" lvl="1" indent="-228600" algn="l" rtl="0">
              <a:lnSpc>
                <a:spcPct val="100000"/>
              </a:lnSpc>
              <a:spcBef>
                <a:spcPts val="500"/>
              </a:spcBef>
              <a:spcAft>
                <a:spcPts val="0"/>
              </a:spcAft>
              <a:buSzPts val="1600"/>
              <a:buChar char="•"/>
            </a:pPr>
            <a:r>
              <a:rPr lang="pt-BR" sz="1600" b="1" dirty="0"/>
              <a:t>Segmentação de Clientes</a:t>
            </a:r>
            <a:r>
              <a:rPr lang="pt-BR" sz="1600" dirty="0"/>
              <a:t>: </a:t>
            </a:r>
            <a:r>
              <a:rPr lang="pt-BR" sz="1600" dirty="0" err="1"/>
              <a:t>Clustering</a:t>
            </a:r>
            <a:r>
              <a:rPr lang="pt-BR" sz="1600" dirty="0"/>
              <a:t> com K-</a:t>
            </a:r>
            <a:r>
              <a:rPr lang="pt-BR" sz="1600" dirty="0" err="1"/>
              <a:t>means</a:t>
            </a:r>
            <a:r>
              <a:rPr lang="pt-BR" sz="1600" dirty="0"/>
              <a:t>.</a:t>
            </a:r>
            <a:endParaRPr dirty="0"/>
          </a:p>
          <a:p>
            <a:pPr marL="1143000" lvl="2" indent="-228600" algn="l" rtl="0">
              <a:lnSpc>
                <a:spcPct val="100000"/>
              </a:lnSpc>
              <a:spcBef>
                <a:spcPts val="500"/>
              </a:spcBef>
              <a:spcAft>
                <a:spcPts val="0"/>
              </a:spcAft>
              <a:buSzPts val="1600"/>
              <a:buFont typeface="Noto Sans Symbols"/>
              <a:buChar char="⮚"/>
            </a:pPr>
            <a:r>
              <a:rPr lang="pt-BR" dirty="0"/>
              <a:t>O </a:t>
            </a:r>
            <a:r>
              <a:rPr lang="pt-BR" dirty="0" err="1"/>
              <a:t>clustering</a:t>
            </a:r>
            <a:r>
              <a:rPr lang="pt-BR" dirty="0"/>
              <a:t> é uma técnica de aprendizado de máquina não supervisionado usada para agrupar dados em diferentes clusters (ou "agrupamentos"), onde os dados dentro de cada cluster são mais semelhantes entre si do que com os dados de outros clusters. O objetivo é descobrir padrões ou estruturas escondidas nos dados sem a necessidade de rótulos pré-definidos. </a:t>
            </a:r>
            <a:endParaRPr dirty="0"/>
          </a:p>
          <a:p>
            <a:pPr marL="1143000" lvl="2" indent="-228600" algn="l" rtl="0">
              <a:lnSpc>
                <a:spcPct val="100000"/>
              </a:lnSpc>
              <a:spcBef>
                <a:spcPts val="500"/>
              </a:spcBef>
              <a:spcAft>
                <a:spcPts val="0"/>
              </a:spcAft>
              <a:buSzPts val="1600"/>
              <a:buFont typeface="Noto Sans Symbols"/>
              <a:buChar char="⮚"/>
            </a:pPr>
            <a:r>
              <a:rPr lang="pt-BR" dirty="0"/>
              <a:t>O K-</a:t>
            </a:r>
            <a:r>
              <a:rPr lang="pt-BR" dirty="0" err="1"/>
              <a:t>means</a:t>
            </a:r>
            <a:r>
              <a:rPr lang="pt-BR" dirty="0"/>
              <a:t> é um dos algoritmos mais populares para </a:t>
            </a:r>
            <a:r>
              <a:rPr lang="pt-BR" dirty="0" err="1"/>
              <a:t>clustering</a:t>
            </a:r>
            <a:r>
              <a:rPr lang="pt-BR" dirty="0"/>
              <a:t>, especialmente em conjuntos de dados grandes e de alta dimensionalidade. O algoritmo K-</a:t>
            </a:r>
            <a:r>
              <a:rPr lang="pt-BR" dirty="0" err="1"/>
              <a:t>means</a:t>
            </a:r>
            <a:r>
              <a:rPr lang="pt-BR" dirty="0"/>
              <a:t> é um processo iterativo que busca dividir um conjunto de dados em K clusters (grupos), onde cada cluster é representado por um centroide (um ponto médio, ou centro do cluster). O K-</a:t>
            </a:r>
            <a:r>
              <a:rPr lang="pt-BR" dirty="0" err="1"/>
              <a:t>means</a:t>
            </a:r>
            <a:r>
              <a:rPr lang="pt-BR" dirty="0"/>
              <a:t> tenta minimizar a soma das distâncias quadradas entre os pontos dos dados e o centroide do cluster ao qual pertencem.</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a:t>ARQUITETURA DA SOLUÇÃO</a:t>
            </a:r>
            <a:endParaRPr/>
          </a:p>
        </p:txBody>
      </p:sp>
      <p:sp>
        <p:nvSpPr>
          <p:cNvPr id="218" name="Google Shape;218;p29"/>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4"/>
            </a:pPr>
            <a:r>
              <a:rPr lang="pt-BR" sz="1800" b="1" dirty="0"/>
              <a:t>Visualização e Relatórios</a:t>
            </a:r>
            <a:endParaRPr dirty="0"/>
          </a:p>
          <a:p>
            <a:pPr marL="685800" lvl="1" indent="-228600" algn="l" rtl="0">
              <a:lnSpc>
                <a:spcPct val="100000"/>
              </a:lnSpc>
              <a:spcBef>
                <a:spcPts val="500"/>
              </a:spcBef>
              <a:spcAft>
                <a:spcPts val="0"/>
              </a:spcAft>
              <a:buSzPts val="1600"/>
              <a:buChar char="•"/>
            </a:pPr>
            <a:r>
              <a:rPr lang="pt-BR" sz="1600" b="1" dirty="0"/>
              <a:t>Objetivo: </a:t>
            </a:r>
            <a:r>
              <a:rPr lang="pt-BR" sz="1600" dirty="0"/>
              <a:t>Fornecer insights acionáveis por meio de dashboards e relatórios interativos.</a:t>
            </a:r>
            <a:endParaRPr dirty="0"/>
          </a:p>
          <a:p>
            <a:pPr marL="1143000" lvl="2" indent="-228600" algn="l" rtl="0">
              <a:lnSpc>
                <a:spcPct val="100000"/>
              </a:lnSpc>
              <a:spcBef>
                <a:spcPts val="500"/>
              </a:spcBef>
              <a:spcAft>
                <a:spcPts val="0"/>
              </a:spcAft>
              <a:buSzPts val="1600"/>
              <a:buFont typeface="Noto Sans Symbols"/>
              <a:buChar char="⮚"/>
            </a:pPr>
            <a:r>
              <a:rPr lang="pt-BR" b="1" dirty="0"/>
              <a:t>Visualização:</a:t>
            </a:r>
            <a:r>
              <a:rPr lang="pt-BR" dirty="0"/>
              <a:t> </a:t>
            </a:r>
            <a:r>
              <a:rPr lang="pt-BR" dirty="0" err="1"/>
              <a:t>Metabase</a:t>
            </a:r>
            <a:r>
              <a:rPr lang="pt-BR" dirty="0"/>
              <a:t> para dashboards.</a:t>
            </a:r>
            <a:endParaRPr dirty="0"/>
          </a:p>
          <a:p>
            <a:pPr marL="1143000" lvl="2" indent="-228600" algn="l" rtl="0">
              <a:lnSpc>
                <a:spcPct val="100000"/>
              </a:lnSpc>
              <a:spcBef>
                <a:spcPts val="500"/>
              </a:spcBef>
              <a:spcAft>
                <a:spcPts val="0"/>
              </a:spcAft>
              <a:buSzPts val="1600"/>
              <a:buFont typeface="Noto Sans Symbols"/>
              <a:buChar char="⮚"/>
            </a:pPr>
            <a:r>
              <a:rPr lang="pt-BR" b="1" dirty="0"/>
              <a:t>Relatórios Automatizados:</a:t>
            </a:r>
            <a:r>
              <a:rPr lang="pt-BR" dirty="0"/>
              <a:t> </a:t>
            </a:r>
            <a:r>
              <a:rPr lang="pt-BR" dirty="0" err="1"/>
              <a:t>Jupyter</a:t>
            </a:r>
            <a:r>
              <a:rPr lang="pt-BR" dirty="0"/>
              <a:t> Notebooks para análises periódicas.</a:t>
            </a:r>
            <a:endParaRPr dirty="0"/>
          </a:p>
          <a:p>
            <a:pPr marL="914400" lvl="2" indent="0" algn="l" rtl="0">
              <a:lnSpc>
                <a:spcPct val="100000"/>
              </a:lnSpc>
              <a:spcBef>
                <a:spcPts val="500"/>
              </a:spcBef>
              <a:spcAft>
                <a:spcPts val="0"/>
              </a:spcAft>
              <a:buSzPts val="1400"/>
              <a:buNone/>
            </a:pPr>
            <a:endParaRP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a:t>ARQUITETURA DA SOLUÇÃO</a:t>
            </a:r>
            <a:endParaRPr/>
          </a:p>
        </p:txBody>
      </p:sp>
      <p:sp>
        <p:nvSpPr>
          <p:cNvPr id="224" name="Google Shape;224;p30"/>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Fluxo de Trabalho Integrado</a:t>
            </a:r>
            <a:endParaRPr dirty="0"/>
          </a:p>
          <a:p>
            <a:pPr marL="685800" lvl="1" indent="-228600" algn="l" rtl="0">
              <a:lnSpc>
                <a:spcPct val="100000"/>
              </a:lnSpc>
              <a:spcBef>
                <a:spcPts val="500"/>
              </a:spcBef>
              <a:spcAft>
                <a:spcPts val="0"/>
              </a:spcAft>
              <a:buSzPts val="1400"/>
              <a:buChar char="•"/>
            </a:pPr>
            <a:r>
              <a:rPr lang="pt-BR" sz="1400" b="1" dirty="0"/>
              <a:t>Objetivo: </a:t>
            </a:r>
            <a:r>
              <a:rPr lang="pt-BR" sz="1400" dirty="0"/>
              <a:t>Explicar o fluxo </a:t>
            </a:r>
            <a:r>
              <a:rPr lang="pt-BR" sz="1400" dirty="0" err="1"/>
              <a:t>end-to-end</a:t>
            </a:r>
            <a:r>
              <a:rPr lang="pt-BR" sz="1400" dirty="0"/>
              <a:t> da solução.</a:t>
            </a:r>
            <a:endParaRPr dirty="0"/>
          </a:p>
          <a:p>
            <a:pPr marL="1143000" lvl="2" indent="-228600" algn="l" rtl="0">
              <a:lnSpc>
                <a:spcPct val="100000"/>
              </a:lnSpc>
              <a:spcBef>
                <a:spcPts val="500"/>
              </a:spcBef>
              <a:spcAft>
                <a:spcPts val="0"/>
              </a:spcAft>
              <a:buSzPts val="1400"/>
              <a:buFont typeface="Noto Sans Symbols"/>
              <a:buChar char="⮚"/>
            </a:pPr>
            <a:r>
              <a:rPr lang="pt-BR" sz="1400" b="1" dirty="0"/>
              <a:t>Ingestão e Armazenamento:</a:t>
            </a:r>
            <a:r>
              <a:rPr lang="pt-BR" sz="1400" dirty="0"/>
              <a:t> Centralizar dados históricos e em tempo real em um Data Lake e Data Warehouse.</a:t>
            </a:r>
            <a:endParaRPr dirty="0"/>
          </a:p>
          <a:p>
            <a:pPr marL="1143000" lvl="2" indent="-228600" algn="l" rtl="0">
              <a:lnSpc>
                <a:spcPct val="100000"/>
              </a:lnSpc>
              <a:spcBef>
                <a:spcPts val="500"/>
              </a:spcBef>
              <a:spcAft>
                <a:spcPts val="0"/>
              </a:spcAft>
              <a:buSzPts val="1400"/>
              <a:buFont typeface="Noto Sans Symbols"/>
              <a:buChar char="⮚"/>
            </a:pPr>
            <a:r>
              <a:rPr lang="pt-BR" sz="1400" b="1" dirty="0"/>
              <a:t>Processamento e Transformação:</a:t>
            </a:r>
            <a:r>
              <a:rPr lang="pt-BR" sz="1400" dirty="0"/>
              <a:t> Integrar e transformar dados para modelagem.</a:t>
            </a:r>
            <a:endParaRPr dirty="0"/>
          </a:p>
          <a:p>
            <a:pPr marL="1143000" lvl="2" indent="-228600" algn="l" rtl="0">
              <a:lnSpc>
                <a:spcPct val="100000"/>
              </a:lnSpc>
              <a:spcBef>
                <a:spcPts val="500"/>
              </a:spcBef>
              <a:spcAft>
                <a:spcPts val="0"/>
              </a:spcAft>
              <a:buSzPts val="1400"/>
              <a:buFont typeface="Noto Sans Symbols"/>
              <a:buChar char="⮚"/>
            </a:pPr>
            <a:r>
              <a:rPr lang="pt-BR" sz="1400" b="1" dirty="0"/>
              <a:t>Modelagem Preditiva e Segmentação:</a:t>
            </a:r>
            <a:r>
              <a:rPr lang="pt-BR" sz="1400" dirty="0"/>
              <a:t> Previsão de recompra, segmentação e recomendações.</a:t>
            </a:r>
            <a:endParaRPr dirty="0"/>
          </a:p>
          <a:p>
            <a:pPr marL="1143000" lvl="2" indent="-228600" algn="l" rtl="0">
              <a:lnSpc>
                <a:spcPct val="100000"/>
              </a:lnSpc>
              <a:spcBef>
                <a:spcPts val="500"/>
              </a:spcBef>
              <a:spcAft>
                <a:spcPts val="0"/>
              </a:spcAft>
              <a:buSzPts val="1400"/>
              <a:buFont typeface="Noto Sans Symbols"/>
              <a:buChar char="⮚"/>
            </a:pPr>
            <a:r>
              <a:rPr lang="pt-BR" sz="1400" b="1" dirty="0"/>
              <a:t>Exposição via APIs:</a:t>
            </a:r>
            <a:r>
              <a:rPr lang="pt-BR" sz="1400" dirty="0"/>
              <a:t> Integração com sistemas de marketing, vendas e CRM.</a:t>
            </a:r>
            <a:endParaRPr dirty="0"/>
          </a:p>
          <a:p>
            <a:pPr marL="1143000" lvl="2" indent="-228600" algn="l" rtl="0">
              <a:lnSpc>
                <a:spcPct val="100000"/>
              </a:lnSpc>
              <a:spcBef>
                <a:spcPts val="500"/>
              </a:spcBef>
              <a:spcAft>
                <a:spcPts val="0"/>
              </a:spcAft>
              <a:buSzPts val="1400"/>
              <a:buFont typeface="Noto Sans Symbols"/>
              <a:buChar char="⮚"/>
            </a:pPr>
            <a:r>
              <a:rPr lang="pt-BR" sz="1400" b="1" dirty="0"/>
              <a:t>Visualização e Monitoramento:</a:t>
            </a:r>
            <a:r>
              <a:rPr lang="pt-BR" sz="1400" dirty="0"/>
              <a:t> Acompanhamento do impacto e ajustes dinâmicos.</a:t>
            </a:r>
            <a:endParaRPr dirty="0"/>
          </a:p>
          <a:p>
            <a:pPr marL="514350" lvl="0" indent="-514350" algn="l" rtl="0">
              <a:lnSpc>
                <a:spcPct val="100000"/>
              </a:lnSpc>
              <a:spcBef>
                <a:spcPts val="1000"/>
              </a:spcBef>
              <a:spcAft>
                <a:spcPts val="0"/>
              </a:spcAft>
              <a:buSzPts val="1800"/>
              <a:buFont typeface="Gill Sans"/>
              <a:buAutoNum type="romanUcPeriod" startAt="7"/>
            </a:pPr>
            <a:r>
              <a:rPr lang="pt-BR" sz="1800" b="1" dirty="0"/>
              <a:t>Justificativa da Arquitetura</a:t>
            </a:r>
            <a:endParaRPr dirty="0"/>
          </a:p>
          <a:p>
            <a:pPr marL="685800" lvl="1" indent="-228600" algn="l" rtl="0">
              <a:lnSpc>
                <a:spcPct val="100000"/>
              </a:lnSpc>
              <a:spcBef>
                <a:spcPts val="500"/>
              </a:spcBef>
              <a:spcAft>
                <a:spcPts val="0"/>
              </a:spcAft>
              <a:buSzPts val="1600"/>
              <a:buChar char="•"/>
            </a:pPr>
            <a:r>
              <a:rPr lang="pt-BR" sz="1600" b="1" dirty="0"/>
              <a:t>Objetivo: </a:t>
            </a:r>
            <a:r>
              <a:rPr lang="pt-BR" sz="1600" dirty="0"/>
              <a:t>Explicar porque cada elemento foi escolhido.</a:t>
            </a:r>
            <a:endParaRPr dirty="0"/>
          </a:p>
          <a:p>
            <a:pPr marL="1143000" lvl="2" indent="-228600" algn="l" rtl="0">
              <a:lnSpc>
                <a:spcPct val="100000"/>
              </a:lnSpc>
              <a:spcBef>
                <a:spcPts val="500"/>
              </a:spcBef>
              <a:spcAft>
                <a:spcPts val="0"/>
              </a:spcAft>
              <a:buSzPts val="1600"/>
              <a:buFont typeface="Noto Sans Symbols"/>
              <a:buChar char="⮚"/>
            </a:pPr>
            <a:r>
              <a:rPr lang="pt-BR" b="1" dirty="0"/>
              <a:t>Ferramentas de Modelagem e Orquestração:</a:t>
            </a:r>
            <a:r>
              <a:rPr lang="pt-BR" dirty="0"/>
              <a:t> Suporte a grandes volumes de dados e processamento em tempo real.</a:t>
            </a:r>
            <a:endParaRPr dirty="0"/>
          </a:p>
          <a:p>
            <a:pPr marL="1143000" lvl="2" indent="-228600" algn="l" rtl="0">
              <a:lnSpc>
                <a:spcPct val="100000"/>
              </a:lnSpc>
              <a:spcBef>
                <a:spcPts val="500"/>
              </a:spcBef>
              <a:spcAft>
                <a:spcPts val="0"/>
              </a:spcAft>
              <a:buSzPts val="1600"/>
              <a:buFont typeface="Noto Sans Symbols"/>
              <a:buChar char="⮚"/>
            </a:pPr>
            <a:r>
              <a:rPr lang="pt-BR" b="1" dirty="0"/>
              <a:t>Integração com APIs e CRM:</a:t>
            </a:r>
            <a:r>
              <a:rPr lang="pt-BR" dirty="0"/>
              <a:t> Conectividade para campanhas de marketing e automação de vendas.</a:t>
            </a:r>
            <a:endParaRPr sz="1400" dirty="0"/>
          </a:p>
          <a:p>
            <a:pPr marL="1143000" lvl="2" indent="-127000" algn="l" rtl="0">
              <a:lnSpc>
                <a:spcPct val="100000"/>
              </a:lnSpc>
              <a:spcBef>
                <a:spcPts val="500"/>
              </a:spcBef>
              <a:spcAft>
                <a:spcPts val="0"/>
              </a:spcAft>
              <a:buSzPts val="1600"/>
              <a:buFont typeface="Noto Sans Symbols"/>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50C60E57-A2DA-2035-65EB-A6C351FEE829}"/>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A43FA5AA-E6F0-F295-2A42-6AC2019084D8}"/>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4C0C4524-CD5F-DF20-A6B0-78EB2A2A2385}"/>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Migração para um banco de dados relacional</a:t>
            </a:r>
            <a:endParaRPr lang="pt-BR" dirty="0"/>
          </a:p>
          <a:p>
            <a:pPr marL="1143000" lvl="2" indent="-127000" algn="l" rtl="0">
              <a:lnSpc>
                <a:spcPct val="100000"/>
              </a:lnSpc>
              <a:spcBef>
                <a:spcPts val="500"/>
              </a:spcBef>
              <a:spcAft>
                <a:spcPts val="0"/>
              </a:spcAft>
              <a:buSzPts val="1600"/>
              <a:buFont typeface="Noto Sans Symbols"/>
              <a:buNone/>
            </a:pPr>
            <a:endParaRPr dirty="0"/>
          </a:p>
        </p:txBody>
      </p:sp>
      <p:pic>
        <p:nvPicPr>
          <p:cNvPr id="4" name="Imagem 3">
            <a:extLst>
              <a:ext uri="{FF2B5EF4-FFF2-40B4-BE49-F238E27FC236}">
                <a16:creationId xmlns:a16="http://schemas.microsoft.com/office/drawing/2014/main" id="{341150AD-B426-248A-925C-4CBB018810C8}"/>
              </a:ext>
            </a:extLst>
          </p:cNvPr>
          <p:cNvPicPr>
            <a:picLocks noChangeAspect="1"/>
          </p:cNvPicPr>
          <p:nvPr/>
        </p:nvPicPr>
        <p:blipFill>
          <a:blip r:embed="rId3"/>
          <a:stretch>
            <a:fillRect/>
          </a:stretch>
        </p:blipFill>
        <p:spPr>
          <a:xfrm>
            <a:off x="3530170" y="2469639"/>
            <a:ext cx="5131659" cy="3262567"/>
          </a:xfrm>
          <a:prstGeom prst="rect">
            <a:avLst/>
          </a:prstGeom>
        </p:spPr>
      </p:pic>
    </p:spTree>
    <p:extLst>
      <p:ext uri="{BB962C8B-B14F-4D97-AF65-F5344CB8AC3E}">
        <p14:creationId xmlns:p14="http://schemas.microsoft.com/office/powerpoint/2010/main" val="419225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B152953A-B325-61DC-F67A-42339BE7A1C5}"/>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0451DC43-E145-2309-53D0-BD1402CB02ED}"/>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83DDA243-1753-6D15-0388-5935CA2BA125}"/>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Migração para um banco de dados relacional</a:t>
            </a:r>
            <a:endParaRPr lang="pt-BR" sz="1800" dirty="0"/>
          </a:p>
          <a:p>
            <a:pPr marL="1301750" lvl="2" indent="-285750">
              <a:lnSpc>
                <a:spcPct val="100000"/>
              </a:lnSpc>
              <a:buSzPts val="1600"/>
            </a:pPr>
            <a:r>
              <a:rPr lang="pt-BR" dirty="0"/>
              <a:t>Foram extraídos os dados de um arquivo csv e feito o tratamento dos dados utilizando Python e Excel.</a:t>
            </a:r>
          </a:p>
          <a:p>
            <a:pPr marL="1301750" lvl="2" indent="-285750">
              <a:lnSpc>
                <a:spcPct val="100000"/>
              </a:lnSpc>
              <a:buSzPts val="1600"/>
            </a:pPr>
            <a:r>
              <a:rPr lang="pt-BR" dirty="0"/>
              <a:t>Criadas as tabelas e valores inseridos no Banco de Dados.</a:t>
            </a:r>
            <a:endParaRPr dirty="0"/>
          </a:p>
        </p:txBody>
      </p:sp>
    </p:spTree>
    <p:extLst>
      <p:ext uri="{BB962C8B-B14F-4D97-AF65-F5344CB8AC3E}">
        <p14:creationId xmlns:p14="http://schemas.microsoft.com/office/powerpoint/2010/main" val="3424184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49CAA8F5-6D13-A6FA-511E-BB559BBDAD60}"/>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14FA0E10-722B-0875-9F77-ECBE87C63C66}"/>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80F8CC47-7A18-6312-1354-DB6BB3262C57}"/>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Migração para a nuvem</a:t>
            </a:r>
            <a:endParaRPr dirty="0"/>
          </a:p>
        </p:txBody>
      </p:sp>
      <p:pic>
        <p:nvPicPr>
          <p:cNvPr id="6" name="Imagem 5" descr="Uma imagem contendo Gráfico&#10;&#10;O conteúdo gerado por IA pode estar incorreto.">
            <a:extLst>
              <a:ext uri="{FF2B5EF4-FFF2-40B4-BE49-F238E27FC236}">
                <a16:creationId xmlns:a16="http://schemas.microsoft.com/office/drawing/2014/main" id="{0C3221EB-927E-333E-BA1C-D1F3789DFB1D}"/>
              </a:ext>
            </a:extLst>
          </p:cNvPr>
          <p:cNvPicPr>
            <a:picLocks noChangeAspect="1"/>
          </p:cNvPicPr>
          <p:nvPr/>
        </p:nvPicPr>
        <p:blipFill>
          <a:blip r:embed="rId3"/>
          <a:stretch>
            <a:fillRect/>
          </a:stretch>
        </p:blipFill>
        <p:spPr>
          <a:xfrm>
            <a:off x="2900362" y="3303485"/>
            <a:ext cx="6391275" cy="1057275"/>
          </a:xfrm>
          <a:prstGeom prst="rect">
            <a:avLst/>
          </a:prstGeom>
        </p:spPr>
      </p:pic>
    </p:spTree>
    <p:extLst>
      <p:ext uri="{BB962C8B-B14F-4D97-AF65-F5344CB8AC3E}">
        <p14:creationId xmlns:p14="http://schemas.microsoft.com/office/powerpoint/2010/main" val="131815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Gill Sans"/>
              <a:buNone/>
            </a:pPr>
            <a:r>
              <a:rPr lang="pt-BR" sz="2800"/>
              <a:t>PROBLEMAS DE NEGÓCIO E SOLUÇÕES PLANEJADAS</a:t>
            </a:r>
            <a:endParaRPr/>
          </a:p>
        </p:txBody>
      </p:sp>
      <p:sp>
        <p:nvSpPr>
          <p:cNvPr id="118" name="Google Shape;118;p14"/>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SzPts val="1800"/>
              <a:buFont typeface="Gill Sans"/>
              <a:buAutoNum type="romanUcPeriod"/>
            </a:pPr>
            <a:r>
              <a:rPr lang="pt-BR" sz="1800" b="1" dirty="0"/>
              <a:t>Identificação dos Problemas: </a:t>
            </a:r>
            <a:r>
              <a:rPr lang="pt-BR" sz="1600" dirty="0"/>
              <a:t>A análise inicial destacou desafios como baixa fidelização de clientes, desempenho irregular dos vendedores, dificuldade em precificar produtos por região, e um estoque com produtos de baixa saída. Além disso, os dados estavam mal estruturados, dificultando o acompanhamento de vendas e a comunicação pós-venda.</a:t>
            </a:r>
            <a:endParaRPr dirty="0"/>
          </a:p>
          <a:p>
            <a:pPr marL="457200" lvl="0" indent="-457200" algn="l" rtl="0">
              <a:lnSpc>
                <a:spcPct val="100000"/>
              </a:lnSpc>
              <a:spcBef>
                <a:spcPts val="1000"/>
              </a:spcBef>
              <a:spcAft>
                <a:spcPts val="0"/>
              </a:spcAft>
              <a:buSzPts val="1800"/>
              <a:buFont typeface="Gill Sans"/>
              <a:buAutoNum type="romanUcPeriod"/>
            </a:pPr>
            <a:r>
              <a:rPr lang="pt-BR" sz="1800" b="1" dirty="0"/>
              <a:t>Soluções Planejadas: </a:t>
            </a:r>
            <a:r>
              <a:rPr lang="pt-BR" sz="1600" dirty="0"/>
              <a:t>Para resolver esses problemas, a proposta inclui:</a:t>
            </a:r>
            <a:endParaRPr dirty="0"/>
          </a:p>
          <a:p>
            <a:pPr marL="685800" lvl="1" indent="-228600" algn="l" rtl="0">
              <a:lnSpc>
                <a:spcPct val="100000"/>
              </a:lnSpc>
              <a:spcBef>
                <a:spcPts val="500"/>
              </a:spcBef>
              <a:spcAft>
                <a:spcPts val="0"/>
              </a:spcAft>
              <a:buSzPts val="1600"/>
              <a:buChar char="•"/>
            </a:pPr>
            <a:r>
              <a:rPr lang="pt-BR" sz="1600" dirty="0"/>
              <a:t>Reestruturação dos dados na nuvem para melhor gestão e acessibilidade(</a:t>
            </a:r>
            <a:r>
              <a:rPr lang="pt-BR" sz="1600" dirty="0" err="1"/>
              <a:t>Amazon</a:t>
            </a:r>
            <a:r>
              <a:rPr lang="pt-BR" sz="1600" dirty="0"/>
              <a:t> Aurora </a:t>
            </a:r>
            <a:r>
              <a:rPr lang="pt-BR" sz="1600" dirty="0" err="1"/>
              <a:t>and</a:t>
            </a:r>
            <a:r>
              <a:rPr lang="pt-BR" sz="1600" dirty="0"/>
              <a:t> RDS).</a:t>
            </a:r>
            <a:endParaRPr dirty="0"/>
          </a:p>
          <a:p>
            <a:pPr marL="685800" lvl="1" indent="-228600" algn="l" rtl="0">
              <a:lnSpc>
                <a:spcPct val="100000"/>
              </a:lnSpc>
              <a:spcBef>
                <a:spcPts val="500"/>
              </a:spcBef>
              <a:spcAft>
                <a:spcPts val="0"/>
              </a:spcAft>
              <a:buSzPts val="1600"/>
              <a:buChar char="•"/>
            </a:pPr>
            <a:r>
              <a:rPr lang="pt-BR" sz="1600" dirty="0"/>
              <a:t>Ferramentas de reengajamento de clientes, como </a:t>
            </a:r>
            <a:r>
              <a:rPr lang="pt-BR" sz="1600" dirty="0" err="1"/>
              <a:t>Pipefy</a:t>
            </a:r>
            <a:r>
              <a:rPr lang="pt-BR" sz="1600" dirty="0"/>
              <a:t> e WhatsApp, para fortalecer a comunicação e o acompanhamento pós-venda.</a:t>
            </a:r>
            <a:endParaRPr dirty="0"/>
          </a:p>
          <a:p>
            <a:pPr marL="685800" lvl="1" indent="-228600" algn="l" rtl="0">
              <a:lnSpc>
                <a:spcPct val="100000"/>
              </a:lnSpc>
              <a:spcBef>
                <a:spcPts val="500"/>
              </a:spcBef>
              <a:spcAft>
                <a:spcPts val="0"/>
              </a:spcAft>
              <a:buSzPts val="1600"/>
              <a:buChar char="•"/>
            </a:pPr>
            <a:r>
              <a:rPr lang="pt-BR" sz="1600" dirty="0"/>
              <a:t>Processamento automatizado de dados usando Python para simplificar o fluxo de trabalho entre sistemas externos, e a criação de dashboards no </a:t>
            </a:r>
            <a:r>
              <a:rPr lang="pt-BR" sz="1600" dirty="0" err="1"/>
              <a:t>Metabase</a:t>
            </a:r>
            <a:r>
              <a:rPr lang="pt-BR" sz="1600" dirty="0"/>
              <a:t> para fácil análise dos dados.</a:t>
            </a:r>
            <a:endParaRPr sz="1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7284E196-C9CE-E7DF-7C1D-BF4AF6FFC32E}"/>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5D480998-D896-F2DF-7A67-E30B11482758}"/>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a:t>VERSÃO PRELIMINAR DO MVP, BASEADO NA ARQUITETURA E PROTÓTIPOS </a:t>
            </a:r>
            <a:endParaRPr lang="pt-BR" dirty="0"/>
          </a:p>
        </p:txBody>
      </p:sp>
      <p:sp>
        <p:nvSpPr>
          <p:cNvPr id="224" name="Google Shape;224;p30">
            <a:extLst>
              <a:ext uri="{FF2B5EF4-FFF2-40B4-BE49-F238E27FC236}">
                <a16:creationId xmlns:a16="http://schemas.microsoft.com/office/drawing/2014/main" id="{130E80A5-8C57-7C20-F81F-BB8A19890729}"/>
              </a:ext>
            </a:extLst>
          </p:cNvPr>
          <p:cNvSpPr txBox="1">
            <a:spLocks noGrp="1"/>
          </p:cNvSpPr>
          <p:nvPr>
            <p:ph type="body" idx="1"/>
          </p:nvPr>
        </p:nvSpPr>
        <p:spPr>
          <a:xfrm>
            <a:off x="438454" y="1853754"/>
            <a:ext cx="10616400" cy="511074"/>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a:t>Dashboard</a:t>
            </a:r>
            <a:endParaRPr lang="pt-BR" sz="1600" b="1"/>
          </a:p>
          <a:p>
            <a:pPr marL="514350" lvl="0" indent="-514350" algn="l" rtl="0">
              <a:lnSpc>
                <a:spcPct val="100000"/>
              </a:lnSpc>
              <a:spcBef>
                <a:spcPts val="0"/>
              </a:spcBef>
              <a:spcAft>
                <a:spcPts val="0"/>
              </a:spcAft>
              <a:buSzPts val="1800"/>
              <a:buFont typeface="Gill Sans"/>
              <a:buAutoNum type="romanUcPeriod" startAt="7"/>
            </a:pPr>
            <a:endParaRPr lang="pt-BR" sz="1600" b="1"/>
          </a:p>
          <a:p>
            <a:pPr marL="971550" lvl="1" indent="-514350">
              <a:lnSpc>
                <a:spcPct val="100000"/>
              </a:lnSpc>
              <a:spcBef>
                <a:spcPts val="0"/>
              </a:spcBef>
            </a:pPr>
            <a:endParaRPr lang="pt-BR" sz="1600" b="1" dirty="0"/>
          </a:p>
        </p:txBody>
      </p:sp>
      <p:pic>
        <p:nvPicPr>
          <p:cNvPr id="5" name="Imagem 4">
            <a:extLst>
              <a:ext uri="{FF2B5EF4-FFF2-40B4-BE49-F238E27FC236}">
                <a16:creationId xmlns:a16="http://schemas.microsoft.com/office/drawing/2014/main" id="{C0E76C09-30E6-ED57-F2FD-C257D69366FA}"/>
              </a:ext>
            </a:extLst>
          </p:cNvPr>
          <p:cNvPicPr>
            <a:picLocks noChangeAspect="1"/>
          </p:cNvPicPr>
          <p:nvPr/>
        </p:nvPicPr>
        <p:blipFill>
          <a:blip r:embed="rId3"/>
          <a:stretch>
            <a:fillRect/>
          </a:stretch>
        </p:blipFill>
        <p:spPr>
          <a:xfrm>
            <a:off x="1844962" y="2261703"/>
            <a:ext cx="7803384" cy="3472974"/>
          </a:xfrm>
          <a:prstGeom prst="rect">
            <a:avLst/>
          </a:prstGeom>
        </p:spPr>
      </p:pic>
    </p:spTree>
    <p:extLst>
      <p:ext uri="{BB962C8B-B14F-4D97-AF65-F5344CB8AC3E}">
        <p14:creationId xmlns:p14="http://schemas.microsoft.com/office/powerpoint/2010/main" val="964675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A25A66BE-489D-8982-F64B-8DAC90B823A2}"/>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0E819D81-0C45-2F42-98F9-C25428A7BD0D}"/>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a:t>VERSÃO PRELIMINAR DO MVP, BASEADO NA ARQUITETURA E PROTÓTIPOS </a:t>
            </a:r>
            <a:endParaRPr lang="pt-BR" dirty="0"/>
          </a:p>
        </p:txBody>
      </p:sp>
      <p:sp>
        <p:nvSpPr>
          <p:cNvPr id="224" name="Google Shape;224;p30">
            <a:extLst>
              <a:ext uri="{FF2B5EF4-FFF2-40B4-BE49-F238E27FC236}">
                <a16:creationId xmlns:a16="http://schemas.microsoft.com/office/drawing/2014/main" id="{3C7A7E60-3D39-22AB-89E1-5FCB3A7497D0}"/>
              </a:ext>
            </a:extLst>
          </p:cNvPr>
          <p:cNvSpPr txBox="1">
            <a:spLocks noGrp="1"/>
          </p:cNvSpPr>
          <p:nvPr>
            <p:ph type="body" idx="1"/>
          </p:nvPr>
        </p:nvSpPr>
        <p:spPr>
          <a:xfrm>
            <a:off x="438454" y="1853754"/>
            <a:ext cx="10616400" cy="511074"/>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a:t>Dashboard</a:t>
            </a:r>
            <a:endParaRPr lang="pt-BR" sz="1600" b="1"/>
          </a:p>
          <a:p>
            <a:pPr marL="514350" lvl="0" indent="-514350" algn="l" rtl="0">
              <a:lnSpc>
                <a:spcPct val="100000"/>
              </a:lnSpc>
              <a:spcBef>
                <a:spcPts val="0"/>
              </a:spcBef>
              <a:spcAft>
                <a:spcPts val="0"/>
              </a:spcAft>
              <a:buSzPts val="1800"/>
              <a:buFont typeface="Gill Sans"/>
              <a:buAutoNum type="romanUcPeriod" startAt="7"/>
            </a:pPr>
            <a:endParaRPr lang="pt-BR" sz="1600" b="1"/>
          </a:p>
          <a:p>
            <a:pPr marL="971550" lvl="1" indent="-514350">
              <a:lnSpc>
                <a:spcPct val="100000"/>
              </a:lnSpc>
              <a:spcBef>
                <a:spcPts val="0"/>
              </a:spcBef>
            </a:pPr>
            <a:endParaRPr lang="pt-BR" sz="1600" b="1" dirty="0"/>
          </a:p>
        </p:txBody>
      </p:sp>
      <p:pic>
        <p:nvPicPr>
          <p:cNvPr id="3" name="Imagem 2">
            <a:extLst>
              <a:ext uri="{FF2B5EF4-FFF2-40B4-BE49-F238E27FC236}">
                <a16:creationId xmlns:a16="http://schemas.microsoft.com/office/drawing/2014/main" id="{089D70D7-8F34-FF56-46C8-944B34791A22}"/>
              </a:ext>
            </a:extLst>
          </p:cNvPr>
          <p:cNvPicPr>
            <a:picLocks noChangeAspect="1"/>
          </p:cNvPicPr>
          <p:nvPr/>
        </p:nvPicPr>
        <p:blipFill>
          <a:blip r:embed="rId3"/>
          <a:stretch>
            <a:fillRect/>
          </a:stretch>
        </p:blipFill>
        <p:spPr>
          <a:xfrm>
            <a:off x="3570558" y="2364828"/>
            <a:ext cx="5050883" cy="3603798"/>
          </a:xfrm>
          <a:prstGeom prst="rect">
            <a:avLst/>
          </a:prstGeom>
        </p:spPr>
      </p:pic>
    </p:spTree>
    <p:extLst>
      <p:ext uri="{BB962C8B-B14F-4D97-AF65-F5344CB8AC3E}">
        <p14:creationId xmlns:p14="http://schemas.microsoft.com/office/powerpoint/2010/main" val="445991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88FF3480-1EA7-A7F3-18FE-AF1F67445AF3}"/>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B9F587AC-0BC7-AFBA-3D17-77136E318ACC}"/>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a:t>VERSÃO PRELIMINAR DO MVP, BASEADO NA ARQUITETURA E PROTÓTIPOS </a:t>
            </a:r>
            <a:endParaRPr lang="pt-BR" dirty="0"/>
          </a:p>
        </p:txBody>
      </p:sp>
      <p:sp>
        <p:nvSpPr>
          <p:cNvPr id="224" name="Google Shape;224;p30">
            <a:extLst>
              <a:ext uri="{FF2B5EF4-FFF2-40B4-BE49-F238E27FC236}">
                <a16:creationId xmlns:a16="http://schemas.microsoft.com/office/drawing/2014/main" id="{F6046A33-A498-7C99-20B2-4C2D2A23303A}"/>
              </a:ext>
            </a:extLst>
          </p:cNvPr>
          <p:cNvSpPr txBox="1">
            <a:spLocks noGrp="1"/>
          </p:cNvSpPr>
          <p:nvPr>
            <p:ph type="body" idx="1"/>
          </p:nvPr>
        </p:nvSpPr>
        <p:spPr>
          <a:xfrm>
            <a:off x="438454" y="1853754"/>
            <a:ext cx="10616400" cy="511074"/>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a:t>Dashboard</a:t>
            </a:r>
            <a:endParaRPr lang="pt-BR" sz="1600" b="1"/>
          </a:p>
          <a:p>
            <a:pPr marL="514350" lvl="0" indent="-514350" algn="l" rtl="0">
              <a:lnSpc>
                <a:spcPct val="100000"/>
              </a:lnSpc>
              <a:spcBef>
                <a:spcPts val="0"/>
              </a:spcBef>
              <a:spcAft>
                <a:spcPts val="0"/>
              </a:spcAft>
              <a:buSzPts val="1800"/>
              <a:buFont typeface="Gill Sans"/>
              <a:buAutoNum type="romanUcPeriod" startAt="7"/>
            </a:pPr>
            <a:endParaRPr lang="pt-BR" sz="1600" b="1"/>
          </a:p>
          <a:p>
            <a:pPr marL="971550" lvl="1" indent="-514350">
              <a:lnSpc>
                <a:spcPct val="100000"/>
              </a:lnSpc>
              <a:spcBef>
                <a:spcPts val="0"/>
              </a:spcBef>
            </a:pPr>
            <a:endParaRPr lang="pt-BR" sz="1600" b="1" dirty="0"/>
          </a:p>
        </p:txBody>
      </p:sp>
      <p:pic>
        <p:nvPicPr>
          <p:cNvPr id="4" name="Imagem 3">
            <a:extLst>
              <a:ext uri="{FF2B5EF4-FFF2-40B4-BE49-F238E27FC236}">
                <a16:creationId xmlns:a16="http://schemas.microsoft.com/office/drawing/2014/main" id="{68A6D820-9661-E5E4-43D5-4CF5C8A75DBE}"/>
              </a:ext>
            </a:extLst>
          </p:cNvPr>
          <p:cNvPicPr>
            <a:picLocks noChangeAspect="1"/>
          </p:cNvPicPr>
          <p:nvPr/>
        </p:nvPicPr>
        <p:blipFill>
          <a:blip r:embed="rId3"/>
          <a:stretch>
            <a:fillRect/>
          </a:stretch>
        </p:blipFill>
        <p:spPr>
          <a:xfrm>
            <a:off x="3086596" y="2109292"/>
            <a:ext cx="6186208" cy="4026038"/>
          </a:xfrm>
          <a:prstGeom prst="rect">
            <a:avLst/>
          </a:prstGeom>
        </p:spPr>
      </p:pic>
    </p:spTree>
    <p:extLst>
      <p:ext uri="{BB962C8B-B14F-4D97-AF65-F5344CB8AC3E}">
        <p14:creationId xmlns:p14="http://schemas.microsoft.com/office/powerpoint/2010/main" val="257051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A624F0C1-DC4A-2F8B-9499-E1F2ACC02F2A}"/>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1A56E8FC-5209-CA4F-AF09-17C301DD7C92}"/>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a:t>VERSÃO PRELIMINAR DO MVP, BASEADO NA ARQUITETURA E PROTÓTIPOS </a:t>
            </a:r>
            <a:endParaRPr lang="pt-BR" dirty="0"/>
          </a:p>
        </p:txBody>
      </p:sp>
      <p:sp>
        <p:nvSpPr>
          <p:cNvPr id="224" name="Google Shape;224;p30">
            <a:extLst>
              <a:ext uri="{FF2B5EF4-FFF2-40B4-BE49-F238E27FC236}">
                <a16:creationId xmlns:a16="http://schemas.microsoft.com/office/drawing/2014/main" id="{938A63D9-F324-3466-B7D6-87D548AD0A5C}"/>
              </a:ext>
            </a:extLst>
          </p:cNvPr>
          <p:cNvSpPr txBox="1">
            <a:spLocks noGrp="1"/>
          </p:cNvSpPr>
          <p:nvPr>
            <p:ph type="body" idx="1"/>
          </p:nvPr>
        </p:nvSpPr>
        <p:spPr>
          <a:xfrm>
            <a:off x="438454" y="1853754"/>
            <a:ext cx="10616400" cy="511074"/>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a:t>Dashboard</a:t>
            </a:r>
            <a:endParaRPr lang="pt-BR" sz="1600" b="1"/>
          </a:p>
          <a:p>
            <a:pPr marL="514350" lvl="0" indent="-514350" algn="l" rtl="0">
              <a:lnSpc>
                <a:spcPct val="100000"/>
              </a:lnSpc>
              <a:spcBef>
                <a:spcPts val="0"/>
              </a:spcBef>
              <a:spcAft>
                <a:spcPts val="0"/>
              </a:spcAft>
              <a:buSzPts val="1800"/>
              <a:buFont typeface="Gill Sans"/>
              <a:buAutoNum type="romanUcPeriod" startAt="7"/>
            </a:pPr>
            <a:endParaRPr lang="pt-BR" sz="1600" b="1"/>
          </a:p>
          <a:p>
            <a:pPr marL="971550" lvl="1" indent="-514350">
              <a:lnSpc>
                <a:spcPct val="100000"/>
              </a:lnSpc>
              <a:spcBef>
                <a:spcPts val="0"/>
              </a:spcBef>
            </a:pPr>
            <a:endParaRPr lang="pt-BR" sz="1600" b="1" dirty="0"/>
          </a:p>
        </p:txBody>
      </p:sp>
      <p:pic>
        <p:nvPicPr>
          <p:cNvPr id="6" name="Imagem 5">
            <a:extLst>
              <a:ext uri="{FF2B5EF4-FFF2-40B4-BE49-F238E27FC236}">
                <a16:creationId xmlns:a16="http://schemas.microsoft.com/office/drawing/2014/main" id="{0CEA8029-D4F2-AC6B-07A9-566B63E7C399}"/>
              </a:ext>
            </a:extLst>
          </p:cNvPr>
          <p:cNvPicPr>
            <a:picLocks noChangeAspect="1"/>
          </p:cNvPicPr>
          <p:nvPr/>
        </p:nvPicPr>
        <p:blipFill>
          <a:blip r:embed="rId3"/>
          <a:stretch>
            <a:fillRect/>
          </a:stretch>
        </p:blipFill>
        <p:spPr>
          <a:xfrm>
            <a:off x="2626317" y="2549659"/>
            <a:ext cx="6939366" cy="3585670"/>
          </a:xfrm>
          <a:prstGeom prst="rect">
            <a:avLst/>
          </a:prstGeom>
        </p:spPr>
      </p:pic>
    </p:spTree>
    <p:extLst>
      <p:ext uri="{BB962C8B-B14F-4D97-AF65-F5344CB8AC3E}">
        <p14:creationId xmlns:p14="http://schemas.microsoft.com/office/powerpoint/2010/main" val="3787480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51F94CF2-511C-618B-536D-EC4D54B404B1}"/>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15A42790-C19C-C574-D333-DE968F1D43B1}"/>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4DDDA672-374E-5EC2-F269-2DA062AFC919}"/>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Scripts Python</a:t>
            </a:r>
            <a:endParaRPr lang="pt-BR" sz="1600" b="1" dirty="0"/>
          </a:p>
          <a:p>
            <a:pPr marL="1143000" lvl="2" indent="-127000" algn="l" rtl="0">
              <a:lnSpc>
                <a:spcPct val="100000"/>
              </a:lnSpc>
              <a:spcBef>
                <a:spcPts val="500"/>
              </a:spcBef>
              <a:spcAft>
                <a:spcPts val="0"/>
              </a:spcAft>
              <a:buSzPts val="1600"/>
              <a:buFont typeface="Noto Sans Symbols"/>
              <a:buNone/>
            </a:pPr>
            <a:endParaRPr dirty="0"/>
          </a:p>
        </p:txBody>
      </p:sp>
      <p:pic>
        <p:nvPicPr>
          <p:cNvPr id="4" name="Imagem 3">
            <a:extLst>
              <a:ext uri="{FF2B5EF4-FFF2-40B4-BE49-F238E27FC236}">
                <a16:creationId xmlns:a16="http://schemas.microsoft.com/office/drawing/2014/main" id="{0BE614A4-64C6-2A9C-E39D-64FD88069E00}"/>
              </a:ext>
            </a:extLst>
          </p:cNvPr>
          <p:cNvPicPr>
            <a:picLocks noChangeAspect="1"/>
          </p:cNvPicPr>
          <p:nvPr/>
        </p:nvPicPr>
        <p:blipFill>
          <a:blip r:embed="rId3"/>
          <a:stretch>
            <a:fillRect/>
          </a:stretch>
        </p:blipFill>
        <p:spPr>
          <a:xfrm>
            <a:off x="2862686" y="2418362"/>
            <a:ext cx="6466627" cy="3374383"/>
          </a:xfrm>
          <a:prstGeom prst="rect">
            <a:avLst/>
          </a:prstGeom>
        </p:spPr>
      </p:pic>
    </p:spTree>
    <p:extLst>
      <p:ext uri="{BB962C8B-B14F-4D97-AF65-F5344CB8AC3E}">
        <p14:creationId xmlns:p14="http://schemas.microsoft.com/office/powerpoint/2010/main" val="2147888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DD2FD71A-0A49-DA94-3093-331D37880561}"/>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06238F22-6292-C475-8343-AB2F6CACD44F}"/>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6B491400-DACC-FA2A-2005-25989000320A}"/>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Scripts Python</a:t>
            </a:r>
          </a:p>
          <a:p>
            <a:pPr marL="1143000" lvl="2" indent="-127000" algn="l" rtl="0">
              <a:lnSpc>
                <a:spcPct val="100000"/>
              </a:lnSpc>
              <a:spcBef>
                <a:spcPts val="500"/>
              </a:spcBef>
              <a:spcAft>
                <a:spcPts val="0"/>
              </a:spcAft>
              <a:buSzPts val="1600"/>
              <a:buFont typeface="Noto Sans Symbols"/>
              <a:buNone/>
            </a:pPr>
            <a:endParaRPr dirty="0"/>
          </a:p>
        </p:txBody>
      </p:sp>
      <p:pic>
        <p:nvPicPr>
          <p:cNvPr id="3" name="Imagem 2">
            <a:extLst>
              <a:ext uri="{FF2B5EF4-FFF2-40B4-BE49-F238E27FC236}">
                <a16:creationId xmlns:a16="http://schemas.microsoft.com/office/drawing/2014/main" id="{8D8DB6BA-9439-79A0-110A-2C5F3559C320}"/>
              </a:ext>
            </a:extLst>
          </p:cNvPr>
          <p:cNvPicPr>
            <a:picLocks noChangeAspect="1"/>
          </p:cNvPicPr>
          <p:nvPr/>
        </p:nvPicPr>
        <p:blipFill>
          <a:blip r:embed="rId3"/>
          <a:stretch>
            <a:fillRect/>
          </a:stretch>
        </p:blipFill>
        <p:spPr>
          <a:xfrm>
            <a:off x="3518708" y="2210750"/>
            <a:ext cx="5154584" cy="3789607"/>
          </a:xfrm>
          <a:prstGeom prst="rect">
            <a:avLst/>
          </a:prstGeom>
        </p:spPr>
      </p:pic>
    </p:spTree>
    <p:extLst>
      <p:ext uri="{BB962C8B-B14F-4D97-AF65-F5344CB8AC3E}">
        <p14:creationId xmlns:p14="http://schemas.microsoft.com/office/powerpoint/2010/main" val="1365581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11BB200C-D67F-7933-02D6-A80BE20854C4}"/>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9995E0B3-B35D-FEE5-CF0E-2AF74668A9CA}"/>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9C758AA7-00D0-C993-93CB-8B9C5C49214D}"/>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Scripts Python</a:t>
            </a:r>
          </a:p>
          <a:p>
            <a:pPr marL="1143000" lvl="2" indent="-127000" algn="l" rtl="0">
              <a:lnSpc>
                <a:spcPct val="100000"/>
              </a:lnSpc>
              <a:spcBef>
                <a:spcPts val="500"/>
              </a:spcBef>
              <a:spcAft>
                <a:spcPts val="0"/>
              </a:spcAft>
              <a:buSzPts val="1600"/>
              <a:buFont typeface="Noto Sans Symbols"/>
              <a:buNone/>
            </a:pPr>
            <a:endParaRPr dirty="0"/>
          </a:p>
        </p:txBody>
      </p:sp>
      <p:pic>
        <p:nvPicPr>
          <p:cNvPr id="4" name="Imagem 3">
            <a:extLst>
              <a:ext uri="{FF2B5EF4-FFF2-40B4-BE49-F238E27FC236}">
                <a16:creationId xmlns:a16="http://schemas.microsoft.com/office/drawing/2014/main" id="{D9EA5395-1A11-778C-6CBB-F23250DAC43C}"/>
              </a:ext>
            </a:extLst>
          </p:cNvPr>
          <p:cNvPicPr>
            <a:picLocks noChangeAspect="1"/>
          </p:cNvPicPr>
          <p:nvPr/>
        </p:nvPicPr>
        <p:blipFill>
          <a:blip r:embed="rId3"/>
          <a:stretch>
            <a:fillRect/>
          </a:stretch>
        </p:blipFill>
        <p:spPr>
          <a:xfrm>
            <a:off x="799361" y="2293141"/>
            <a:ext cx="10593278" cy="3353268"/>
          </a:xfrm>
          <a:prstGeom prst="rect">
            <a:avLst/>
          </a:prstGeom>
        </p:spPr>
      </p:pic>
    </p:spTree>
    <p:extLst>
      <p:ext uri="{BB962C8B-B14F-4D97-AF65-F5344CB8AC3E}">
        <p14:creationId xmlns:p14="http://schemas.microsoft.com/office/powerpoint/2010/main" val="592630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5050200E-9599-8075-B92C-EAB6FB1C606D}"/>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C6367355-925E-630F-5B32-63C63F5522FB}"/>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32D17DAC-59D0-7BC4-EB39-293A79E8FA16}"/>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Scripts Python</a:t>
            </a:r>
          </a:p>
          <a:p>
            <a:pPr marL="1143000" lvl="2" indent="-127000" algn="l" rtl="0">
              <a:lnSpc>
                <a:spcPct val="100000"/>
              </a:lnSpc>
              <a:spcBef>
                <a:spcPts val="500"/>
              </a:spcBef>
              <a:spcAft>
                <a:spcPts val="0"/>
              </a:spcAft>
              <a:buSzPts val="1600"/>
              <a:buFont typeface="Noto Sans Symbols"/>
              <a:buNone/>
            </a:pPr>
            <a:endParaRPr dirty="0"/>
          </a:p>
        </p:txBody>
      </p:sp>
      <p:pic>
        <p:nvPicPr>
          <p:cNvPr id="3" name="Imagem 2">
            <a:extLst>
              <a:ext uri="{FF2B5EF4-FFF2-40B4-BE49-F238E27FC236}">
                <a16:creationId xmlns:a16="http://schemas.microsoft.com/office/drawing/2014/main" id="{04A31E64-89FD-A01E-6596-63B6B7A1E93D}"/>
              </a:ext>
            </a:extLst>
          </p:cNvPr>
          <p:cNvPicPr>
            <a:picLocks noChangeAspect="1"/>
          </p:cNvPicPr>
          <p:nvPr/>
        </p:nvPicPr>
        <p:blipFill>
          <a:blip r:embed="rId3"/>
          <a:stretch>
            <a:fillRect/>
          </a:stretch>
        </p:blipFill>
        <p:spPr>
          <a:xfrm>
            <a:off x="742203" y="2595631"/>
            <a:ext cx="10707594" cy="3019846"/>
          </a:xfrm>
          <a:prstGeom prst="rect">
            <a:avLst/>
          </a:prstGeom>
        </p:spPr>
      </p:pic>
    </p:spTree>
    <p:extLst>
      <p:ext uri="{BB962C8B-B14F-4D97-AF65-F5344CB8AC3E}">
        <p14:creationId xmlns:p14="http://schemas.microsoft.com/office/powerpoint/2010/main" val="471139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E4ED003B-280E-E5D3-DE87-8DEF84BCA7C0}"/>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4B7166C3-3F4A-7D1B-5A0F-518123750114}"/>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DB683AAD-D121-84B3-021E-475D582B7E1F}"/>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Scripts Python</a:t>
            </a:r>
          </a:p>
          <a:p>
            <a:pPr marL="1143000" lvl="2" indent="-127000" algn="l" rtl="0">
              <a:lnSpc>
                <a:spcPct val="100000"/>
              </a:lnSpc>
              <a:spcBef>
                <a:spcPts val="500"/>
              </a:spcBef>
              <a:spcAft>
                <a:spcPts val="0"/>
              </a:spcAft>
              <a:buSzPts val="1600"/>
              <a:buFont typeface="Noto Sans Symbols"/>
              <a:buNone/>
            </a:pPr>
            <a:endParaRPr dirty="0"/>
          </a:p>
        </p:txBody>
      </p:sp>
      <p:pic>
        <p:nvPicPr>
          <p:cNvPr id="4" name="Imagem 3">
            <a:extLst>
              <a:ext uri="{FF2B5EF4-FFF2-40B4-BE49-F238E27FC236}">
                <a16:creationId xmlns:a16="http://schemas.microsoft.com/office/drawing/2014/main" id="{B5C129ED-27C3-AB53-B917-B48DAFD6A279}"/>
              </a:ext>
            </a:extLst>
          </p:cNvPr>
          <p:cNvPicPr>
            <a:picLocks noChangeAspect="1"/>
          </p:cNvPicPr>
          <p:nvPr/>
        </p:nvPicPr>
        <p:blipFill>
          <a:blip r:embed="rId3"/>
          <a:stretch>
            <a:fillRect/>
          </a:stretch>
        </p:blipFill>
        <p:spPr>
          <a:xfrm>
            <a:off x="3018504" y="2210423"/>
            <a:ext cx="6123334" cy="3682602"/>
          </a:xfrm>
          <a:prstGeom prst="rect">
            <a:avLst/>
          </a:prstGeom>
        </p:spPr>
      </p:pic>
    </p:spTree>
    <p:extLst>
      <p:ext uri="{BB962C8B-B14F-4D97-AF65-F5344CB8AC3E}">
        <p14:creationId xmlns:p14="http://schemas.microsoft.com/office/powerpoint/2010/main" val="2518421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84B03BA0-4714-5987-F344-D78292202077}"/>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1DC10D34-CAAE-1457-E4D7-05A7443C1AB7}"/>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6DFEBF25-9051-E967-8312-FA2FF3CFE312}"/>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Scripts Python</a:t>
            </a:r>
          </a:p>
          <a:p>
            <a:pPr marL="1143000" lvl="2" indent="-127000" algn="l" rtl="0">
              <a:lnSpc>
                <a:spcPct val="100000"/>
              </a:lnSpc>
              <a:spcBef>
                <a:spcPts val="500"/>
              </a:spcBef>
              <a:spcAft>
                <a:spcPts val="0"/>
              </a:spcAft>
              <a:buSzPts val="1600"/>
              <a:buFont typeface="Noto Sans Symbols"/>
              <a:buNone/>
            </a:pPr>
            <a:endParaRPr dirty="0"/>
          </a:p>
        </p:txBody>
      </p:sp>
      <p:pic>
        <p:nvPicPr>
          <p:cNvPr id="3" name="Imagem 2">
            <a:extLst>
              <a:ext uri="{FF2B5EF4-FFF2-40B4-BE49-F238E27FC236}">
                <a16:creationId xmlns:a16="http://schemas.microsoft.com/office/drawing/2014/main" id="{AFF62AA7-9468-8DE2-75AB-1281FD8AEB8B}"/>
              </a:ext>
            </a:extLst>
          </p:cNvPr>
          <p:cNvPicPr>
            <a:picLocks noChangeAspect="1"/>
          </p:cNvPicPr>
          <p:nvPr/>
        </p:nvPicPr>
        <p:blipFill>
          <a:blip r:embed="rId3"/>
          <a:stretch>
            <a:fillRect/>
          </a:stretch>
        </p:blipFill>
        <p:spPr>
          <a:xfrm>
            <a:off x="2907751" y="2270468"/>
            <a:ext cx="6686805" cy="3721561"/>
          </a:xfrm>
          <a:prstGeom prst="rect">
            <a:avLst/>
          </a:prstGeom>
        </p:spPr>
      </p:pic>
    </p:spTree>
    <p:extLst>
      <p:ext uri="{BB962C8B-B14F-4D97-AF65-F5344CB8AC3E}">
        <p14:creationId xmlns:p14="http://schemas.microsoft.com/office/powerpoint/2010/main" val="44293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Gill Sans"/>
              <a:buNone/>
            </a:pPr>
            <a:r>
              <a:rPr lang="pt-BR" sz="2800"/>
              <a:t>PROBLEMAS DE NEGÓCIO E SOLUÇÕES PLANEJADAS</a:t>
            </a:r>
            <a:endParaRPr/>
          </a:p>
        </p:txBody>
      </p:sp>
      <p:sp>
        <p:nvSpPr>
          <p:cNvPr id="124" name="Google Shape;124;p15"/>
          <p:cNvSpPr txBox="1">
            <a:spLocks noGrp="1"/>
          </p:cNvSpPr>
          <p:nvPr>
            <p:ph type="body" idx="1"/>
          </p:nvPr>
        </p:nvSpPr>
        <p:spPr>
          <a:xfrm>
            <a:off x="438452" y="1853750"/>
            <a:ext cx="5114700" cy="4503600"/>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SzPts val="1800"/>
              <a:buFont typeface="Gill Sans"/>
              <a:buAutoNum type="romanUcPeriod"/>
            </a:pPr>
            <a:r>
              <a:rPr lang="pt-BR" sz="1800" b="1" dirty="0"/>
              <a:t>Distribuição do Número de Clientes por Número de Pedidos</a:t>
            </a:r>
            <a:endParaRPr dirty="0"/>
          </a:p>
          <a:p>
            <a:pPr marL="685800" lvl="1" indent="-139700" algn="l" rtl="0">
              <a:lnSpc>
                <a:spcPct val="100000"/>
              </a:lnSpc>
              <a:spcBef>
                <a:spcPts val="500"/>
              </a:spcBef>
              <a:spcAft>
                <a:spcPts val="0"/>
              </a:spcAft>
              <a:buSzPts val="1400"/>
              <a:buNone/>
            </a:pPr>
            <a:endParaRPr sz="1400" dirty="0"/>
          </a:p>
          <a:p>
            <a:pPr marL="685800" lvl="1" indent="-228600" algn="l" rtl="0">
              <a:lnSpc>
                <a:spcPct val="100000"/>
              </a:lnSpc>
              <a:spcBef>
                <a:spcPts val="500"/>
              </a:spcBef>
              <a:spcAft>
                <a:spcPts val="0"/>
              </a:spcAft>
              <a:buSzPts val="1400"/>
              <a:buChar char="•"/>
            </a:pPr>
            <a:r>
              <a:rPr lang="pt-BR" sz="1400" dirty="0"/>
              <a:t>O gráfico revela a frequência de compras dos clientes, com destaque para uma baixa recorrência em um grupo significativo. </a:t>
            </a:r>
            <a:endParaRPr dirty="0"/>
          </a:p>
          <a:p>
            <a:pPr marL="685800" lvl="1" indent="-228600" algn="l" rtl="0">
              <a:lnSpc>
                <a:spcPct val="100000"/>
              </a:lnSpc>
              <a:spcBef>
                <a:spcPts val="500"/>
              </a:spcBef>
              <a:spcAft>
                <a:spcPts val="0"/>
              </a:spcAft>
              <a:buSzPts val="1400"/>
              <a:buChar char="•"/>
            </a:pPr>
            <a:r>
              <a:rPr lang="pt-BR" sz="1400" dirty="0"/>
              <a:t>Focaremos em estratégias para aumentar a retenção desse público, maximizando o potencial de recompra.</a:t>
            </a:r>
            <a:endParaRPr dirty="0"/>
          </a:p>
          <a:p>
            <a:pPr marL="685800" lvl="1" indent="-139700" algn="l" rtl="0">
              <a:lnSpc>
                <a:spcPct val="100000"/>
              </a:lnSpc>
              <a:spcBef>
                <a:spcPts val="500"/>
              </a:spcBef>
              <a:spcAft>
                <a:spcPts val="0"/>
              </a:spcAft>
              <a:buSzPts val="1400"/>
              <a:buNone/>
            </a:pPr>
            <a:endParaRPr sz="1400" b="1" dirty="0"/>
          </a:p>
        </p:txBody>
      </p:sp>
      <p:pic>
        <p:nvPicPr>
          <p:cNvPr id="125" name="Google Shape;125;p15" descr="Gráfico, Gráfico de dispersão"/>
          <p:cNvPicPr preferRelativeResize="0"/>
          <p:nvPr/>
        </p:nvPicPr>
        <p:blipFill rotWithShape="1">
          <a:blip r:embed="rId3">
            <a:alphaModFix/>
          </a:blip>
          <a:srcRect/>
          <a:stretch/>
        </p:blipFill>
        <p:spPr>
          <a:xfrm>
            <a:off x="5553010" y="1946407"/>
            <a:ext cx="6553935" cy="348095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F5EB4F30-4B0F-1BEA-9522-432995B59984}"/>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E7B4133D-2D36-834C-0284-03E0DF6DCE8C}"/>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43EF6CD3-C37E-9AF0-AE80-627F71652A61}"/>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Scripts Python</a:t>
            </a:r>
          </a:p>
          <a:p>
            <a:pPr marL="1143000" lvl="2" indent="-127000" algn="l" rtl="0">
              <a:lnSpc>
                <a:spcPct val="100000"/>
              </a:lnSpc>
              <a:spcBef>
                <a:spcPts val="500"/>
              </a:spcBef>
              <a:spcAft>
                <a:spcPts val="0"/>
              </a:spcAft>
              <a:buSzPts val="1600"/>
              <a:buFont typeface="Noto Sans Symbols"/>
              <a:buNone/>
            </a:pPr>
            <a:endParaRPr dirty="0"/>
          </a:p>
        </p:txBody>
      </p:sp>
      <p:pic>
        <p:nvPicPr>
          <p:cNvPr id="3" name="Imagem 2">
            <a:extLst>
              <a:ext uri="{FF2B5EF4-FFF2-40B4-BE49-F238E27FC236}">
                <a16:creationId xmlns:a16="http://schemas.microsoft.com/office/drawing/2014/main" id="{5241B094-D3A0-F1A1-EEED-F1D0F4A899A6}"/>
              </a:ext>
            </a:extLst>
          </p:cNvPr>
          <p:cNvPicPr>
            <a:picLocks noChangeAspect="1"/>
          </p:cNvPicPr>
          <p:nvPr/>
        </p:nvPicPr>
        <p:blipFill>
          <a:blip r:embed="rId3"/>
          <a:stretch>
            <a:fillRect/>
          </a:stretch>
        </p:blipFill>
        <p:spPr>
          <a:xfrm>
            <a:off x="3156155" y="2154735"/>
            <a:ext cx="5600414" cy="3901638"/>
          </a:xfrm>
          <a:prstGeom prst="rect">
            <a:avLst/>
          </a:prstGeom>
        </p:spPr>
      </p:pic>
    </p:spTree>
    <p:extLst>
      <p:ext uri="{BB962C8B-B14F-4D97-AF65-F5344CB8AC3E}">
        <p14:creationId xmlns:p14="http://schemas.microsoft.com/office/powerpoint/2010/main" val="4118513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DBFDC905-A1B1-EF8C-A785-CC25A42C0ECC}"/>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7A44A9DA-B069-1150-84F3-AFA5FDBFFA74}"/>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A64C7C52-075D-D02D-644A-8775D779751F}"/>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Scripts Python</a:t>
            </a:r>
          </a:p>
          <a:p>
            <a:pPr marL="1143000" lvl="2" indent="-127000" algn="l" rtl="0">
              <a:lnSpc>
                <a:spcPct val="100000"/>
              </a:lnSpc>
              <a:spcBef>
                <a:spcPts val="500"/>
              </a:spcBef>
              <a:spcAft>
                <a:spcPts val="0"/>
              </a:spcAft>
              <a:buSzPts val="1600"/>
              <a:buFont typeface="Noto Sans Symbols"/>
              <a:buNone/>
            </a:pPr>
            <a:endParaRPr dirty="0"/>
          </a:p>
        </p:txBody>
      </p:sp>
      <p:pic>
        <p:nvPicPr>
          <p:cNvPr id="3" name="Imagem 2">
            <a:extLst>
              <a:ext uri="{FF2B5EF4-FFF2-40B4-BE49-F238E27FC236}">
                <a16:creationId xmlns:a16="http://schemas.microsoft.com/office/drawing/2014/main" id="{65A2C023-CAF4-5040-920C-2E92AE62BD02}"/>
              </a:ext>
            </a:extLst>
          </p:cNvPr>
          <p:cNvPicPr>
            <a:picLocks noChangeAspect="1"/>
          </p:cNvPicPr>
          <p:nvPr/>
        </p:nvPicPr>
        <p:blipFill>
          <a:blip r:embed="rId3"/>
          <a:stretch>
            <a:fillRect/>
          </a:stretch>
        </p:blipFill>
        <p:spPr>
          <a:xfrm>
            <a:off x="2954590" y="2242682"/>
            <a:ext cx="6282819" cy="3810799"/>
          </a:xfrm>
          <a:prstGeom prst="rect">
            <a:avLst/>
          </a:prstGeom>
        </p:spPr>
      </p:pic>
    </p:spTree>
    <p:extLst>
      <p:ext uri="{BB962C8B-B14F-4D97-AF65-F5344CB8AC3E}">
        <p14:creationId xmlns:p14="http://schemas.microsoft.com/office/powerpoint/2010/main" val="3294861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C0FA2A9F-A585-04EC-8022-EE488DF83A46}"/>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FD099A96-EE37-141E-D0AF-C44819BF6708}"/>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AC783C1C-65CF-8317-1CC3-180FB999BA4B}"/>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Scripts Python</a:t>
            </a:r>
          </a:p>
          <a:p>
            <a:pPr marL="1143000" lvl="2" indent="-127000" algn="l" rtl="0">
              <a:lnSpc>
                <a:spcPct val="100000"/>
              </a:lnSpc>
              <a:spcBef>
                <a:spcPts val="500"/>
              </a:spcBef>
              <a:spcAft>
                <a:spcPts val="0"/>
              </a:spcAft>
              <a:buSzPts val="1600"/>
              <a:buFont typeface="Noto Sans Symbols"/>
              <a:buNone/>
            </a:pPr>
            <a:endParaRPr dirty="0"/>
          </a:p>
        </p:txBody>
      </p:sp>
      <p:pic>
        <p:nvPicPr>
          <p:cNvPr id="4" name="Imagem 3">
            <a:extLst>
              <a:ext uri="{FF2B5EF4-FFF2-40B4-BE49-F238E27FC236}">
                <a16:creationId xmlns:a16="http://schemas.microsoft.com/office/drawing/2014/main" id="{F30792C0-ACF1-8929-A5B0-530777F7EF16}"/>
              </a:ext>
            </a:extLst>
          </p:cNvPr>
          <p:cNvPicPr>
            <a:picLocks noChangeAspect="1"/>
          </p:cNvPicPr>
          <p:nvPr/>
        </p:nvPicPr>
        <p:blipFill>
          <a:blip r:embed="rId3"/>
          <a:stretch>
            <a:fillRect/>
          </a:stretch>
        </p:blipFill>
        <p:spPr>
          <a:xfrm>
            <a:off x="3267997" y="2013477"/>
            <a:ext cx="5656006" cy="4040004"/>
          </a:xfrm>
          <a:prstGeom prst="rect">
            <a:avLst/>
          </a:prstGeom>
        </p:spPr>
      </p:pic>
    </p:spTree>
    <p:extLst>
      <p:ext uri="{BB962C8B-B14F-4D97-AF65-F5344CB8AC3E}">
        <p14:creationId xmlns:p14="http://schemas.microsoft.com/office/powerpoint/2010/main" val="3953929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367AB6E8-0434-D1AB-2C9A-F05C0613D2C4}"/>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C55C4503-85F3-497B-5B40-EAE6D825E179}"/>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8CD43365-6010-D05E-A711-7F1310E02B40}"/>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Scripts Python</a:t>
            </a:r>
          </a:p>
          <a:p>
            <a:pPr marL="1301750" lvl="2" indent="-285750">
              <a:lnSpc>
                <a:spcPct val="100000"/>
              </a:lnSpc>
              <a:buSzPts val="1600"/>
            </a:pPr>
            <a:r>
              <a:rPr lang="pt-BR" dirty="0"/>
              <a:t>Previsão de </a:t>
            </a:r>
            <a:r>
              <a:rPr lang="pt-BR" dirty="0" err="1"/>
              <a:t>Churn</a:t>
            </a:r>
            <a:r>
              <a:rPr lang="pt-BR" dirty="0"/>
              <a:t> (</a:t>
            </a:r>
            <a:r>
              <a:rPr lang="pt-BR" dirty="0" err="1"/>
              <a:t>cat_boost</a:t>
            </a:r>
            <a:r>
              <a:rPr lang="pt-BR" dirty="0"/>
              <a:t>)</a:t>
            </a:r>
          </a:p>
          <a:p>
            <a:pPr marL="1758950" lvl="3" indent="-285750">
              <a:lnSpc>
                <a:spcPct val="100000"/>
              </a:lnSpc>
              <a:buSzPts val="1600"/>
            </a:pPr>
            <a:r>
              <a:rPr lang="pt-BR" dirty="0"/>
              <a:t>Novos Features:</a:t>
            </a:r>
          </a:p>
          <a:p>
            <a:pPr marL="2216150" lvl="4" indent="-285750">
              <a:lnSpc>
                <a:spcPct val="100000"/>
              </a:lnSpc>
              <a:buSzPts val="1600"/>
            </a:pPr>
            <a:r>
              <a:rPr lang="pt-BR" dirty="0"/>
              <a:t>recência: dias desde a última compra</a:t>
            </a:r>
          </a:p>
          <a:p>
            <a:pPr marL="2216150" lvl="4" indent="-285750">
              <a:lnSpc>
                <a:spcPct val="100000"/>
              </a:lnSpc>
              <a:buSzPts val="1600"/>
            </a:pPr>
            <a:r>
              <a:rPr lang="pt-BR" dirty="0"/>
              <a:t>frequência: número total de compras</a:t>
            </a:r>
          </a:p>
          <a:p>
            <a:pPr marL="2216150" lvl="4" indent="-285750">
              <a:lnSpc>
                <a:spcPct val="100000"/>
              </a:lnSpc>
              <a:buSzPts val="1600"/>
            </a:pPr>
            <a:r>
              <a:rPr lang="pt-BR" dirty="0"/>
              <a:t>valor médio: ticket médio do cliente</a:t>
            </a:r>
          </a:p>
          <a:p>
            <a:pPr marL="1758950" lvl="3" indent="-285750">
              <a:lnSpc>
                <a:spcPct val="100000"/>
              </a:lnSpc>
              <a:buSzPts val="1600"/>
            </a:pPr>
            <a:r>
              <a:rPr lang="pt-BR" dirty="0"/>
              <a:t>Persistência do Modelo: Uso de </a:t>
            </a:r>
            <a:r>
              <a:rPr lang="pt-BR" dirty="0" err="1"/>
              <a:t>joblib</a:t>
            </a:r>
            <a:r>
              <a:rPr lang="pt-BR" dirty="0"/>
              <a:t> para salvar o modelo treinado</a:t>
            </a:r>
          </a:p>
        </p:txBody>
      </p:sp>
    </p:spTree>
    <p:extLst>
      <p:ext uri="{BB962C8B-B14F-4D97-AF65-F5344CB8AC3E}">
        <p14:creationId xmlns:p14="http://schemas.microsoft.com/office/powerpoint/2010/main" val="1353949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D3B96940-28F4-C00D-EC74-550D5BEF378F}"/>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79A4809F-C3C6-614C-7945-E1C93DA497D7}"/>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3627FB72-3570-A26A-B6A9-393BBFD48978}"/>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err="1"/>
              <a:t>Endpoints</a:t>
            </a:r>
            <a:r>
              <a:rPr lang="pt-BR" sz="1800" b="1" dirty="0"/>
              <a:t> Implementados</a:t>
            </a:r>
          </a:p>
          <a:p>
            <a:pPr marL="1301750" lvl="2" indent="-285750">
              <a:lnSpc>
                <a:spcPct val="100000"/>
              </a:lnSpc>
              <a:buSzPts val="1600"/>
            </a:pPr>
            <a:r>
              <a:rPr lang="pt-BR" dirty="0"/>
              <a:t>Recomendação de Produtos:</a:t>
            </a:r>
          </a:p>
          <a:p>
            <a:pPr marL="1758950" lvl="3" indent="-285750">
              <a:lnSpc>
                <a:spcPct val="100000"/>
              </a:lnSpc>
              <a:buSzPts val="1600"/>
            </a:pPr>
            <a:r>
              <a:rPr lang="pt-BR" dirty="0"/>
              <a:t>Baseada em histórico de compras</a:t>
            </a:r>
          </a:p>
          <a:p>
            <a:pPr marL="1758950" lvl="3" indent="-285750">
              <a:lnSpc>
                <a:spcPct val="100000"/>
              </a:lnSpc>
              <a:buSzPts val="1600"/>
            </a:pPr>
            <a:r>
              <a:rPr lang="pt-BR" dirty="0"/>
              <a:t>Query com GROUP BY e ORDER BY frequência</a:t>
            </a:r>
          </a:p>
          <a:p>
            <a:pPr marL="1301750" lvl="2" indent="-285750">
              <a:lnSpc>
                <a:spcPct val="100000"/>
              </a:lnSpc>
              <a:buSzPts val="1600"/>
            </a:pPr>
            <a:r>
              <a:rPr lang="pt-BR" dirty="0"/>
              <a:t>Probabilidade de </a:t>
            </a:r>
            <a:r>
              <a:rPr lang="pt-BR" dirty="0" err="1"/>
              <a:t>Churn</a:t>
            </a:r>
            <a:r>
              <a:rPr lang="pt-BR" dirty="0"/>
              <a:t>:</a:t>
            </a:r>
          </a:p>
          <a:p>
            <a:pPr marL="1758950" lvl="3" indent="-285750">
              <a:lnSpc>
                <a:spcPct val="100000"/>
              </a:lnSpc>
              <a:buSzPts val="1600"/>
            </a:pPr>
            <a:r>
              <a:rPr lang="pt-BR" dirty="0"/>
              <a:t>Integração direta com o modelo treinado</a:t>
            </a:r>
          </a:p>
          <a:p>
            <a:pPr marL="1758950" lvl="3" indent="-285750">
              <a:lnSpc>
                <a:spcPct val="100000"/>
              </a:lnSpc>
              <a:buSzPts val="1600"/>
            </a:pPr>
            <a:r>
              <a:rPr lang="pt-BR" dirty="0"/>
              <a:t>Retorno em formato percentual</a:t>
            </a:r>
          </a:p>
          <a:p>
            <a:pPr marL="1016000" lvl="2" indent="0">
              <a:lnSpc>
                <a:spcPct val="100000"/>
              </a:lnSpc>
              <a:buSzPts val="1600"/>
              <a:buNone/>
            </a:pPr>
            <a:endParaRPr lang="pt-BR" dirty="0"/>
          </a:p>
        </p:txBody>
      </p:sp>
    </p:spTree>
    <p:extLst>
      <p:ext uri="{BB962C8B-B14F-4D97-AF65-F5344CB8AC3E}">
        <p14:creationId xmlns:p14="http://schemas.microsoft.com/office/powerpoint/2010/main" val="1040479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C2AE8354-EEB1-5A4C-8198-060B14E3C936}"/>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29F1045B-76D9-66EC-CA25-59926EF348AB}"/>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8B140D66-41FB-585E-6576-830EE654F476}"/>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Tecnologias Utilizadas</a:t>
            </a:r>
          </a:p>
          <a:p>
            <a:pPr marL="1428750" lvl="2" indent="-514350">
              <a:lnSpc>
                <a:spcPct val="100000"/>
              </a:lnSpc>
              <a:spcBef>
                <a:spcPts val="0"/>
              </a:spcBef>
            </a:pPr>
            <a:r>
              <a:rPr lang="pt-BR" dirty="0" err="1"/>
              <a:t>SQLAlchemy</a:t>
            </a:r>
            <a:r>
              <a:rPr lang="pt-BR" dirty="0"/>
              <a:t>: Conexão com PostgreSQL</a:t>
            </a:r>
          </a:p>
          <a:p>
            <a:pPr marL="1428750" lvl="2" indent="-514350">
              <a:lnSpc>
                <a:spcPct val="100000"/>
              </a:lnSpc>
              <a:spcBef>
                <a:spcPts val="0"/>
              </a:spcBef>
            </a:pPr>
            <a:r>
              <a:rPr lang="pt-BR" dirty="0"/>
              <a:t>Modelo em Produção: Carregamento do .</a:t>
            </a:r>
            <a:r>
              <a:rPr lang="pt-BR" dirty="0" err="1"/>
              <a:t>pkl</a:t>
            </a:r>
            <a:r>
              <a:rPr lang="pt-BR" dirty="0"/>
              <a:t> treinado</a:t>
            </a:r>
          </a:p>
          <a:p>
            <a:pPr marL="1428750" lvl="2" indent="-514350">
              <a:lnSpc>
                <a:spcPct val="100000"/>
              </a:lnSpc>
              <a:spcBef>
                <a:spcPts val="0"/>
              </a:spcBef>
            </a:pPr>
            <a:endParaRPr lang="pt-BR" dirty="0"/>
          </a:p>
        </p:txBody>
      </p:sp>
    </p:spTree>
    <p:extLst>
      <p:ext uri="{BB962C8B-B14F-4D97-AF65-F5344CB8AC3E}">
        <p14:creationId xmlns:p14="http://schemas.microsoft.com/office/powerpoint/2010/main" val="3758934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a:t>FINALIZAÇÃO E AGRADECIMENTOS	</a:t>
            </a:r>
            <a:endParaRPr/>
          </a:p>
        </p:txBody>
      </p:sp>
      <p:sp>
        <p:nvSpPr>
          <p:cNvPr id="230" name="Google Shape;230;p31"/>
          <p:cNvSpPr txBox="1">
            <a:spLocks noGrp="1"/>
          </p:cNvSpPr>
          <p:nvPr>
            <p:ph type="body" idx="1"/>
          </p:nvPr>
        </p:nvSpPr>
        <p:spPr>
          <a:xfrm>
            <a:off x="1451579" y="2015733"/>
            <a:ext cx="9603275" cy="1794268"/>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pt-BR"/>
              <a:t>"Agradecemos a todos os envolvidos, incluindo nossa equipe de orientadores e colegas que contribuíram com insights valiosos para o desenvolvimento deste projeto. Agradecemos também à </a:t>
            </a:r>
            <a:r>
              <a:rPr lang="pt-BR" b="1"/>
              <a:t>IBM</a:t>
            </a:r>
            <a:r>
              <a:rPr lang="pt-BR"/>
              <a:t> pela oportunidade de estudar e propor melhorias para um desafio tão relevante e à nossa instituição pela orientação acadêmica."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Gill Sans"/>
              <a:buNone/>
            </a:pPr>
            <a:r>
              <a:rPr lang="pt-BR" sz="2800"/>
              <a:t>PROBLEMAS DE NEGÓCIO E SOLUÇÕES PLANEJADAS</a:t>
            </a:r>
            <a:endParaRPr/>
          </a:p>
        </p:txBody>
      </p:sp>
      <p:sp>
        <p:nvSpPr>
          <p:cNvPr id="131" name="Google Shape;131;p16"/>
          <p:cNvSpPr txBox="1">
            <a:spLocks noGrp="1"/>
          </p:cNvSpPr>
          <p:nvPr>
            <p:ph type="body" idx="1"/>
          </p:nvPr>
        </p:nvSpPr>
        <p:spPr>
          <a:xfrm>
            <a:off x="438452" y="1853750"/>
            <a:ext cx="5308200" cy="4503600"/>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SzPts val="1800"/>
              <a:buFont typeface="Gill Sans"/>
              <a:buAutoNum type="romanUcPeriod"/>
            </a:pPr>
            <a:r>
              <a:rPr lang="pt-BR" sz="1800" b="1" dirty="0"/>
              <a:t>Distribuição do Tempo até a Segunda Compra</a:t>
            </a:r>
            <a:endParaRPr dirty="0"/>
          </a:p>
          <a:p>
            <a:pPr marL="0" lvl="0" indent="0" algn="l" rtl="0">
              <a:lnSpc>
                <a:spcPct val="100000"/>
              </a:lnSpc>
              <a:spcBef>
                <a:spcPts val="1000"/>
              </a:spcBef>
              <a:spcAft>
                <a:spcPts val="0"/>
              </a:spcAft>
              <a:buSzPts val="1400"/>
              <a:buNone/>
            </a:pPr>
            <a:endParaRPr sz="1400" dirty="0"/>
          </a:p>
          <a:p>
            <a:pPr marL="685800" lvl="1" indent="-228600" algn="l" rtl="0">
              <a:lnSpc>
                <a:spcPct val="100000"/>
              </a:lnSpc>
              <a:spcBef>
                <a:spcPts val="500"/>
              </a:spcBef>
              <a:spcAft>
                <a:spcPts val="0"/>
              </a:spcAft>
              <a:buSzPts val="1400"/>
              <a:buChar char="•"/>
            </a:pPr>
            <a:r>
              <a:rPr lang="pt-BR" sz="1400" dirty="0"/>
              <a:t>O gráfico revela o intervalo de compras dos clientes.</a:t>
            </a:r>
            <a:endParaRPr dirty="0"/>
          </a:p>
          <a:p>
            <a:pPr marL="685800" lvl="1" indent="-228600" algn="l" rtl="0">
              <a:lnSpc>
                <a:spcPct val="100000"/>
              </a:lnSpc>
              <a:spcBef>
                <a:spcPts val="500"/>
              </a:spcBef>
              <a:spcAft>
                <a:spcPts val="0"/>
              </a:spcAft>
              <a:buSzPts val="1400"/>
              <a:buChar char="•"/>
            </a:pPr>
            <a:r>
              <a:rPr lang="pt-BR" sz="1400" dirty="0"/>
              <a:t>Focaremos em estratégias para diminuir o espaço de tempo entre as compras, maximizando o potencial de recompra.</a:t>
            </a:r>
            <a:endParaRPr dirty="0"/>
          </a:p>
          <a:p>
            <a:pPr marL="685800" lvl="1" indent="-139700" algn="l" rtl="0">
              <a:lnSpc>
                <a:spcPct val="100000"/>
              </a:lnSpc>
              <a:spcBef>
                <a:spcPts val="500"/>
              </a:spcBef>
              <a:spcAft>
                <a:spcPts val="0"/>
              </a:spcAft>
              <a:buSzPts val="1400"/>
              <a:buNone/>
            </a:pPr>
            <a:endParaRPr sz="1400" b="1" dirty="0"/>
          </a:p>
        </p:txBody>
      </p:sp>
      <p:pic>
        <p:nvPicPr>
          <p:cNvPr id="132" name="Google Shape;132;p16" descr="Gráfico"/>
          <p:cNvPicPr preferRelativeResize="0"/>
          <p:nvPr/>
        </p:nvPicPr>
        <p:blipFill rotWithShape="1">
          <a:blip r:embed="rId3">
            <a:alphaModFix/>
          </a:blip>
          <a:srcRect/>
          <a:stretch/>
        </p:blipFill>
        <p:spPr>
          <a:xfrm>
            <a:off x="5746654" y="1924050"/>
            <a:ext cx="6324600" cy="38817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a:t>PÚBLICO-ALVO</a:t>
            </a:r>
            <a:endParaRPr/>
          </a:p>
        </p:txBody>
      </p:sp>
      <p:sp>
        <p:nvSpPr>
          <p:cNvPr id="138" name="Google Shape;138;p17"/>
          <p:cNvSpPr txBox="1">
            <a:spLocks noGrp="1"/>
          </p:cNvSpPr>
          <p:nvPr>
            <p:ph type="body" idx="1"/>
          </p:nvPr>
        </p:nvSpPr>
        <p:spPr>
          <a:xfrm>
            <a:off x="472440" y="1450720"/>
            <a:ext cx="11314176" cy="450202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endParaRPr/>
          </a:p>
          <a:p>
            <a:pPr marL="228600" lvl="0" indent="-228600" algn="l" rtl="0">
              <a:lnSpc>
                <a:spcPct val="120000"/>
              </a:lnSpc>
              <a:spcBef>
                <a:spcPts val="1000"/>
              </a:spcBef>
              <a:spcAft>
                <a:spcPts val="0"/>
              </a:spcAft>
              <a:buSzPts val="2000"/>
              <a:buChar char="•"/>
            </a:pPr>
            <a:r>
              <a:rPr lang="pt-BR"/>
              <a:t>Clientes com poder aquisitivo médio a alto.</a:t>
            </a:r>
            <a:endParaRPr/>
          </a:p>
          <a:p>
            <a:pPr marL="228600" lvl="0" indent="-228600" algn="l" rtl="0">
              <a:lnSpc>
                <a:spcPct val="120000"/>
              </a:lnSpc>
              <a:spcBef>
                <a:spcPts val="1000"/>
              </a:spcBef>
              <a:spcAft>
                <a:spcPts val="0"/>
              </a:spcAft>
              <a:buSzPts val="2000"/>
              <a:buChar char="•"/>
            </a:pPr>
            <a:r>
              <a:rPr lang="pt-BR"/>
              <a:t>Empresas ou organizações (Pessoa Jurídica) interessadas em adquirir produtos específicos.</a:t>
            </a:r>
            <a:endParaRPr/>
          </a:p>
          <a:p>
            <a:pPr marL="228600" lvl="0" indent="-228600" algn="l" rtl="0">
              <a:lnSpc>
                <a:spcPct val="120000"/>
              </a:lnSpc>
              <a:spcBef>
                <a:spcPts val="1000"/>
              </a:spcBef>
              <a:spcAft>
                <a:spcPts val="0"/>
              </a:spcAft>
              <a:buSzPts val="2000"/>
              <a:buChar char="•"/>
            </a:pPr>
            <a:r>
              <a:rPr lang="pt-BR"/>
              <a:t>Clientes em busca de eletrodomésticos com alto valor agregado.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a:t>PROPOSTA DE SOLUÇÃO</a:t>
            </a:r>
            <a:endParaRPr/>
          </a:p>
        </p:txBody>
      </p:sp>
      <p:sp>
        <p:nvSpPr>
          <p:cNvPr id="144" name="Google Shape;144;p18"/>
          <p:cNvSpPr txBox="1">
            <a:spLocks noGrp="1"/>
          </p:cNvSpPr>
          <p:nvPr>
            <p:ph type="body" idx="1"/>
          </p:nvPr>
        </p:nvSpPr>
        <p:spPr>
          <a:xfrm>
            <a:off x="438912" y="1853754"/>
            <a:ext cx="10615942" cy="4059660"/>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SzPts val="1800"/>
              <a:buFont typeface="Gill Sans"/>
              <a:buAutoNum type="romanUcPeriod"/>
            </a:pPr>
            <a:r>
              <a:rPr lang="pt-BR" sz="1800" b="1" dirty="0"/>
              <a:t>Reestruturação de Dados e Automação</a:t>
            </a:r>
            <a:endParaRPr dirty="0"/>
          </a:p>
          <a:p>
            <a:pPr marL="685800" lvl="1" indent="-228600" algn="l" rtl="0">
              <a:lnSpc>
                <a:spcPct val="100000"/>
              </a:lnSpc>
              <a:spcBef>
                <a:spcPts val="500"/>
              </a:spcBef>
              <a:spcAft>
                <a:spcPts val="0"/>
              </a:spcAft>
              <a:buSzPts val="1600"/>
              <a:buChar char="•"/>
            </a:pPr>
            <a:r>
              <a:rPr lang="pt-BR" sz="1600" b="1" dirty="0"/>
              <a:t>Migração para a Nuvem (</a:t>
            </a:r>
            <a:r>
              <a:rPr lang="pt-BR" sz="1600" b="1" dirty="0" err="1"/>
              <a:t>Amazon</a:t>
            </a:r>
            <a:r>
              <a:rPr lang="pt-BR" sz="1600" b="1" dirty="0"/>
              <a:t> Aurora </a:t>
            </a:r>
            <a:r>
              <a:rPr lang="pt-BR" sz="1600" b="1" dirty="0" err="1"/>
              <a:t>and</a:t>
            </a:r>
            <a:r>
              <a:rPr lang="pt-BR" sz="1600" b="1" dirty="0"/>
              <a:t> RDS):</a:t>
            </a:r>
            <a:r>
              <a:rPr lang="pt-BR" sz="1600" dirty="0"/>
              <a:t> A proposta sugere que todos os dados sejam transferidos para a nuvem afim de garantir armazenamento seguro, escalabilidade e acesso rápido às informações. Isso permitirá que a equipe obtenha dados confiáveis para análise em tempo real, fundamentais para decisões de negócios mais ágeis e informadas.</a:t>
            </a:r>
            <a:endParaRPr dirty="0"/>
          </a:p>
          <a:p>
            <a:pPr marL="685800" lvl="1" indent="-228600" algn="l" rtl="0">
              <a:lnSpc>
                <a:spcPct val="100000"/>
              </a:lnSpc>
              <a:spcBef>
                <a:spcPts val="500"/>
              </a:spcBef>
              <a:spcAft>
                <a:spcPts val="0"/>
              </a:spcAft>
              <a:buSzPts val="1600"/>
              <a:buChar char="•"/>
            </a:pPr>
            <a:r>
              <a:rPr lang="pt-BR" sz="1600" b="1" dirty="0"/>
              <a:t>Automatização do Processamento de Dados:</a:t>
            </a:r>
            <a:r>
              <a:rPr lang="pt-BR" sz="1600" dirty="0"/>
              <a:t> A integração com ferramentas externas, como Google </a:t>
            </a:r>
            <a:r>
              <a:rPr lang="pt-BR" sz="1600" dirty="0" err="1"/>
              <a:t>Forms</a:t>
            </a:r>
            <a:r>
              <a:rPr lang="pt-BR" sz="1600" dirty="0"/>
              <a:t> e </a:t>
            </a:r>
            <a:r>
              <a:rPr lang="pt-BR" sz="1600" dirty="0" err="1"/>
              <a:t>Trello</a:t>
            </a:r>
            <a:r>
              <a:rPr lang="pt-BR" sz="1600" dirty="0"/>
              <a:t> + </a:t>
            </a:r>
            <a:r>
              <a:rPr lang="pt-BR" sz="1600" dirty="0" err="1"/>
              <a:t>Zapier</a:t>
            </a:r>
            <a:r>
              <a:rPr lang="pt-BR" sz="1600" dirty="0"/>
              <a:t>, junto com o uso de Python e </a:t>
            </a:r>
            <a:r>
              <a:rPr lang="pt-BR" sz="1600" dirty="0" err="1"/>
              <a:t>AirFlow</a:t>
            </a:r>
            <a:r>
              <a:rPr lang="pt-BR" sz="1600" dirty="0"/>
              <a:t>, visa automatizar o fluxo de informações, economizando tempo e reduzindo o risco de erros manuais.</a:t>
            </a:r>
            <a:endParaRPr dirty="0"/>
          </a:p>
          <a:p>
            <a:pPr marL="228600" lvl="0" indent="-101600" algn="l" rtl="0">
              <a:lnSpc>
                <a:spcPct val="120000"/>
              </a:lnSpc>
              <a:spcBef>
                <a:spcPts val="1000"/>
              </a:spcBef>
              <a:spcAft>
                <a:spcPts val="0"/>
              </a:spcAft>
              <a:buSzPts val="2000"/>
              <a:buNone/>
            </a:pPr>
            <a:endParaRPr dirty="0"/>
          </a:p>
          <a:p>
            <a:pPr marL="228600" lvl="0" indent="-101600" algn="l" rtl="0">
              <a:lnSpc>
                <a:spcPct val="120000"/>
              </a:lnSpc>
              <a:spcBef>
                <a:spcPts val="1000"/>
              </a:spcBef>
              <a:spcAft>
                <a:spcPts val="0"/>
              </a:spcAft>
              <a:buSzPts val="20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a:t>PROPOSTA DE SOLUÇÃO</a:t>
            </a:r>
            <a:endParaRPr/>
          </a:p>
        </p:txBody>
      </p:sp>
      <p:sp>
        <p:nvSpPr>
          <p:cNvPr id="150" name="Google Shape;150;p19"/>
          <p:cNvSpPr txBox="1">
            <a:spLocks noGrp="1"/>
          </p:cNvSpPr>
          <p:nvPr>
            <p:ph type="body" idx="1"/>
          </p:nvPr>
        </p:nvSpPr>
        <p:spPr>
          <a:xfrm>
            <a:off x="438454" y="1849211"/>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2"/>
            </a:pPr>
            <a:r>
              <a:rPr lang="pt-BR" sz="1800" b="1" dirty="0"/>
              <a:t>Estratégias de Vendas e Fidelização</a:t>
            </a:r>
            <a:endParaRPr dirty="0"/>
          </a:p>
          <a:p>
            <a:pPr marL="685800" lvl="1" indent="-228600" algn="l" rtl="0">
              <a:lnSpc>
                <a:spcPct val="100000"/>
              </a:lnSpc>
              <a:spcBef>
                <a:spcPts val="500"/>
              </a:spcBef>
              <a:spcAft>
                <a:spcPts val="0"/>
              </a:spcAft>
              <a:buSzPts val="1600"/>
              <a:buChar char="•"/>
            </a:pPr>
            <a:r>
              <a:rPr lang="pt-BR" sz="1600" b="1" dirty="0" err="1"/>
              <a:t>Upsell</a:t>
            </a:r>
            <a:r>
              <a:rPr lang="pt-BR" sz="1600" b="1" dirty="0"/>
              <a:t> e Cross-Sell:</a:t>
            </a:r>
            <a:r>
              <a:rPr lang="pt-BR" sz="1600" dirty="0"/>
              <a:t> Estimular os clientes a adquirir produtos adicionais ou complementares. Isso não apenas aumenta o valor médio da compra, mas também melhora a experiência do cliente ao oferecer produtos que realmente agreguem valor.</a:t>
            </a:r>
            <a:endParaRPr dirty="0"/>
          </a:p>
          <a:p>
            <a:pPr marL="685800" lvl="1" indent="-228600" algn="l" rtl="0">
              <a:lnSpc>
                <a:spcPct val="100000"/>
              </a:lnSpc>
              <a:spcBef>
                <a:spcPts val="500"/>
              </a:spcBef>
              <a:spcAft>
                <a:spcPts val="0"/>
              </a:spcAft>
              <a:buSzPts val="1600"/>
              <a:buChar char="•"/>
            </a:pPr>
            <a:r>
              <a:rPr lang="pt-BR" sz="1600" b="1" dirty="0"/>
              <a:t>Cupons de Desconto para Recompra:</a:t>
            </a:r>
            <a:r>
              <a:rPr lang="pt-BR" sz="1600" dirty="0"/>
              <a:t> A oferta de 5% de desconto na próxima compra visa incentivar a recompra, enquanto os clientes que ficaram inativos por um tempo receberão 10% de desconto. Essas ações têm como objetivo aumentar a retenção e melhorar a fidelidade dos clientes.</a:t>
            </a:r>
            <a:endParaRPr dirty="0"/>
          </a:p>
          <a:p>
            <a:pPr marL="685800" lvl="1" indent="-228600" algn="l" rtl="0">
              <a:lnSpc>
                <a:spcPct val="100000"/>
              </a:lnSpc>
              <a:spcBef>
                <a:spcPts val="500"/>
              </a:spcBef>
              <a:spcAft>
                <a:spcPts val="0"/>
              </a:spcAft>
              <a:buSzPts val="1600"/>
              <a:buChar char="•"/>
            </a:pPr>
            <a:r>
              <a:rPr lang="pt-BR" sz="1600" b="1" dirty="0"/>
              <a:t>Ajuste Dinâmico de Preços em Produtos de Alta Margem:</a:t>
            </a:r>
            <a:r>
              <a:rPr lang="pt-BR" sz="1600" dirty="0"/>
              <a:t> Alterar preços conforme a demanda e as margens de lucro permite maximizar o retorno financeiro e ajustar rapidamente as estratégias para diferentes regiões.</a:t>
            </a:r>
            <a:endParaRPr sz="1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a:t>PROPOSTA DE SOLUÇÃO</a:t>
            </a:r>
            <a:endParaRPr/>
          </a:p>
        </p:txBody>
      </p:sp>
      <p:sp>
        <p:nvSpPr>
          <p:cNvPr id="156" name="Google Shape;156;p20"/>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3"/>
            </a:pPr>
            <a:r>
              <a:rPr lang="pt-BR" sz="1800" b="1" dirty="0"/>
              <a:t>Ferramentas de Análise e Relatórios Gerenciais</a:t>
            </a:r>
            <a:endParaRPr dirty="0"/>
          </a:p>
          <a:p>
            <a:pPr marL="685800" lvl="1" indent="-228600" algn="l" rtl="0">
              <a:lnSpc>
                <a:spcPct val="100000"/>
              </a:lnSpc>
              <a:spcBef>
                <a:spcPts val="500"/>
              </a:spcBef>
              <a:spcAft>
                <a:spcPts val="0"/>
              </a:spcAft>
              <a:buSzPts val="1600"/>
              <a:buChar char="•"/>
            </a:pPr>
            <a:r>
              <a:rPr lang="pt-BR" sz="1600" b="1" dirty="0"/>
              <a:t>Relatórios BI: </a:t>
            </a:r>
            <a:r>
              <a:rPr lang="pt-BR" sz="1600" dirty="0"/>
              <a:t>Com a criação de relatórios gerenciais e operacionais no </a:t>
            </a:r>
            <a:r>
              <a:rPr lang="pt-BR" sz="1600" dirty="0" err="1"/>
              <a:t>Metabase</a:t>
            </a:r>
            <a:r>
              <a:rPr lang="pt-BR" sz="1600" dirty="0"/>
              <a:t>, a equipe terá uma visão consolidada do desempenho dos produtos, das vendas e da retenção de clientes. Esses relatórios facilitarão o acompanhamento dos indicadores de sucesso e possibilita ajustes rápidos na estratégia de vendas e marketing.</a:t>
            </a:r>
            <a:endParaRPr dirty="0"/>
          </a:p>
          <a:p>
            <a:pPr marL="685800" lvl="1" indent="-228600" algn="l" rtl="0">
              <a:lnSpc>
                <a:spcPct val="100000"/>
              </a:lnSpc>
              <a:spcBef>
                <a:spcPts val="500"/>
              </a:spcBef>
              <a:spcAft>
                <a:spcPts val="0"/>
              </a:spcAft>
              <a:buSzPts val="1600"/>
              <a:buChar char="•"/>
            </a:pPr>
            <a:r>
              <a:rPr lang="pt-BR" sz="1600" b="1" dirty="0"/>
              <a:t>Visualizações Claras e Acessíveis: </a:t>
            </a:r>
            <a:r>
              <a:rPr lang="pt-BR" sz="1600" dirty="0"/>
              <a:t>Por meio de gráficos e dashboards, a equipe poderá monitorar dados de maneira acessível e visual, tornando a tomada de decisão mais ágil e baseada em dados.</a:t>
            </a:r>
            <a:endParaRPr dirty="0"/>
          </a:p>
          <a:p>
            <a:pPr marL="457200" lvl="1" indent="0" algn="l" rtl="0">
              <a:lnSpc>
                <a:spcPct val="100000"/>
              </a:lnSpc>
              <a:spcBef>
                <a:spcPts val="500"/>
              </a:spcBef>
              <a:spcAft>
                <a:spcPts val="0"/>
              </a:spcAft>
              <a:buSzPts val="1600"/>
              <a:buNone/>
            </a:pPr>
            <a:endParaRPr sz="1600" dirty="0"/>
          </a:p>
          <a:p>
            <a:pPr marL="514350" lvl="0" indent="-514350" algn="l" rtl="0">
              <a:lnSpc>
                <a:spcPct val="100000"/>
              </a:lnSpc>
              <a:spcBef>
                <a:spcPts val="1000"/>
              </a:spcBef>
              <a:spcAft>
                <a:spcPts val="0"/>
              </a:spcAft>
              <a:buSzPts val="1800"/>
              <a:buFont typeface="Gill Sans"/>
              <a:buAutoNum type="romanUcPeriod" startAt="3"/>
            </a:pPr>
            <a:r>
              <a:rPr lang="pt-BR" sz="1800" b="1" dirty="0"/>
              <a:t>Implementação de um Sistema E-commerce integrado</a:t>
            </a:r>
            <a:endParaRPr dirty="0"/>
          </a:p>
          <a:p>
            <a:pPr marL="685800" lvl="1" indent="-228600" algn="l" rtl="0">
              <a:lnSpc>
                <a:spcPct val="100000"/>
              </a:lnSpc>
              <a:spcBef>
                <a:spcPts val="500"/>
              </a:spcBef>
              <a:spcAft>
                <a:spcPts val="0"/>
              </a:spcAft>
              <a:buSzPts val="1600"/>
              <a:buChar char="•"/>
            </a:pPr>
            <a:r>
              <a:rPr lang="pt-BR" sz="1600" b="1" dirty="0"/>
              <a:t>Planejamento de Modelo de Banco de Dados: </a:t>
            </a:r>
            <a:r>
              <a:rPr lang="pt-BR" sz="1600" dirty="0"/>
              <a:t>A criação de modelos lógicos e físicos de banco de dados permitirá uma estrutura bem planejada para suportar a integração de um sistema de e-commerce eficiente e escalável.</a:t>
            </a:r>
            <a:endParaRPr dirty="0"/>
          </a:p>
          <a:p>
            <a:pPr marL="685800" lvl="1" indent="-228600" algn="l" rtl="0">
              <a:lnSpc>
                <a:spcPct val="100000"/>
              </a:lnSpc>
              <a:spcBef>
                <a:spcPts val="500"/>
              </a:spcBef>
              <a:spcAft>
                <a:spcPts val="0"/>
              </a:spcAft>
              <a:buSzPts val="1600"/>
              <a:buChar char="•"/>
            </a:pPr>
            <a:r>
              <a:rPr lang="pt-BR" sz="1600" b="1" dirty="0"/>
              <a:t>Estudo de Casos e Regras de Negócio: </a:t>
            </a:r>
            <a:r>
              <a:rPr lang="pt-BR" sz="1600" dirty="0"/>
              <a:t>Definir as regras de negócio e realizar estudos de caso ajuda a alinhar o e-commerce com as necessidades específicas do público-alvo e garante que as operações de venda sejam otimizadas.</a:t>
            </a:r>
            <a:endParaRPr dirty="0"/>
          </a:p>
          <a:p>
            <a:pPr marL="457200" lvl="1" indent="0" algn="l" rtl="0">
              <a:lnSpc>
                <a:spcPct val="100000"/>
              </a:lnSpc>
              <a:spcBef>
                <a:spcPts val="500"/>
              </a:spcBef>
              <a:spcAft>
                <a:spcPts val="0"/>
              </a:spcAft>
              <a:buSzPts val="1600"/>
              <a:buNone/>
            </a:pPr>
            <a:endParaRPr sz="1600" dirty="0"/>
          </a:p>
          <a:p>
            <a:pPr marL="685800" lvl="1" indent="-127000" algn="l" rtl="0">
              <a:lnSpc>
                <a:spcPct val="100000"/>
              </a:lnSpc>
              <a:spcBef>
                <a:spcPts val="500"/>
              </a:spcBef>
              <a:spcAft>
                <a:spcPts val="0"/>
              </a:spcAft>
              <a:buSzPts val="1600"/>
              <a:buNone/>
            </a:pPr>
            <a:endParaRP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737622" y="124525"/>
            <a:ext cx="66411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dirty="0"/>
              <a:t>Descrição da Arquitetura da Solução</a:t>
            </a:r>
            <a:endParaRPr dirty="0"/>
          </a:p>
          <a:p>
            <a:pPr marL="0" lvl="0" indent="0" algn="l" rtl="0">
              <a:lnSpc>
                <a:spcPct val="90000"/>
              </a:lnSpc>
              <a:spcBef>
                <a:spcPts val="0"/>
              </a:spcBef>
              <a:spcAft>
                <a:spcPts val="0"/>
              </a:spcAft>
              <a:buClr>
                <a:schemeClr val="dk1"/>
              </a:buClr>
              <a:buSzPts val="4400"/>
              <a:buFont typeface="Calibri"/>
              <a:buNone/>
            </a:pPr>
            <a:r>
              <a:rPr lang="pt-BR" sz="2000" dirty="0"/>
              <a:t>Tecnologias Necessárias em sua Solução(mudar arquitetura)</a:t>
            </a:r>
            <a:endParaRPr sz="2000" dirty="0"/>
          </a:p>
        </p:txBody>
      </p:sp>
      <p:sp>
        <p:nvSpPr>
          <p:cNvPr id="164" name="Google Shape;164;p21"/>
          <p:cNvSpPr txBox="1"/>
          <p:nvPr/>
        </p:nvSpPr>
        <p:spPr>
          <a:xfrm>
            <a:off x="737625" y="1374025"/>
            <a:ext cx="13941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000">
                <a:solidFill>
                  <a:schemeClr val="dk1"/>
                </a:solidFill>
                <a:latin typeface="Gill Sans"/>
                <a:ea typeface="Gill Sans"/>
                <a:cs typeface="Gill Sans"/>
                <a:sym typeface="Gill Sans"/>
              </a:rPr>
              <a:t>Desc. fig1</a:t>
            </a:r>
            <a:endParaRPr sz="2000">
              <a:solidFill>
                <a:schemeClr val="dk1"/>
              </a:solidFill>
              <a:latin typeface="Gill Sans"/>
              <a:ea typeface="Gill Sans"/>
              <a:cs typeface="Gill Sans"/>
              <a:sym typeface="Gill Sans"/>
            </a:endParaRPr>
          </a:p>
        </p:txBody>
      </p:sp>
      <p:sp>
        <p:nvSpPr>
          <p:cNvPr id="165" name="Google Shape;165;p21"/>
          <p:cNvSpPr txBox="1"/>
          <p:nvPr/>
        </p:nvSpPr>
        <p:spPr>
          <a:xfrm>
            <a:off x="5981150" y="1374025"/>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000">
                <a:solidFill>
                  <a:schemeClr val="dk1"/>
                </a:solidFill>
                <a:latin typeface="Gill Sans"/>
                <a:ea typeface="Gill Sans"/>
                <a:cs typeface="Gill Sans"/>
                <a:sym typeface="Gill Sans"/>
              </a:rPr>
              <a:t>Desc. fig2</a:t>
            </a:r>
            <a:endParaRPr sz="2000">
              <a:solidFill>
                <a:schemeClr val="dk1"/>
              </a:solidFill>
              <a:latin typeface="Gill Sans"/>
              <a:ea typeface="Gill Sans"/>
              <a:cs typeface="Gill Sans"/>
              <a:sym typeface="Gill Sans"/>
            </a:endParaRPr>
          </a:p>
        </p:txBody>
      </p:sp>
      <p:pic>
        <p:nvPicPr>
          <p:cNvPr id="3" name="Imagem 2">
            <a:extLst>
              <a:ext uri="{FF2B5EF4-FFF2-40B4-BE49-F238E27FC236}">
                <a16:creationId xmlns:a16="http://schemas.microsoft.com/office/drawing/2014/main" id="{CB46A045-F252-6B60-EB77-A5FEC7B6AB14}"/>
              </a:ext>
            </a:extLst>
          </p:cNvPr>
          <p:cNvPicPr>
            <a:picLocks noChangeAspect="1"/>
          </p:cNvPicPr>
          <p:nvPr/>
        </p:nvPicPr>
        <p:blipFill>
          <a:blip r:embed="rId3"/>
          <a:stretch>
            <a:fillRect/>
          </a:stretch>
        </p:blipFill>
        <p:spPr>
          <a:xfrm>
            <a:off x="1434675" y="1943088"/>
            <a:ext cx="4086795" cy="3905795"/>
          </a:xfrm>
          <a:prstGeom prst="rect">
            <a:avLst/>
          </a:prstGeom>
        </p:spPr>
      </p:pic>
      <p:pic>
        <p:nvPicPr>
          <p:cNvPr id="5" name="Imagem 4">
            <a:extLst>
              <a:ext uri="{FF2B5EF4-FFF2-40B4-BE49-F238E27FC236}">
                <a16:creationId xmlns:a16="http://schemas.microsoft.com/office/drawing/2014/main" id="{CC9930B3-C5E4-F74F-1789-C4E837228340}"/>
              </a:ext>
            </a:extLst>
          </p:cNvPr>
          <p:cNvPicPr>
            <a:picLocks noChangeAspect="1"/>
          </p:cNvPicPr>
          <p:nvPr/>
        </p:nvPicPr>
        <p:blipFill>
          <a:blip r:embed="rId4"/>
          <a:stretch>
            <a:fillRect/>
          </a:stretch>
        </p:blipFill>
        <p:spPr>
          <a:xfrm>
            <a:off x="6875759" y="1943088"/>
            <a:ext cx="4210781" cy="3905795"/>
          </a:xfrm>
          <a:prstGeom prst="rect">
            <a:avLst/>
          </a:prstGeom>
        </p:spPr>
      </p:pic>
    </p:spTree>
  </p:cSld>
  <p:clrMapOvr>
    <a:masterClrMapping/>
  </p:clrMapOvr>
</p:sld>
</file>

<file path=ppt/theme/theme1.xml><?xml version="1.0" encoding="utf-8"?>
<a:theme xmlns:a="http://schemas.openxmlformats.org/drawingml/2006/main" name="Galeria">
  <a:themeElements>
    <a:clrScheme name="Galeria">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1592</TotalTime>
  <Words>1665</Words>
  <Application>Microsoft Office PowerPoint</Application>
  <PresentationFormat>Widescreen</PresentationFormat>
  <Paragraphs>140</Paragraphs>
  <Slides>36</Slides>
  <Notes>36</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36</vt:i4>
      </vt:variant>
    </vt:vector>
  </HeadingPairs>
  <TitlesOfParts>
    <vt:vector size="41" baseType="lpstr">
      <vt:lpstr>Arial</vt:lpstr>
      <vt:lpstr>Gill Sans</vt:lpstr>
      <vt:lpstr>Calibri</vt:lpstr>
      <vt:lpstr>Noto Sans Symbols</vt:lpstr>
      <vt:lpstr>Galeria</vt:lpstr>
      <vt:lpstr>FIDELIDADE+</vt:lpstr>
      <vt:lpstr>PROBLEMAS DE NEGÓCIO E SOLUÇÕES PLANEJADAS</vt:lpstr>
      <vt:lpstr>PROBLEMAS DE NEGÓCIO E SOLUÇÕES PLANEJADAS</vt:lpstr>
      <vt:lpstr>PROBLEMAS DE NEGÓCIO E SOLUÇÕES PLANEJADAS</vt:lpstr>
      <vt:lpstr>PÚBLICO-ALVO</vt:lpstr>
      <vt:lpstr>PROPOSTA DE SOLUÇÃO</vt:lpstr>
      <vt:lpstr>PROPOSTA DE SOLUÇÃO</vt:lpstr>
      <vt:lpstr>PROPOSTA DE SOLUÇÃO</vt:lpstr>
      <vt:lpstr>Descrição da Arquitetura da Solução Tecnologias Necessárias em sua Solução(mudar arquitetura)</vt:lpstr>
      <vt:lpstr>ARQUITETURA DA SOLUÇÃO Arquitetura e Desenho Inicial da Solução(mudar)</vt:lpstr>
      <vt:lpstr>PLANEJAMENTO  E GESTÃO DO PROJETO Gerenciamento do Projeto Utilizando Framework Ágil</vt:lpstr>
      <vt:lpstr>Protótipo da Solução Proposta</vt:lpstr>
      <vt:lpstr>ARQUITETURA DA SOLUÇÃO</vt:lpstr>
      <vt:lpstr>ARQUITETURA DA SOLUÇÃO</vt:lpstr>
      <vt:lpstr>ARQUITETURA DA SOLUÇÃO</vt:lpstr>
      <vt:lpstr>ARQUITETURA DA SOLUÇÃO</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FINALIZAÇÃO E AGRADECIMENTOS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Thiago Aviz</cp:lastModifiedBy>
  <cp:revision>10</cp:revision>
  <dcterms:modified xsi:type="dcterms:W3CDTF">2025-05-12T21:29:40Z</dcterms:modified>
</cp:coreProperties>
</file>