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3" r:id="rId6"/>
    <p:sldId id="258" r:id="rId7"/>
    <p:sldId id="351" r:id="rId8"/>
    <p:sldId id="282" r:id="rId9"/>
    <p:sldId id="266" r:id="rId10"/>
    <p:sldId id="270" r:id="rId11"/>
    <p:sldId id="277" r:id="rId12"/>
    <p:sldId id="271" r:id="rId13"/>
    <p:sldId id="276" r:id="rId14"/>
    <p:sldId id="272" r:id="rId15"/>
    <p:sldId id="274" r:id="rId16"/>
    <p:sldId id="275" r:id="rId17"/>
    <p:sldId id="278" r:id="rId18"/>
    <p:sldId id="279" r:id="rId19"/>
    <p:sldId id="281" r:id="rId20"/>
    <p:sldId id="280" r:id="rId21"/>
    <p:sldId id="265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28853-C06F-EE54-BDC7-F1ABD1DFDD76}" v="50" dt="2024-10-04T22:22:47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7" autoAdjust="0"/>
  </p:normalViewPr>
  <p:slideViewPr>
    <p:cSldViewPr snapToGrid="0">
      <p:cViewPr varScale="1">
        <p:scale>
          <a:sx n="84" d="100"/>
          <a:sy n="84" d="100"/>
        </p:scale>
        <p:origin x="56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a de Cássia Rodrigues" userId="S::pf0102@fiap.com.br::b32710f7-8521-4fe1-8cdd-1070fada222d" providerId="AD" clId="Web-{23128853-C06F-EE54-BDC7-F1ABD1DFDD76}"/>
    <pc:docChg chg="modSld">
      <pc:chgData name="Rita de Cássia Rodrigues" userId="S::pf0102@fiap.com.br::b32710f7-8521-4fe1-8cdd-1070fada222d" providerId="AD" clId="Web-{23128853-C06F-EE54-BDC7-F1ABD1DFDD76}" dt="2024-10-04T22:22:47.939" v="47" actId="20577"/>
      <pc:docMkLst>
        <pc:docMk/>
      </pc:docMkLst>
      <pc:sldChg chg="modSp">
        <pc:chgData name="Rita de Cássia Rodrigues" userId="S::pf0102@fiap.com.br::b32710f7-8521-4fe1-8cdd-1070fada222d" providerId="AD" clId="Web-{23128853-C06F-EE54-BDC7-F1ABD1DFDD76}" dt="2024-10-04T22:18:00.557" v="3" actId="20577"/>
        <pc:sldMkLst>
          <pc:docMk/>
          <pc:sldMk cId="2293242101" sldId="258"/>
        </pc:sldMkLst>
        <pc:spChg chg="mod">
          <ac:chgData name="Rita de Cássia Rodrigues" userId="S::pf0102@fiap.com.br::b32710f7-8521-4fe1-8cdd-1070fada222d" providerId="AD" clId="Web-{23128853-C06F-EE54-BDC7-F1ABD1DFDD76}" dt="2024-10-04T22:18:00.557" v="3" actId="20577"/>
          <ac:spMkLst>
            <pc:docMk/>
            <pc:sldMk cId="2293242101" sldId="258"/>
            <ac:spMk id="2" creationId="{00000000-0000-0000-0000-000000000000}"/>
          </ac:spMkLst>
        </pc:spChg>
      </pc:sldChg>
      <pc:sldChg chg="modSp">
        <pc:chgData name="Rita de Cássia Rodrigues" userId="S::pf0102@fiap.com.br::b32710f7-8521-4fe1-8cdd-1070fada222d" providerId="AD" clId="Web-{23128853-C06F-EE54-BDC7-F1ABD1DFDD76}" dt="2024-10-04T22:18:50.511" v="10" actId="20577"/>
        <pc:sldMkLst>
          <pc:docMk/>
          <pc:sldMk cId="1875521194" sldId="266"/>
        </pc:sldMkLst>
        <pc:spChg chg="mod">
          <ac:chgData name="Rita de Cássia Rodrigues" userId="S::pf0102@fiap.com.br::b32710f7-8521-4fe1-8cdd-1070fada222d" providerId="AD" clId="Web-{23128853-C06F-EE54-BDC7-F1ABD1DFDD76}" dt="2024-10-04T22:18:50.511" v="10" actId="20577"/>
          <ac:spMkLst>
            <pc:docMk/>
            <pc:sldMk cId="1875521194" sldId="266"/>
            <ac:spMk id="2" creationId="{00000000-0000-0000-0000-000000000000}"/>
          </ac:spMkLst>
        </pc:spChg>
      </pc:sldChg>
      <pc:sldChg chg="modSp">
        <pc:chgData name="Rita de Cássia Rodrigues" userId="S::pf0102@fiap.com.br::b32710f7-8521-4fe1-8cdd-1070fada222d" providerId="AD" clId="Web-{23128853-C06F-EE54-BDC7-F1ABD1DFDD76}" dt="2024-10-04T22:19:47.028" v="14" actId="20577"/>
        <pc:sldMkLst>
          <pc:docMk/>
          <pc:sldMk cId="2912142164" sldId="272"/>
        </pc:sldMkLst>
        <pc:spChg chg="mod">
          <ac:chgData name="Rita de Cássia Rodrigues" userId="S::pf0102@fiap.com.br::b32710f7-8521-4fe1-8cdd-1070fada222d" providerId="AD" clId="Web-{23128853-C06F-EE54-BDC7-F1ABD1DFDD76}" dt="2024-10-04T22:19:47.028" v="14" actId="20577"/>
          <ac:spMkLst>
            <pc:docMk/>
            <pc:sldMk cId="2912142164" sldId="272"/>
            <ac:spMk id="2" creationId="{00000000-0000-0000-0000-000000000000}"/>
          </ac:spMkLst>
        </pc:spChg>
      </pc:sldChg>
      <pc:sldChg chg="modSp">
        <pc:chgData name="Rita de Cássia Rodrigues" userId="S::pf0102@fiap.com.br::b32710f7-8521-4fe1-8cdd-1070fada222d" providerId="AD" clId="Web-{23128853-C06F-EE54-BDC7-F1ABD1DFDD76}" dt="2024-10-04T22:20:22.014" v="19" actId="20577"/>
        <pc:sldMkLst>
          <pc:docMk/>
          <pc:sldMk cId="3778338509" sldId="275"/>
        </pc:sldMkLst>
        <pc:spChg chg="mod">
          <ac:chgData name="Rita de Cássia Rodrigues" userId="S::pf0102@fiap.com.br::b32710f7-8521-4fe1-8cdd-1070fada222d" providerId="AD" clId="Web-{23128853-C06F-EE54-BDC7-F1ABD1DFDD76}" dt="2024-10-04T22:20:22.014" v="19" actId="20577"/>
          <ac:spMkLst>
            <pc:docMk/>
            <pc:sldMk cId="3778338509" sldId="275"/>
            <ac:spMk id="2" creationId="{00000000-0000-0000-0000-000000000000}"/>
          </ac:spMkLst>
        </pc:spChg>
      </pc:sldChg>
      <pc:sldChg chg="modSp">
        <pc:chgData name="Rita de Cássia Rodrigues" userId="S::pf0102@fiap.com.br::b32710f7-8521-4fe1-8cdd-1070fada222d" providerId="AD" clId="Web-{23128853-C06F-EE54-BDC7-F1ABD1DFDD76}" dt="2024-10-04T22:21:15.999" v="27" actId="20577"/>
        <pc:sldMkLst>
          <pc:docMk/>
          <pc:sldMk cId="861227473" sldId="278"/>
        </pc:sldMkLst>
        <pc:spChg chg="mod">
          <ac:chgData name="Rita de Cássia Rodrigues" userId="S::pf0102@fiap.com.br::b32710f7-8521-4fe1-8cdd-1070fada222d" providerId="AD" clId="Web-{23128853-C06F-EE54-BDC7-F1ABD1DFDD76}" dt="2024-10-04T22:21:15.999" v="27" actId="20577"/>
          <ac:spMkLst>
            <pc:docMk/>
            <pc:sldMk cId="861227473" sldId="278"/>
            <ac:spMk id="6" creationId="{EC027FBB-A447-8BA8-4B1E-E0EB2735B409}"/>
          </ac:spMkLst>
        </pc:spChg>
      </pc:sldChg>
      <pc:sldChg chg="modSp">
        <pc:chgData name="Rita de Cássia Rodrigues" userId="S::pf0102@fiap.com.br::b32710f7-8521-4fe1-8cdd-1070fada222d" providerId="AD" clId="Web-{23128853-C06F-EE54-BDC7-F1ABD1DFDD76}" dt="2024-10-04T22:21:48.406" v="35" actId="20577"/>
        <pc:sldMkLst>
          <pc:docMk/>
          <pc:sldMk cId="2568104448" sldId="279"/>
        </pc:sldMkLst>
        <pc:spChg chg="mod">
          <ac:chgData name="Rita de Cássia Rodrigues" userId="S::pf0102@fiap.com.br::b32710f7-8521-4fe1-8cdd-1070fada222d" providerId="AD" clId="Web-{23128853-C06F-EE54-BDC7-F1ABD1DFDD76}" dt="2024-10-04T22:21:48.406" v="35" actId="20577"/>
          <ac:spMkLst>
            <pc:docMk/>
            <pc:sldMk cId="2568104448" sldId="279"/>
            <ac:spMk id="2" creationId="{00000000-0000-0000-0000-000000000000}"/>
          </ac:spMkLst>
        </pc:spChg>
      </pc:sldChg>
      <pc:sldChg chg="modSp">
        <pc:chgData name="Rita de Cássia Rodrigues" userId="S::pf0102@fiap.com.br::b32710f7-8521-4fe1-8cdd-1070fada222d" providerId="AD" clId="Web-{23128853-C06F-EE54-BDC7-F1ABD1DFDD76}" dt="2024-10-04T22:22:47.939" v="47" actId="20577"/>
        <pc:sldMkLst>
          <pc:docMk/>
          <pc:sldMk cId="392944699" sldId="280"/>
        </pc:sldMkLst>
        <pc:spChg chg="mod">
          <ac:chgData name="Rita de Cássia Rodrigues" userId="S::pf0102@fiap.com.br::b32710f7-8521-4fe1-8cdd-1070fada222d" providerId="AD" clId="Web-{23128853-C06F-EE54-BDC7-F1ABD1DFDD76}" dt="2024-10-04T22:22:47.939" v="47" actId="20577"/>
          <ac:spMkLst>
            <pc:docMk/>
            <pc:sldMk cId="392944699" sldId="280"/>
            <ac:spMk id="2" creationId="{00000000-0000-0000-0000-000000000000}"/>
          </ac:spMkLst>
        </pc:spChg>
      </pc:sldChg>
      <pc:sldChg chg="modSp">
        <pc:chgData name="Rita de Cássia Rodrigues" userId="S::pf0102@fiap.com.br::b32710f7-8521-4fe1-8cdd-1070fada222d" providerId="AD" clId="Web-{23128853-C06F-EE54-BDC7-F1ABD1DFDD76}" dt="2024-10-04T22:22:26.860" v="41" actId="20577"/>
        <pc:sldMkLst>
          <pc:docMk/>
          <pc:sldMk cId="1026680059" sldId="281"/>
        </pc:sldMkLst>
        <pc:spChg chg="mod">
          <ac:chgData name="Rita de Cássia Rodrigues" userId="S::pf0102@fiap.com.br::b32710f7-8521-4fe1-8cdd-1070fada222d" providerId="AD" clId="Web-{23128853-C06F-EE54-BDC7-F1ABD1DFDD76}" dt="2024-10-04T22:22:26.860" v="41" actId="20577"/>
          <ac:spMkLst>
            <pc:docMk/>
            <pc:sldMk cId="1026680059" sldId="281"/>
            <ac:spMk id="6" creationId="{EC027FBB-A447-8BA8-4B1E-E0EB2735B409}"/>
          </ac:spMkLst>
        </pc:spChg>
      </pc:sldChg>
      <pc:sldChg chg="modSp">
        <pc:chgData name="Rita de Cássia Rodrigues" userId="S::pf0102@fiap.com.br::b32710f7-8521-4fe1-8cdd-1070fada222d" providerId="AD" clId="Web-{23128853-C06F-EE54-BDC7-F1ABD1DFDD76}" dt="2024-10-04T22:17:40.916" v="1" actId="20577"/>
        <pc:sldMkLst>
          <pc:docMk/>
          <pc:sldMk cId="3366264448" sldId="283"/>
        </pc:sldMkLst>
        <pc:spChg chg="mod">
          <ac:chgData name="Rita de Cássia Rodrigues" userId="S::pf0102@fiap.com.br::b32710f7-8521-4fe1-8cdd-1070fada222d" providerId="AD" clId="Web-{23128853-C06F-EE54-BDC7-F1ABD1DFDD76}" dt="2024-10-04T22:17:40.916" v="1" actId="20577"/>
          <ac:spMkLst>
            <pc:docMk/>
            <pc:sldMk cId="3366264448" sldId="283"/>
            <ac:spMk id="2" creationId="{00000000-0000-0000-0000-000000000000}"/>
          </ac:spMkLst>
        </pc:spChg>
      </pc:sldChg>
      <pc:sldChg chg="modSp">
        <pc:chgData name="Rita de Cássia Rodrigues" userId="S::pf0102@fiap.com.br::b32710f7-8521-4fe1-8cdd-1070fada222d" providerId="AD" clId="Web-{23128853-C06F-EE54-BDC7-F1ABD1DFDD76}" dt="2024-10-04T22:18:13.917" v="5" actId="20577"/>
        <pc:sldMkLst>
          <pc:docMk/>
          <pc:sldMk cId="1608922987" sldId="351"/>
        </pc:sldMkLst>
        <pc:spChg chg="mod">
          <ac:chgData name="Rita de Cássia Rodrigues" userId="S::pf0102@fiap.com.br::b32710f7-8521-4fe1-8cdd-1070fada222d" providerId="AD" clId="Web-{23128853-C06F-EE54-BDC7-F1ABD1DFDD76}" dt="2024-10-04T22:18:13.917" v="5" actId="20577"/>
          <ac:spMkLst>
            <pc:docMk/>
            <pc:sldMk cId="1608922987" sldId="351"/>
            <ac:spMk id="2" creationId="{00000000-0000-0000-0000-000000000000}"/>
          </ac:spMkLst>
        </pc:spChg>
      </pc:sldChg>
    </pc:docChg>
  </pc:docChgLst>
  <pc:docChgLst>
    <pc:chgData name="Rita de Cássia Rodrigues" userId="S::pf0102@fiap.com.br::b32710f7-8521-4fe1-8cdd-1070fada222d" providerId="AD" clId="Web-{B038992B-5ABE-868E-9B14-3BDA5A40A4E7}"/>
    <pc:docChg chg="addSld delSld modSld">
      <pc:chgData name="Rita de Cássia Rodrigues" userId="S::pf0102@fiap.com.br::b32710f7-8521-4fe1-8cdd-1070fada222d" providerId="AD" clId="Web-{B038992B-5ABE-868E-9B14-3BDA5A40A4E7}" dt="2024-10-02T12:00:48.592" v="38" actId="20577"/>
      <pc:docMkLst>
        <pc:docMk/>
      </pc:docMkLst>
      <pc:sldChg chg="modSp del">
        <pc:chgData name="Rita de Cássia Rodrigues" userId="S::pf0102@fiap.com.br::b32710f7-8521-4fe1-8cdd-1070fada222d" providerId="AD" clId="Web-{B038992B-5ABE-868E-9B14-3BDA5A40A4E7}" dt="2024-10-02T11:59:36.074" v="11"/>
        <pc:sldMkLst>
          <pc:docMk/>
          <pc:sldMk cId="218013336" sldId="257"/>
        </pc:sldMkLst>
        <pc:spChg chg="mod">
          <ac:chgData name="Rita de Cássia Rodrigues" userId="S::pf0102@fiap.com.br::b32710f7-8521-4fe1-8cdd-1070fada222d" providerId="AD" clId="Web-{B038992B-5ABE-868E-9B14-3BDA5A40A4E7}" dt="2024-10-02T11:57:05.303" v="9" actId="20577"/>
          <ac:spMkLst>
            <pc:docMk/>
            <pc:sldMk cId="218013336" sldId="257"/>
            <ac:spMk id="3" creationId="{00000000-0000-0000-0000-000000000000}"/>
          </ac:spMkLst>
        </pc:spChg>
      </pc:sldChg>
      <pc:sldChg chg="modSp add">
        <pc:chgData name="Rita de Cássia Rodrigues" userId="S::pf0102@fiap.com.br::b32710f7-8521-4fe1-8cdd-1070fada222d" providerId="AD" clId="Web-{B038992B-5ABE-868E-9B14-3BDA5A40A4E7}" dt="2024-10-02T12:00:30.998" v="24" actId="20577"/>
        <pc:sldMkLst>
          <pc:docMk/>
          <pc:sldMk cId="2293242101" sldId="258"/>
        </pc:sldMkLst>
        <pc:spChg chg="mod">
          <ac:chgData name="Rita de Cássia Rodrigues" userId="S::pf0102@fiap.com.br::b32710f7-8521-4fe1-8cdd-1070fada222d" providerId="AD" clId="Web-{B038992B-5ABE-868E-9B14-3BDA5A40A4E7}" dt="2024-10-02T12:00:30.998" v="24" actId="20577"/>
          <ac:spMkLst>
            <pc:docMk/>
            <pc:sldMk cId="2293242101" sldId="258"/>
            <ac:spMk id="2" creationId="{00000000-0000-0000-0000-000000000000}"/>
          </ac:spMkLst>
        </pc:spChg>
      </pc:sldChg>
      <pc:sldChg chg="add replId">
        <pc:chgData name="Rita de Cássia Rodrigues" userId="S::pf0102@fiap.com.br::b32710f7-8521-4fe1-8cdd-1070fada222d" providerId="AD" clId="Web-{B038992B-5ABE-868E-9B14-3BDA5A40A4E7}" dt="2024-10-02T11:59:10.198" v="10"/>
        <pc:sldMkLst>
          <pc:docMk/>
          <pc:sldMk cId="488761975" sldId="282"/>
        </pc:sldMkLst>
      </pc:sldChg>
      <pc:sldChg chg="modSp add">
        <pc:chgData name="Rita de Cássia Rodrigues" userId="S::pf0102@fiap.com.br::b32710f7-8521-4fe1-8cdd-1070fada222d" providerId="AD" clId="Web-{B038992B-5ABE-868E-9B14-3BDA5A40A4E7}" dt="2024-10-02T12:00:05.544" v="18" actId="20577"/>
        <pc:sldMkLst>
          <pc:docMk/>
          <pc:sldMk cId="3366264448" sldId="283"/>
        </pc:sldMkLst>
        <pc:spChg chg="mod">
          <ac:chgData name="Rita de Cássia Rodrigues" userId="S::pf0102@fiap.com.br::b32710f7-8521-4fe1-8cdd-1070fada222d" providerId="AD" clId="Web-{B038992B-5ABE-868E-9B14-3BDA5A40A4E7}" dt="2024-10-02T12:00:05.544" v="18" actId="20577"/>
          <ac:spMkLst>
            <pc:docMk/>
            <pc:sldMk cId="3366264448" sldId="283"/>
            <ac:spMk id="2" creationId="{00000000-0000-0000-0000-000000000000}"/>
          </ac:spMkLst>
        </pc:spChg>
      </pc:sldChg>
      <pc:sldChg chg="modSp add">
        <pc:chgData name="Rita de Cássia Rodrigues" userId="S::pf0102@fiap.com.br::b32710f7-8521-4fe1-8cdd-1070fada222d" providerId="AD" clId="Web-{B038992B-5ABE-868E-9B14-3BDA5A40A4E7}" dt="2024-10-02T12:00:48.592" v="38" actId="20577"/>
        <pc:sldMkLst>
          <pc:docMk/>
          <pc:sldMk cId="1608922987" sldId="351"/>
        </pc:sldMkLst>
        <pc:spChg chg="mod">
          <ac:chgData name="Rita de Cássia Rodrigues" userId="S::pf0102@fiap.com.br::b32710f7-8521-4fe1-8cdd-1070fada222d" providerId="AD" clId="Web-{B038992B-5ABE-868E-9B14-3BDA5A40A4E7}" dt="2024-10-02T12:00:48.592" v="38" actId="20577"/>
          <ac:spMkLst>
            <pc:docMk/>
            <pc:sldMk cId="1608922987" sldId="351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3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70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04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9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35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0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96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81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1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6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1AB6-5151-4984-BEBB-935B1FC03646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61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51AB6-5151-4984-BEBB-935B1FC03646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2B4D2-13D7-4599-8294-B3013E98A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17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Nome da solução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54200" y="4198938"/>
            <a:ext cx="9144000" cy="1655762"/>
          </a:xfrm>
        </p:spPr>
        <p:txBody>
          <a:bodyPr/>
          <a:lstStyle/>
          <a:p>
            <a:pPr algn="r"/>
            <a:r>
              <a:rPr lang="pt-BR" dirty="0"/>
              <a:t>Equipe: nome do aluno e RM</a:t>
            </a:r>
          </a:p>
          <a:p>
            <a:pPr algn="r"/>
            <a:r>
              <a:rPr lang="pt-BR" dirty="0"/>
              <a:t>Aqui você pode colar a foto de cada componente da equipe e mais alguma informação que julgar pertinente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480300" y="5461000"/>
            <a:ext cx="407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Observação: A formação dos slides (cores, fontes de texto, imagens, ficam a critério de cada Equipe) faz parte dos critérios de avaliação do projeto. </a:t>
            </a:r>
          </a:p>
        </p:txBody>
      </p:sp>
    </p:spTree>
    <p:extLst>
      <p:ext uri="{BB962C8B-B14F-4D97-AF65-F5344CB8AC3E}">
        <p14:creationId xmlns:p14="http://schemas.microsoft.com/office/powerpoint/2010/main" val="3495515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8472" y="54229"/>
            <a:ext cx="10515600" cy="1325563"/>
          </a:xfrm>
        </p:spPr>
        <p:txBody>
          <a:bodyPr/>
          <a:lstStyle/>
          <a:p>
            <a:r>
              <a:rPr lang="pt-BR" dirty="0"/>
              <a:t>Protótipos da Solução Proposta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3D4CA9-FED5-2DE5-9520-2F6C30421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" y="1057529"/>
            <a:ext cx="11625072" cy="5023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#Dicas</a:t>
            </a:r>
          </a:p>
          <a:p>
            <a:pPr marL="0" indent="0">
              <a:buNone/>
            </a:pPr>
            <a:r>
              <a:rPr lang="pt-BR" sz="2400" dirty="0"/>
              <a:t>Vale ressaltar aqui, caso sua equipe queira ir além, é possível com muito pouco código, utilizando bibliotecas e frameworks do Python,  a publicação na WEB. Isso geraria um diferencial bastante grande na sua entrega.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Sugestões que você poderia utilizar:</a:t>
            </a:r>
          </a:p>
          <a:p>
            <a:pPr marL="0" indent="0">
              <a:buNone/>
            </a:pPr>
            <a:r>
              <a:rPr lang="pt-BR" sz="2400" b="1" dirty="0" err="1"/>
              <a:t>Streamlit</a:t>
            </a:r>
            <a:r>
              <a:rPr lang="pt-BR" sz="2400" dirty="0"/>
              <a:t>: Uma ferramenta para criar aplicações de análise de dados rapidamente. Muito intuitivo e ótimo para prototipagem.</a:t>
            </a:r>
          </a:p>
          <a:p>
            <a:pPr marL="0" indent="0">
              <a:buNone/>
            </a:pPr>
            <a:r>
              <a:rPr lang="pt-BR" sz="2400" b="1" dirty="0"/>
              <a:t>Dash</a:t>
            </a:r>
            <a:r>
              <a:rPr lang="pt-BR" sz="2400" dirty="0"/>
              <a:t>: Criado pela </a:t>
            </a:r>
            <a:r>
              <a:rPr lang="pt-BR" sz="2400" dirty="0" err="1"/>
              <a:t>Plotly</a:t>
            </a:r>
            <a:r>
              <a:rPr lang="pt-BR" sz="2400" dirty="0"/>
              <a:t>, Dash permite que os desenvolvedores criem aplicações analíticas da web com Python. É ótimo para visualizações de dados e dashboards.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0048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highlight>
                  <a:srgbClr val="FFFF00"/>
                </a:highlight>
              </a:rPr>
              <a:t>EXEMPLOS </a:t>
            </a:r>
            <a:r>
              <a:rPr lang="pt-BR" dirty="0"/>
              <a:t>Protótipos da Solução Proposta</a:t>
            </a:r>
          </a:p>
        </p:txBody>
      </p:sp>
      <p:pic>
        <p:nvPicPr>
          <p:cNvPr id="1026" name="Picture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238F332-D3FF-8C83-5729-331B72B25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445" y="1459149"/>
            <a:ext cx="3896598" cy="217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iando Dashboard no Excel (Guia Passo a Passo) - Excel Easy | Modelos de  painel, Dashboard interface, Modelos infográficos">
            <a:extLst>
              <a:ext uri="{FF2B5EF4-FFF2-40B4-BE49-F238E27FC236}">
                <a16:creationId xmlns:a16="http://schemas.microsoft.com/office/drawing/2014/main" id="{244FE1B2-9DBB-CCF5-A442-EECC5BD68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27447"/>
            <a:ext cx="3843548" cy="221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 que é dashboard? Saiba tudo aqui com dashboards reais - Marketing por  Dados">
            <a:extLst>
              <a:ext uri="{FF2B5EF4-FFF2-40B4-BE49-F238E27FC236}">
                <a16:creationId xmlns:a16="http://schemas.microsoft.com/office/drawing/2014/main" id="{263152F0-88B3-8FEF-7F5A-29D39D966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309" y="3861223"/>
            <a:ext cx="3971734" cy="229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ómo crear un dashboard para eCommerce | Blog ePayco">
            <a:extLst>
              <a:ext uri="{FF2B5EF4-FFF2-40B4-BE49-F238E27FC236}">
                <a16:creationId xmlns:a16="http://schemas.microsoft.com/office/drawing/2014/main" id="{C992A814-A041-AAF7-F8D1-3C789E20F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99375"/>
            <a:ext cx="3788300" cy="26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A6E34-9CE4-AE79-0563-7B42B88B4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33" y="6492875"/>
            <a:ext cx="11757767" cy="579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b="1" dirty="0"/>
              <a:t>Exemplo Ilustrativo – É esperado que sua equipe gere os protótipos que reflitam a solução proposta – Fonte: Google Imagens</a:t>
            </a:r>
          </a:p>
        </p:txBody>
      </p:sp>
    </p:spTree>
    <p:extLst>
      <p:ext uri="{BB962C8B-B14F-4D97-AF65-F5344CB8AC3E}">
        <p14:creationId xmlns:p14="http://schemas.microsoft.com/office/powerpoint/2010/main" val="2912142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E GESTÃO DO PROJETO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EC027FBB-A447-8BA8-4B1E-E0EB2735B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" y="1602278"/>
            <a:ext cx="11625072" cy="50238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#Dicas</a:t>
            </a:r>
          </a:p>
          <a:p>
            <a:pPr marL="0" indent="0">
              <a:buNone/>
            </a:pPr>
            <a:r>
              <a:rPr lang="pt-BR" sz="2400" dirty="0"/>
              <a:t>É muito importante após a ideação e definição da arquitetura e desenho inicial da solução, você planejar adequadamente o tempo para começar a construir sua solução sem contratempos.</a:t>
            </a:r>
          </a:p>
          <a:p>
            <a:pPr marL="0" indent="0">
              <a:buNone/>
            </a:pPr>
            <a:r>
              <a:rPr lang="pt-BR" sz="2400" dirty="0"/>
              <a:t>Uma vez que utilizamos metodologia ágil, faz parte do framework ágil o planejamento, visão das tarefas e progresso do seu projeto. Desta forma você  poderá gerir melhor o desenvolvimento da sua solução.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/>
              <a:t>O </a:t>
            </a:r>
            <a:r>
              <a:rPr lang="pt-BR" sz="2400" dirty="0" err="1"/>
              <a:t>Kanban</a:t>
            </a:r>
            <a:r>
              <a:rPr lang="pt-BR" sz="2400" dirty="0"/>
              <a:t> é uma metodologia visual de gestão de projetos e tarefas que permite a visualização do fluxo de trabalho. 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Sugestões de ferramentas que podem ser utilizadas para criar protótipos: </a:t>
            </a:r>
            <a:r>
              <a:rPr lang="pt-BR" sz="2400" dirty="0" err="1"/>
              <a:t>Trello</a:t>
            </a:r>
            <a:r>
              <a:rPr lang="pt-BR" sz="2400" dirty="0"/>
              <a:t>, </a:t>
            </a:r>
            <a:r>
              <a:rPr lang="pt-BR" sz="2400" dirty="0" err="1"/>
              <a:t>Jira</a:t>
            </a:r>
            <a:r>
              <a:rPr lang="pt-BR" sz="2400" dirty="0"/>
              <a:t>, </a:t>
            </a:r>
            <a:r>
              <a:rPr lang="pt-BR" sz="2400" dirty="0" err="1"/>
              <a:t>KanbanFlow</a:t>
            </a:r>
            <a:r>
              <a:rPr lang="pt-BR" sz="2400" dirty="0"/>
              <a:t>, Azure Boards e outras a critério da sua equipe.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356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highlight>
                  <a:srgbClr val="FFFF00"/>
                </a:highlight>
              </a:rPr>
              <a:t>EXEMPLO </a:t>
            </a:r>
            <a:r>
              <a:rPr lang="pt-BR" dirty="0"/>
              <a:t>PLANEJAMENTO  E GESTÃO DO PROJETO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758E37A-8815-F16B-AFBD-DE6CAA60A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680" y="6278753"/>
            <a:ext cx="11757767" cy="579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b="1" dirty="0"/>
              <a:t>Exemplo Ilustrativo – Planejamento e Acompanhamento do Projeto – Fonte: Google Imagens</a:t>
            </a:r>
          </a:p>
        </p:txBody>
      </p:sp>
      <p:pic>
        <p:nvPicPr>
          <p:cNvPr id="1026" name="Picture 2" descr="Kanban, ¿Qué es? — SCRUM MÉXICO">
            <a:extLst>
              <a:ext uri="{FF2B5EF4-FFF2-40B4-BE49-F238E27FC236}">
                <a16:creationId xmlns:a16="http://schemas.microsoft.com/office/drawing/2014/main" id="{8EE3445C-CB78-A9C3-B3A8-373F11602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805" y="1380704"/>
            <a:ext cx="5891718" cy="453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33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EC027FBB-A447-8BA8-4B1E-E0EB2735B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" y="1602278"/>
            <a:ext cx="11625072" cy="502386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#Dicas</a:t>
            </a:r>
          </a:p>
          <a:p>
            <a:pPr marL="0" indent="0">
              <a:buNone/>
            </a:pPr>
            <a:r>
              <a:rPr lang="pt-BR" sz="2400" dirty="0"/>
              <a:t>Antes de iniciar a análise exploratória de dados, é fundamental garantir que os dados estão organizados e prontos para análise. Isso inclui limpar dados inconsistentes, remover duplicatas e preencher valores ausentes para evitar interferências nos resultados.</a:t>
            </a:r>
          </a:p>
          <a:p>
            <a:pPr marL="0" indent="0">
              <a:buNone/>
            </a:pPr>
            <a:r>
              <a:rPr lang="pt-BR" sz="2400" dirty="0"/>
              <a:t>Como estamos lidando com dados de vendas, é importante segmentar as análises de acordo com categorias como produtos, regiões e perfis de clientes. Essa segmentação ajudará a descobrir padrões mais específicos e obter insights valiosos.</a:t>
            </a:r>
          </a:p>
          <a:p>
            <a:pPr marL="0" indent="0">
              <a:buNone/>
            </a:pPr>
            <a:r>
              <a:rPr lang="pt-BR" sz="2400" dirty="0"/>
              <a:t>A distribuição de vendas por produtos, categorias e regiões permite identificar quais itens e locais estão gerando mais receita. Com isso, é possível alocar esforços em áreas que necessitam de melhoria ou em produtos com maior potencial de crescimento.</a:t>
            </a:r>
          </a:p>
          <a:p>
            <a:pPr marL="0" indent="0">
              <a:buNone/>
            </a:pPr>
            <a:r>
              <a:rPr lang="pt-BR" sz="2400" dirty="0"/>
              <a:t>Utilize ferramentas de visualização de dados, como Power BI, Tableau, </a:t>
            </a:r>
            <a:r>
              <a:rPr lang="pt-BR" sz="2400" dirty="0" err="1"/>
              <a:t>Looker</a:t>
            </a:r>
            <a:r>
              <a:rPr lang="pt-BR" sz="2400" dirty="0"/>
              <a:t> ou Python (bibliotecas como </a:t>
            </a:r>
            <a:r>
              <a:rPr lang="pt-BR" sz="2400" dirty="0" err="1"/>
              <a:t>Matplotlib</a:t>
            </a:r>
            <a:r>
              <a:rPr lang="pt-BR" sz="2400" dirty="0"/>
              <a:t> e </a:t>
            </a:r>
            <a:r>
              <a:rPr lang="pt-BR" sz="2400" dirty="0" err="1"/>
              <a:t>Seaborn</a:t>
            </a:r>
            <a:r>
              <a:rPr lang="pt-BR" sz="2400" dirty="0"/>
              <a:t>), para facilitar a identificação de tendências sazonais e padrões de comportamento do cliente.</a:t>
            </a:r>
          </a:p>
          <a:p>
            <a:pPr marL="0" indent="0">
              <a:buNone/>
            </a:pPr>
            <a:r>
              <a:rPr lang="pt-BR" sz="2400" dirty="0"/>
              <a:t>Sugestões de ferramentas que podem ser utilizadas para conduzir a análise exploratória de dados: Excel, Python (Pandas, Pandas_profiling, Seaborn, Sweetviz), R e Google Data Studio. </a:t>
            </a:r>
          </a:p>
        </p:txBody>
      </p:sp>
    </p:spTree>
    <p:extLst>
      <p:ext uri="{BB962C8B-B14F-4D97-AF65-F5344CB8AC3E}">
        <p14:creationId xmlns:p14="http://schemas.microsoft.com/office/powerpoint/2010/main" val="861227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highlight>
                  <a:srgbClr val="FFFF00"/>
                </a:highlight>
              </a:rPr>
              <a:t>EXEMPLO </a:t>
            </a:r>
            <a:r>
              <a:rPr lang="pt-BR" dirty="0"/>
              <a:t>ANÁLISE EXPLORATÓRIA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4E7B1C-7AF7-974B-C2D2-4C81ECD4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05" y="1577462"/>
            <a:ext cx="7902575" cy="455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15112C2-6AA4-5D1D-5C67-50260F074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680" y="6278753"/>
            <a:ext cx="11757767" cy="579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b="1" dirty="0"/>
              <a:t>Exemplo Ilustrativo – Análise Exploratória – Fonte: Google Imagens</a:t>
            </a:r>
          </a:p>
        </p:txBody>
      </p:sp>
    </p:spTree>
    <p:extLst>
      <p:ext uri="{BB962C8B-B14F-4D97-AF65-F5344CB8AC3E}">
        <p14:creationId xmlns:p14="http://schemas.microsoft.com/office/powerpoint/2010/main" val="2568104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DASHBOARD ANÁLISE EXPLORATÓRIA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EC027FBB-A447-8BA8-4B1E-E0EB2735B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" y="1602278"/>
            <a:ext cx="11625072" cy="502386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#Dicas</a:t>
            </a:r>
          </a:p>
          <a:p>
            <a:pPr marL="0" indent="0">
              <a:buNone/>
            </a:pPr>
            <a:r>
              <a:rPr lang="pt-BR" sz="2400" dirty="0"/>
              <a:t>Após definir os objetivos e os indicadores que deseja monitorar, é essencial estruturar corretamente os dados para facilitar a criação de dashboards e visualizações eficientes. Certifique-se de que os dados estejam limpos e organizados para evitar inconsistências.</a:t>
            </a:r>
          </a:p>
          <a:p>
            <a:pPr marL="0" indent="0">
              <a:buNone/>
            </a:pPr>
            <a:r>
              <a:rPr lang="pt-BR" sz="2400" dirty="0"/>
              <a:t>Utilizando uma ferramenta para gerar dashboards, você pode criar painéis interativos que ajudam a explorar os dados e identificar tendências importantes. Para isso, escolha um modelo de dashboard adequado e adicione visualizações que representem os principais KPIs (Indicadores-Chave de Desempenho) da sua organização.</a:t>
            </a:r>
          </a:p>
          <a:p>
            <a:pPr marL="0" indent="0">
              <a:buNone/>
            </a:pPr>
            <a:r>
              <a:rPr lang="pt-BR" sz="2400" dirty="0"/>
              <a:t>Uma boa prática é iniciar com visualizações simples, como gráficos de linha ou barras, e adicionar filtros e detalhamentos conforme necessário para aprofundar a análise. Isso permitirá que você compreenda rapidamente o comportamento dos dados e faça ajustes no painel com base nos insights obtidos.</a:t>
            </a:r>
          </a:p>
          <a:p>
            <a:pPr marL="0" indent="0">
              <a:buNone/>
            </a:pPr>
            <a:r>
              <a:rPr lang="pt-BR" sz="2400" dirty="0"/>
              <a:t>Sugestões de ferramentas de apoio: Python (</a:t>
            </a:r>
            <a:r>
              <a:rPr lang="pt-BR" sz="2400" dirty="0" err="1"/>
              <a:t>Sweetviz</a:t>
            </a:r>
            <a:r>
              <a:rPr lang="pt-BR" sz="2400" dirty="0"/>
              <a:t>, </a:t>
            </a:r>
            <a:r>
              <a:rPr lang="pt-BR" sz="2400" dirty="0" err="1"/>
              <a:t>AutoViz</a:t>
            </a:r>
            <a:r>
              <a:rPr lang="pt-BR" sz="2400" dirty="0"/>
              <a:t>), </a:t>
            </a:r>
            <a:r>
              <a:rPr lang="pt-BR" sz="2400" dirty="0" err="1"/>
              <a:t>Qlik</a:t>
            </a:r>
            <a:r>
              <a:rPr lang="pt-BR" sz="2400" dirty="0"/>
              <a:t>, IBM Cognos </a:t>
            </a:r>
            <a:r>
              <a:rPr lang="pt-BR" sz="2400" dirty="0" err="1"/>
              <a:t>Analytics</a:t>
            </a:r>
            <a:r>
              <a:rPr lang="pt-BR" sz="2400" dirty="0"/>
              <a:t>, Power BI, </a:t>
            </a:r>
            <a:r>
              <a:rPr lang="pt-BR" sz="2400" dirty="0" err="1"/>
              <a:t>Looker</a:t>
            </a:r>
            <a:r>
              <a:rPr lang="pt-BR" sz="2400" dirty="0"/>
              <a:t> e Tableau, que podem ser usadas em conjunto com os dados armazenados em bases de dados SQL para aprimorar as visualizações.</a:t>
            </a:r>
          </a:p>
        </p:txBody>
      </p:sp>
    </p:spTree>
    <p:extLst>
      <p:ext uri="{BB962C8B-B14F-4D97-AF65-F5344CB8AC3E}">
        <p14:creationId xmlns:p14="http://schemas.microsoft.com/office/powerpoint/2010/main" val="1026680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7484" y="365125"/>
            <a:ext cx="11076316" cy="1339940"/>
          </a:xfrm>
        </p:spPr>
        <p:txBody>
          <a:bodyPr/>
          <a:lstStyle/>
          <a:p>
            <a:r>
              <a:rPr lang="pt-BR" b="1" dirty="0">
                <a:highlight>
                  <a:srgbClr val="FFFF00"/>
                </a:highlight>
              </a:rPr>
              <a:t>EXEMPLO </a:t>
            </a:r>
            <a:r>
              <a:rPr lang="pt-BR" dirty="0"/>
              <a:t>DASHBOARD ANÁLISE EXPLORATÓRIA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15112C2-6AA4-5D1D-5C67-50260F074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899" y="6278753"/>
            <a:ext cx="5294201" cy="579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b="1" dirty="0"/>
              <a:t>Exemplo Ilustrativo – Análise Exploratória – Fonte: Google Imagens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1DF2AC2-36DA-453D-DA3B-4E6A6E573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362857"/>
            <a:ext cx="9372600" cy="472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4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Finalização e Agradecimentos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#DICAS</a:t>
            </a:r>
          </a:p>
          <a:p>
            <a:r>
              <a:rPr lang="pt-BR" dirty="0"/>
              <a:t>Aqui você pode inserir uma conclusão final e agradecer as pessoas que foi submetida </a:t>
            </a:r>
            <a:r>
              <a:rPr lang="pt-BR"/>
              <a:t>sua apresentação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24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a ser resolvido (</a:t>
            </a:r>
            <a:r>
              <a:rPr lang="pt-BR" b="1" dirty="0">
                <a:highlight>
                  <a:srgbClr val="FFFF00"/>
                </a:highlight>
              </a:rPr>
              <a:t>ATUALIZADO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#DICAS</a:t>
            </a:r>
          </a:p>
          <a:p>
            <a:r>
              <a:rPr lang="pt-BR" dirty="0"/>
              <a:t>Determine claramente o que você espera alcançar ao resolver esse problema. Pergunte a si mesmo: "O que espero alcançar?" Isso ajudará a estabelecer metas claras.</a:t>
            </a:r>
          </a:p>
          <a:p>
            <a:endParaRPr lang="pt-BR" dirty="0"/>
          </a:p>
          <a:p>
            <a:r>
              <a:rPr lang="pt-BR" dirty="0"/>
              <a:t>Aqui você pode usar a técnica de </a:t>
            </a:r>
            <a:r>
              <a:rPr lang="pt-BR" dirty="0" err="1"/>
              <a:t>Storytelling</a:t>
            </a:r>
            <a:r>
              <a:rPr lang="pt-BR" dirty="0"/>
              <a:t>, para contar através da ideia de histórias a </a:t>
            </a:r>
            <a:r>
              <a:rPr lang="pt-BR"/>
              <a:t>problemática apresentada.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626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 (</a:t>
            </a:r>
            <a:r>
              <a:rPr lang="pt-BR" b="1" dirty="0">
                <a:highlight>
                  <a:srgbClr val="FFFF00"/>
                </a:highlight>
              </a:rPr>
              <a:t>ATUALIZADO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440" y="1450720"/>
            <a:ext cx="11314176" cy="45020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/>
              <a:t>#DICAS</a:t>
            </a:r>
          </a:p>
          <a:p>
            <a:r>
              <a:rPr lang="pt-BR" dirty="0"/>
              <a:t>Indicar seu público-alvo, a partir do problema a ser resolvido e a proposta de solução apresentada. </a:t>
            </a:r>
            <a:endParaRPr lang="pt-BR" dirty="0">
              <a:ea typeface="Calibri" panose="020F0502020204030204"/>
              <a:cs typeface="Calibri" panose="020F0502020204030204"/>
            </a:endParaRPr>
          </a:p>
          <a:p>
            <a:r>
              <a:rPr lang="pt-BR"/>
              <a:t>Definir e entender o público-alvo permite criar produtos de software que não só atendem às necessidades dos usuários de maneira eficaz, mas também oferecem uma experiência agradável e envolvente, aumentando assim as chances de sucesso do produto no mercado.</a:t>
            </a:r>
          </a:p>
          <a:p>
            <a:endParaRPr lang="pt-BR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dirty="0">
              <a:ea typeface="Calibri" panose="020F0502020204030204"/>
              <a:cs typeface="Calibri" panose="020F0502020204030204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324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Solução (</a:t>
            </a:r>
            <a:r>
              <a:rPr lang="pt-BR" b="1" dirty="0">
                <a:highlight>
                  <a:srgbClr val="FFFF00"/>
                </a:highlight>
              </a:rPr>
              <a:t>ATUALIZADA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440" y="1450720"/>
            <a:ext cx="11314176" cy="45020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#DICAS</a:t>
            </a:r>
          </a:p>
          <a:p>
            <a:r>
              <a:rPr lang="pt-BR" dirty="0"/>
              <a:t>Explicar como a solução proposta resolve o problema e atinge os objetivos definidos de forma clara e convincente.</a:t>
            </a:r>
          </a:p>
          <a:p>
            <a:endParaRPr lang="pt-BR" dirty="0"/>
          </a:p>
          <a:p>
            <a:r>
              <a:rPr lang="pt-BR" dirty="0"/>
              <a:t>Aqui você pode incluir: relatórios, gráficos, diagramas, planos,  protótipos, alguma documentação e tudo mais que a equipe considerar necessário para ilustrar a ideia</a:t>
            </a:r>
          </a:p>
          <a:p>
            <a:endParaRPr lang="pt-BR" dirty="0"/>
          </a:p>
          <a:p>
            <a:r>
              <a:rPr lang="pt-BR" dirty="0"/>
              <a:t>Durante a ideação você pode utilizar a abordagem Design </a:t>
            </a:r>
            <a:r>
              <a:rPr lang="pt-BR" dirty="0" err="1"/>
              <a:t>Thinking</a:t>
            </a:r>
            <a:r>
              <a:rPr lang="pt-BR" dirty="0"/>
              <a:t>, para ajudar na ideação da sua proposta de solução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892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1350" y="1615313"/>
            <a:ext cx="109093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/>
              <a:t>#DICAS</a:t>
            </a:r>
          </a:p>
          <a:p>
            <a:r>
              <a:rPr lang="pt-BR" dirty="0"/>
              <a:t>Defina a arquitetura preliminar da sua solução e explique/justifique a escolha de cada elemento.</a:t>
            </a:r>
          </a:p>
          <a:p>
            <a:r>
              <a:rPr lang="pt-BR" dirty="0"/>
              <a:t>Indique principalmente, todas as fontes de dados necessárias para o desenvolvimento da sua solução. Explique e justifique suas escolhas.</a:t>
            </a:r>
            <a:endParaRPr lang="pt-BR" dirty="0">
              <a:ea typeface="Calibri"/>
              <a:cs typeface="Calibri"/>
            </a:endParaRPr>
          </a:p>
          <a:p>
            <a:r>
              <a:rPr lang="pt-BR" dirty="0"/>
              <a:t>Algumas ferramentas que podem ser utilizadas para criar arquitetura de solução: Microsoft Visio, </a:t>
            </a:r>
            <a:r>
              <a:rPr lang="pt-BR" dirty="0" err="1"/>
              <a:t>Lucid</a:t>
            </a:r>
            <a:r>
              <a:rPr lang="pt-BR" dirty="0"/>
              <a:t> Chart, outras a critério da equipe.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876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highlight>
                  <a:srgbClr val="FFFF00"/>
                </a:highlight>
              </a:rPr>
              <a:t>EXEMPLO </a:t>
            </a:r>
            <a:r>
              <a:rPr lang="pt-BR" dirty="0"/>
              <a:t>Desenho da Arquitetura da Solução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65A8FA91-7FCD-CD75-1181-99A0A245F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54" y="1442916"/>
            <a:ext cx="7902759" cy="4845678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4AD3C06-764F-09AB-E27D-CF79E62FD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157" y="6203251"/>
            <a:ext cx="6307033" cy="579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b="1" dirty="0"/>
              <a:t>Exemplo Ilustrativo: Típica Arquitetura Big Data – Fonte: </a:t>
            </a:r>
            <a:r>
              <a:rPr lang="pt-BR" sz="1400" b="1" dirty="0" err="1"/>
              <a:t>Semantix</a:t>
            </a:r>
            <a:r>
              <a:rPr lang="pt-BR" sz="1400" b="1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87552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da Arquitetura da Solução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3D4CA9-FED5-2DE5-9520-2F6C30421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12" y="1469009"/>
            <a:ext cx="11625072" cy="50238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#Dicas – Arquitetura de Dados Simples</a:t>
            </a:r>
          </a:p>
          <a:p>
            <a:pPr algn="l">
              <a:buFont typeface="+mj-lt"/>
              <a:buAutoNum type="arabicPeriod"/>
            </a:pPr>
            <a:r>
              <a:rPr lang="pt-BR" b="1" dirty="0"/>
              <a:t>Fontes de Dados: </a:t>
            </a:r>
            <a:r>
              <a:rPr lang="pt-BR" dirty="0"/>
              <a:t>São as origens de onde vêm os dados. Podem ser bancos de dados, APIs, feeds de mídia social, arquivos CSV, entre outros.</a:t>
            </a:r>
          </a:p>
          <a:p>
            <a:pPr algn="l">
              <a:buFont typeface="+mj-lt"/>
              <a:buAutoNum type="arabicPeriod"/>
            </a:pPr>
            <a:r>
              <a:rPr lang="pt-BR" b="1" dirty="0"/>
              <a:t>Pipeline de Ingestão: </a:t>
            </a:r>
            <a:r>
              <a:rPr lang="pt-BR" dirty="0"/>
              <a:t>Este é o processo de coleta e transformação dos dados brutos das fontes. Geralmente, soluções como Apache Kafka ou Apache </a:t>
            </a:r>
            <a:r>
              <a:rPr lang="pt-BR" dirty="0" err="1"/>
              <a:t>NiFi</a:t>
            </a:r>
            <a:r>
              <a:rPr lang="pt-BR" dirty="0"/>
              <a:t> são usadas para mover esses dados em tempo real ou em lotes.</a:t>
            </a:r>
          </a:p>
          <a:p>
            <a:pPr algn="l">
              <a:buFont typeface="+mj-lt"/>
              <a:buAutoNum type="arabicPeriod"/>
            </a:pPr>
            <a:r>
              <a:rPr lang="pt-BR" b="1" dirty="0"/>
              <a:t>Armazenamento de Dados: </a:t>
            </a:r>
            <a:r>
              <a:rPr lang="pt-BR" dirty="0"/>
              <a:t>Uma vez ingeridos, os dados são armazenados em um sistema de armazenamento. Isto pode ser um grande banco de dados relacional, um banco de dados </a:t>
            </a:r>
            <a:r>
              <a:rPr lang="pt-BR" dirty="0" err="1"/>
              <a:t>NoSQL</a:t>
            </a:r>
            <a:r>
              <a:rPr lang="pt-BR" dirty="0"/>
              <a:t>, ou um data </a:t>
            </a:r>
            <a:r>
              <a:rPr lang="pt-BR" dirty="0" err="1"/>
              <a:t>lake</a:t>
            </a:r>
            <a:r>
              <a:rPr lang="pt-BR" dirty="0"/>
              <a:t> como o </a:t>
            </a:r>
            <a:r>
              <a:rPr lang="pt-BR" dirty="0" err="1"/>
              <a:t>Amazon</a:t>
            </a:r>
            <a:r>
              <a:rPr lang="pt-BR" dirty="0"/>
              <a:t> S3 ou </a:t>
            </a:r>
            <a:r>
              <a:rPr lang="pt-BR" dirty="0" err="1"/>
              <a:t>Hadoop</a:t>
            </a:r>
            <a:r>
              <a:rPr lang="pt-BR" dirty="0"/>
              <a:t> HDFS.</a:t>
            </a:r>
          </a:p>
          <a:p>
            <a:pPr algn="l">
              <a:buFont typeface="+mj-lt"/>
              <a:buAutoNum type="arabicPeriod"/>
            </a:pPr>
            <a:r>
              <a:rPr lang="pt-BR" b="1" dirty="0"/>
              <a:t>Processamento de Dados: </a:t>
            </a:r>
            <a:r>
              <a:rPr lang="pt-BR" dirty="0"/>
              <a:t>Aqui, os dados são processados, limpos, transformados e analisados. Soluções como Apache Spark ou Apache </a:t>
            </a:r>
            <a:r>
              <a:rPr lang="pt-BR" dirty="0" err="1"/>
              <a:t>Hadoop</a:t>
            </a:r>
            <a:r>
              <a:rPr lang="pt-BR" dirty="0"/>
              <a:t> podem ser usadas para processamento em larga escala. Os resultados são frequentemente armazenados novamente para consulta e análise rápidas.</a:t>
            </a:r>
          </a:p>
          <a:p>
            <a:pPr algn="l">
              <a:buFont typeface="+mj-lt"/>
              <a:buAutoNum type="arabicPeriod"/>
            </a:pPr>
            <a:r>
              <a:rPr lang="pt-BR" b="1" dirty="0"/>
              <a:t>Visualização e Análise: </a:t>
            </a:r>
            <a:r>
              <a:rPr lang="pt-BR" dirty="0"/>
              <a:t>Finalmente, ferramentas de visualização como Tableau, Power BI, ou soluções de código aberto como </a:t>
            </a:r>
            <a:r>
              <a:rPr lang="pt-BR" dirty="0" err="1"/>
              <a:t>Grafana</a:t>
            </a:r>
            <a:r>
              <a:rPr lang="pt-BR" dirty="0"/>
              <a:t> e </a:t>
            </a:r>
            <a:r>
              <a:rPr lang="pt-BR" dirty="0" err="1"/>
              <a:t>Kibana</a:t>
            </a:r>
            <a:r>
              <a:rPr lang="pt-BR" dirty="0"/>
              <a:t> são usadas para visualizar os dados processados, gerar relatórios e insights.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07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7616" y="124523"/>
            <a:ext cx="10515600" cy="1325563"/>
          </a:xfrm>
        </p:spPr>
        <p:txBody>
          <a:bodyPr/>
          <a:lstStyle/>
          <a:p>
            <a:r>
              <a:rPr lang="pt-BR" dirty="0"/>
              <a:t>Descrição da Arquitetura da Solução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3D4CA9-FED5-2DE5-9520-2F6C30421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32" y="1176401"/>
            <a:ext cx="11625072" cy="5023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#Dicas – Exemplo de descrição da Arquitetura de Solução Proposta</a:t>
            </a:r>
          </a:p>
          <a:p>
            <a:endParaRPr lang="pt-BR" dirty="0"/>
          </a:p>
        </p:txBody>
      </p:sp>
      <p:pic>
        <p:nvPicPr>
          <p:cNvPr id="1026" name="Picture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65F09D0-77CF-DB45-3924-C994163FA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096" y="1667225"/>
            <a:ext cx="4735892" cy="445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B99EB59-8428-6FB2-DBB5-CA36A2506635}"/>
              </a:ext>
            </a:extLst>
          </p:cNvPr>
          <p:cNvSpPr txBox="1"/>
          <p:nvPr/>
        </p:nvSpPr>
        <p:spPr>
          <a:xfrm>
            <a:off x="787908" y="6239736"/>
            <a:ext cx="10866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800" b="1" dirty="0"/>
              <a:t>Exemplo Ilustrativo – Descrição da Arquitetura – Fonte: Feito pelo professor Salvio </a:t>
            </a:r>
            <a:r>
              <a:rPr lang="pt-BR" sz="1800" b="1" dirty="0" err="1"/>
              <a:t>Padlipskas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236438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8472" y="54229"/>
            <a:ext cx="10515600" cy="1325563"/>
          </a:xfrm>
        </p:spPr>
        <p:txBody>
          <a:bodyPr/>
          <a:lstStyle/>
          <a:p>
            <a:r>
              <a:rPr lang="pt-BR" dirty="0"/>
              <a:t>Protótipos da Solução Proposta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3D4CA9-FED5-2DE5-9520-2F6C30421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" y="1057529"/>
            <a:ext cx="11625072" cy="50238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#Dicas</a:t>
            </a:r>
          </a:p>
          <a:p>
            <a:pPr marL="0" indent="0">
              <a:buNone/>
            </a:pPr>
            <a:r>
              <a:rPr lang="pt-BR" sz="2400" dirty="0"/>
              <a:t>Refere-se a uma representação inicial ou versão preliminar de um produto, sistema ou conceito, que é criada para testar e validar funcionalidades, o design ou a ideia. Ele serve como modelo ou exemplo a ser seguido ou a partir do qual futuras versões ou sistemas podem ser desenvolvidos.</a:t>
            </a:r>
          </a:p>
          <a:p>
            <a:pPr marL="0" indent="0" algn="l">
              <a:buNone/>
            </a:pPr>
            <a:r>
              <a:rPr lang="pt-BR" sz="2400" dirty="0"/>
              <a:t>Os protótipos são utilizados em diversas áreas, como design de produto, engenharia, software e muitas outras, para:</a:t>
            </a:r>
          </a:p>
          <a:p>
            <a:pPr algn="l">
              <a:buFont typeface="+mj-lt"/>
              <a:buAutoNum type="arabicPeriod"/>
            </a:pPr>
            <a:r>
              <a:rPr lang="pt-BR" sz="2400" dirty="0"/>
              <a:t>Testar e validar conceitos: Antes de investir tempo e recursos no desenvolvimento final de um produto, um protótipo pode ser usado para verificar se a ideia é viável e funcional.</a:t>
            </a:r>
          </a:p>
          <a:p>
            <a:pPr algn="l">
              <a:buFont typeface="+mj-lt"/>
              <a:buAutoNum type="arabicPeriod"/>
            </a:pPr>
            <a:r>
              <a:rPr lang="pt-BR" sz="2400" dirty="0"/>
              <a:t>Coletar feedback: Um protótipo permite que você receba feedback de potenciais usuários, colegas, professores ou empresa parceira para fazer ajustes ou melhorias.</a:t>
            </a:r>
          </a:p>
          <a:p>
            <a:pPr algn="l">
              <a:buFont typeface="+mj-lt"/>
              <a:buAutoNum type="arabicPeriod"/>
            </a:pPr>
            <a:r>
              <a:rPr lang="pt-BR" sz="2400" dirty="0"/>
              <a:t>Reduzir custos e riscos: Ao identificar problemas ou falhas em estágios iniciais, pode-se evitar gastos desnecessários ou revisões extensas mais tarde no processo de desenvolvimento.</a:t>
            </a:r>
          </a:p>
          <a:p>
            <a:pPr algn="l">
              <a:buFont typeface="+mj-lt"/>
              <a:buAutoNum type="arabicPeriod"/>
            </a:pPr>
            <a:r>
              <a:rPr lang="pt-BR" sz="2400" dirty="0"/>
              <a:t>Visualizar e entender ideias: Em muitos casos, é mais fácil entender um conceito ou design quando se tem algo tangível ou visual para examinar, em vez de apenas descrições verbais ou escritas.</a:t>
            </a:r>
          </a:p>
          <a:p>
            <a:pPr algn="l">
              <a:buFont typeface="+mj-lt"/>
              <a:buAutoNum type="arabicPeriod"/>
            </a:pPr>
            <a:r>
              <a:rPr lang="pt-BR" sz="2400" dirty="0"/>
              <a:t>Aqui você pode usar Data </a:t>
            </a:r>
            <a:r>
              <a:rPr lang="pt-BR" sz="2400" dirty="0" err="1"/>
              <a:t>Storyteeling</a:t>
            </a:r>
            <a:r>
              <a:rPr lang="pt-BR" sz="2400" dirty="0"/>
              <a:t>, para combinar dados, visualizações e narrativas para comunicar informações de forma eficaz. Aqui você pode traduzir análises de dados em insights compreensíveis, usando uma história para contextualizar e dar significado aos dados.</a:t>
            </a:r>
          </a:p>
          <a:p>
            <a:pPr algn="l">
              <a:buFont typeface="+mj-lt"/>
              <a:buAutoNum type="arabicPeriod"/>
            </a:pPr>
            <a:r>
              <a:rPr lang="pt-BR" sz="2400" dirty="0"/>
              <a:t>Sugestões de ferramentas que podem ser utilizadas para criar protótipos: </a:t>
            </a:r>
            <a:r>
              <a:rPr lang="pt-BR" sz="2400" dirty="0" err="1"/>
              <a:t>Canva</a:t>
            </a:r>
            <a:r>
              <a:rPr lang="pt-BR" sz="2400" dirty="0"/>
              <a:t>, </a:t>
            </a:r>
            <a:r>
              <a:rPr lang="pt-BR" sz="2400" dirty="0" err="1"/>
              <a:t>Pencil</a:t>
            </a:r>
            <a:r>
              <a:rPr lang="pt-BR" sz="2400" dirty="0"/>
              <a:t>, </a:t>
            </a:r>
            <a:r>
              <a:rPr lang="pt-BR" sz="2400" dirty="0" err="1"/>
              <a:t>Figma</a:t>
            </a:r>
            <a:r>
              <a:rPr lang="pt-BR" sz="2400" dirty="0"/>
              <a:t>, Marvel, </a:t>
            </a:r>
            <a:r>
              <a:rPr lang="pt-BR" sz="2400" dirty="0" err="1"/>
              <a:t>Balsamiq</a:t>
            </a:r>
            <a:r>
              <a:rPr lang="pt-BR" sz="2400" dirty="0"/>
              <a:t> </a:t>
            </a:r>
            <a:r>
              <a:rPr lang="pt-BR" sz="2400" dirty="0" err="1"/>
              <a:t>Mockups</a:t>
            </a:r>
            <a:r>
              <a:rPr lang="pt-BR" sz="2400" dirty="0"/>
              <a:t>, Proto.IO e outras a critério da sua equipe. 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12944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73F43C90795D34597BB9869193EBE29" ma:contentTypeVersion="14" ma:contentTypeDescription="Crie um novo documento." ma:contentTypeScope="" ma:versionID="a23342caa5d1e5d86dbf8b49a9696f46">
  <xsd:schema xmlns:xsd="http://www.w3.org/2001/XMLSchema" xmlns:xs="http://www.w3.org/2001/XMLSchema" xmlns:p="http://schemas.microsoft.com/office/2006/metadata/properties" xmlns:ns2="5b046cae-d1d8-432d-b4bb-58d09b590569" xmlns:ns3="eb947af2-26f0-411d-a536-f4cbb904cdf6" targetNamespace="http://schemas.microsoft.com/office/2006/metadata/properties" ma:root="true" ma:fieldsID="f39abda0f092036d3e613d2b70652a31" ns2:_="" ns3:_="">
    <xsd:import namespace="5b046cae-d1d8-432d-b4bb-58d09b590569"/>
    <xsd:import namespace="eb947af2-26f0-411d-a536-f4cbb904cd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MediaServiceObjectDetectorVersion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046cae-d1d8-432d-b4bb-58d09b590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47af2-26f0-411d-a536-f4cbb904cdf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13bee62-8620-4ab6-95a3-31e8dce403ba}" ma:internalName="TaxCatchAll" ma:showField="CatchAllData" ma:web="eb947af2-26f0-411d-a536-f4cbb904cd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b046cae-d1d8-432d-b4bb-58d09b590569">
      <Terms xmlns="http://schemas.microsoft.com/office/infopath/2007/PartnerControls"/>
    </lcf76f155ced4ddcb4097134ff3c332f>
    <TaxCatchAll xmlns="eb947af2-26f0-411d-a536-f4cbb904cdf6" xsi:nil="true"/>
    <SharedWithUsers xmlns="eb947af2-26f0-411d-a536-f4cbb904cdf6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01D85B-13B8-4A6A-B0FC-A76B1F286C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046cae-d1d8-432d-b4bb-58d09b590569"/>
    <ds:schemaRef ds:uri="eb947af2-26f0-411d-a536-f4cbb904cd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A7BDEB-DE2C-4182-83A9-4B1B69848987}">
  <ds:schemaRefs>
    <ds:schemaRef ds:uri="http://schemas.microsoft.com/office/2006/metadata/properties"/>
    <ds:schemaRef ds:uri="http://schemas.microsoft.com/office/infopath/2007/PartnerControls"/>
    <ds:schemaRef ds:uri="a6194295-1792-4b63-878c-b29c2ff82726"/>
    <ds:schemaRef ds:uri="49c50ba2-eaf4-4058-b769-73a32109933c"/>
    <ds:schemaRef ds:uri="5b046cae-d1d8-432d-b4bb-58d09b590569"/>
    <ds:schemaRef ds:uri="eb947af2-26f0-411d-a536-f4cbb904cdf6"/>
  </ds:schemaRefs>
</ds:datastoreItem>
</file>

<file path=customXml/itemProps3.xml><?xml version="1.0" encoding="utf-8"?>
<ds:datastoreItem xmlns:ds="http://schemas.openxmlformats.org/officeDocument/2006/customXml" ds:itemID="{048DB67B-E193-4B82-970E-79D5F996D4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1354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Nome da solução</vt:lpstr>
      <vt:lpstr>Problema a ser resolvido (ATUALIZADO)</vt:lpstr>
      <vt:lpstr>PÚBLICO-ALVO (ATUALIZADO)</vt:lpstr>
      <vt:lpstr>Proposta de Solução (ATUALIZADA)</vt:lpstr>
      <vt:lpstr>Arquitetura da Solução</vt:lpstr>
      <vt:lpstr>EXEMPLO Desenho da Arquitetura da Solução</vt:lpstr>
      <vt:lpstr>Descrição da Arquitetura da Solução</vt:lpstr>
      <vt:lpstr>Descrição da Arquitetura da Solução</vt:lpstr>
      <vt:lpstr>Protótipos da Solução Proposta</vt:lpstr>
      <vt:lpstr>Protótipos da Solução Proposta</vt:lpstr>
      <vt:lpstr>EXEMPLOS Protótipos da Solução Proposta</vt:lpstr>
      <vt:lpstr>PLANEJAMENTO E GESTÃO DO PROJETO</vt:lpstr>
      <vt:lpstr>EXEMPLO PLANEJAMENTO  E GESTÃO DO PROJETO</vt:lpstr>
      <vt:lpstr>ANÁLISE EXPLORATÓRIA</vt:lpstr>
      <vt:lpstr>EXEMPLO ANÁLISE EXPLORATÓRIA</vt:lpstr>
      <vt:lpstr>DASHBOARD ANÁLISE EXPLORATÓRIA</vt:lpstr>
      <vt:lpstr>EXEMPLO DASHBOARD ANÁLISE EXPLORATÓRIA</vt:lpstr>
      <vt:lpstr>Finalização e Agradecimentos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solução</dc:title>
  <dc:creator>Claudio Jose Carvajal</dc:creator>
  <cp:lastModifiedBy>PATRÍCIA MAURA ANGELINI</cp:lastModifiedBy>
  <cp:revision>80</cp:revision>
  <dcterms:created xsi:type="dcterms:W3CDTF">2016-03-03T21:44:23Z</dcterms:created>
  <dcterms:modified xsi:type="dcterms:W3CDTF">2024-10-04T22:22:51Z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0x010100073F43C90795D34597BB9869193EBE29</vt:lpwstr>
  </property>
  <property fmtid="{D5CDD505-2E9C-101B-9397-08002B2CF9AE}" pid="3" name="Order">
    <vt:r8>148300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