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67" r:id="rId9"/>
    <p:sldId id="270" r:id="rId10"/>
    <p:sldId id="265" r:id="rId11"/>
    <p:sldId id="268" r:id="rId12"/>
    <p:sldId id="266" r:id="rId13"/>
    <p:sldId id="278" r:id="rId14"/>
    <p:sldId id="262" r:id="rId15"/>
    <p:sldId id="269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DAE7E5-1C21-4F9A-9313-7055844E9FE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9F82A0F-5939-46D9-B894-14EFCA88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2B76-E0A6-4CC2-9A6F-17163316E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federal Judges should the United States have?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71472-C5F7-4C9B-8F07-F6F8D9512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A8111E-2F60-48C1-BCE9-F8AAEE6F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12" y="741602"/>
            <a:ext cx="8138976" cy="53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E7509B-3402-489D-9AB9-CC12827864FA}"/>
              </a:ext>
            </a:extLst>
          </p:cNvPr>
          <p:cNvCxnSpPr>
            <a:cxnSpLocks/>
          </p:cNvCxnSpPr>
          <p:nvPr/>
        </p:nvCxnSpPr>
        <p:spPr>
          <a:xfrm>
            <a:off x="4286250" y="3686175"/>
            <a:ext cx="534343" cy="430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F98A7A-C500-4319-A1FA-5840060DFEB1}"/>
              </a:ext>
            </a:extLst>
          </p:cNvPr>
          <p:cNvCxnSpPr>
            <a:cxnSpLocks/>
          </p:cNvCxnSpPr>
          <p:nvPr/>
        </p:nvCxnSpPr>
        <p:spPr>
          <a:xfrm flipV="1">
            <a:off x="6515100" y="1402063"/>
            <a:ext cx="858193" cy="112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5E1DD-0BB6-4B52-9CA1-CE272D931DA0}"/>
              </a:ext>
            </a:extLst>
          </p:cNvPr>
          <p:cNvSpPr txBox="1"/>
          <p:nvPr/>
        </p:nvSpPr>
        <p:spPr>
          <a:xfrm>
            <a:off x="5756275" y="1329809"/>
            <a:ext cx="7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1990</a:t>
            </a:r>
          </a:p>
        </p:txBody>
      </p:sp>
    </p:spTree>
    <p:extLst>
      <p:ext uri="{BB962C8B-B14F-4D97-AF65-F5344CB8AC3E}">
        <p14:creationId xmlns:p14="http://schemas.microsoft.com/office/powerpoint/2010/main" val="39581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63A9-5008-43A4-A416-655F470A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20th-century surge</a:t>
            </a:r>
          </a:p>
        </p:txBody>
      </p:sp>
    </p:spTree>
    <p:extLst>
      <p:ext uri="{BB962C8B-B14F-4D97-AF65-F5344CB8AC3E}">
        <p14:creationId xmlns:p14="http://schemas.microsoft.com/office/powerpoint/2010/main" val="208831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E2C2F66-00DB-4857-A0DA-2A3660D2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59" y="721360"/>
            <a:ext cx="8200281" cy="54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5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CD9-9615-4A23-A568-EE26F506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Complicated picture:</a:t>
            </a:r>
            <a:br>
              <a:rPr lang="en-US" dirty="0"/>
            </a:br>
            <a:r>
              <a:rPr lang="en-US" dirty="0"/>
              <a:t>What’s the right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E7C6-0C7F-4560-805F-EAB48BE2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CD9-9615-4A23-A568-EE26F506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E7C6-0C7F-4560-805F-EAB48BE2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0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94D37D-B976-4424-8E68-64BFDA36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0" y="695960"/>
            <a:ext cx="7648579" cy="54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3A856F-D5A2-4476-A73F-331187E00C55}"/>
              </a:ext>
            </a:extLst>
          </p:cNvPr>
          <p:cNvCxnSpPr>
            <a:cxnSpLocks/>
          </p:cNvCxnSpPr>
          <p:nvPr/>
        </p:nvCxnSpPr>
        <p:spPr>
          <a:xfrm>
            <a:off x="9648825" y="2590800"/>
            <a:ext cx="0" cy="1229360"/>
          </a:xfrm>
          <a:prstGeom prst="line">
            <a:avLst/>
          </a:prstGeom>
          <a:ln w="158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4A3D4-E04F-446C-934B-78048330420E}"/>
              </a:ext>
            </a:extLst>
          </p:cNvPr>
          <p:cNvCxnSpPr>
            <a:cxnSpLocks/>
          </p:cNvCxnSpPr>
          <p:nvPr/>
        </p:nvCxnSpPr>
        <p:spPr>
          <a:xfrm flipH="1" flipV="1">
            <a:off x="9820276" y="3043237"/>
            <a:ext cx="617950" cy="566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CB457F-54A3-4464-926D-B50509FA9709}"/>
              </a:ext>
            </a:extLst>
          </p:cNvPr>
          <p:cNvSpPr txBox="1"/>
          <p:nvPr/>
        </p:nvSpPr>
        <p:spPr>
          <a:xfrm>
            <a:off x="10076276" y="3702544"/>
            <a:ext cx="126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85 Judge Gap</a:t>
            </a:r>
          </a:p>
        </p:txBody>
      </p:sp>
    </p:spTree>
    <p:extLst>
      <p:ext uri="{BB962C8B-B14F-4D97-AF65-F5344CB8AC3E}">
        <p14:creationId xmlns:p14="http://schemas.microsoft.com/office/powerpoint/2010/main" val="18150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6862-B8FE-4C68-8E5D-B6939B7D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8683-52ED-4446-A20B-6495A5F4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1.  Dramatic change through 20 c</a:t>
            </a:r>
          </a:p>
        </p:txBody>
      </p:sp>
    </p:spTree>
    <p:extLst>
      <p:ext uri="{BB962C8B-B14F-4D97-AF65-F5344CB8AC3E}">
        <p14:creationId xmlns:p14="http://schemas.microsoft.com/office/powerpoint/2010/main" val="241395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6862-B8FE-4C68-8E5D-B6939B7D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8683-52ED-4446-A20B-6495A5F4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2.  Caseload has risen lately</a:t>
            </a:r>
          </a:p>
        </p:txBody>
      </p:sp>
    </p:spTree>
    <p:extLst>
      <p:ext uri="{BB962C8B-B14F-4D97-AF65-F5344CB8AC3E}">
        <p14:creationId xmlns:p14="http://schemas.microsoft.com/office/powerpoint/2010/main" val="279251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6862-B8FE-4C68-8E5D-B6939B7D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8683-52ED-4446-A20B-6495A5F4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3. add 85 judges</a:t>
            </a:r>
          </a:p>
        </p:txBody>
      </p:sp>
    </p:spTree>
    <p:extLst>
      <p:ext uri="{BB962C8B-B14F-4D97-AF65-F5344CB8AC3E}">
        <p14:creationId xmlns:p14="http://schemas.microsoft.com/office/powerpoint/2010/main" val="339672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A1E8-1A85-42CC-9F44-C08B93BA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CE3-F63A-4A82-9019-FD4951DC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 Why growth of judiciary in 20</a:t>
            </a:r>
            <a:r>
              <a:rPr lang="en-US" sz="2800" baseline="30000" dirty="0"/>
              <a:t>th</a:t>
            </a:r>
            <a:r>
              <a:rPr lang="en-US" sz="2800" dirty="0"/>
              <a:t> c?</a:t>
            </a:r>
          </a:p>
        </p:txBody>
      </p:sp>
    </p:spTree>
    <p:extLst>
      <p:ext uri="{BB962C8B-B14F-4D97-AF65-F5344CB8AC3E}">
        <p14:creationId xmlns:p14="http://schemas.microsoft.com/office/powerpoint/2010/main" val="7659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7858F-DCD3-4F8D-90FE-66D32D0C5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" t="35259" r="666" b="20000"/>
          <a:stretch/>
        </p:blipFill>
        <p:spPr>
          <a:xfrm>
            <a:off x="81280" y="1249680"/>
            <a:ext cx="12029440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A1E8-1A85-42CC-9F44-C08B93BA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CE3-F63A-4A82-9019-FD4951DC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 Role of bankruptcy courts and other specialty courts</a:t>
            </a:r>
          </a:p>
        </p:txBody>
      </p:sp>
    </p:spTree>
    <p:extLst>
      <p:ext uri="{BB962C8B-B14F-4D97-AF65-F5344CB8AC3E}">
        <p14:creationId xmlns:p14="http://schemas.microsoft.com/office/powerpoint/2010/main" val="207586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00BFC-4D23-4D21-B8E6-9C9321043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t="13927" r="30917" b="8148"/>
          <a:stretch/>
        </p:blipFill>
        <p:spPr>
          <a:xfrm>
            <a:off x="1510740" y="491306"/>
            <a:ext cx="9170520" cy="5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5E94-65A3-46F0-B351-6AC28DD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currently 673 federal district court positions – with 66 vacancies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20D9-C2A8-45D5-8499-D7055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41922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is this enough?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0E319-CDBE-438C-B44F-4420B7998159}"/>
              </a:ext>
            </a:extLst>
          </p:cNvPr>
          <p:cNvSpPr txBox="1"/>
          <p:nvPr/>
        </p:nvSpPr>
        <p:spPr>
          <a:xfrm>
            <a:off x="1464779" y="6063734"/>
            <a:ext cx="925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https://en.wikipedia.org/wiki/List_of_current_United_States_district_judges</a:t>
            </a:r>
          </a:p>
        </p:txBody>
      </p:sp>
    </p:spTree>
    <p:extLst>
      <p:ext uri="{BB962C8B-B14F-4D97-AF65-F5344CB8AC3E}">
        <p14:creationId xmlns:p14="http://schemas.microsoft.com/office/powerpoint/2010/main" val="252241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84F49D-764D-44A0-AFB8-5881E6E09737}"/>
              </a:ext>
            </a:extLst>
          </p:cNvPr>
          <p:cNvSpPr/>
          <p:nvPr/>
        </p:nvSpPr>
        <p:spPr>
          <a:xfrm>
            <a:off x="3733799" y="828675"/>
            <a:ext cx="4724400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Supreme Court</a:t>
            </a:r>
          </a:p>
          <a:p>
            <a:pPr algn="ctr"/>
            <a:r>
              <a:rPr lang="en-US" dirty="0"/>
              <a:t>(9)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4B18A-58A8-4DEB-9F20-1E9C4BD54382}"/>
              </a:ext>
            </a:extLst>
          </p:cNvPr>
          <p:cNvSpPr/>
          <p:nvPr/>
        </p:nvSpPr>
        <p:spPr>
          <a:xfrm>
            <a:off x="2881312" y="2152650"/>
            <a:ext cx="6429374" cy="1276350"/>
          </a:xfrm>
          <a:prstGeom prst="rect">
            <a:avLst/>
          </a:prstGeom>
          <a:solidFill>
            <a:srgbClr val="B249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AAEFC-DA18-4051-B266-C1C6FCD36DE4}"/>
              </a:ext>
            </a:extLst>
          </p:cNvPr>
          <p:cNvSpPr/>
          <p:nvPr/>
        </p:nvSpPr>
        <p:spPr>
          <a:xfrm>
            <a:off x="288131" y="3381375"/>
            <a:ext cx="11615738" cy="2771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3395-2046-4468-9FAA-4EB13258A24C}"/>
              </a:ext>
            </a:extLst>
          </p:cNvPr>
          <p:cNvSpPr txBox="1"/>
          <p:nvPr/>
        </p:nvSpPr>
        <p:spPr>
          <a:xfrm>
            <a:off x="4086224" y="2515968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Appellate Courts</a:t>
            </a:r>
          </a:p>
          <a:p>
            <a:pPr algn="ctr"/>
            <a:r>
              <a:rPr lang="en-US" dirty="0"/>
              <a:t>(179)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60C80-9D2C-4A33-A9F4-D127A66531B0}"/>
              </a:ext>
            </a:extLst>
          </p:cNvPr>
          <p:cNvSpPr txBox="1"/>
          <p:nvPr/>
        </p:nvSpPr>
        <p:spPr>
          <a:xfrm>
            <a:off x="4238625" y="4334559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District Court</a:t>
            </a:r>
          </a:p>
          <a:p>
            <a:pPr algn="ctr"/>
            <a:r>
              <a:rPr lang="en-US" dirty="0"/>
              <a:t>(673)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CBFDD-581E-44BD-9EEE-2B880E9289D5}"/>
              </a:ext>
            </a:extLst>
          </p:cNvPr>
          <p:cNvSpPr txBox="1"/>
          <p:nvPr/>
        </p:nvSpPr>
        <p:spPr>
          <a:xfrm>
            <a:off x="4713364" y="134362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Federal Courts</a:t>
            </a:r>
          </a:p>
        </p:txBody>
      </p:sp>
    </p:spTree>
    <p:extLst>
      <p:ext uri="{BB962C8B-B14F-4D97-AF65-F5344CB8AC3E}">
        <p14:creationId xmlns:p14="http://schemas.microsoft.com/office/powerpoint/2010/main" val="36288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F7A903-B949-403D-AAA1-9BA3A118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57" y="744340"/>
            <a:ext cx="8130685" cy="536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67999-EC54-45F2-9ADC-F4A41B5029D1}"/>
              </a:ext>
            </a:extLst>
          </p:cNvPr>
          <p:cNvCxnSpPr>
            <a:cxnSpLocks/>
          </p:cNvCxnSpPr>
          <p:nvPr/>
        </p:nvCxnSpPr>
        <p:spPr>
          <a:xfrm>
            <a:off x="6095999" y="2365197"/>
            <a:ext cx="736339" cy="251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2A4BFF-E6BD-446E-97F6-123135433B66}"/>
              </a:ext>
            </a:extLst>
          </p:cNvPr>
          <p:cNvCxnSpPr>
            <a:cxnSpLocks/>
          </p:cNvCxnSpPr>
          <p:nvPr/>
        </p:nvCxnSpPr>
        <p:spPr>
          <a:xfrm flipH="1" flipV="1">
            <a:off x="8292990" y="1560951"/>
            <a:ext cx="251920" cy="930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DF9861-CD53-4A98-BFF6-EE831C6AD202}"/>
              </a:ext>
            </a:extLst>
          </p:cNvPr>
          <p:cNvSpPr txBox="1"/>
          <p:nvPr/>
        </p:nvSpPr>
        <p:spPr>
          <a:xfrm>
            <a:off x="8165497" y="2570566"/>
            <a:ext cx="7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15910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5FB9-C559-439D-956A-505B578E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A927-6F9A-41E2-A5E2-9F989661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judges are overworked because the number of judges has not kept pace with population. Congress should create more positions.</a:t>
            </a:r>
          </a:p>
        </p:txBody>
      </p:sp>
    </p:spTree>
    <p:extLst>
      <p:ext uri="{BB962C8B-B14F-4D97-AF65-F5344CB8AC3E}">
        <p14:creationId xmlns:p14="http://schemas.microsoft.com/office/powerpoint/2010/main" val="40799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209-8D37-402E-81B3-2407EF1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Keeping pace?</a:t>
            </a:r>
          </a:p>
        </p:txBody>
      </p:sp>
    </p:spTree>
    <p:extLst>
      <p:ext uri="{BB962C8B-B14F-4D97-AF65-F5344CB8AC3E}">
        <p14:creationId xmlns:p14="http://schemas.microsoft.com/office/powerpoint/2010/main" val="78025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32D327-1CF4-4157-8F0E-5A2CDA36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13" y="1152525"/>
            <a:ext cx="7609173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627ED-E1C7-4E2A-BD60-A99F87DB0878}"/>
              </a:ext>
            </a:extLst>
          </p:cNvPr>
          <p:cNvSpPr txBox="1"/>
          <p:nvPr/>
        </p:nvSpPr>
        <p:spPr>
          <a:xfrm>
            <a:off x="2358437" y="629305"/>
            <a:ext cx="747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Hypothetical Constant Judges per Capita</a:t>
            </a:r>
          </a:p>
        </p:txBody>
      </p:sp>
    </p:spTree>
    <p:extLst>
      <p:ext uri="{BB962C8B-B14F-4D97-AF65-F5344CB8AC3E}">
        <p14:creationId xmlns:p14="http://schemas.microsoft.com/office/powerpoint/2010/main" val="2655272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259</TotalTime>
  <Words>163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How many federal Judges should the United States have?</vt:lpstr>
      <vt:lpstr>PowerPoint Presentation</vt:lpstr>
      <vt:lpstr>PowerPoint Presentation</vt:lpstr>
      <vt:lpstr>There are currently 673 federal district court positions – with 66 vacancies</vt:lpstr>
      <vt:lpstr>PowerPoint Presentation</vt:lpstr>
      <vt:lpstr>PowerPoint Presentation</vt:lpstr>
      <vt:lpstr>Hypothesis:</vt:lpstr>
      <vt:lpstr>Keeping pace?</vt:lpstr>
      <vt:lpstr>PowerPoint Presentation</vt:lpstr>
      <vt:lpstr>PowerPoint Presentation</vt:lpstr>
      <vt:lpstr>A 20th-century surge</vt:lpstr>
      <vt:lpstr>PowerPoint Presentation</vt:lpstr>
      <vt:lpstr>Complicated picture: What’s the right ratio?</vt:lpstr>
      <vt:lpstr>Caseload?</vt:lpstr>
      <vt:lpstr>PowerPoint Presentation</vt:lpstr>
      <vt:lpstr>conclusions</vt:lpstr>
      <vt:lpstr>conclusions</vt:lpstr>
      <vt:lpstr>conclusions</vt:lpstr>
      <vt:lpstr>Further exploration</vt:lpstr>
      <vt:lpstr>Further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federal Judges should the United States have?</dc:title>
  <dc:creator>Drew Bostrom</dc:creator>
  <cp:lastModifiedBy>Drew Bostrom</cp:lastModifiedBy>
  <cp:revision>14</cp:revision>
  <dcterms:created xsi:type="dcterms:W3CDTF">2021-04-28T18:35:36Z</dcterms:created>
  <dcterms:modified xsi:type="dcterms:W3CDTF">2021-04-28T22:54:43Z</dcterms:modified>
</cp:coreProperties>
</file>