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8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4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17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72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99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33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74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02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2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0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4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1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6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6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76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025278-89D4-47F4-9ABE-A11F8C63631E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1746-7150-4E16-8D8D-F82ED4682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103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BB3822-7EE7-4DC2-8889-B81264E6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pPr algn="ctr"/>
            <a:r>
              <a:rPr lang="en-GB" dirty="0"/>
              <a:t>Drew Alexander </a:t>
            </a:r>
            <a:r>
              <a:rPr lang="en-GB" dirty="0" err="1"/>
              <a:t>Jonation</a:t>
            </a:r>
            <a:r>
              <a:rPr lang="en-GB" dirty="0"/>
              <a:t> Berry</a:t>
            </a:r>
          </a:p>
          <a:p>
            <a:pPr algn="ctr"/>
            <a:r>
              <a:rPr lang="en-GB" dirty="0" err="1"/>
              <a:t>RegNo</a:t>
            </a:r>
            <a:r>
              <a:rPr lang="en-GB" dirty="0"/>
              <a:t>: 2312089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9BA3F8-8D82-46E2-8E49-3FFC35062C84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CE889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5659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AFF9-82A4-4774-9B57-F0ADC8A7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34" y="2766218"/>
            <a:ext cx="6606331" cy="1325563"/>
          </a:xfrm>
        </p:spPr>
        <p:txBody>
          <a:bodyPr/>
          <a:lstStyle/>
          <a:p>
            <a:r>
              <a:rPr lang="en-GB" sz="6000" dirty="0"/>
              <a:t>Results of training</a:t>
            </a:r>
          </a:p>
        </p:txBody>
      </p:sp>
    </p:spTree>
    <p:extLst>
      <p:ext uri="{BB962C8B-B14F-4D97-AF65-F5344CB8AC3E}">
        <p14:creationId xmlns:p14="http://schemas.microsoft.com/office/powerpoint/2010/main" val="147977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C98C-EDFD-4ABA-8850-8F9B3199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5981-6FA8-4866-8807-C60AEF06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1253331"/>
            <a:ext cx="1093611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Calculation</a:t>
            </a:r>
          </a:p>
          <a:p>
            <a:pPr lvl="1"/>
            <a:r>
              <a:rPr lang="en-GB" sz="2000" dirty="0"/>
              <a:t>Every error for each output of a feed forward pass gets saved to an array</a:t>
            </a:r>
          </a:p>
          <a:p>
            <a:pPr lvl="1"/>
            <a:r>
              <a:rPr lang="en-GB" sz="2000" dirty="0"/>
              <a:t>At the end of an epoch, find the RMSE from these errors</a:t>
            </a:r>
          </a:p>
          <a:p>
            <a:pPr lvl="1"/>
            <a:r>
              <a:rPr lang="en-GB" sz="2000" dirty="0"/>
              <a:t>This is done for both the training and validation so they can be plotted together on a graph</a:t>
            </a:r>
          </a:p>
          <a:p>
            <a:r>
              <a:rPr lang="en-GB" sz="2400" dirty="0"/>
              <a:t>Below are graphs of performance with optimum parameters: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53522-8577-446E-8339-F12B5A5EE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8754" r="7010"/>
          <a:stretch/>
        </p:blipFill>
        <p:spPr>
          <a:xfrm>
            <a:off x="402313" y="3848173"/>
            <a:ext cx="3673377" cy="2773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1CE5B-DEEA-4D54-96D3-683A22AF6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t="8754" r="7009"/>
          <a:stretch/>
        </p:blipFill>
        <p:spPr>
          <a:xfrm>
            <a:off x="4193918" y="3848173"/>
            <a:ext cx="3673377" cy="2773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B0520-97C6-46D4-AAC6-ADE444FD07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8753" r="7345" b="1"/>
          <a:stretch/>
        </p:blipFill>
        <p:spPr>
          <a:xfrm>
            <a:off x="7985523" y="3848172"/>
            <a:ext cx="3673378" cy="27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CDDA-CA9F-4D1B-AA01-13F41C34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Stopping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1A28-E951-4C50-8768-A4965530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53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GB" sz="2000" dirty="0"/>
              <a:t>At the end of every epoch, the validation RMSE is checked</a:t>
            </a:r>
          </a:p>
          <a:p>
            <a:r>
              <a:rPr lang="en-GB" sz="2000" dirty="0"/>
              <a:t>If this value is less than the lowest validation RMSE found so far in training, make the current value the new lowest</a:t>
            </a:r>
          </a:p>
          <a:p>
            <a:r>
              <a:rPr lang="en-GB" sz="2000" dirty="0"/>
              <a:t>If it isn’t lower, add to a count, so that when the count exceeds 10, stop early</a:t>
            </a:r>
          </a:p>
          <a:p>
            <a:r>
              <a:rPr lang="en-GB" sz="2000" dirty="0"/>
              <a:t>The count is reset upon finding a new lowest RMSE</a:t>
            </a:r>
          </a:p>
          <a:p>
            <a:r>
              <a:rPr lang="en-GB" sz="2000" dirty="0"/>
              <a:t>The tolerance is 10 so that the network doesn’t get stuck in a local minimum</a:t>
            </a:r>
          </a:p>
          <a:p>
            <a:pPr lvl="1"/>
            <a:r>
              <a:rPr lang="en-GB" sz="1800" dirty="0"/>
              <a:t>A lower tolerance (e.g. 5) stopped the training too early</a:t>
            </a:r>
          </a:p>
          <a:p>
            <a:r>
              <a:rPr lang="en-GB" sz="2000" dirty="0"/>
              <a:t>Here are some graphs showing the early stop: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049C2-4B49-47EB-9896-0AF8EBB25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t="7295" r="5381" b="702"/>
          <a:stretch/>
        </p:blipFill>
        <p:spPr>
          <a:xfrm>
            <a:off x="6487141" y="4785065"/>
            <a:ext cx="2592280" cy="1935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6C850-4820-4B1D-846B-D0265ECA9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8" r="4970"/>
          <a:stretch/>
        </p:blipFill>
        <p:spPr>
          <a:xfrm>
            <a:off x="9224051" y="3429000"/>
            <a:ext cx="2815697" cy="2039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94E5CF-042E-4663-8BE4-CD371BAFF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8" r="4970"/>
          <a:stretch/>
        </p:blipFill>
        <p:spPr>
          <a:xfrm>
            <a:off x="9224051" y="1250130"/>
            <a:ext cx="2831825" cy="20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26E5-A568-4ADD-BCBF-3572560B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29DD-8315-4B54-821F-8CEE8784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332" y="1555769"/>
            <a:ext cx="9683057" cy="44277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Neuron.py</a:t>
            </a:r>
          </a:p>
          <a:p>
            <a:pPr lvl="1"/>
            <a:r>
              <a:rPr lang="en-GB" dirty="0"/>
              <a:t>Network.py</a:t>
            </a:r>
          </a:p>
          <a:p>
            <a:pPr lvl="1"/>
            <a:r>
              <a:rPr lang="en-GB" dirty="0"/>
              <a:t>Preprocess.py</a:t>
            </a:r>
          </a:p>
          <a:p>
            <a:pPr lvl="1"/>
            <a:r>
              <a:rPr lang="en-GB" dirty="0"/>
              <a:t>Training.py</a:t>
            </a:r>
          </a:p>
          <a:p>
            <a:pPr lvl="1"/>
            <a:r>
              <a:rPr lang="en-GB" dirty="0"/>
              <a:t>NeuralNetHolder.py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Data files</a:t>
            </a:r>
          </a:p>
          <a:p>
            <a:pPr lvl="1"/>
            <a:r>
              <a:rPr lang="en-GB" dirty="0"/>
              <a:t>ce889_dataCollection.csv (data collected from game)</a:t>
            </a:r>
          </a:p>
          <a:p>
            <a:pPr lvl="1"/>
            <a:r>
              <a:rPr lang="en-GB" dirty="0"/>
              <a:t>training_data.csv (normalised data for use in training)</a:t>
            </a:r>
          </a:p>
          <a:p>
            <a:pPr lvl="1"/>
            <a:r>
              <a:rPr lang="en-GB" dirty="0" err="1"/>
              <a:t>weights.npz</a:t>
            </a:r>
            <a:r>
              <a:rPr lang="en-GB" dirty="0"/>
              <a:t> (</a:t>
            </a:r>
            <a:r>
              <a:rPr lang="en-GB" dirty="0" err="1"/>
              <a:t>numpy</a:t>
            </a:r>
            <a:r>
              <a:rPr lang="en-GB" dirty="0"/>
              <a:t> file that holds the final weights for the game)</a:t>
            </a:r>
          </a:p>
          <a:p>
            <a:pPr lvl="1"/>
            <a:r>
              <a:rPr lang="en-GB" dirty="0" err="1"/>
              <a:t>minmax.npy</a:t>
            </a:r>
            <a:r>
              <a:rPr lang="en-GB" dirty="0"/>
              <a:t> (</a:t>
            </a:r>
            <a:r>
              <a:rPr lang="en-GB" dirty="0" err="1"/>
              <a:t>numpy</a:t>
            </a:r>
            <a:r>
              <a:rPr lang="en-GB" dirty="0"/>
              <a:t> file that holds min and max values for normalisation in game)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107-E44F-4E63-A660-FB25FD61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1808-3852-4040-B148-40537038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1" y="1597981"/>
            <a:ext cx="10990554" cy="4807301"/>
          </a:xfrm>
        </p:spPr>
        <p:txBody>
          <a:bodyPr>
            <a:normAutofit/>
          </a:bodyPr>
          <a:lstStyle/>
          <a:p>
            <a:r>
              <a:rPr lang="en-GB" dirty="0"/>
              <a:t>Partition</a:t>
            </a:r>
          </a:p>
          <a:p>
            <a:pPr lvl="1"/>
            <a:r>
              <a:rPr lang="en-GB" dirty="0"/>
              <a:t>Randomly split the data into 75% training and 25% validation at the start of every epoch</a:t>
            </a:r>
          </a:p>
          <a:p>
            <a:pPr lvl="1"/>
            <a:endParaRPr lang="en-GB" dirty="0"/>
          </a:p>
          <a:p>
            <a:r>
              <a:rPr lang="en-GB" dirty="0"/>
              <a:t>Processing</a:t>
            </a:r>
          </a:p>
          <a:p>
            <a:pPr lvl="1"/>
            <a:r>
              <a:rPr lang="en-GB" dirty="0"/>
              <a:t>Use Preprocess.py to normalise the csv file</a:t>
            </a:r>
          </a:p>
          <a:p>
            <a:pPr lvl="1"/>
            <a:r>
              <a:rPr lang="en-GB" dirty="0"/>
              <a:t>I store the processed data in another csv file for training</a:t>
            </a:r>
          </a:p>
          <a:p>
            <a:pPr lvl="1"/>
            <a:r>
              <a:rPr lang="en-GB" dirty="0"/>
              <a:t>Also, I keep track of the minimum and maximum of each column in the csv file for normalisation/denormalization in the game integration</a:t>
            </a:r>
          </a:p>
          <a:p>
            <a:pPr lvl="1"/>
            <a:endParaRPr lang="en-GB" dirty="0"/>
          </a:p>
          <a:p>
            <a:r>
              <a:rPr lang="en-GB" dirty="0"/>
              <a:t>The data collected is only within the boundaries of the game, so shouldn’t have any erroneous data that could be removed.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38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B3-0649-4BC8-ACFE-36D6DDF1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267" y="2766218"/>
            <a:ext cx="5951466" cy="1325563"/>
          </a:xfrm>
        </p:spPr>
        <p:txBody>
          <a:bodyPr/>
          <a:lstStyle/>
          <a:p>
            <a:r>
              <a:rPr lang="en-GB" sz="6000" dirty="0"/>
              <a:t>Design Choices</a:t>
            </a:r>
          </a:p>
        </p:txBody>
      </p:sp>
    </p:spTree>
    <p:extLst>
      <p:ext uri="{BB962C8B-B14F-4D97-AF65-F5344CB8AC3E}">
        <p14:creationId xmlns:p14="http://schemas.microsoft.com/office/powerpoint/2010/main" val="199761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D047-F7CB-44A7-94D5-994548D2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32C3-D2AC-41C7-9059-BA27B8F4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29305"/>
            <a:ext cx="10899778" cy="4705165"/>
          </a:xfrm>
        </p:spPr>
        <p:txBody>
          <a:bodyPr/>
          <a:lstStyle/>
          <a:p>
            <a:r>
              <a:rPr lang="en-GB" dirty="0"/>
              <a:t>My network consists of 3 layers</a:t>
            </a:r>
          </a:p>
          <a:p>
            <a:pPr lvl="1"/>
            <a:r>
              <a:rPr lang="en-GB" dirty="0"/>
              <a:t>Decided to use only one hidden layer</a:t>
            </a:r>
          </a:p>
          <a:p>
            <a:pPr lvl="1"/>
            <a:r>
              <a:rPr lang="en-GB" dirty="0"/>
              <a:t>Input layer has 2 neurons, one for each input</a:t>
            </a:r>
          </a:p>
          <a:p>
            <a:pPr lvl="1"/>
            <a:r>
              <a:rPr lang="en-GB" dirty="0"/>
              <a:t>Hidden layer has 8 neurons, which is a tuned parameter (See later slides)</a:t>
            </a:r>
          </a:p>
          <a:p>
            <a:pPr lvl="1"/>
            <a:r>
              <a:rPr lang="en-GB" dirty="0"/>
              <a:t>Output layer has 2 neurons, one for each output</a:t>
            </a:r>
          </a:p>
          <a:p>
            <a:pPr lvl="1"/>
            <a:endParaRPr lang="en-GB" dirty="0"/>
          </a:p>
          <a:p>
            <a:r>
              <a:rPr lang="en-GB" dirty="0"/>
              <a:t>Used sigmoid function as the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60816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902B-3641-419C-A3A4-5250DC83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5B86-34B2-4074-B868-AA4FB031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7811"/>
            <a:ext cx="10214736" cy="4195481"/>
          </a:xfrm>
        </p:spPr>
        <p:txBody>
          <a:bodyPr/>
          <a:lstStyle/>
          <a:p>
            <a:r>
              <a:rPr lang="en-GB" dirty="0"/>
              <a:t>Neuron class</a:t>
            </a:r>
          </a:p>
          <a:p>
            <a:pPr lvl="1"/>
            <a:r>
              <a:rPr lang="en-GB" dirty="0"/>
              <a:t>Stores all values/weights and functions for ONE neuron</a:t>
            </a:r>
          </a:p>
          <a:p>
            <a:r>
              <a:rPr lang="en-GB" dirty="0"/>
              <a:t>Network class</a:t>
            </a:r>
          </a:p>
          <a:p>
            <a:pPr lvl="1"/>
            <a:r>
              <a:rPr lang="en-GB" dirty="0"/>
              <a:t>Stores the parameters of the network and all layers containing neurons</a:t>
            </a:r>
          </a:p>
          <a:p>
            <a:pPr lvl="1"/>
            <a:r>
              <a:rPr lang="en-GB" dirty="0"/>
              <a:t>Can initialise the network, perform feed forward and validation passes, and completes backpropagation</a:t>
            </a:r>
          </a:p>
          <a:p>
            <a:pPr lvl="1"/>
            <a:r>
              <a:rPr lang="en-GB" dirty="0"/>
              <a:t>Also, it outputs the final weights for use in the game</a:t>
            </a:r>
          </a:p>
          <a:p>
            <a:r>
              <a:rPr lang="en-GB" dirty="0"/>
              <a:t>Training class</a:t>
            </a:r>
          </a:p>
          <a:p>
            <a:pPr lvl="1"/>
            <a:r>
              <a:rPr lang="en-GB" dirty="0"/>
              <a:t>Handles all the data and training of the network</a:t>
            </a:r>
          </a:p>
          <a:p>
            <a:pPr lvl="1"/>
            <a:r>
              <a:rPr lang="en-GB" dirty="0"/>
              <a:t>Also does the grid search, RMSE calculations and displaying of graph</a:t>
            </a:r>
          </a:p>
        </p:txBody>
      </p:sp>
    </p:spTree>
    <p:extLst>
      <p:ext uri="{BB962C8B-B14F-4D97-AF65-F5344CB8AC3E}">
        <p14:creationId xmlns:p14="http://schemas.microsoft.com/office/powerpoint/2010/main" val="188250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E6C7-16C7-463F-8B04-ABE4B338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719" y="2766218"/>
            <a:ext cx="6694562" cy="1325563"/>
          </a:xfrm>
        </p:spPr>
        <p:txBody>
          <a:bodyPr/>
          <a:lstStyle/>
          <a:p>
            <a:r>
              <a:rPr lang="en-GB" sz="6000" dirty="0"/>
              <a:t>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5683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0DA-8992-4B0E-93FF-52CA6813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9CEB-A49A-4A28-A79C-D192934E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4647"/>
            <a:ext cx="8946541" cy="4195481"/>
          </a:xfrm>
        </p:spPr>
        <p:txBody>
          <a:bodyPr/>
          <a:lstStyle/>
          <a:p>
            <a:r>
              <a:rPr lang="en-GB" dirty="0"/>
              <a:t>The parameters used in my neural network were:</a:t>
            </a:r>
          </a:p>
          <a:p>
            <a:pPr lvl="1"/>
            <a:r>
              <a:rPr lang="en-GB" dirty="0"/>
              <a:t>Lambda</a:t>
            </a:r>
          </a:p>
          <a:p>
            <a:pPr lvl="2"/>
            <a:r>
              <a:rPr lang="en-GB" dirty="0"/>
              <a:t>Fixed at 0.8</a:t>
            </a:r>
          </a:p>
          <a:p>
            <a:pPr lvl="1"/>
            <a:r>
              <a:rPr lang="en-GB" dirty="0"/>
              <a:t>Learning rate / eta</a:t>
            </a:r>
          </a:p>
          <a:p>
            <a:pPr lvl="2"/>
            <a:r>
              <a:rPr lang="en-GB" dirty="0"/>
              <a:t>Found that 0.095 worked best</a:t>
            </a:r>
          </a:p>
          <a:p>
            <a:pPr lvl="1"/>
            <a:r>
              <a:rPr lang="en-GB" dirty="0"/>
              <a:t>Number of hidden neurons</a:t>
            </a:r>
          </a:p>
          <a:p>
            <a:pPr lvl="2"/>
            <a:r>
              <a:rPr lang="en-GB" dirty="0"/>
              <a:t>Found that 8 worked best</a:t>
            </a:r>
          </a:p>
          <a:p>
            <a:pPr lvl="1"/>
            <a:r>
              <a:rPr lang="en-GB" dirty="0"/>
              <a:t>Momentum / alpha</a:t>
            </a:r>
          </a:p>
          <a:p>
            <a:pPr lvl="2"/>
            <a:r>
              <a:rPr lang="en-GB" dirty="0"/>
              <a:t>Found that 0.0375 worked best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8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F497-3B9D-400A-A8A9-08CEEA76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7756-51EB-4DA4-8F67-C62BE436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71178"/>
            <a:ext cx="10028305" cy="4195481"/>
          </a:xfrm>
        </p:spPr>
        <p:txBody>
          <a:bodyPr>
            <a:normAutofit/>
          </a:bodyPr>
          <a:lstStyle/>
          <a:p>
            <a:r>
              <a:rPr lang="en-GB" dirty="0"/>
              <a:t>Trial and error</a:t>
            </a:r>
          </a:p>
          <a:p>
            <a:pPr lvl="1"/>
            <a:r>
              <a:rPr lang="en-GB" dirty="0"/>
              <a:t>Tried some different values for eta, hidden neurons and alpha, to find a rough estimate of where the optimum was so that I could run a shorter grid search</a:t>
            </a:r>
          </a:p>
          <a:p>
            <a:endParaRPr lang="en-GB" dirty="0"/>
          </a:p>
          <a:p>
            <a:r>
              <a:rPr lang="en-GB" dirty="0"/>
              <a:t>Grid Search that I implemented</a:t>
            </a:r>
          </a:p>
          <a:p>
            <a:pPr lvl="1"/>
            <a:r>
              <a:rPr lang="en-GB" dirty="0"/>
              <a:t>Used lists of possible parameters and ran training for 50 epochs or less (early stopping) on 50% of the entire dataset for each permutation of these parameters</a:t>
            </a:r>
          </a:p>
          <a:p>
            <a:pPr lvl="1"/>
            <a:r>
              <a:rPr lang="en-GB" dirty="0"/>
              <a:t>The grid search uses the lowest validation RMSE as its measure of how good a set of parameters are</a:t>
            </a:r>
          </a:p>
          <a:p>
            <a:pPr lvl="1"/>
            <a:r>
              <a:rPr lang="en-GB" dirty="0"/>
              <a:t>Did this multiple times to close in on an optimum set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46292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4EF1-CA03-4AD5-B6EC-9BFCB999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Effects of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EE1C-8622-48C6-B58E-C27DFA03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6790"/>
            <a:ext cx="9770853" cy="4195481"/>
          </a:xfrm>
        </p:spPr>
        <p:txBody>
          <a:bodyPr>
            <a:normAutofit/>
          </a:bodyPr>
          <a:lstStyle/>
          <a:p>
            <a:r>
              <a:rPr lang="en-GB" dirty="0"/>
              <a:t>Found that high values of eta and alpha (e.g. 0.6 to 0.9) make the RMSE change drastically each epoch, which results in a poorly trained network.</a:t>
            </a:r>
          </a:p>
          <a:p>
            <a:r>
              <a:rPr lang="en-GB" dirty="0"/>
              <a:t>Different numbers of hidden neurons didn’t show too much change, apart from higher numbers greatly increasing the time for each epoch.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parameters found by my grid search show a much smaller variance in RMSE</a:t>
            </a:r>
          </a:p>
        </p:txBody>
      </p:sp>
    </p:spTree>
    <p:extLst>
      <p:ext uri="{BB962C8B-B14F-4D97-AF65-F5344CB8AC3E}">
        <p14:creationId xmlns:p14="http://schemas.microsoft.com/office/powerpoint/2010/main" val="65442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695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Data</vt:lpstr>
      <vt:lpstr>Design Choices</vt:lpstr>
      <vt:lpstr>Architecture</vt:lpstr>
      <vt:lpstr>OOP</vt:lpstr>
      <vt:lpstr>Parameter Tuning</vt:lpstr>
      <vt:lpstr>Parameters</vt:lpstr>
      <vt:lpstr>Choosing parameters</vt:lpstr>
      <vt:lpstr>Effects of parameters</vt:lpstr>
      <vt:lpstr>Results of training</vt:lpstr>
      <vt:lpstr>RMSE</vt:lpstr>
      <vt:lpstr>Early Stopping Criteria</vt:lpstr>
      <vt:lpstr>List of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 Drew A J</dc:creator>
  <cp:lastModifiedBy>Berry, Drew A J</cp:lastModifiedBy>
  <cp:revision>35</cp:revision>
  <dcterms:created xsi:type="dcterms:W3CDTF">2023-12-10T14:32:10Z</dcterms:created>
  <dcterms:modified xsi:type="dcterms:W3CDTF">2023-12-10T18:19:10Z</dcterms:modified>
</cp:coreProperties>
</file>