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7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5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4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8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4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7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2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8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4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3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10" Type="http://schemas.openxmlformats.org/officeDocument/2006/relationships/image" Target="../media/image26.png"/><Relationship Id="rId4" Type="http://schemas.openxmlformats.org/officeDocument/2006/relationships/image" Target="../media/image20.jpe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YasudaBot</a:t>
            </a:r>
            <a:br>
              <a:rPr lang="en-US" dirty="0"/>
            </a:br>
            <a:r>
              <a:rPr lang="en-US" sz="4000" dirty="0"/>
              <a:t>Intelligent Cloud meets Japanese Comedy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7140934" y="5294076"/>
            <a:ext cx="4141855" cy="1127505"/>
            <a:chOff x="9517403" y="5002092"/>
            <a:chExt cx="1828800" cy="497840"/>
          </a:xfrm>
        </p:grpSpPr>
        <p:sp>
          <p:nvSpPr>
            <p:cNvPr id="11" name="Rectangle 10"/>
            <p:cNvSpPr/>
            <p:nvPr/>
          </p:nvSpPr>
          <p:spPr>
            <a:xfrm>
              <a:off x="9517403" y="5002092"/>
              <a:ext cx="1828800" cy="49784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Drew</a:t>
              </a:r>
              <a:r>
                <a:rPr kumimoji="0" lang="en-US" sz="2800" b="0" i="0" u="none" strike="noStrike" kern="120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Robbins</a:t>
              </a:r>
            </a:p>
            <a:p>
              <a:pPr marL="45720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noProof="0" dirty="0">
                  <a:solidFill>
                    <a:prstClr val="white"/>
                  </a:solidFill>
                  <a:latin typeface="Calibri" panose="020F0502020204030204"/>
                </a:rPr>
                <a:t>DevOps &amp; </a:t>
              </a:r>
              <a:r>
                <a:rPr lang="en-US" sz="2000" noProof="0" dirty="0" err="1">
                  <a:solidFill>
                    <a:prstClr val="white"/>
                  </a:solidFill>
                  <a:latin typeface="Calibri" panose="020F0502020204030204"/>
                </a:rPr>
                <a:t>AzureML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7403" y="5006156"/>
              <a:ext cx="493776" cy="49377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3" name="Group 12"/>
          <p:cNvGrpSpPr/>
          <p:nvPr/>
        </p:nvGrpSpPr>
        <p:grpSpPr>
          <a:xfrm>
            <a:off x="1432893" y="3860132"/>
            <a:ext cx="4141855" cy="1127505"/>
            <a:chOff x="222353" y="5002092"/>
            <a:chExt cx="1828800" cy="497840"/>
          </a:xfrm>
        </p:grpSpPr>
        <p:sp>
          <p:nvSpPr>
            <p:cNvPr id="12" name="Rectangle 11"/>
            <p:cNvSpPr/>
            <p:nvPr/>
          </p:nvSpPr>
          <p:spPr>
            <a:xfrm>
              <a:off x="222353" y="5002092"/>
              <a:ext cx="1828800" cy="49784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Daiyu Hatakeyama</a:t>
              </a:r>
            </a:p>
            <a:p>
              <a:pPr marL="45720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prstClr val="white"/>
                  </a:solidFill>
                  <a:latin typeface="Calibri" panose="020F0502020204030204"/>
                </a:rPr>
                <a:t>Bot Framework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48" b="15276"/>
            <a:stretch/>
          </p:blipFill>
          <p:spPr>
            <a:xfrm>
              <a:off x="222353" y="5002092"/>
              <a:ext cx="493776" cy="49324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7140934" y="3860132"/>
            <a:ext cx="4150521" cy="1127507"/>
            <a:chOff x="6689021" y="4963008"/>
            <a:chExt cx="1832627" cy="497841"/>
          </a:xfrm>
        </p:grpSpPr>
        <p:sp>
          <p:nvSpPr>
            <p:cNvPr id="4" name="Rectangle 3"/>
            <p:cNvSpPr/>
            <p:nvPr/>
          </p:nvSpPr>
          <p:spPr>
            <a:xfrm>
              <a:off x="6692848" y="4963008"/>
              <a:ext cx="1828800" cy="49784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Tsuyoshi Matsuzaki</a:t>
              </a:r>
            </a:p>
            <a:p>
              <a:pPr marL="45720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 err="1">
                  <a:solidFill>
                    <a:prstClr val="white"/>
                  </a:solidFill>
                  <a:latin typeface="Calibri" panose="020F0502020204030204"/>
                </a:rPr>
                <a:t>Microservices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021" y="4967073"/>
              <a:ext cx="493776" cy="49377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8" name="Group 7"/>
          <p:cNvGrpSpPr/>
          <p:nvPr/>
        </p:nvGrpSpPr>
        <p:grpSpPr>
          <a:xfrm>
            <a:off x="1432892" y="5294076"/>
            <a:ext cx="4141855" cy="1127505"/>
            <a:chOff x="2057623" y="6224524"/>
            <a:chExt cx="1828800" cy="497840"/>
          </a:xfrm>
        </p:grpSpPr>
        <p:sp>
          <p:nvSpPr>
            <p:cNvPr id="9" name="Rectangle 8"/>
            <p:cNvSpPr/>
            <p:nvPr/>
          </p:nvSpPr>
          <p:spPr>
            <a:xfrm>
              <a:off x="2057623" y="6224524"/>
              <a:ext cx="1828800" cy="49784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Madoka </a:t>
              </a:r>
              <a:r>
                <a:rPr kumimoji="0" 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Chonan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45720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noProof="0" dirty="0" err="1">
                  <a:solidFill>
                    <a:prstClr val="white"/>
                  </a:solidFill>
                  <a:latin typeface="Calibri" panose="020F0502020204030204"/>
                </a:rPr>
                <a:t>Xamarin</a:t>
              </a:r>
              <a:r>
                <a:rPr lang="en-US" sz="2000" noProof="0" dirty="0">
                  <a:solidFill>
                    <a:prstClr val="white"/>
                  </a:solidFill>
                  <a:latin typeface="Calibri" panose="020F0502020204030204"/>
                </a:rPr>
                <a:t> Client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830" y="6231160"/>
              <a:ext cx="493776" cy="488632"/>
            </a:xfrm>
            <a:prstGeom prst="rect">
              <a:avLst/>
            </a:prstGeom>
            <a:blipFill>
              <a:blip r:embed="rId6"/>
              <a:tile tx="0" ty="0" sx="100000" sy="100000" flip="none" algn="tl"/>
            </a:blipFill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32298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535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Lots of Japanese Comedy doesn’t export well from Japan.</a:t>
            </a:r>
          </a:p>
          <a:p>
            <a:pPr marL="0" indent="0">
              <a:buNone/>
            </a:pPr>
            <a:r>
              <a:rPr lang="en-US" dirty="0"/>
              <a:t>But what if we could use the Intelligent Cloud to test and learn what content does work?</a:t>
            </a:r>
          </a:p>
          <a:p>
            <a:pPr marL="0" indent="0">
              <a:buNone/>
            </a:pPr>
            <a:r>
              <a:rPr lang="en-US" dirty="0"/>
              <a:t>What does a 40-year old male in UK laugh at?</a:t>
            </a:r>
          </a:p>
          <a:p>
            <a:pPr marL="0" indent="0">
              <a:buNone/>
            </a:pPr>
            <a:r>
              <a:rPr lang="en-US" dirty="0"/>
              <a:t>What does a 24-year old female in the US laugh at?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65" y="4599822"/>
            <a:ext cx="2600325" cy="1666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8" r="21659"/>
          <a:stretch/>
        </p:blipFill>
        <p:spPr>
          <a:xfrm>
            <a:off x="3497100" y="4599822"/>
            <a:ext cx="2109355" cy="17491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465" y="4599822"/>
            <a:ext cx="2411505" cy="17507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978" y="4599822"/>
            <a:ext cx="3123457" cy="17491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88" y="189599"/>
            <a:ext cx="2943225" cy="1562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027" y="189599"/>
            <a:ext cx="2073851" cy="15553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92" y="189599"/>
            <a:ext cx="2189860" cy="1562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765" y="189599"/>
            <a:ext cx="2431600" cy="160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1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Yasuda-Bot serves up funny comedy sketches to users.</a:t>
            </a:r>
          </a:p>
          <a:p>
            <a:r>
              <a:rPr lang="en-US" dirty="0"/>
              <a:t>At set times in the sketch, it takes a picture of the viewer.</a:t>
            </a:r>
          </a:p>
          <a:p>
            <a:r>
              <a:rPr lang="en-US" dirty="0"/>
              <a:t>The picture is analyzed to see if the person is laughing, confused, etc.</a:t>
            </a:r>
          </a:p>
          <a:p>
            <a:r>
              <a:rPr lang="en-US" dirty="0"/>
              <a:t>We also collect location, approximate age and sex of the viewer.</a:t>
            </a:r>
          </a:p>
          <a:p>
            <a:r>
              <a:rPr lang="en-US" dirty="0"/>
              <a:t>This data is fed into an </a:t>
            </a:r>
            <a:r>
              <a:rPr lang="en-US" dirty="0" err="1"/>
              <a:t>AzureML</a:t>
            </a:r>
            <a:r>
              <a:rPr lang="en-US" dirty="0"/>
              <a:t> model to learn what comedy works well for each demographic. </a:t>
            </a:r>
          </a:p>
          <a:p>
            <a:endParaRPr lang="en-US" dirty="0"/>
          </a:p>
          <a:p>
            <a:r>
              <a:rPr lang="en-US" dirty="0"/>
              <a:t>Saving the world with Japanese Comedy.</a:t>
            </a:r>
          </a:p>
        </p:txBody>
      </p:sp>
    </p:spTree>
    <p:extLst>
      <p:ext uri="{BB962C8B-B14F-4D97-AF65-F5344CB8AC3E}">
        <p14:creationId xmlns:p14="http://schemas.microsoft.com/office/powerpoint/2010/main" val="295892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0164" y="1603127"/>
            <a:ext cx="1740477" cy="441613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Chat Client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812" y="68912"/>
            <a:ext cx="10515600" cy="1325563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561906"/>
            <a:ext cx="1517072" cy="160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Xamarin</a:t>
            </a:r>
            <a:r>
              <a:rPr lang="en-US" dirty="0"/>
              <a:t> Client</a:t>
            </a:r>
          </a:p>
          <a:p>
            <a:pPr algn="ctr"/>
            <a:r>
              <a:rPr lang="en-US" dirty="0"/>
              <a:t>(iOS)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4267297"/>
            <a:ext cx="1517072" cy="160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Xamarin</a:t>
            </a:r>
            <a:r>
              <a:rPr lang="en-US" dirty="0"/>
              <a:t> Client</a:t>
            </a:r>
          </a:p>
          <a:p>
            <a:pPr algn="ctr"/>
            <a:r>
              <a:rPr lang="en-US" dirty="0"/>
              <a:t>(Android)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358735" y="1819606"/>
            <a:ext cx="2500923" cy="371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2298123" y="3679185"/>
            <a:ext cx="2424544" cy="425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314850" y="5546605"/>
            <a:ext cx="2363932" cy="472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98123" y="1467385"/>
            <a:ext cx="256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“Show me a funny video”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07" y="2510600"/>
            <a:ext cx="1670998" cy="9388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rcRect r="1217" b="7452"/>
          <a:stretch/>
        </p:blipFill>
        <p:spPr>
          <a:xfrm>
            <a:off x="2358735" y="4377698"/>
            <a:ext cx="1073485" cy="90352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rcRect r="1217" b="2172"/>
          <a:stretch/>
        </p:blipFill>
        <p:spPr>
          <a:xfrm>
            <a:off x="3540700" y="4377698"/>
            <a:ext cx="1073485" cy="903524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5276436" y="1603127"/>
            <a:ext cx="2128916" cy="441613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Azure </a:t>
            </a:r>
            <a:r>
              <a:rPr lang="en-US" dirty="0" err="1">
                <a:solidFill>
                  <a:schemeClr val="tx1"/>
                </a:solidFill>
              </a:rPr>
              <a:t>AppService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43226" y="2207196"/>
            <a:ext cx="1551905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Manager</a:t>
            </a:r>
          </a:p>
        </p:txBody>
      </p:sp>
      <p:sp>
        <p:nvSpPr>
          <p:cNvPr id="30" name="Up-Down Arrow 29"/>
          <p:cNvSpPr/>
          <p:nvPr/>
        </p:nvSpPr>
        <p:spPr>
          <a:xfrm>
            <a:off x="6076877" y="3483019"/>
            <a:ext cx="528034" cy="81780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424444" y="4572100"/>
            <a:ext cx="870336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Bot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13381" y="4572100"/>
            <a:ext cx="870336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Bot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92765" y="1606640"/>
            <a:ext cx="2128916" cy="441613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Azure Service Fabric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94185" y="2191393"/>
            <a:ext cx="1551905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Fabric</a:t>
            </a:r>
          </a:p>
        </p:txBody>
      </p:sp>
      <p:sp>
        <p:nvSpPr>
          <p:cNvPr id="35" name="Up-Down Arrow 34"/>
          <p:cNvSpPr/>
          <p:nvPr/>
        </p:nvSpPr>
        <p:spPr>
          <a:xfrm>
            <a:off x="8293206" y="3449488"/>
            <a:ext cx="528034" cy="81780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682302" y="4562913"/>
            <a:ext cx="511936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296962" y="4562913"/>
            <a:ext cx="511936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8890553" y="4562913"/>
            <a:ext cx="511936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985489" y="5621070"/>
            <a:ext cx="1122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Microservice</a:t>
            </a:r>
            <a:endParaRPr lang="en-US" sz="1400" dirty="0"/>
          </a:p>
        </p:txBody>
      </p:sp>
      <p:sp>
        <p:nvSpPr>
          <p:cNvPr id="41" name="Up-Down Arrow 40"/>
          <p:cNvSpPr/>
          <p:nvPr/>
        </p:nvSpPr>
        <p:spPr>
          <a:xfrm rot="16200000">
            <a:off x="9496117" y="3144659"/>
            <a:ext cx="326668" cy="46084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9540904" y="5186602"/>
            <a:ext cx="312633" cy="383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044378" y="2008324"/>
            <a:ext cx="1551905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 API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0044377" y="3123188"/>
            <a:ext cx="1551905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Emotion API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697221" y="1600465"/>
            <a:ext cx="2128916" cy="26668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Cognitive Services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980374" y="4836526"/>
            <a:ext cx="768782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AzureML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9697221" y="4393948"/>
            <a:ext cx="2128916" cy="162531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49" name="Right Arrow 48"/>
          <p:cNvSpPr/>
          <p:nvPr/>
        </p:nvSpPr>
        <p:spPr>
          <a:xfrm>
            <a:off x="7336448" y="3666564"/>
            <a:ext cx="312633" cy="383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912828" y="5629045"/>
            <a:ext cx="856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Web App</a:t>
            </a:r>
          </a:p>
        </p:txBody>
      </p:sp>
      <p:pic>
        <p:nvPicPr>
          <p:cNvPr id="51" name="Picture 50" descr="File:Camera font awesome.svg - Wikimedia Common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61" y="1864325"/>
            <a:ext cx="579549" cy="579549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0857037" y="4821763"/>
            <a:ext cx="768782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3346193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087" y="88229"/>
            <a:ext cx="10515600" cy="703821"/>
          </a:xfrm>
        </p:spPr>
        <p:txBody>
          <a:bodyPr/>
          <a:lstStyle/>
          <a:p>
            <a:r>
              <a:rPr lang="en-US" dirty="0"/>
              <a:t>Model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397" y="949862"/>
            <a:ext cx="10515600" cy="486132"/>
          </a:xfrm>
        </p:spPr>
        <p:txBody>
          <a:bodyPr>
            <a:normAutofit/>
          </a:bodyPr>
          <a:lstStyle/>
          <a:p>
            <a:r>
              <a:rPr lang="en-US" sz="2400" dirty="0"/>
              <a:t>Combine Facial recognition and Emotion API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217" b="7452"/>
          <a:stretch/>
        </p:blipFill>
        <p:spPr>
          <a:xfrm>
            <a:off x="2137892" y="2386767"/>
            <a:ext cx="3447362" cy="29015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217" b="2172"/>
          <a:stretch/>
        </p:blipFill>
        <p:spPr>
          <a:xfrm>
            <a:off x="6381480" y="2386767"/>
            <a:ext cx="3447362" cy="29015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32716" y="5552399"/>
            <a:ext cx="40741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</a:rPr>
              <a:t>"scores": { "anger": 2.90059546e-7, "contempt": 4.87637e-8, "disgust": 0.000007118697, "fear": 7.997454e-12, </a:t>
            </a:r>
            <a:r>
              <a:rPr lang="en-US" sz="1400" b="1" dirty="0">
                <a:solidFill>
                  <a:schemeClr val="accent1"/>
                </a:solidFill>
                <a:effectLst/>
              </a:rPr>
              <a:t>"happiness": 0.9999897</a:t>
            </a:r>
            <a:r>
              <a:rPr lang="en-US" sz="1400" dirty="0">
                <a:solidFill>
                  <a:schemeClr val="accent1"/>
                </a:solidFill>
                <a:effectLst/>
              </a:rPr>
              <a:t>,</a:t>
            </a:r>
            <a:r>
              <a:rPr lang="en-US" sz="1400" dirty="0">
                <a:effectLst/>
              </a:rPr>
              <a:t> "neutral": 0.00000272383, "sadness": 1.04087668e-7, "surprise": 2.45461322e-8 }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266462" y="5552399"/>
            <a:ext cx="408397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"scores": { "anger": 0.143469959, "contempt": 0.1323704, "disgust": 0.0454723537, "fear": 0.00002107215, "happiness": 0.00112825842, </a:t>
            </a:r>
            <a:r>
              <a:rPr lang="en-US" sz="1400" b="1" dirty="0">
                <a:solidFill>
                  <a:schemeClr val="accent1"/>
                </a:solidFill>
              </a:rPr>
              <a:t>"neutral": 0.385983467, "sadness": 0.291401178,</a:t>
            </a:r>
            <a:r>
              <a:rPr lang="en-US" sz="1400" b="1" dirty="0"/>
              <a:t> </a:t>
            </a:r>
            <a:r>
              <a:rPr lang="en-US" sz="1400" dirty="0"/>
              <a:t>"surprise": 0.000153323257 }</a:t>
            </a:r>
          </a:p>
        </p:txBody>
      </p:sp>
      <p:sp>
        <p:nvSpPr>
          <p:cNvPr id="8" name="Rectangle 7"/>
          <p:cNvSpPr/>
          <p:nvPr/>
        </p:nvSpPr>
        <p:spPr>
          <a:xfrm>
            <a:off x="4597489" y="1515407"/>
            <a:ext cx="29508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/>
              </a:rPr>
              <a:t>"age": 45.5, "gender": "male“</a:t>
            </a:r>
          </a:p>
          <a:p>
            <a:r>
              <a:rPr lang="en-US" dirty="0"/>
              <a:t>Location: Redmond, WA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58960" y="1581704"/>
            <a:ext cx="238529" cy="219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4358960" y="1869059"/>
            <a:ext cx="238529" cy="219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1753838" y="5604205"/>
            <a:ext cx="238529" cy="219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49296" y="1537097"/>
            <a:ext cx="1128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Source: Face API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548297" y="1661023"/>
            <a:ext cx="500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49296" y="1867979"/>
            <a:ext cx="10294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Source: Device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548297" y="1991905"/>
            <a:ext cx="500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540283" y="5964358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Source: Emotion API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0039284" y="6088284"/>
            <a:ext cx="500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41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383"/>
            <a:ext cx="10515600" cy="768216"/>
          </a:xfrm>
        </p:spPr>
        <p:txBody>
          <a:bodyPr/>
          <a:lstStyle/>
          <a:p>
            <a:r>
              <a:rPr lang="en-US" dirty="0"/>
              <a:t>DevOps</a:t>
            </a:r>
          </a:p>
        </p:txBody>
      </p:sp>
      <p:pic>
        <p:nvPicPr>
          <p:cNvPr id="2050" name="Picture 2" descr="https://tse1.mm.bing.net/th?&amp;id=OIP.Mbb43e4f9f795dae00c2c27dc6d75150fH0&amp;w=300&amp;h=200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47" y="2536809"/>
            <a:ext cx="2423912" cy="161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8503" y="1808710"/>
            <a:ext cx="26491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https://github.com/drewby/YasudaBot</a:t>
            </a:r>
          </a:p>
        </p:txBody>
      </p:sp>
      <p:pic>
        <p:nvPicPr>
          <p:cNvPr id="2052" name="Picture 4" descr="https://tse1.mm.bing.net/th?&amp;id=OIP.M19238908b74c66f87c0e09a51b650156o0&amp;w=133&amp;h=132&amp;c=0&amp;pid=1.9&amp;rs=0&amp;p=0&amp;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618" y="2536809"/>
            <a:ext cx="1550431" cy="155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4247" y="1223935"/>
            <a:ext cx="1793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GitHub: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Source Repository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8298" y="1223935"/>
            <a:ext cx="28870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Visual Studio Team Services: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Work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Continuous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Continuous Development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25532" y="1223935"/>
            <a:ext cx="247106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Microsoft Azure: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Azure Resource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Traffic Manager – Hot swap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Application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Service Fabric Explorer</a:t>
            </a:r>
          </a:p>
        </p:txBody>
      </p:sp>
      <p:pic>
        <p:nvPicPr>
          <p:cNvPr id="2054" name="Picture 6" descr="https://tse1.mm.bing.net/th?&amp;id=OIP.M31ef05ac97efa77e351a9840ddaf332co0&amp;w=300&amp;h=150&amp;c=0&amp;pid=1.9&amp;rs=0&amp;p=0&amp;r=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988" y="2822742"/>
            <a:ext cx="2088148" cy="104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506755" y="1223935"/>
            <a:ext cx="187391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Other: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Xamarin</a:t>
            </a:r>
            <a:r>
              <a:rPr lang="en-US" sz="1400" dirty="0"/>
              <a:t> Test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HockeyApp</a:t>
            </a:r>
            <a:endParaRPr lang="en-US" sz="1400" dirty="0"/>
          </a:p>
        </p:txBody>
      </p:sp>
      <p:pic>
        <p:nvPicPr>
          <p:cNvPr id="2056" name="Picture 8" descr="https://tse1.mm.bing.net/th?&amp;id=OIP.Mf5832895ddf073ad81116c0eda2bba83o0&amp;w=300&amp;h=154&amp;c=0&amp;pid=1.9&amp;rs=0&amp;p=0&amp;r=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154" y="2350097"/>
            <a:ext cx="1643889" cy="84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tse1.mm.bing.net/th?&amp;id=OIP.Ma6201714f319430eabeffcecc30a0c06o0&amp;w=304&amp;h=73&amp;c=0&amp;pid=1.9&amp;rs=0&amp;p=0&amp;r=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900" y="3417832"/>
            <a:ext cx="1870766" cy="44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0995" y="4785085"/>
            <a:ext cx="2125760" cy="13356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0714" y="4346704"/>
            <a:ext cx="1861119" cy="22472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6605" y="4384453"/>
            <a:ext cx="2178790" cy="21717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153" y="4785085"/>
            <a:ext cx="2394793" cy="120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8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6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Framework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9655" y="58272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ascend_bots@service.microsoft.com</a:t>
            </a:r>
          </a:p>
        </p:txBody>
      </p:sp>
    </p:spTree>
    <p:extLst>
      <p:ext uri="{BB962C8B-B14F-4D97-AF65-F5344CB8AC3E}">
        <p14:creationId xmlns:p14="http://schemas.microsoft.com/office/powerpoint/2010/main" val="418122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368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YasudaBot Intelligent Cloud meets Japanese Comedy</vt:lpstr>
      <vt:lpstr>PowerPoint Presentation</vt:lpstr>
      <vt:lpstr>Solution</vt:lpstr>
      <vt:lpstr>Design</vt:lpstr>
      <vt:lpstr>Model data</vt:lpstr>
      <vt:lpstr>DevOps</vt:lpstr>
      <vt:lpstr>Learnings</vt:lpstr>
      <vt:lpstr>Bot Framework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YasudaBot</dc:title>
  <dc:creator>Drew Robbins</dc:creator>
  <cp:lastModifiedBy>Drew Robbins</cp:lastModifiedBy>
  <cp:revision>21</cp:revision>
  <dcterms:created xsi:type="dcterms:W3CDTF">2016-07-30T15:59:49Z</dcterms:created>
  <dcterms:modified xsi:type="dcterms:W3CDTF">2016-07-30T23:19:09Z</dcterms:modified>
</cp:coreProperties>
</file>