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D813D1-9CAB-45E5-A205-F21A9EEA1FAE}">
  <a:tblStyle styleId="{65D813D1-9CAB-45E5-A205-F21A9EEA1F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e41f420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e41f420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e41f420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e41f420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41f420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e41f420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41f420f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e41f420f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e41f420f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e41f420f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41f420f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e41f420f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e41f420f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e41f420f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e41f420f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e41f420f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e41f420f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e41f420f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e41f42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e41f42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e41f420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e41f420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e41f420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e41f420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e41f420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e41f420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e41f420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e41f420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e41f420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e41f420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e41f420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e41f420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e41f420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e41f420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Capstone 2 Project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2476400"/>
            <a:ext cx="7893000" cy="12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/>
              <a:t>Predicting Student Test Performance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											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6587300" y="3900225"/>
            <a:ext cx="160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Andrew Call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2"/>
              <a:t>Modeling</a:t>
            </a:r>
            <a:endParaRPr sz="3622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Regression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Predict Scores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Classification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Predict Pass or Fail  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2"/>
              <a:t>Regression Models</a:t>
            </a:r>
            <a:endParaRPr sz="3622"/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361125" y="11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{65D813D1-9CAB-45E5-A205-F21A9EEA1FAE}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7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Math R2 Score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Math MAE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R/W R2 Score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R/W MAE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OLS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0.21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11.06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0.23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10.19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Linear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11.16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0.23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10.29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Ridge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11.16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0.23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10.29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Lasso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0.13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11.50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0.18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10.70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Classification</a:t>
            </a:r>
            <a:r>
              <a:rPr lang="en" sz="3600"/>
              <a:t> Models - MATH</a:t>
            </a:r>
            <a:endParaRPr sz="3600"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361125" y="11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{65D813D1-9CAB-45E5-A205-F21A9EEA1FAE}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7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Recall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SVM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0.58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0.68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0.59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0.56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0.57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0.68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0.60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0.55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0.48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0.61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0.50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0.46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K-Neighbors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0.47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0.59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0.47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0.46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Classification Models - R/W</a:t>
            </a:r>
            <a:endParaRPr sz="3600"/>
          </a:p>
        </p:txBody>
      </p:sp>
      <p:graphicFrame>
        <p:nvGraphicFramePr>
          <p:cNvPr id="147" name="Google Shape;147;p25"/>
          <p:cNvGraphicFramePr/>
          <p:nvPr/>
        </p:nvGraphicFramePr>
        <p:xfrm>
          <a:off x="361125" y="11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{65D813D1-9CAB-45E5-A205-F21A9EEA1FAE}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7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Recall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SVM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0.68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0.68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0.68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0.68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0.68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0.69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0.70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0.66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0.61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0.62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0.62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0.60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K-Neighbors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0.59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0.59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0.59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0.59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Conclusions</a:t>
            </a:r>
            <a:endParaRPr sz="36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Reading/Writing Scores are easier to Predict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Better Success with Classification Models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Models work best with ALL 5 features included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Free/Reduced Lunch on Math Scores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Test Prep Variable on Reading/Writing Scores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Recommendation #1</a:t>
            </a:r>
            <a:endParaRPr sz="3600"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Increase # of Students taking the Test Preparation Course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Mandatory Completion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Incentives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Recommendation #2</a:t>
            </a:r>
            <a:endParaRPr sz="3600"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Offer FREE at home and/or after school professional tutoring to ALL students that qualify for Free/Reduced Lunch.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Recommendation #3</a:t>
            </a:r>
            <a:endParaRPr sz="3600"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Identify “At-Risk” students early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Monitor student progress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Provide extra supports</a:t>
            </a:r>
            <a:endParaRPr sz="3200"/>
          </a:p>
          <a:p>
            <a:pPr indent="-431800" lvl="2" marL="1371600" rtl="0" algn="l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" sz="3200"/>
              <a:t>Peer to peer tutoring</a:t>
            </a:r>
            <a:endParaRPr sz="3200"/>
          </a:p>
          <a:p>
            <a:pPr indent="-431800" lvl="2" marL="1371600" rtl="0" algn="l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" sz="3200"/>
              <a:t>Individualized instruction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334725"/>
            <a:ext cx="8520600" cy="4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/>
              <a:t>THANK YOU!!!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Problem</a:t>
            </a:r>
            <a:endParaRPr sz="3600"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Below Par Standardized Test Performance </a:t>
            </a:r>
            <a:endParaRPr sz="32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Math Scores</a:t>
            </a:r>
            <a:endParaRPr sz="2800"/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" sz="2800"/>
              <a:t>59% of Students scored </a:t>
            </a:r>
            <a:r>
              <a:rPr lang="en" sz="2800" u="sng"/>
              <a:t>below</a:t>
            </a:r>
            <a:r>
              <a:rPr lang="en" sz="2800"/>
              <a:t> 70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Reading &amp; Writing</a:t>
            </a:r>
            <a:endParaRPr sz="2800"/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" sz="2800"/>
              <a:t>50% of Students scored </a:t>
            </a:r>
            <a:r>
              <a:rPr lang="en" sz="2800" u="sng"/>
              <a:t>below</a:t>
            </a:r>
            <a:r>
              <a:rPr lang="en" sz="2800"/>
              <a:t> 70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 sz="4000"/>
              <a:t>he Opportunity</a:t>
            </a:r>
            <a:endParaRPr sz="40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0896" y="141732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2047" lvl="0" marL="457200" rtl="0" algn="l">
              <a:spcBef>
                <a:spcPts val="1000"/>
              </a:spcBef>
              <a:spcAft>
                <a:spcPts val="0"/>
              </a:spcAft>
              <a:buSzPts val="3204"/>
              <a:buChar char="●"/>
            </a:pPr>
            <a:r>
              <a:rPr lang="en" sz="3203"/>
              <a:t>Can we predict how students will do based on individual characteristics?</a:t>
            </a:r>
            <a:endParaRPr sz="3203"/>
          </a:p>
          <a:p>
            <a:pPr indent="-431800" lvl="0" marL="457200" rtl="0" algn="l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Can we use this information to increase future scores?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2"/>
              <a:t>Features</a:t>
            </a:r>
            <a:endParaRPr sz="3622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Free/Reduced Lunch Qualification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Test Preparation Course Completion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Parental Education Level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Ethnicity Group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Gender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Free/Reduced Lunch or Standard?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50" y="1423725"/>
            <a:ext cx="4128626" cy="30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700" y="1423725"/>
            <a:ext cx="4128600" cy="30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 Prep Matters!</a:t>
            </a:r>
            <a:endParaRPr sz="36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25" y="1420800"/>
            <a:ext cx="4321475" cy="29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700" y="1400738"/>
            <a:ext cx="4321475" cy="29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Parental Education Level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28300" cy="36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925" y="1170125"/>
            <a:ext cx="3928300" cy="365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Ethnic Category Breakdown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91325" cy="29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125"/>
            <a:ext cx="4191325" cy="295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Gender?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431125" y="14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{65D813D1-9CAB-45E5-A205-F21A9EEA1FAE}</a:tableStyleId>
              </a:tblPr>
              <a:tblGrid>
                <a:gridCol w="1680225"/>
                <a:gridCol w="1680225"/>
                <a:gridCol w="1680225"/>
                <a:gridCol w="1680225"/>
                <a:gridCol w="1680225"/>
              </a:tblGrid>
              <a:tr h="81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Math Avg. Score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Math Pass %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R/W Avg. Score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R/W Pass %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Females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63.3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34.4%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72.54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61.0%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Males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68.73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47.9%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64.39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37.3%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