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Raleway SemiBold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SemiBold-bold.fntdata"/><Relationship Id="rId30" Type="http://schemas.openxmlformats.org/officeDocument/2006/relationships/font" Target="fonts/RalewaySemiBold-regular.fntdata"/><Relationship Id="rId11" Type="http://schemas.openxmlformats.org/officeDocument/2006/relationships/slide" Target="slides/slide6.xml"/><Relationship Id="rId33" Type="http://schemas.openxmlformats.org/officeDocument/2006/relationships/font" Target="fonts/RalewaySemiBold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SemiBold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78832df5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78832df5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78832df5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78832df5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78832df5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78832df5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7caf671c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7caf671c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7caf671c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7caf671c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7caf671c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7caf671c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7caf671c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7caf671c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7caf671c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7caf671c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7caf671c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7caf671c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7caf671c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7caf671c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78832df5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78832df5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7caf671c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7caf671c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78832df5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78832df5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78832df5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78832df5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7caf671c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7caf671c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78832df5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78832df5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78832df5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78832df5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78832df5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78832df5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78832df5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78832df5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571500" y="621625"/>
            <a:ext cx="8131500" cy="23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the Economic Impact of Federal Minimum Wage Increases </a:t>
            </a:r>
            <a:r>
              <a:rPr lang="en"/>
              <a:t>in the U.S.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590375" y="3238450"/>
            <a:ext cx="8131500" cy="12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3 Project Report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Call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423600" y="497350"/>
            <a:ext cx="8296800" cy="6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25" y="387300"/>
            <a:ext cx="8703175" cy="45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423600" y="497350"/>
            <a:ext cx="8296800" cy="6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75" y="434525"/>
            <a:ext cx="8665926" cy="456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423600" y="497350"/>
            <a:ext cx="8296800" cy="6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75" y="497350"/>
            <a:ext cx="8617425" cy="449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423600" y="497350"/>
            <a:ext cx="8296800" cy="6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Hypothesis</a:t>
            </a:r>
            <a:endParaRPr/>
          </a:p>
        </p:txBody>
      </p:sp>
      <p:sp>
        <p:nvSpPr>
          <p:cNvPr id="148" name="Google Shape;148;p25"/>
          <p:cNvSpPr txBox="1"/>
          <p:nvPr/>
        </p:nvSpPr>
        <p:spPr>
          <a:xfrm>
            <a:off x="423625" y="1449700"/>
            <a:ext cx="8296800" cy="27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Char char="●"/>
            </a:pPr>
            <a:r>
              <a:rPr b="1" lang="en"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The </a:t>
            </a:r>
            <a:r>
              <a:rPr b="1" lang="en"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observed</a:t>
            </a:r>
            <a:r>
              <a:rPr b="1" lang="en"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difference in means between periods of minimum wage increase and periods without is due to random occurrence</a:t>
            </a:r>
            <a:endParaRPr b="1" sz="2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Char char="●"/>
            </a:pPr>
            <a:r>
              <a:rPr b="1" lang="en"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P-Value .01</a:t>
            </a:r>
            <a:endParaRPr b="1" sz="2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25" y="114300"/>
            <a:ext cx="375285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5200" y="114300"/>
            <a:ext cx="38100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275" y="2571750"/>
            <a:ext cx="38100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81862" y="2571750"/>
            <a:ext cx="387667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423600" y="497350"/>
            <a:ext cx="8296800" cy="6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Observed Mean Differences</a:t>
            </a:r>
            <a:endParaRPr/>
          </a:p>
        </p:txBody>
      </p:sp>
      <p:sp>
        <p:nvSpPr>
          <p:cNvPr id="163" name="Google Shape;163;p27"/>
          <p:cNvSpPr txBox="1"/>
          <p:nvPr/>
        </p:nvSpPr>
        <p:spPr>
          <a:xfrm>
            <a:off x="423625" y="1449700"/>
            <a:ext cx="8296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Char char="●"/>
            </a:pPr>
            <a:r>
              <a:rPr b="1" lang="en"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Unemployment Rate Change: 0.2724</a:t>
            </a:r>
            <a:endParaRPr b="1" sz="2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Char char="●"/>
            </a:pPr>
            <a:r>
              <a:rPr b="1" lang="en"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CPI Increase: 0.0063 </a:t>
            </a:r>
            <a:endParaRPr b="1" sz="2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Char char="●"/>
            </a:pPr>
            <a:r>
              <a:rPr b="1" lang="en"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GDP Increase: 0.0033</a:t>
            </a:r>
            <a:endParaRPr b="1" sz="2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Char char="●"/>
            </a:pPr>
            <a:r>
              <a:rPr b="1" lang="en"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Median Income Increase: 0.0048</a:t>
            </a:r>
            <a:endParaRPr b="1" sz="2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423600" y="411075"/>
            <a:ext cx="8296800" cy="6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Unemployment Rate</a:t>
            </a:r>
            <a:endParaRPr/>
          </a:p>
        </p:txBody>
      </p:sp>
      <p:sp>
        <p:nvSpPr>
          <p:cNvPr id="169" name="Google Shape;169;p28"/>
          <p:cNvSpPr txBox="1"/>
          <p:nvPr/>
        </p:nvSpPr>
        <p:spPr>
          <a:xfrm>
            <a:off x="4983075" y="1183100"/>
            <a:ext cx="37374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Char char="●"/>
            </a:pPr>
            <a:r>
              <a:rPr b="1" lang="en"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Observed Mean</a:t>
            </a:r>
            <a:endParaRPr b="1" sz="2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Char char="○"/>
            </a:pPr>
            <a:r>
              <a:rPr b="1" lang="en"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0.2724</a:t>
            </a:r>
            <a:endParaRPr b="1" sz="2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Char char="●"/>
            </a:pPr>
            <a:r>
              <a:rPr b="1" lang="en"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P-Value</a:t>
            </a:r>
            <a:endParaRPr b="1" sz="2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Char char="○"/>
            </a:pPr>
            <a:r>
              <a:rPr b="1" lang="en"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0.0</a:t>
            </a:r>
            <a:endParaRPr b="1" sz="2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Char char="●"/>
            </a:pPr>
            <a:r>
              <a:rPr b="1" lang="en"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Reject Null</a:t>
            </a:r>
            <a:endParaRPr b="1" sz="2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00" y="1183100"/>
            <a:ext cx="4772410" cy="31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423600" y="411075"/>
            <a:ext cx="8296800" cy="6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CPI </a:t>
            </a:r>
            <a:endParaRPr/>
          </a:p>
        </p:txBody>
      </p:sp>
      <p:sp>
        <p:nvSpPr>
          <p:cNvPr id="176" name="Google Shape;176;p29"/>
          <p:cNvSpPr txBox="1"/>
          <p:nvPr/>
        </p:nvSpPr>
        <p:spPr>
          <a:xfrm>
            <a:off x="4983075" y="1183100"/>
            <a:ext cx="37374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Char char="●"/>
            </a:pPr>
            <a:r>
              <a:rPr b="1" lang="en"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Observed Mean</a:t>
            </a:r>
            <a:endParaRPr b="1" sz="2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Char char="○"/>
            </a:pPr>
            <a:r>
              <a:rPr b="1" lang="en"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0.0063</a:t>
            </a:r>
            <a:endParaRPr b="1" sz="2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Char char="●"/>
            </a:pPr>
            <a:r>
              <a:rPr b="1" lang="en"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P-Value</a:t>
            </a:r>
            <a:endParaRPr b="1" sz="2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Char char="○"/>
            </a:pPr>
            <a:r>
              <a:rPr b="1" lang="en"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0.0</a:t>
            </a:r>
            <a:endParaRPr b="1" sz="2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Char char="●"/>
            </a:pPr>
            <a:r>
              <a:rPr b="1" lang="en"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Reject Null</a:t>
            </a:r>
            <a:endParaRPr b="1" sz="2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75" y="1102275"/>
            <a:ext cx="4906600" cy="321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423600" y="411075"/>
            <a:ext cx="8296800" cy="6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GDP </a:t>
            </a:r>
            <a:endParaRPr/>
          </a:p>
        </p:txBody>
      </p:sp>
      <p:sp>
        <p:nvSpPr>
          <p:cNvPr id="183" name="Google Shape;183;p30"/>
          <p:cNvSpPr txBox="1"/>
          <p:nvPr/>
        </p:nvSpPr>
        <p:spPr>
          <a:xfrm>
            <a:off x="4983075" y="1183100"/>
            <a:ext cx="37374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Char char="●"/>
            </a:pPr>
            <a:r>
              <a:rPr b="1" lang="en"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Observed Mean</a:t>
            </a:r>
            <a:endParaRPr b="1" sz="2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Char char="○"/>
            </a:pPr>
            <a:r>
              <a:rPr b="1" lang="en"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0.0033</a:t>
            </a:r>
            <a:endParaRPr b="1" sz="2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Char char="●"/>
            </a:pPr>
            <a:r>
              <a:rPr b="1" lang="en"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P-Value</a:t>
            </a:r>
            <a:endParaRPr b="1" sz="2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Char char="○"/>
            </a:pPr>
            <a:r>
              <a:rPr b="1" lang="en"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0.0034</a:t>
            </a:r>
            <a:endParaRPr b="1" sz="2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Char char="●"/>
            </a:pPr>
            <a:r>
              <a:rPr b="1" lang="en"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Reject Null</a:t>
            </a:r>
            <a:endParaRPr b="1" sz="2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3590"/>
            <a:ext cx="4816875" cy="3194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423600" y="411075"/>
            <a:ext cx="8296800" cy="6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 Income</a:t>
            </a:r>
            <a:endParaRPr/>
          </a:p>
        </p:txBody>
      </p:sp>
      <p:sp>
        <p:nvSpPr>
          <p:cNvPr id="190" name="Google Shape;190;p31"/>
          <p:cNvSpPr txBox="1"/>
          <p:nvPr/>
        </p:nvSpPr>
        <p:spPr>
          <a:xfrm>
            <a:off x="4983075" y="1183100"/>
            <a:ext cx="37374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Char char="●"/>
            </a:pPr>
            <a:r>
              <a:rPr b="1" lang="en"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Observed Mean</a:t>
            </a:r>
            <a:endParaRPr b="1" sz="2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Char char="○"/>
            </a:pPr>
            <a:r>
              <a:rPr b="1" lang="en"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0.0048</a:t>
            </a:r>
            <a:endParaRPr b="1" sz="2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Char char="●"/>
            </a:pPr>
            <a:r>
              <a:rPr b="1" lang="en"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P-Value</a:t>
            </a:r>
            <a:endParaRPr b="1" sz="2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Char char="○"/>
            </a:pPr>
            <a:r>
              <a:rPr b="1" lang="en"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0.0</a:t>
            </a:r>
            <a:endParaRPr b="1" sz="2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Char char="●"/>
            </a:pPr>
            <a:r>
              <a:rPr b="1" lang="en"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Reject Null</a:t>
            </a:r>
            <a:endParaRPr b="1" sz="2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0" y="1137200"/>
            <a:ext cx="4800525" cy="318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423600" y="497350"/>
            <a:ext cx="8296800" cy="6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Minimum Wage Debate</a:t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423625" y="1201475"/>
            <a:ext cx="8296800" cy="3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Char char="●"/>
            </a:pPr>
            <a:r>
              <a:rPr b="1" lang="en"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Those who argue against Minimum wage increases often claim that they negatively impact other economic indicators.</a:t>
            </a:r>
            <a:endParaRPr b="1" sz="2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Char char="●"/>
            </a:pPr>
            <a:r>
              <a:rPr b="1" lang="en"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What does the data say?</a:t>
            </a:r>
            <a:endParaRPr b="1" sz="2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endParaRPr b="1" sz="2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3750" y="3137025"/>
            <a:ext cx="1248325" cy="186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423600" y="497350"/>
            <a:ext cx="8296800" cy="6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Conclusions</a:t>
            </a:r>
            <a:endParaRPr/>
          </a:p>
        </p:txBody>
      </p:sp>
      <p:sp>
        <p:nvSpPr>
          <p:cNvPr id="197" name="Google Shape;197;p32"/>
          <p:cNvSpPr txBox="1"/>
          <p:nvPr/>
        </p:nvSpPr>
        <p:spPr>
          <a:xfrm>
            <a:off x="423625" y="1449700"/>
            <a:ext cx="82968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Char char="●"/>
            </a:pPr>
            <a:r>
              <a:rPr b="1" lang="en"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The difference in means for ALL 4 variables appears NOT to be simple randomness</a:t>
            </a:r>
            <a:endParaRPr b="1" sz="2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423600" y="497350"/>
            <a:ext cx="8296800" cy="6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Stakeholders</a:t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423625" y="1449700"/>
            <a:ext cx="8296800" cy="25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Char char="●"/>
            </a:pPr>
            <a:r>
              <a:rPr b="1" lang="en"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Law/Policy Makers</a:t>
            </a:r>
            <a:endParaRPr b="1" sz="2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Char char="●"/>
            </a:pPr>
            <a:r>
              <a:rPr b="1" lang="en"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Political Campaigns</a:t>
            </a:r>
            <a:endParaRPr b="1" sz="2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Char char="●"/>
            </a:pPr>
            <a:r>
              <a:rPr b="1" lang="en"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Economists</a:t>
            </a:r>
            <a:endParaRPr b="1" sz="2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Char char="●"/>
            </a:pPr>
            <a:r>
              <a:rPr b="1" lang="en"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Private Industry</a:t>
            </a:r>
            <a:endParaRPr b="1" sz="2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Char char="●"/>
            </a:pPr>
            <a:r>
              <a:rPr b="1" lang="en"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Voters</a:t>
            </a:r>
            <a:endParaRPr b="1" sz="2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423600" y="497350"/>
            <a:ext cx="8296800" cy="6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Variables </a:t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423625" y="1449700"/>
            <a:ext cx="8296800" cy="25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Char char="●"/>
            </a:pPr>
            <a:r>
              <a:rPr b="1" lang="en"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Federal Minimum Wage Rate</a:t>
            </a:r>
            <a:endParaRPr b="1" sz="2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Char char="●"/>
            </a:pPr>
            <a:r>
              <a:rPr b="1" lang="en"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Unemployment Rate</a:t>
            </a:r>
            <a:endParaRPr b="1" sz="2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Char char="●"/>
            </a:pPr>
            <a:r>
              <a:rPr b="1" lang="en"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CPI (Consumer Price Index)</a:t>
            </a:r>
            <a:endParaRPr b="1" sz="2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Char char="●"/>
            </a:pPr>
            <a:r>
              <a:rPr b="1" lang="en"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GDP per Capita</a:t>
            </a:r>
            <a:endParaRPr b="1" sz="2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Char char="●"/>
            </a:pPr>
            <a:r>
              <a:rPr b="1" lang="en"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Median Personal Annual Income</a:t>
            </a:r>
            <a:endParaRPr b="1" sz="2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423600" y="497350"/>
            <a:ext cx="8296800" cy="6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300800" y="1313450"/>
            <a:ext cx="8630400" cy="25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Char char="●"/>
            </a:pPr>
            <a:r>
              <a:rPr b="1" lang="en"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Available quarterly Data </a:t>
            </a:r>
            <a:endParaRPr b="1" sz="2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dating back to 1968 for all </a:t>
            </a:r>
            <a:endParaRPr b="1" sz="2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Indicators but one.</a:t>
            </a:r>
            <a:endParaRPr b="1" sz="2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Char char="●"/>
            </a:pPr>
            <a:r>
              <a:rPr b="1" lang="en"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Annual Data for median income </a:t>
            </a:r>
            <a:endParaRPr b="1" sz="2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thru 1974</a:t>
            </a:r>
            <a:endParaRPr b="1" sz="2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9425" y="1201400"/>
            <a:ext cx="3261150" cy="154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23600" y="497350"/>
            <a:ext cx="8296800" cy="6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850" y="69525"/>
            <a:ext cx="6952150" cy="49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423600" y="497350"/>
            <a:ext cx="8296800" cy="6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600" y="208525"/>
            <a:ext cx="7016650" cy="47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00" y="1573825"/>
            <a:ext cx="2901450" cy="21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423600" y="497350"/>
            <a:ext cx="8296800" cy="6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423625" y="1261050"/>
            <a:ext cx="8296800" cy="25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aleway"/>
              <a:buChar char="●"/>
            </a:pPr>
            <a:r>
              <a:rPr b="1" lang="en"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A/B Test</a:t>
            </a:r>
            <a:endParaRPr b="1" sz="3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Char char="○"/>
            </a:pPr>
            <a:r>
              <a:rPr b="1" lang="en"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Quarters occurring within one year of a min wage increase</a:t>
            </a:r>
            <a:endParaRPr b="1" sz="2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Char char="○"/>
            </a:pPr>
            <a:r>
              <a:rPr b="1" lang="en"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Quarters with no recent increase</a:t>
            </a:r>
            <a:endParaRPr b="1" sz="2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aleway"/>
              <a:buChar char="●"/>
            </a:pPr>
            <a:r>
              <a:rPr b="1" lang="en"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Rate of Change</a:t>
            </a:r>
            <a:endParaRPr b="1" sz="3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423600" y="497350"/>
            <a:ext cx="8296800" cy="6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75" y="401000"/>
            <a:ext cx="8614999" cy="45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