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9"/>
  </p:notesMasterIdLst>
  <p:sldIdLst>
    <p:sldId id="256" r:id="rId2"/>
    <p:sldId id="283" r:id="rId3"/>
    <p:sldId id="284" r:id="rId4"/>
    <p:sldId id="285" r:id="rId5"/>
    <p:sldId id="258" r:id="rId6"/>
    <p:sldId id="294" r:id="rId7"/>
    <p:sldId id="287" r:id="rId8"/>
    <p:sldId id="300" r:id="rId9"/>
    <p:sldId id="288" r:id="rId10"/>
    <p:sldId id="289" r:id="rId11"/>
    <p:sldId id="259" r:id="rId12"/>
    <p:sldId id="290" r:id="rId13"/>
    <p:sldId id="260" r:id="rId14"/>
    <p:sldId id="261" r:id="rId15"/>
    <p:sldId id="29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97" r:id="rId26"/>
    <p:sldId id="271" r:id="rId27"/>
    <p:sldId id="272" r:id="rId28"/>
    <p:sldId id="273" r:id="rId29"/>
    <p:sldId id="274" r:id="rId30"/>
    <p:sldId id="275" r:id="rId31"/>
    <p:sldId id="295" r:id="rId32"/>
    <p:sldId id="277" r:id="rId33"/>
    <p:sldId id="296" r:id="rId34"/>
    <p:sldId id="298" r:id="rId35"/>
    <p:sldId id="280" r:id="rId36"/>
    <p:sldId id="278" r:id="rId37"/>
    <p:sldId id="299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BCEE594-2C83-431D-A872-2896D5762431}" type="datetimeFigureOut">
              <a:rPr lang="en-US"/>
              <a:pPr>
                <a:defRPr/>
              </a:pPr>
              <a:t>3/8/23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2A9D9D1-F96A-4F64-8658-6C0DF66C9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903C28-00F6-4FD7-8A1D-FA8660DFE84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789241-03D2-4AB9-B9A8-CE7C49DB55B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08B473-9CFE-4F9D-8B2C-66254436FA7E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E04D02-4F8A-4F9C-A29A-C95027A9E597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5592A4-EAB7-4B28-8526-5E21C1F92FD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E383DE-6FA1-4A2E-952B-B2F6D5EA0DE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5DA0D9-21D8-4608-B6EE-E01CA5BA16A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A60BA6-FB11-4CA1-A77C-9BC6E6A12CC5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4E87A8-B73B-4BFF-AA92-E3353A41D5B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5D358DE-5872-4171-872B-CA50AAF8D661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290B29-DB29-4CCC-A0AA-04E3663050B6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BEC205-0208-4B3A-B148-B23810B9E8D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651567-B262-447E-84CE-B10F124DE14B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480A80-A4C2-4B19-B83F-87F3E23780E0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C39B0A-666D-47F3-A5EF-69100BC9BA2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3484C6-82C8-46CA-A3D1-95EDA1283F89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1AB1B6-29C2-407D-B05E-73734E504F5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sz="2400"/>
          </a:p>
        </p:txBody>
      </p:sp>
    </p:spTree>
    <p:extLst>
      <p:ext uri="{BB962C8B-B14F-4D97-AF65-F5344CB8AC3E}">
        <p14:creationId xmlns:p14="http://schemas.microsoft.com/office/powerpoint/2010/main" val="23546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19A0FA-8D7E-4E56-82A4-752003BBFE6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62B0B0-E364-4D4A-BDE3-3A42285C087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176F8D-37A6-49E6-998D-57768214DAE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8176F8D-37A6-49E6-998D-57768214DAE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/>
          </a:p>
        </p:txBody>
      </p:sp>
    </p:spTree>
    <p:extLst>
      <p:ext uri="{BB962C8B-B14F-4D97-AF65-F5344CB8AC3E}">
        <p14:creationId xmlns:p14="http://schemas.microsoft.com/office/powerpoint/2010/main" val="1184975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4B45E4-39B3-4D27-B52D-C064FC52B391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4E63C1-9D59-45DE-8B24-741B30D1984F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4892C5-5E7D-4096-9164-111CD635D853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7388"/>
            <a:ext cx="4568825" cy="3425825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altLang="en-US"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9050"/>
            <a:ext cx="9144000" cy="6877050"/>
            <a:chOff x="0" y="-12"/>
            <a:chExt cx="5760" cy="433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-1261" y="-157"/>
              <a:ext cx="7021" cy="1190"/>
              <a:chOff x="-1261" y="-154"/>
              <a:chExt cx="7021" cy="1190"/>
            </a:xfrm>
          </p:grpSpPr>
          <p:sp>
            <p:nvSpPr>
              <p:cNvPr id="8" name="Freeform 5"/>
              <p:cNvSpPr>
                <a:spLocks/>
              </p:cNvSpPr>
              <p:nvPr userDrawn="1"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6"/>
              <p:cNvGrpSpPr>
                <a:grpSpLocks/>
              </p:cNvGrpSpPr>
              <p:nvPr userDrawn="1"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38" name="Freeform 7"/>
                <p:cNvSpPr>
                  <a:spLocks/>
                </p:cNvSpPr>
                <p:nvPr userDrawn="1"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Freeform 8"/>
                <p:cNvSpPr>
                  <a:spLocks/>
                </p:cNvSpPr>
                <p:nvPr userDrawn="1"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Freeform 9"/>
                <p:cNvSpPr>
                  <a:spLocks/>
                </p:cNvSpPr>
                <p:nvPr userDrawn="1"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Freeform 10"/>
                <p:cNvSpPr>
                  <a:spLocks/>
                </p:cNvSpPr>
                <p:nvPr userDrawn="1"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Freeform 11"/>
                <p:cNvSpPr>
                  <a:spLocks/>
                </p:cNvSpPr>
                <p:nvPr userDrawn="1"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Freeform 12"/>
                <p:cNvSpPr>
                  <a:spLocks/>
                </p:cNvSpPr>
                <p:nvPr userDrawn="1"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Freeform 13"/>
                <p:cNvSpPr>
                  <a:spLocks/>
                </p:cNvSpPr>
                <p:nvPr userDrawn="1"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Freeform 14"/>
                <p:cNvSpPr>
                  <a:spLocks/>
                </p:cNvSpPr>
                <p:nvPr userDrawn="1"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Freeform 15"/>
                <p:cNvSpPr>
                  <a:spLocks/>
                </p:cNvSpPr>
                <p:nvPr userDrawn="1"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Freeform 16"/>
                <p:cNvSpPr>
                  <a:spLocks/>
                </p:cNvSpPr>
                <p:nvPr userDrawn="1"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Freeform 17"/>
                <p:cNvSpPr>
                  <a:spLocks/>
                </p:cNvSpPr>
                <p:nvPr userDrawn="1"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Freeform 18"/>
                <p:cNvSpPr>
                  <a:spLocks/>
                </p:cNvSpPr>
                <p:nvPr userDrawn="1"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Freeform 19"/>
                <p:cNvSpPr>
                  <a:spLocks/>
                </p:cNvSpPr>
                <p:nvPr userDrawn="1"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Freeform 20"/>
                <p:cNvSpPr>
                  <a:spLocks/>
                </p:cNvSpPr>
                <p:nvPr userDrawn="1"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Freeform 21"/>
                <p:cNvSpPr>
                  <a:spLocks/>
                </p:cNvSpPr>
                <p:nvPr userDrawn="1"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Freeform 22"/>
                <p:cNvSpPr>
                  <a:spLocks/>
                </p:cNvSpPr>
                <p:nvPr userDrawn="1"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Freeform 23"/>
                <p:cNvSpPr>
                  <a:spLocks/>
                </p:cNvSpPr>
                <p:nvPr userDrawn="1"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Freeform 24"/>
                <p:cNvSpPr>
                  <a:spLocks/>
                </p:cNvSpPr>
                <p:nvPr userDrawn="1"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Freeform 25"/>
                <p:cNvSpPr>
                  <a:spLocks/>
                </p:cNvSpPr>
                <p:nvPr userDrawn="1"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Freeform 26"/>
                <p:cNvSpPr>
                  <a:spLocks/>
                </p:cNvSpPr>
                <p:nvPr userDrawn="1"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Freeform 27"/>
                <p:cNvSpPr>
                  <a:spLocks/>
                </p:cNvSpPr>
                <p:nvPr userDrawn="1"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Freeform 28"/>
                <p:cNvSpPr>
                  <a:spLocks/>
                </p:cNvSpPr>
                <p:nvPr userDrawn="1"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Freeform 29"/>
                <p:cNvSpPr>
                  <a:spLocks/>
                </p:cNvSpPr>
                <p:nvPr userDrawn="1"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Freeform 30"/>
                <p:cNvSpPr>
                  <a:spLocks/>
                </p:cNvSpPr>
                <p:nvPr userDrawn="1"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31"/>
                <p:cNvSpPr>
                  <a:spLocks/>
                </p:cNvSpPr>
                <p:nvPr userDrawn="1"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Freeform 32"/>
                <p:cNvSpPr>
                  <a:spLocks/>
                </p:cNvSpPr>
                <p:nvPr userDrawn="1"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Freeform 33"/>
                <p:cNvSpPr>
                  <a:spLocks/>
                </p:cNvSpPr>
                <p:nvPr userDrawn="1"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Freeform 34"/>
                <p:cNvSpPr>
                  <a:spLocks/>
                </p:cNvSpPr>
                <p:nvPr userDrawn="1"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Freeform 35"/>
                <p:cNvSpPr>
                  <a:spLocks/>
                </p:cNvSpPr>
                <p:nvPr userDrawn="1"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Freeform 36"/>
                <p:cNvSpPr>
                  <a:spLocks/>
                </p:cNvSpPr>
                <p:nvPr userDrawn="1"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Freeform 37"/>
                <p:cNvSpPr>
                  <a:spLocks/>
                </p:cNvSpPr>
                <p:nvPr userDrawn="1"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Freeform 38"/>
                <p:cNvSpPr>
                  <a:spLocks/>
                </p:cNvSpPr>
                <p:nvPr userDrawn="1"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Freeform 39"/>
                <p:cNvSpPr>
                  <a:spLocks/>
                </p:cNvSpPr>
                <p:nvPr userDrawn="1"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Freeform 40"/>
                <p:cNvSpPr>
                  <a:spLocks/>
                </p:cNvSpPr>
                <p:nvPr userDrawn="1"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Freeform 41"/>
                <p:cNvSpPr>
                  <a:spLocks/>
                </p:cNvSpPr>
                <p:nvPr userDrawn="1"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Freeform 42"/>
                <p:cNvSpPr>
                  <a:spLocks/>
                </p:cNvSpPr>
                <p:nvPr userDrawn="1"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43"/>
                <p:cNvSpPr>
                  <a:spLocks/>
                </p:cNvSpPr>
                <p:nvPr userDrawn="1"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44"/>
                <p:cNvSpPr>
                  <a:spLocks/>
                </p:cNvSpPr>
                <p:nvPr userDrawn="1"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Freeform 45"/>
                <p:cNvSpPr>
                  <a:spLocks/>
                </p:cNvSpPr>
                <p:nvPr userDrawn="1"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Freeform 46"/>
                <p:cNvSpPr>
                  <a:spLocks/>
                </p:cNvSpPr>
                <p:nvPr userDrawn="1"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Freeform 47"/>
                <p:cNvSpPr>
                  <a:spLocks/>
                </p:cNvSpPr>
                <p:nvPr userDrawn="1"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</a:gdLst>
                  <a:ahLst/>
                  <a:cxnLst>
                    <a:cxn ang="T88">
                      <a:pos x="T0" y="T1"/>
                    </a:cxn>
                    <a:cxn ang="T89">
                      <a:pos x="T2" y="T3"/>
                    </a:cxn>
                    <a:cxn ang="T90">
                      <a:pos x="T4" y="T5"/>
                    </a:cxn>
                    <a:cxn ang="T91">
                      <a:pos x="T6" y="T7"/>
                    </a:cxn>
                    <a:cxn ang="T92">
                      <a:pos x="T8" y="T9"/>
                    </a:cxn>
                    <a:cxn ang="T93">
                      <a:pos x="T10" y="T11"/>
                    </a:cxn>
                    <a:cxn ang="T94">
                      <a:pos x="T12" y="T13"/>
                    </a:cxn>
                    <a:cxn ang="T95">
                      <a:pos x="T14" y="T15"/>
                    </a:cxn>
                    <a:cxn ang="T96">
                      <a:pos x="T16" y="T17"/>
                    </a:cxn>
                    <a:cxn ang="T97">
                      <a:pos x="T18" y="T19"/>
                    </a:cxn>
                    <a:cxn ang="T98">
                      <a:pos x="T20" y="T21"/>
                    </a:cxn>
                    <a:cxn ang="T99">
                      <a:pos x="T22" y="T23"/>
                    </a:cxn>
                    <a:cxn ang="T100">
                      <a:pos x="T24" y="T25"/>
                    </a:cxn>
                    <a:cxn ang="T101">
                      <a:pos x="T26" y="T27"/>
                    </a:cxn>
                    <a:cxn ang="T102">
                      <a:pos x="T28" y="T29"/>
                    </a:cxn>
                    <a:cxn ang="T103">
                      <a:pos x="T30" y="T31"/>
                    </a:cxn>
                    <a:cxn ang="T104">
                      <a:pos x="T32" y="T33"/>
                    </a:cxn>
                    <a:cxn ang="T105">
                      <a:pos x="T34" y="T35"/>
                    </a:cxn>
                    <a:cxn ang="T106">
                      <a:pos x="T36" y="T37"/>
                    </a:cxn>
                    <a:cxn ang="T107">
                      <a:pos x="T38" y="T39"/>
                    </a:cxn>
                    <a:cxn ang="T108">
                      <a:pos x="T40" y="T41"/>
                    </a:cxn>
                    <a:cxn ang="T109">
                      <a:pos x="T42" y="T43"/>
                    </a:cxn>
                    <a:cxn ang="T110">
                      <a:pos x="T44" y="T45"/>
                    </a:cxn>
                    <a:cxn ang="T111">
                      <a:pos x="T46" y="T47"/>
                    </a:cxn>
                    <a:cxn ang="T112">
                      <a:pos x="T48" y="T49"/>
                    </a:cxn>
                    <a:cxn ang="T113">
                      <a:pos x="T50" y="T51"/>
                    </a:cxn>
                    <a:cxn ang="T114">
                      <a:pos x="T52" y="T53"/>
                    </a:cxn>
                    <a:cxn ang="T115">
                      <a:pos x="T54" y="T55"/>
                    </a:cxn>
                    <a:cxn ang="T116">
                      <a:pos x="T56" y="T57"/>
                    </a:cxn>
                    <a:cxn ang="T117">
                      <a:pos x="T58" y="T59"/>
                    </a:cxn>
                    <a:cxn ang="T118">
                      <a:pos x="T60" y="T61"/>
                    </a:cxn>
                    <a:cxn ang="T119">
                      <a:pos x="T62" y="T63"/>
                    </a:cxn>
                    <a:cxn ang="T120">
                      <a:pos x="T64" y="T65"/>
                    </a:cxn>
                    <a:cxn ang="T121">
                      <a:pos x="T66" y="T67"/>
                    </a:cxn>
                    <a:cxn ang="T122">
                      <a:pos x="T68" y="T69"/>
                    </a:cxn>
                    <a:cxn ang="T123">
                      <a:pos x="T70" y="T71"/>
                    </a:cxn>
                    <a:cxn ang="T124">
                      <a:pos x="T72" y="T73"/>
                    </a:cxn>
                    <a:cxn ang="T125">
                      <a:pos x="T74" y="T75"/>
                    </a:cxn>
                    <a:cxn ang="T126">
                      <a:pos x="T76" y="T77"/>
                    </a:cxn>
                    <a:cxn ang="T127">
                      <a:pos x="T78" y="T79"/>
                    </a:cxn>
                    <a:cxn ang="T128">
                      <a:pos x="T80" y="T81"/>
                    </a:cxn>
                    <a:cxn ang="T129">
                      <a:pos x="T82" y="T83"/>
                    </a:cxn>
                    <a:cxn ang="T130">
                      <a:pos x="T84" y="T85"/>
                    </a:cxn>
                    <a:cxn ang="T131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Freeform 48"/>
                <p:cNvSpPr>
                  <a:spLocks/>
                </p:cNvSpPr>
                <p:nvPr userDrawn="1"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Freeform 49"/>
                <p:cNvSpPr>
                  <a:spLocks/>
                </p:cNvSpPr>
                <p:nvPr userDrawn="1"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Freeform 50"/>
                <p:cNvSpPr>
                  <a:spLocks/>
                </p:cNvSpPr>
                <p:nvPr userDrawn="1"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Freeform 51"/>
                <p:cNvSpPr>
                  <a:spLocks/>
                </p:cNvSpPr>
                <p:nvPr userDrawn="1"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Freeform 52"/>
                <p:cNvSpPr>
                  <a:spLocks/>
                </p:cNvSpPr>
                <p:nvPr userDrawn="1"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Freeform 53"/>
                <p:cNvSpPr>
                  <a:spLocks/>
                </p:cNvSpPr>
                <p:nvPr userDrawn="1"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Freeform 54"/>
                <p:cNvSpPr>
                  <a:spLocks/>
                </p:cNvSpPr>
                <p:nvPr userDrawn="1"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Freeform 55"/>
                <p:cNvSpPr>
                  <a:spLocks/>
                </p:cNvSpPr>
                <p:nvPr userDrawn="1"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Freeform 56"/>
                <p:cNvSpPr>
                  <a:spLocks/>
                </p:cNvSpPr>
                <p:nvPr userDrawn="1"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Freeform 57"/>
                <p:cNvSpPr>
                  <a:spLocks/>
                </p:cNvSpPr>
                <p:nvPr userDrawn="1"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Freeform 58"/>
                <p:cNvSpPr>
                  <a:spLocks/>
                </p:cNvSpPr>
                <p:nvPr userDrawn="1"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Freeform 59"/>
                <p:cNvSpPr>
                  <a:spLocks/>
                </p:cNvSpPr>
                <p:nvPr userDrawn="1"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Freeform 60"/>
                <p:cNvSpPr>
                  <a:spLocks/>
                </p:cNvSpPr>
                <p:nvPr userDrawn="1"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Freeform 61"/>
                <p:cNvSpPr>
                  <a:spLocks/>
                </p:cNvSpPr>
                <p:nvPr userDrawn="1"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Freeform 62"/>
                <p:cNvSpPr>
                  <a:spLocks/>
                </p:cNvSpPr>
                <p:nvPr userDrawn="1"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chemeClr val="fol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63"/>
              <p:cNvGrpSpPr>
                <a:grpSpLocks/>
              </p:cNvGrpSpPr>
              <p:nvPr userDrawn="1"/>
            </p:nvGrpSpPr>
            <p:grpSpPr bwMode="auto">
              <a:xfrm>
                <a:off x="7" y="-154"/>
                <a:ext cx="5739" cy="418"/>
                <a:chOff x="1056" y="111"/>
                <a:chExt cx="2448" cy="418"/>
              </a:xfrm>
            </p:grpSpPr>
            <p:sp>
              <p:nvSpPr>
                <p:cNvPr id="27" name="Line 64"/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65"/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66"/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67"/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8"/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69"/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Line 70"/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Line 71"/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72"/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73"/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4"/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75"/>
              <p:cNvGrpSpPr>
                <a:grpSpLocks/>
              </p:cNvGrpSpPr>
              <p:nvPr userDrawn="1"/>
            </p:nvGrpSpPr>
            <p:grpSpPr bwMode="auto">
              <a:xfrm>
                <a:off x="-1261" y="-1"/>
                <a:ext cx="2098" cy="1030"/>
                <a:chOff x="1208" y="109"/>
                <a:chExt cx="2098" cy="423"/>
              </a:xfrm>
            </p:grpSpPr>
            <p:sp>
              <p:nvSpPr>
                <p:cNvPr id="12" name="Line 76"/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" name="Line 77"/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Line 78"/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Line 79"/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Line 80"/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Line 81"/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82"/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" name="Line 83"/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" name="Line 84"/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Line 85"/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" name="Line 86"/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" name="Line 87"/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Line 88"/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" name="Line 89"/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Line 90"/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7" name="Picture 91" descr="earth"/>
            <p:cNvPicPr>
              <a:picLocks noChangeAspect="1" noChangeArrowheads="1"/>
            </p:cNvPicPr>
            <p:nvPr userDrawn="1"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2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213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4" name="Rectangle 94"/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CBC93F-C318-4BC7-9219-592B1CACE845}" type="datetime1">
              <a:rPr lang="en-US" smtClean="0"/>
              <a:t>3/8/23</a:t>
            </a:fld>
            <a:endParaRPr lang="en-US"/>
          </a:p>
        </p:txBody>
      </p:sp>
      <p:sp>
        <p:nvSpPr>
          <p:cNvPr id="95" name="Rectangle 95"/>
          <p:cNvSpPr>
            <a:spLocks noGrp="1" noChangeArrowheads="1"/>
          </p:cNvSpPr>
          <p:nvPr>
            <p:ph type="ftr" sz="quarter" idx="11"/>
          </p:nvPr>
        </p:nvSpPr>
        <p:spPr>
          <a:xfrm>
            <a:off x="2057400" y="6324600"/>
            <a:ext cx="43434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10th Edition, Copyright © John C. Hull 2017</a:t>
            </a:r>
            <a:endParaRPr lang="en-US"/>
          </a:p>
        </p:txBody>
      </p:sp>
      <p:sp>
        <p:nvSpPr>
          <p:cNvPr id="96" name="Rectangle 9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0569C-D72A-4383-953C-82D85D7B0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4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62A02-B718-42BA-8F50-9E4F06509A12}" type="datetime1">
              <a:rPr lang="en-US" smtClean="0"/>
              <a:t>3/8/23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10th Edition, Copyright © John C. Hull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0E0F6-0181-413F-83E4-B4269993A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5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05563" y="930275"/>
            <a:ext cx="2052637" cy="5332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6063" y="930275"/>
            <a:ext cx="6007100" cy="53324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6B270-8E55-4053-9A2B-787424C642AE}" type="datetime1">
              <a:rPr lang="en-US" smtClean="0"/>
              <a:t>3/8/23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10th Edition, Copyright © John C. Hull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2492A-7B53-4385-B2A4-FB41200AE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0B5DFE-C96D-432A-A5C7-869F21DC23AA}" type="datetime1">
              <a:rPr lang="en-US" smtClean="0"/>
              <a:t>3/8/23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10th Edition, Copyright © John C. Hull 2017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B1EA6-6F8C-442B-8DAC-FB21A2111C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9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83182-A299-4CBF-9737-27A87AF1C556}" type="datetime1">
              <a:rPr lang="en-US" smtClean="0"/>
              <a:t>3/8/23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10th Edition, Copyright © John C. Hull 2017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393B19-30DA-4A97-8F8A-86EAB635A1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8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9E683-9311-4E19-8DB9-98C2D2C469B3}" type="datetime1">
              <a:rPr lang="en-US" smtClean="0"/>
              <a:t>3/8/23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10th Edition, Copyright © John C. Hull 2017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0EE47-022E-4C28-9B87-61A8B4E60D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5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4838D-8C83-4491-8EC9-97DD1A770900}" type="datetime1">
              <a:rPr lang="en-US" smtClean="0"/>
              <a:t>3/8/23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10th Edition, Copyright © John C. Hull 2017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1FAB8F-C8FC-459D-AD22-7888299756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2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96C121-D649-40D7-8B3E-79D2C9A4C58A}" type="datetime1">
              <a:rPr lang="en-US" smtClean="0"/>
              <a:t>3/8/23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800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/>
              <a:t>Options, Futures, and Other Derivatives, 10th Edition, Copyright © John C. Hull 2017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B7730-B061-4BD9-94E0-83E324185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6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E2A0D-BC44-4A16-A45A-AEE62B25B88A}" type="datetime1">
              <a:rPr lang="en-US" smtClean="0"/>
              <a:t>3/8/23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10th Edition, Copyright © John C. Hull 2017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BAD52-D1D8-4BC9-B716-409C29C7A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5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A4CF2-DD4D-4616-9C8F-619F42FA943B}" type="datetime1">
              <a:rPr lang="en-US" smtClean="0"/>
              <a:t>3/8/23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10th Edition, Copyright © John C. Hull 2017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DADB7-0A15-4792-BB98-C3510E1E4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8A9C9-6C63-4D3F-81E7-EB70C34EEF1D}" type="datetime1">
              <a:rPr lang="en-US" smtClean="0"/>
              <a:t>3/8/23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Options, Futures, and Other Derivatives, 10th Edition, Copyright © John C. Hull 2017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95103-388C-41D1-8639-253A8E0581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5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6063" y="9302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A505A80C-9EF9-4B13-A7BD-62C8780D3ECF}" type="datetime1">
              <a:rPr lang="en-US" smtClean="0"/>
              <a:t>3/8/23</a:t>
            </a:fld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324600"/>
            <a:ext cx="441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CA"/>
              <a:t>Options, Futures, and Other Derivatives, 10th Edition, Copyright © John C. Hull 2017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CD7B044-8B2E-4F80-9CAB-C7CAD1B6A2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61938" y="87313"/>
            <a:ext cx="8488362" cy="831850"/>
            <a:chOff x="165" y="55"/>
            <a:chExt cx="5347" cy="524"/>
          </a:xfrm>
        </p:grpSpPr>
        <p:grpSp>
          <p:nvGrpSpPr>
            <p:cNvPr id="1032" name="Group 8"/>
            <p:cNvGrpSpPr>
              <a:grpSpLocks/>
            </p:cNvGrpSpPr>
            <p:nvPr userDrawn="1"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4" name="Freeform 9"/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35" name="Group 10"/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84" name="Group 11"/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128" name="Freeform 12"/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9" name="Freeform 13"/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0" name="Freeform 14"/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1" name="Freeform 15"/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2" name="Freeform 16"/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3" name="Freeform 17"/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4" name="Freeform 18"/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5" name="Freeform 19"/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6" name="Freeform 20"/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7" name="Freeform 21"/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8" name="Freeform 22"/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9" name="Freeform 23"/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0" name="Freeform 24"/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1" name="Freeform 25"/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2" name="Freeform 26"/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3" name="Freeform 27"/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4" name="Freeform 28"/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5" name="Freeform 29"/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6" name="Freeform 30"/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7" name="Freeform 31"/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8" name="Freeform 32"/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9" name="Freeform 33"/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0" name="Freeform 34"/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1" name="Freeform 35"/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</a:gdLst>
                    <a:ahLst/>
                    <a:cxnLst>
                      <a:cxn ang="T108">
                        <a:pos x="T0" y="T1"/>
                      </a:cxn>
                      <a:cxn ang="T109">
                        <a:pos x="T2" y="T3"/>
                      </a:cxn>
                      <a:cxn ang="T110">
                        <a:pos x="T4" y="T5"/>
                      </a:cxn>
                      <a:cxn ang="T111">
                        <a:pos x="T6" y="T7"/>
                      </a:cxn>
                      <a:cxn ang="T112">
                        <a:pos x="T8" y="T9"/>
                      </a:cxn>
                      <a:cxn ang="T113">
                        <a:pos x="T10" y="T11"/>
                      </a:cxn>
                      <a:cxn ang="T114">
                        <a:pos x="T12" y="T13"/>
                      </a:cxn>
                      <a:cxn ang="T115">
                        <a:pos x="T14" y="T15"/>
                      </a:cxn>
                      <a:cxn ang="T116">
                        <a:pos x="T16" y="T17"/>
                      </a:cxn>
                      <a:cxn ang="T117">
                        <a:pos x="T18" y="T19"/>
                      </a:cxn>
                      <a:cxn ang="T118">
                        <a:pos x="T20" y="T21"/>
                      </a:cxn>
                      <a:cxn ang="T119">
                        <a:pos x="T22" y="T23"/>
                      </a:cxn>
                      <a:cxn ang="T120">
                        <a:pos x="T24" y="T25"/>
                      </a:cxn>
                      <a:cxn ang="T121">
                        <a:pos x="T26" y="T27"/>
                      </a:cxn>
                      <a:cxn ang="T122">
                        <a:pos x="T28" y="T29"/>
                      </a:cxn>
                      <a:cxn ang="T123">
                        <a:pos x="T30" y="T31"/>
                      </a:cxn>
                      <a:cxn ang="T124">
                        <a:pos x="T32" y="T33"/>
                      </a:cxn>
                      <a:cxn ang="T125">
                        <a:pos x="T34" y="T35"/>
                      </a:cxn>
                      <a:cxn ang="T126">
                        <a:pos x="T36" y="T37"/>
                      </a:cxn>
                      <a:cxn ang="T127">
                        <a:pos x="T38" y="T39"/>
                      </a:cxn>
                      <a:cxn ang="T128">
                        <a:pos x="T40" y="T41"/>
                      </a:cxn>
                      <a:cxn ang="T129">
                        <a:pos x="T42" y="T43"/>
                      </a:cxn>
                      <a:cxn ang="T130">
                        <a:pos x="T44" y="T45"/>
                      </a:cxn>
                      <a:cxn ang="T131">
                        <a:pos x="T46" y="T47"/>
                      </a:cxn>
                      <a:cxn ang="T132">
                        <a:pos x="T48" y="T49"/>
                      </a:cxn>
                      <a:cxn ang="T133">
                        <a:pos x="T50" y="T51"/>
                      </a:cxn>
                      <a:cxn ang="T134">
                        <a:pos x="T52" y="T53"/>
                      </a:cxn>
                      <a:cxn ang="T135">
                        <a:pos x="T54" y="T55"/>
                      </a:cxn>
                      <a:cxn ang="T136">
                        <a:pos x="T56" y="T57"/>
                      </a:cxn>
                      <a:cxn ang="T137">
                        <a:pos x="T58" y="T59"/>
                      </a:cxn>
                      <a:cxn ang="T138">
                        <a:pos x="T60" y="T61"/>
                      </a:cxn>
                      <a:cxn ang="T139">
                        <a:pos x="T62" y="T63"/>
                      </a:cxn>
                      <a:cxn ang="T140">
                        <a:pos x="T64" y="T65"/>
                      </a:cxn>
                      <a:cxn ang="T141">
                        <a:pos x="T66" y="T67"/>
                      </a:cxn>
                      <a:cxn ang="T142">
                        <a:pos x="T68" y="T69"/>
                      </a:cxn>
                      <a:cxn ang="T143">
                        <a:pos x="T70" y="T71"/>
                      </a:cxn>
                      <a:cxn ang="T144">
                        <a:pos x="T72" y="T73"/>
                      </a:cxn>
                      <a:cxn ang="T145">
                        <a:pos x="T74" y="T75"/>
                      </a:cxn>
                      <a:cxn ang="T146">
                        <a:pos x="T76" y="T77"/>
                      </a:cxn>
                      <a:cxn ang="T147">
                        <a:pos x="T78" y="T79"/>
                      </a:cxn>
                      <a:cxn ang="T148">
                        <a:pos x="T80" y="T81"/>
                      </a:cxn>
                      <a:cxn ang="T149">
                        <a:pos x="T82" y="T83"/>
                      </a:cxn>
                      <a:cxn ang="T150">
                        <a:pos x="T84" y="T85"/>
                      </a:cxn>
                      <a:cxn ang="T151">
                        <a:pos x="T86" y="T87"/>
                      </a:cxn>
                      <a:cxn ang="T152">
                        <a:pos x="T88" y="T89"/>
                      </a:cxn>
                      <a:cxn ang="T153">
                        <a:pos x="T90" y="T91"/>
                      </a:cxn>
                      <a:cxn ang="T154">
                        <a:pos x="T92" y="T93"/>
                      </a:cxn>
                      <a:cxn ang="T155">
                        <a:pos x="T94" y="T95"/>
                      </a:cxn>
                      <a:cxn ang="T156">
                        <a:pos x="T96" y="T97"/>
                      </a:cxn>
                      <a:cxn ang="T157">
                        <a:pos x="T98" y="T99"/>
                      </a:cxn>
                      <a:cxn ang="T158">
                        <a:pos x="T100" y="T101"/>
                      </a:cxn>
                      <a:cxn ang="T159">
                        <a:pos x="T102" y="T103"/>
                      </a:cxn>
                      <a:cxn ang="T160">
                        <a:pos x="T104" y="T105"/>
                      </a:cxn>
                      <a:cxn ang="T161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2" name="Freeform 36"/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3" name="Freeform 37"/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4" name="Freeform 38"/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5" name="Freeform 39"/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6" name="Freeform 40"/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7" name="Freeform 41"/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8" name="Freeform 42"/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9" name="Freeform 43"/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0" name="Freeform 44"/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1" name="Freeform 45"/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2" name="Freeform 46"/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3" name="Freeform 47"/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4" name="Freeform 48"/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5" name="Freeform 49"/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6" name="Freeform 50"/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7" name="Freeform 51"/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8" name="Freeform 52"/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9" name="Freeform 53"/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0" name="Freeform 54"/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1" name="Freeform 55"/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2" name="Freeform 56"/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3" name="Freeform 57"/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4" name="Freeform 58"/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5" name="Freeform 59"/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6" name="Freeform 60"/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7" name="Freeform 61"/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8" name="Freeform 62"/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79" name="Freeform 63"/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0" name="Freeform 64"/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1" name="Freeform 65"/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2" name="Freeform 66"/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83" name="Freeform 67"/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85" name="Group 68"/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86" name="Freeform 69"/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7" name="Freeform 70"/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8" name="Freeform 71"/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9" name="Freeform 72"/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0" name="Freeform 73"/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1" name="Freeform 74"/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</a:gdLst>
                    <a:ahLst/>
                    <a:cxnLst>
                      <a:cxn ang="T64">
                        <a:pos x="T0" y="T1"/>
                      </a:cxn>
                      <a:cxn ang="T65">
                        <a:pos x="T2" y="T3"/>
                      </a:cxn>
                      <a:cxn ang="T66">
                        <a:pos x="T4" y="T5"/>
                      </a:cxn>
                      <a:cxn ang="T67">
                        <a:pos x="T6" y="T7"/>
                      </a:cxn>
                      <a:cxn ang="T68">
                        <a:pos x="T8" y="T9"/>
                      </a:cxn>
                      <a:cxn ang="T69">
                        <a:pos x="T10" y="T11"/>
                      </a:cxn>
                      <a:cxn ang="T70">
                        <a:pos x="T12" y="T13"/>
                      </a:cxn>
                      <a:cxn ang="T71">
                        <a:pos x="T14" y="T15"/>
                      </a:cxn>
                      <a:cxn ang="T72">
                        <a:pos x="T16" y="T17"/>
                      </a:cxn>
                      <a:cxn ang="T73">
                        <a:pos x="T18" y="T19"/>
                      </a:cxn>
                      <a:cxn ang="T74">
                        <a:pos x="T20" y="T21"/>
                      </a:cxn>
                      <a:cxn ang="T75">
                        <a:pos x="T22" y="T23"/>
                      </a:cxn>
                      <a:cxn ang="T76">
                        <a:pos x="T24" y="T25"/>
                      </a:cxn>
                      <a:cxn ang="T77">
                        <a:pos x="T26" y="T27"/>
                      </a:cxn>
                      <a:cxn ang="T78">
                        <a:pos x="T28" y="T29"/>
                      </a:cxn>
                      <a:cxn ang="T79">
                        <a:pos x="T30" y="T31"/>
                      </a:cxn>
                      <a:cxn ang="T80">
                        <a:pos x="T32" y="T33"/>
                      </a:cxn>
                      <a:cxn ang="T81">
                        <a:pos x="T34" y="T35"/>
                      </a:cxn>
                      <a:cxn ang="T82">
                        <a:pos x="T36" y="T37"/>
                      </a:cxn>
                      <a:cxn ang="T83">
                        <a:pos x="T38" y="T39"/>
                      </a:cxn>
                      <a:cxn ang="T84">
                        <a:pos x="T40" y="T41"/>
                      </a:cxn>
                      <a:cxn ang="T85">
                        <a:pos x="T42" y="T43"/>
                      </a:cxn>
                      <a:cxn ang="T86">
                        <a:pos x="T44" y="T45"/>
                      </a:cxn>
                      <a:cxn ang="T87">
                        <a:pos x="T46" y="T47"/>
                      </a:cxn>
                      <a:cxn ang="T88">
                        <a:pos x="T48" y="T49"/>
                      </a:cxn>
                      <a:cxn ang="T89">
                        <a:pos x="T50" y="T51"/>
                      </a:cxn>
                      <a:cxn ang="T90">
                        <a:pos x="T52" y="T53"/>
                      </a:cxn>
                      <a:cxn ang="T91">
                        <a:pos x="T54" y="T55"/>
                      </a:cxn>
                      <a:cxn ang="T92">
                        <a:pos x="T56" y="T57"/>
                      </a:cxn>
                      <a:cxn ang="T93">
                        <a:pos x="T58" y="T59"/>
                      </a:cxn>
                      <a:cxn ang="T94">
                        <a:pos x="T60" y="T61"/>
                      </a:cxn>
                      <a:cxn ang="T95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2" name="Freeform 75"/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3" name="Freeform 76"/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4" name="Freeform 77"/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5" name="Freeform 78"/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6" name="Freeform 79"/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7" name="Freeform 80"/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8" name="Freeform 81"/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9" name="Freeform 82"/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0" name="Freeform 83"/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1" name="Freeform 84"/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2" name="Freeform 85"/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3" name="Freeform 86"/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4" name="Freeform 87"/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5" name="Freeform 88"/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6" name="Freeform 89"/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7" name="Freeform 90"/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8" name="Freeform 91"/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</a:gdLst>
                    <a:ahLst/>
                    <a:cxnLst>
                      <a:cxn ang="T82">
                        <a:pos x="T0" y="T1"/>
                      </a:cxn>
                      <a:cxn ang="T83">
                        <a:pos x="T2" y="T3"/>
                      </a:cxn>
                      <a:cxn ang="T84">
                        <a:pos x="T4" y="T5"/>
                      </a:cxn>
                      <a:cxn ang="T85">
                        <a:pos x="T6" y="T7"/>
                      </a:cxn>
                      <a:cxn ang="T86">
                        <a:pos x="T8" y="T9"/>
                      </a:cxn>
                      <a:cxn ang="T87">
                        <a:pos x="T10" y="T11"/>
                      </a:cxn>
                      <a:cxn ang="T88">
                        <a:pos x="T12" y="T13"/>
                      </a:cxn>
                      <a:cxn ang="T89">
                        <a:pos x="T14" y="T15"/>
                      </a:cxn>
                      <a:cxn ang="T90">
                        <a:pos x="T16" y="T17"/>
                      </a:cxn>
                      <a:cxn ang="T91">
                        <a:pos x="T18" y="T19"/>
                      </a:cxn>
                      <a:cxn ang="T92">
                        <a:pos x="T20" y="T21"/>
                      </a:cxn>
                      <a:cxn ang="T93">
                        <a:pos x="T22" y="T23"/>
                      </a:cxn>
                      <a:cxn ang="T94">
                        <a:pos x="T24" y="T25"/>
                      </a:cxn>
                      <a:cxn ang="T95">
                        <a:pos x="T26" y="T27"/>
                      </a:cxn>
                      <a:cxn ang="T96">
                        <a:pos x="T28" y="T29"/>
                      </a:cxn>
                      <a:cxn ang="T97">
                        <a:pos x="T30" y="T31"/>
                      </a:cxn>
                      <a:cxn ang="T98">
                        <a:pos x="T32" y="T33"/>
                      </a:cxn>
                      <a:cxn ang="T99">
                        <a:pos x="T34" y="T35"/>
                      </a:cxn>
                      <a:cxn ang="T100">
                        <a:pos x="T36" y="T37"/>
                      </a:cxn>
                      <a:cxn ang="T101">
                        <a:pos x="T38" y="T39"/>
                      </a:cxn>
                      <a:cxn ang="T102">
                        <a:pos x="T40" y="T41"/>
                      </a:cxn>
                      <a:cxn ang="T103">
                        <a:pos x="T42" y="T43"/>
                      </a:cxn>
                      <a:cxn ang="T104">
                        <a:pos x="T44" y="T45"/>
                      </a:cxn>
                      <a:cxn ang="T105">
                        <a:pos x="T46" y="T47"/>
                      </a:cxn>
                      <a:cxn ang="T106">
                        <a:pos x="T48" y="T49"/>
                      </a:cxn>
                      <a:cxn ang="T107">
                        <a:pos x="T50" y="T51"/>
                      </a:cxn>
                      <a:cxn ang="T108">
                        <a:pos x="T52" y="T53"/>
                      </a:cxn>
                      <a:cxn ang="T109">
                        <a:pos x="T54" y="T55"/>
                      </a:cxn>
                      <a:cxn ang="T110">
                        <a:pos x="T56" y="T57"/>
                      </a:cxn>
                      <a:cxn ang="T111">
                        <a:pos x="T58" y="T59"/>
                      </a:cxn>
                      <a:cxn ang="T112">
                        <a:pos x="T60" y="T61"/>
                      </a:cxn>
                      <a:cxn ang="T113">
                        <a:pos x="T62" y="T63"/>
                      </a:cxn>
                      <a:cxn ang="T114">
                        <a:pos x="T64" y="T65"/>
                      </a:cxn>
                      <a:cxn ang="T115">
                        <a:pos x="T66" y="T67"/>
                      </a:cxn>
                      <a:cxn ang="T116">
                        <a:pos x="T68" y="T69"/>
                      </a:cxn>
                      <a:cxn ang="T117">
                        <a:pos x="T70" y="T71"/>
                      </a:cxn>
                      <a:cxn ang="T118">
                        <a:pos x="T72" y="T73"/>
                      </a:cxn>
                      <a:cxn ang="T119">
                        <a:pos x="T74" y="T75"/>
                      </a:cxn>
                      <a:cxn ang="T120">
                        <a:pos x="T76" y="T77"/>
                      </a:cxn>
                      <a:cxn ang="T121">
                        <a:pos x="T78" y="T79"/>
                      </a:cxn>
                      <a:cxn ang="T122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1" name="Freeform 94"/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2" name="Freeform 95"/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3" name="Freeform 96"/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4" name="Freeform 97"/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5" name="Freeform 98"/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6" name="Freeform 99"/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</a:gdLst>
                    <a:ahLst/>
                    <a:cxnLst>
                      <a:cxn ang="T84">
                        <a:pos x="T0" y="T1"/>
                      </a:cxn>
                      <a:cxn ang="T85">
                        <a:pos x="T2" y="T3"/>
                      </a:cxn>
                      <a:cxn ang="T86">
                        <a:pos x="T4" y="T5"/>
                      </a:cxn>
                      <a:cxn ang="T87">
                        <a:pos x="T6" y="T7"/>
                      </a:cxn>
                      <a:cxn ang="T88">
                        <a:pos x="T8" y="T9"/>
                      </a:cxn>
                      <a:cxn ang="T89">
                        <a:pos x="T10" y="T11"/>
                      </a:cxn>
                      <a:cxn ang="T90">
                        <a:pos x="T12" y="T13"/>
                      </a:cxn>
                      <a:cxn ang="T91">
                        <a:pos x="T14" y="T15"/>
                      </a:cxn>
                      <a:cxn ang="T92">
                        <a:pos x="T16" y="T17"/>
                      </a:cxn>
                      <a:cxn ang="T93">
                        <a:pos x="T18" y="T19"/>
                      </a:cxn>
                      <a:cxn ang="T94">
                        <a:pos x="T20" y="T21"/>
                      </a:cxn>
                      <a:cxn ang="T95">
                        <a:pos x="T22" y="T23"/>
                      </a:cxn>
                      <a:cxn ang="T96">
                        <a:pos x="T24" y="T25"/>
                      </a:cxn>
                      <a:cxn ang="T97">
                        <a:pos x="T26" y="T27"/>
                      </a:cxn>
                      <a:cxn ang="T98">
                        <a:pos x="T28" y="T29"/>
                      </a:cxn>
                      <a:cxn ang="T99">
                        <a:pos x="T30" y="T31"/>
                      </a:cxn>
                      <a:cxn ang="T100">
                        <a:pos x="T32" y="T33"/>
                      </a:cxn>
                      <a:cxn ang="T101">
                        <a:pos x="T34" y="T35"/>
                      </a:cxn>
                      <a:cxn ang="T102">
                        <a:pos x="T36" y="T37"/>
                      </a:cxn>
                      <a:cxn ang="T103">
                        <a:pos x="T38" y="T39"/>
                      </a:cxn>
                      <a:cxn ang="T104">
                        <a:pos x="T40" y="T41"/>
                      </a:cxn>
                      <a:cxn ang="T105">
                        <a:pos x="T42" y="T43"/>
                      </a:cxn>
                      <a:cxn ang="T106">
                        <a:pos x="T44" y="T45"/>
                      </a:cxn>
                      <a:cxn ang="T107">
                        <a:pos x="T46" y="T47"/>
                      </a:cxn>
                      <a:cxn ang="T108">
                        <a:pos x="T48" y="T49"/>
                      </a:cxn>
                      <a:cxn ang="T109">
                        <a:pos x="T50" y="T51"/>
                      </a:cxn>
                      <a:cxn ang="T110">
                        <a:pos x="T52" y="T53"/>
                      </a:cxn>
                      <a:cxn ang="T111">
                        <a:pos x="T54" y="T55"/>
                      </a:cxn>
                      <a:cxn ang="T112">
                        <a:pos x="T56" y="T57"/>
                      </a:cxn>
                      <a:cxn ang="T113">
                        <a:pos x="T58" y="T59"/>
                      </a:cxn>
                      <a:cxn ang="T114">
                        <a:pos x="T60" y="T61"/>
                      </a:cxn>
                      <a:cxn ang="T115">
                        <a:pos x="T62" y="T63"/>
                      </a:cxn>
                      <a:cxn ang="T116">
                        <a:pos x="T64" y="T65"/>
                      </a:cxn>
                      <a:cxn ang="T117">
                        <a:pos x="T66" y="T67"/>
                      </a:cxn>
                      <a:cxn ang="T118">
                        <a:pos x="T68" y="T69"/>
                      </a:cxn>
                      <a:cxn ang="T119">
                        <a:pos x="T70" y="T71"/>
                      </a:cxn>
                      <a:cxn ang="T120">
                        <a:pos x="T72" y="T73"/>
                      </a:cxn>
                      <a:cxn ang="T121">
                        <a:pos x="T74" y="T75"/>
                      </a:cxn>
                      <a:cxn ang="T122">
                        <a:pos x="T76" y="T77"/>
                      </a:cxn>
                      <a:cxn ang="T123">
                        <a:pos x="T78" y="T79"/>
                      </a:cxn>
                      <a:cxn ang="T124">
                        <a:pos x="T80" y="T81"/>
                      </a:cxn>
                      <a:cxn ang="T125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7" name="Freeform 100"/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8" name="Freeform 101"/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9" name="Freeform 102"/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0" name="Freeform 103"/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1" name="Freeform 104"/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2" name="Freeform 105"/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</a:gdLst>
                    <a:ahLst/>
                    <a:cxnLst>
                      <a:cxn ang="T74">
                        <a:pos x="T0" y="T1"/>
                      </a:cxn>
                      <a:cxn ang="T75">
                        <a:pos x="T2" y="T3"/>
                      </a:cxn>
                      <a:cxn ang="T76">
                        <a:pos x="T4" y="T5"/>
                      </a:cxn>
                      <a:cxn ang="T77">
                        <a:pos x="T6" y="T7"/>
                      </a:cxn>
                      <a:cxn ang="T78">
                        <a:pos x="T8" y="T9"/>
                      </a:cxn>
                      <a:cxn ang="T79">
                        <a:pos x="T10" y="T11"/>
                      </a:cxn>
                      <a:cxn ang="T80">
                        <a:pos x="T12" y="T13"/>
                      </a:cxn>
                      <a:cxn ang="T81">
                        <a:pos x="T14" y="T15"/>
                      </a:cxn>
                      <a:cxn ang="T82">
                        <a:pos x="T16" y="T17"/>
                      </a:cxn>
                      <a:cxn ang="T83">
                        <a:pos x="T18" y="T19"/>
                      </a:cxn>
                      <a:cxn ang="T84">
                        <a:pos x="T20" y="T21"/>
                      </a:cxn>
                      <a:cxn ang="T85">
                        <a:pos x="T22" y="T23"/>
                      </a:cxn>
                      <a:cxn ang="T86">
                        <a:pos x="T24" y="T25"/>
                      </a:cxn>
                      <a:cxn ang="T87">
                        <a:pos x="T26" y="T27"/>
                      </a:cxn>
                      <a:cxn ang="T88">
                        <a:pos x="T28" y="T29"/>
                      </a:cxn>
                      <a:cxn ang="T89">
                        <a:pos x="T30" y="T31"/>
                      </a:cxn>
                      <a:cxn ang="T90">
                        <a:pos x="T32" y="T33"/>
                      </a:cxn>
                      <a:cxn ang="T91">
                        <a:pos x="T34" y="T35"/>
                      </a:cxn>
                      <a:cxn ang="T92">
                        <a:pos x="T36" y="T37"/>
                      </a:cxn>
                      <a:cxn ang="T93">
                        <a:pos x="T38" y="T39"/>
                      </a:cxn>
                      <a:cxn ang="T94">
                        <a:pos x="T40" y="T41"/>
                      </a:cxn>
                      <a:cxn ang="T95">
                        <a:pos x="T42" y="T43"/>
                      </a:cxn>
                      <a:cxn ang="T96">
                        <a:pos x="T44" y="T45"/>
                      </a:cxn>
                      <a:cxn ang="T97">
                        <a:pos x="T46" y="T47"/>
                      </a:cxn>
                      <a:cxn ang="T98">
                        <a:pos x="T48" y="T49"/>
                      </a:cxn>
                      <a:cxn ang="T99">
                        <a:pos x="T50" y="T51"/>
                      </a:cxn>
                      <a:cxn ang="T100">
                        <a:pos x="T52" y="T53"/>
                      </a:cxn>
                      <a:cxn ang="T101">
                        <a:pos x="T54" y="T55"/>
                      </a:cxn>
                      <a:cxn ang="T102">
                        <a:pos x="T56" y="T57"/>
                      </a:cxn>
                      <a:cxn ang="T103">
                        <a:pos x="T58" y="T59"/>
                      </a:cxn>
                      <a:cxn ang="T104">
                        <a:pos x="T60" y="T61"/>
                      </a:cxn>
                      <a:cxn ang="T105">
                        <a:pos x="T62" y="T63"/>
                      </a:cxn>
                      <a:cxn ang="T106">
                        <a:pos x="T64" y="T65"/>
                      </a:cxn>
                      <a:cxn ang="T107">
                        <a:pos x="T66" y="T67"/>
                      </a:cxn>
                      <a:cxn ang="T108">
                        <a:pos x="T68" y="T69"/>
                      </a:cxn>
                      <a:cxn ang="T109">
                        <a:pos x="T70" y="T71"/>
                      </a:cxn>
                      <a:cxn ang="T11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3" name="Freeform 106"/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4" name="Freeform 107"/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5" name="Freeform 108"/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6" name="Freeform 109"/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7" name="Freeform 110"/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chemeClr val="folHlink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36" name="Group 111"/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063" name="Line 112"/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4" name="Line 113"/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5" name="Line 114"/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6" name="Line 115"/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7" name="Line 116"/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8" name="Line 117"/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9" name="Line 118"/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0" name="Line 119"/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1" name="Line 120"/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2" name="Line 121"/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3" name="Line 122"/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4" name="Line 123"/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5" name="Line 124"/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6" name="Line 125"/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7" name="Line 126"/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8" name="Line 127"/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9" name="Line 128"/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0" name="Line 129"/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1" name="Line 130"/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2" name="Line 131"/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3" name="Line 132"/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>
                  <a:solidFill>
                    <a:schemeClr val="fol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7" name="Group 133"/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038" name="Line 134"/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9" name="Line 135"/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0" name="Line 136"/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1" name="Line 137"/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2" name="Line 138"/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3" name="Line 139"/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" name="Line 140"/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5" name="Line 141"/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6" name="Line 142"/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7" name="Line 143"/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8" name="Line 144"/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9" name="Line 145"/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0" name="Line 146"/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1" name="Line 147"/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2" name="Line 148"/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3" name="Line 149"/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4" name="Line 150"/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5" name="Line 151"/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6" name="Line 152"/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7" name="Line 153"/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8" name="Line 154"/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9" name="Line 155"/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0" name="Line 156"/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1" name="Line 157"/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2" name="Line 158"/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>
                  <a:solidFill>
                    <a:schemeClr val="hlink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1033" name="Picture 159" descr="earth"/>
            <p:cNvPicPr>
              <a:picLocks noChangeAspect="1" noChangeArrowheads="1"/>
            </p:cNvPicPr>
            <p:nvPr userDrawn="1"/>
          </p:nvPicPr>
          <p:blipFill>
            <a:blip r:embed="rId13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899" r:id="rId3"/>
    <p:sldLayoutId id="2147483900" r:id="rId4"/>
    <p:sldLayoutId id="2147483901" r:id="rId5"/>
    <p:sldLayoutId id="2147483909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 i="1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905000"/>
            <a:ext cx="6934200" cy="2362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CA" dirty="0">
                <a:solidFill>
                  <a:schemeClr val="tx2">
                    <a:satMod val="130000"/>
                  </a:schemeClr>
                </a:solidFill>
              </a:rPr>
              <a:t>Option Pricing in Discrete Time - Binomial Model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4DFECF7-E8D9-4969-BD37-C8003B2672F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5545-0974-2C4E-B866-E43CEB21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Risk-free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13D16-F503-8241-B0F1-344CFF52C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74044"/>
            <a:ext cx="7772400" cy="3414712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Another way of looking at it: the forward can be hedged with stock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resulting hedged position is risk-free so it must grow at the risk-free rate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C7AB6-2FF2-7743-9272-6E662F9E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B1EA6-6F8C-442B-8DAC-FB21A2111C2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CAD17D-FFED-EA4A-BEC3-2BC6B4C65A56}"/>
                  </a:ext>
                </a:extLst>
              </p:cNvPr>
              <p:cNvSpPr txBox="1"/>
              <p:nvPr/>
            </p:nvSpPr>
            <p:spPr>
              <a:xfrm>
                <a:off x="2822137" y="3352800"/>
                <a:ext cx="16736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CAD17D-FFED-EA4A-BEC3-2BC6B4C65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37" y="3352800"/>
                <a:ext cx="1673663" cy="369332"/>
              </a:xfrm>
              <a:prstGeom prst="rect">
                <a:avLst/>
              </a:prstGeom>
              <a:blipFill>
                <a:blip r:embed="rId2"/>
                <a:stretch>
                  <a:fillRect l="-3008" r="-2256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26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Call Option (</a:t>
            </a:r>
            <a:r>
              <a:rPr lang="en-US" altLang="en-US" sz="2200" dirty="0"/>
              <a:t>Figure 13.1, page 275)</a:t>
            </a:r>
          </a:p>
        </p:txBody>
      </p:sp>
      <p:sp>
        <p:nvSpPr>
          <p:cNvPr id="7171" name="Rectangle 8"/>
          <p:cNvSpPr>
            <a:spLocks noGrp="1" noChangeArrowheads="1"/>
          </p:cNvSpPr>
          <p:nvPr>
            <p:ph idx="1"/>
          </p:nvPr>
        </p:nvSpPr>
        <p:spPr>
          <a:xfrm>
            <a:off x="246063" y="2057400"/>
            <a:ext cx="8440737" cy="41148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A 3-month call option on the stock has a strike price of 21.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   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89E0BFB-0224-4944-94C3-8343E0EC6B4A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5943600" y="4479925"/>
            <a:ext cx="2895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Stock Price = $18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Option Payoff = $0</a:t>
            </a:r>
          </a:p>
        </p:txBody>
      </p:sp>
      <p:grpSp>
        <p:nvGrpSpPr>
          <p:cNvPr id="7175" name="Group 10"/>
          <p:cNvGrpSpPr>
            <a:grpSpLocks/>
          </p:cNvGrpSpPr>
          <p:nvPr/>
        </p:nvGrpSpPr>
        <p:grpSpPr bwMode="auto">
          <a:xfrm>
            <a:off x="1600200" y="3194050"/>
            <a:ext cx="6969125" cy="1703388"/>
            <a:chOff x="1015080" y="3194050"/>
            <a:chExt cx="7528845" cy="1997075"/>
          </a:xfrm>
        </p:grpSpPr>
        <p:sp>
          <p:nvSpPr>
            <p:cNvPr id="7176" name="Line 2"/>
            <p:cNvSpPr>
              <a:spLocks noChangeShapeType="1"/>
            </p:cNvSpPr>
            <p:nvPr/>
          </p:nvSpPr>
          <p:spPr bwMode="auto">
            <a:xfrm flipV="1">
              <a:off x="3338513" y="3595688"/>
              <a:ext cx="2111375" cy="815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3"/>
            <p:cNvSpPr>
              <a:spLocks noChangeShapeType="1"/>
            </p:cNvSpPr>
            <p:nvPr/>
          </p:nvSpPr>
          <p:spPr bwMode="auto">
            <a:xfrm>
              <a:off x="3338513" y="4375150"/>
              <a:ext cx="2111375" cy="815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Rectangle 4"/>
            <p:cNvSpPr>
              <a:spLocks noChangeArrowheads="1"/>
            </p:cNvSpPr>
            <p:nvPr/>
          </p:nvSpPr>
          <p:spPr bwMode="auto">
            <a:xfrm>
              <a:off x="5657850" y="3194050"/>
              <a:ext cx="2886075" cy="758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charset="0"/>
                </a:rPr>
                <a:t>Stock Price = $22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charset="0"/>
                </a:rPr>
                <a:t>Option Payoff = $1</a:t>
              </a:r>
            </a:p>
          </p:txBody>
        </p:sp>
        <p:sp>
          <p:nvSpPr>
            <p:cNvPr id="7179" name="Rectangle 6"/>
            <p:cNvSpPr>
              <a:spLocks noChangeArrowheads="1"/>
            </p:cNvSpPr>
            <p:nvPr/>
          </p:nvSpPr>
          <p:spPr bwMode="auto">
            <a:xfrm>
              <a:off x="1015080" y="4029075"/>
              <a:ext cx="2405983" cy="758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charset="0"/>
                </a:rPr>
                <a:t>Stock price = $20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charset="0"/>
                </a:rPr>
                <a:t>Option Price=?</a:t>
              </a: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10B0B-29D3-0846-88FD-76401903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62" y="930275"/>
            <a:ext cx="8745537" cy="1143000"/>
          </a:xfrm>
        </p:spPr>
        <p:txBody>
          <a:bodyPr/>
          <a:lstStyle/>
          <a:p>
            <a:r>
              <a:rPr lang="en-US" dirty="0"/>
              <a:t>Option pricing by replicating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95E9-29E4-2944-963E-C9341CCC6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7888"/>
            <a:ext cx="8305800" cy="4114800"/>
          </a:xfrm>
        </p:spPr>
        <p:txBody>
          <a:bodyPr/>
          <a:lstStyle/>
          <a:p>
            <a:r>
              <a:rPr lang="en-US" sz="2400" dirty="0"/>
              <a:t>Build a replicating portfolio with same payoff as the option 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i="1" dirty="0"/>
              <a:t>x</a:t>
            </a:r>
            <a:r>
              <a:rPr lang="en-US" sz="2400" dirty="0"/>
              <a:t> stock + </a:t>
            </a:r>
            <a:r>
              <a:rPr lang="en-US" sz="2400" i="1" dirty="0"/>
              <a:t>y</a:t>
            </a:r>
            <a:r>
              <a:rPr lang="en-US" sz="2400" dirty="0"/>
              <a:t> cash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Solution: </a:t>
            </a:r>
            <a:r>
              <a:rPr lang="en-US" sz="2400" i="1" dirty="0"/>
              <a:t>x</a:t>
            </a:r>
            <a:r>
              <a:rPr lang="en-US" sz="2400" dirty="0"/>
              <a:t> = 0.25, </a:t>
            </a:r>
            <a:r>
              <a:rPr lang="en-US" sz="2400" i="1" dirty="0"/>
              <a:t>y</a:t>
            </a:r>
            <a:r>
              <a:rPr lang="en-US" sz="2400" dirty="0"/>
              <a:t> = -4.5. </a:t>
            </a:r>
          </a:p>
          <a:p>
            <a:r>
              <a:rPr lang="en-US" sz="2400" dirty="0"/>
              <a:t>The option must have the same value today as the replicating portfolio = 0.25*$20 - $4.5 = $0.5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6458F-AF90-7149-9A16-56E354EF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B1EA6-6F8C-442B-8DAC-FB21A2111C2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045E55-2040-144B-AC14-A7D9F9292AC9}"/>
                  </a:ext>
                </a:extLst>
              </p:cNvPr>
              <p:cNvSpPr txBox="1"/>
              <p:nvPr/>
            </p:nvSpPr>
            <p:spPr>
              <a:xfrm>
                <a:off x="5334000" y="3057827"/>
                <a:ext cx="17105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045E55-2040-144B-AC14-A7D9F9292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057827"/>
                <a:ext cx="1710533" cy="369332"/>
              </a:xfrm>
              <a:prstGeom prst="rect">
                <a:avLst/>
              </a:prstGeom>
              <a:blipFill>
                <a:blip r:embed="rId2"/>
                <a:stretch>
                  <a:fillRect l="-3704" r="-222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D626A2-96EE-F644-BE78-DC971E94CD4C}"/>
                  </a:ext>
                </a:extLst>
              </p:cNvPr>
              <p:cNvSpPr txBox="1"/>
              <p:nvPr/>
            </p:nvSpPr>
            <p:spPr>
              <a:xfrm>
                <a:off x="5334000" y="3620498"/>
                <a:ext cx="17105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D626A2-96EE-F644-BE78-DC971E94C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620498"/>
                <a:ext cx="1710533" cy="369332"/>
              </a:xfrm>
              <a:prstGeom prst="rect">
                <a:avLst/>
              </a:prstGeom>
              <a:blipFill>
                <a:blip r:embed="rId3"/>
                <a:stretch>
                  <a:fillRect l="-3704" r="-2222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39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Rectangle 9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763000" cy="762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Alternative Approach: Riskless portfolio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828800"/>
            <a:ext cx="6858000" cy="255905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Arial" charset="0"/>
                <a:cs typeface="Arial" charset="0"/>
              </a:rPr>
              <a:t>Form a portfolio that is long </a:t>
            </a:r>
            <a:r>
              <a:rPr lang="en-US" altLang="en-US" sz="2400" dirty="0">
                <a:latin typeface="Symbol" pitchFamily="18" charset="2"/>
                <a:cs typeface="Arial" charset="0"/>
              </a:rPr>
              <a:t>D</a:t>
            </a:r>
            <a:r>
              <a:rPr lang="en-US" altLang="en-US" sz="2400" dirty="0">
                <a:latin typeface="Arial" charset="0"/>
                <a:cs typeface="Arial" charset="0"/>
              </a:rPr>
              <a:t> shares and short a call option. The values of this portfolio are																																						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Arial" charset="0"/>
                <a:cs typeface="Arial" charset="0"/>
              </a:rPr>
              <a:t>Portfolio is riskless when  22</a:t>
            </a:r>
            <a:r>
              <a:rPr lang="en-US" altLang="en-US" sz="2400" dirty="0">
                <a:latin typeface="Symbol" pitchFamily="18" charset="2"/>
                <a:cs typeface="Arial" charset="0"/>
              </a:rPr>
              <a:t>D </a:t>
            </a:r>
            <a:r>
              <a:rPr lang="en-US" altLang="en-US" sz="2400" dirty="0">
                <a:latin typeface="Arial" charset="0"/>
                <a:cs typeface="Arial" charset="0"/>
              </a:rPr>
              <a:t>– 1 = 18</a:t>
            </a:r>
            <a:r>
              <a:rPr lang="en-US" altLang="en-US" sz="2400" dirty="0">
                <a:latin typeface="Symbol" pitchFamily="18" charset="2"/>
                <a:cs typeface="Arial" charset="0"/>
              </a:rPr>
              <a:t>D</a:t>
            </a:r>
            <a:r>
              <a:rPr lang="en-US" altLang="en-US" sz="2400" dirty="0">
                <a:latin typeface="Arial" charset="0"/>
                <a:cs typeface="Arial" charset="0"/>
              </a:rPr>
              <a:t>  or  </a:t>
            </a:r>
            <a:r>
              <a:rPr lang="en-US" altLang="en-US" sz="2400" dirty="0">
                <a:latin typeface="Symbol" pitchFamily="18" charset="2"/>
                <a:cs typeface="Arial" charset="0"/>
              </a:rPr>
              <a:t>D</a:t>
            </a:r>
            <a:r>
              <a:rPr lang="en-US" altLang="en-US" sz="2400" dirty="0">
                <a:latin typeface="Arial" charset="0"/>
                <a:cs typeface="Arial" charset="0"/>
              </a:rPr>
              <a:t> = 0.25</a:t>
            </a:r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EE93A52-AF19-41A9-8115-5DC15362FCA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Arial" charset="0"/>
            </a:endParaRPr>
          </a:p>
        </p:txBody>
      </p:sp>
      <p:grpSp>
        <p:nvGrpSpPr>
          <p:cNvPr id="8198" name="Group 8"/>
          <p:cNvGrpSpPr>
            <a:grpSpLocks/>
          </p:cNvGrpSpPr>
          <p:nvPr/>
        </p:nvGrpSpPr>
        <p:grpSpPr bwMode="auto">
          <a:xfrm>
            <a:off x="2057400" y="2803525"/>
            <a:ext cx="4191000" cy="1654175"/>
            <a:chOff x="1563" y="1766"/>
            <a:chExt cx="2634" cy="1042"/>
          </a:xfrm>
        </p:grpSpPr>
        <p:sp>
          <p:nvSpPr>
            <p:cNvPr id="8199" name="Line 3"/>
            <p:cNvSpPr>
              <a:spLocks noChangeShapeType="1"/>
            </p:cNvSpPr>
            <p:nvPr/>
          </p:nvSpPr>
          <p:spPr bwMode="auto">
            <a:xfrm>
              <a:off x="2197" y="2240"/>
              <a:ext cx="1263" cy="4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Rectangle 4"/>
            <p:cNvSpPr>
              <a:spLocks noChangeArrowheads="1"/>
            </p:cNvSpPr>
            <p:nvPr/>
          </p:nvSpPr>
          <p:spPr bwMode="auto">
            <a:xfrm>
              <a:off x="3435" y="1766"/>
              <a:ext cx="7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>
                  <a:latin typeface="Arial" charset="0"/>
                </a:rPr>
                <a:t>22</a:t>
              </a:r>
              <a:r>
                <a:rPr lang="en-US" altLang="en-US" sz="2400">
                  <a:latin typeface="Symbol" pitchFamily="18" charset="2"/>
                </a:rPr>
                <a:t>D </a:t>
              </a:r>
              <a:r>
                <a:rPr lang="en-US" altLang="en-US" sz="2400">
                  <a:latin typeface="Arial" charset="0"/>
                </a:rPr>
                <a:t>– 1</a:t>
              </a:r>
            </a:p>
          </p:txBody>
        </p:sp>
        <p:sp>
          <p:nvSpPr>
            <p:cNvPr id="8201" name="Rectangle 5"/>
            <p:cNvSpPr>
              <a:spLocks noChangeArrowheads="1"/>
            </p:cNvSpPr>
            <p:nvPr/>
          </p:nvSpPr>
          <p:spPr bwMode="auto">
            <a:xfrm>
              <a:off x="3435" y="2520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400">
                  <a:latin typeface="Arial" charset="0"/>
                </a:rPr>
                <a:t>18</a:t>
              </a:r>
              <a:r>
                <a:rPr lang="en-US" altLang="en-US" sz="2400">
                  <a:latin typeface="Symbol" pitchFamily="18" charset="2"/>
                </a:rPr>
                <a:t>D</a:t>
              </a:r>
            </a:p>
          </p:txBody>
        </p:sp>
        <p:sp>
          <p:nvSpPr>
            <p:cNvPr id="8202" name="Rectangle 6"/>
            <p:cNvSpPr>
              <a:spLocks noChangeArrowheads="1"/>
            </p:cNvSpPr>
            <p:nvPr/>
          </p:nvSpPr>
          <p:spPr bwMode="auto">
            <a:xfrm>
              <a:off x="1563" y="2136"/>
              <a:ext cx="73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8203" name="Line 7"/>
            <p:cNvSpPr>
              <a:spLocks noChangeShapeType="1"/>
            </p:cNvSpPr>
            <p:nvPr/>
          </p:nvSpPr>
          <p:spPr bwMode="auto">
            <a:xfrm flipV="1">
              <a:off x="2197" y="1837"/>
              <a:ext cx="1263" cy="4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Valuing the Portfolio</a:t>
            </a:r>
            <a:br>
              <a:rPr lang="en-US" dirty="0"/>
            </a:br>
            <a:r>
              <a:rPr lang="en-US" sz="3000" dirty="0"/>
              <a:t>(Risk-Free Rate is 0%)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09800"/>
            <a:ext cx="7818438" cy="3921125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cs typeface="Arial" charset="0"/>
              </a:rPr>
              <a:t>The riskless portfolio is: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>
                <a:latin typeface="Arial" charset="0"/>
                <a:cs typeface="Arial" charset="0"/>
              </a:rPr>
              <a:t>		long 0.25 shares		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>
                <a:latin typeface="Arial" charset="0"/>
                <a:cs typeface="Arial" charset="0"/>
              </a:rPr>
              <a:t>		short 1 call option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cs typeface="Arial" charset="0"/>
              </a:rPr>
              <a:t>The value of the portfolio in 3 months is 	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Arial" charset="0"/>
                <a:cs typeface="Arial" charset="0"/>
              </a:rPr>
              <a:t>		22 </a:t>
            </a:r>
            <a:r>
              <a:rPr lang="en-US" sz="2400" dirty="0">
                <a:latin typeface="Symbol" pitchFamily="18" charset="2"/>
                <a:cs typeface="Arial" charset="0"/>
              </a:rPr>
              <a:t>×</a:t>
            </a:r>
            <a:r>
              <a:rPr lang="en-US" sz="2400" dirty="0">
                <a:latin typeface="Arial" charset="0"/>
                <a:cs typeface="Arial" charset="0"/>
              </a:rPr>
              <a:t>0.25 – 1 = 4.50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cs typeface="Arial" charset="0"/>
              </a:rPr>
              <a:t>The value of the portfolio today is $20x0.25-C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cs typeface="Arial" charset="0"/>
              </a:rPr>
              <a:t>Thus, the option price is C=$0.5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51D070-D1BB-45B7-AE22-577E8F39F80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Valuing the Portfolio</a:t>
            </a:r>
            <a:br>
              <a:rPr lang="en-US" dirty="0"/>
            </a:br>
            <a:r>
              <a:rPr lang="en-US" sz="3000" dirty="0"/>
              <a:t>(Risk-Free Rate is 4%)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09800"/>
            <a:ext cx="7818438" cy="3921125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sz="2400" dirty="0">
                <a:latin typeface="Arial" charset="0"/>
                <a:cs typeface="Arial" charset="0"/>
              </a:rPr>
              <a:t>The riskless portfolio is: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>
                <a:latin typeface="Arial" charset="0"/>
                <a:cs typeface="Arial" charset="0"/>
              </a:rPr>
              <a:t>		long 0.25 shares		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>
                <a:latin typeface="Arial" charset="0"/>
                <a:cs typeface="Arial" charset="0"/>
              </a:rPr>
              <a:t>		short 1 call option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cs typeface="Arial" charset="0"/>
              </a:rPr>
              <a:t>The value of the portfolio in 3 months is 	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Arial" charset="0"/>
                <a:cs typeface="Arial" charset="0"/>
              </a:rPr>
              <a:t>		22 </a:t>
            </a:r>
            <a:r>
              <a:rPr lang="en-US" sz="2400" dirty="0">
                <a:latin typeface="Symbol" pitchFamily="18" charset="2"/>
                <a:cs typeface="Arial" charset="0"/>
              </a:rPr>
              <a:t>×</a:t>
            </a:r>
            <a:r>
              <a:rPr lang="en-US" sz="2400" dirty="0">
                <a:latin typeface="Arial" charset="0"/>
                <a:cs typeface="Arial" charset="0"/>
              </a:rPr>
              <a:t>0.25 – 1 = 4.50</a:t>
            </a:r>
          </a:p>
          <a:p>
            <a:pPr eaLnBrk="1" hangingPunct="1">
              <a:defRPr/>
            </a:pPr>
            <a:r>
              <a:rPr lang="en-US" sz="2400" dirty="0">
                <a:latin typeface="Arial" charset="0"/>
                <a:cs typeface="Arial" charset="0"/>
              </a:rPr>
              <a:t>The value of the portfolio today is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400" dirty="0">
                <a:latin typeface="Arial" charset="0"/>
                <a:cs typeface="Arial" charset="0"/>
              </a:rPr>
              <a:t>		4.5</a:t>
            </a:r>
            <a:r>
              <a:rPr lang="en-US" sz="2400" i="1" dirty="0">
                <a:latin typeface="+mj-lt"/>
                <a:cs typeface="Arial" charset="0"/>
              </a:rPr>
              <a:t>e</a:t>
            </a:r>
            <a:r>
              <a:rPr lang="en-US" sz="2400" baseline="30000" dirty="0">
                <a:latin typeface="Arial" charset="0"/>
                <a:cs typeface="Arial" charset="0"/>
              </a:rPr>
              <a:t>–0.04</a:t>
            </a:r>
            <a:r>
              <a:rPr lang="en-US" sz="2400" baseline="30000" dirty="0">
                <a:latin typeface="Symbol" pitchFamily="18" charset="2"/>
                <a:cs typeface="Arial" charset="0"/>
              </a:rPr>
              <a:t>×</a:t>
            </a:r>
            <a:r>
              <a:rPr lang="en-US" sz="2400" baseline="30000" dirty="0">
                <a:latin typeface="Arial" charset="0"/>
                <a:cs typeface="Arial" charset="0"/>
              </a:rPr>
              <a:t>0.25 </a:t>
            </a:r>
            <a:r>
              <a:rPr lang="en-US" sz="2400" dirty="0">
                <a:latin typeface="Arial" charset="0"/>
                <a:cs typeface="Arial" charset="0"/>
              </a:rPr>
              <a:t>= 4.455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E51D070-D1BB-45B7-AE22-577E8F39F80B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69968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001000" cy="914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dirty="0"/>
              <a:t>Valuing the Option</a:t>
            </a:r>
            <a:r>
              <a:rPr lang="en-US" dirty="0"/>
              <a:t> </a:t>
            </a:r>
            <a:r>
              <a:rPr lang="en-US" sz="2400" dirty="0"/>
              <a:t>(Risk-Free Rate is 4%)</a:t>
            </a:r>
            <a:endParaRPr lang="en-US" altLang="en-US" sz="24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057400"/>
            <a:ext cx="7534275" cy="3962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dirty="0">
                <a:latin typeface="Arial" charset="0"/>
                <a:cs typeface="Arial" charset="0"/>
              </a:rPr>
              <a:t>The portfolio that is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i="1" dirty="0">
                <a:latin typeface="Arial" charset="0"/>
                <a:cs typeface="Arial" charset="0"/>
              </a:rPr>
              <a:t>		</a:t>
            </a:r>
            <a:r>
              <a:rPr lang="en-US" altLang="en-US" sz="2400" dirty="0">
                <a:latin typeface="Arial" charset="0"/>
                <a:cs typeface="Arial" charset="0"/>
              </a:rPr>
              <a:t>long  0.25 shares	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	short  1 option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     is worth 4.455</a:t>
            </a:r>
          </a:p>
          <a:p>
            <a:pPr eaLnBrk="1" hangingPunct="1"/>
            <a:r>
              <a:rPr lang="en-US" altLang="en-US" sz="2400" dirty="0">
                <a:latin typeface="Arial" charset="0"/>
                <a:cs typeface="Arial" charset="0"/>
              </a:rPr>
              <a:t>The value of the shares is  				5.000 (= 0.25 </a:t>
            </a:r>
            <a:r>
              <a:rPr lang="en-US" altLang="en-US" sz="2400" dirty="0">
                <a:latin typeface="Symbol" pitchFamily="18" charset="2"/>
                <a:cs typeface="Arial" charset="0"/>
              </a:rPr>
              <a:t>× </a:t>
            </a:r>
            <a:r>
              <a:rPr lang="en-US" altLang="en-US" sz="2400" dirty="0">
                <a:latin typeface="Arial" charset="0"/>
                <a:cs typeface="Arial" charset="0"/>
              </a:rPr>
              <a:t>20 )</a:t>
            </a:r>
          </a:p>
          <a:p>
            <a:pPr eaLnBrk="1" hangingPunct="1"/>
            <a:r>
              <a:rPr lang="en-US" altLang="en-US" sz="2400" dirty="0">
                <a:latin typeface="Arial" charset="0"/>
                <a:cs typeface="Arial" charset="0"/>
              </a:rPr>
              <a:t>The value of the option is therefore  		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	5.000 – 4.455 = 0.545</a:t>
            </a:r>
          </a:p>
        </p:txBody>
      </p:sp>
      <p:sp>
        <p:nvSpPr>
          <p:cNvPr id="1024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B81EE35-92C4-48EC-82BF-0E8F2314F42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/>
              <a:t>Generalization </a:t>
            </a:r>
            <a:r>
              <a:rPr lang="en-US" altLang="en-US" sz="2200"/>
              <a:t>(Figure 13.2, page 276)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86000"/>
            <a:ext cx="7991475" cy="3844925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sz="2400" dirty="0">
                <a:latin typeface="Arial" charset="0"/>
                <a:cs typeface="Arial" charset="0"/>
              </a:rPr>
              <a:t>A derivative lasts for time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dirty="0">
                <a:latin typeface="Arial" charset="0"/>
                <a:cs typeface="Arial" charset="0"/>
              </a:rPr>
              <a:t> and is dependent on a stock</a:t>
            </a:r>
          </a:p>
        </p:txBody>
      </p:sp>
      <p:sp>
        <p:nvSpPr>
          <p:cNvPr id="1126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5FBD421-3D0D-460E-98BB-5E5B04ED1C0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Arial" charset="0"/>
            </a:endParaRPr>
          </a:p>
        </p:txBody>
      </p:sp>
      <p:grpSp>
        <p:nvGrpSpPr>
          <p:cNvPr id="11270" name="Group 9"/>
          <p:cNvGrpSpPr>
            <a:grpSpLocks/>
          </p:cNvGrpSpPr>
          <p:nvPr/>
        </p:nvGrpSpPr>
        <p:grpSpPr bwMode="auto">
          <a:xfrm>
            <a:off x="2535238" y="3276600"/>
            <a:ext cx="3217863" cy="2743200"/>
            <a:chOff x="2519" y="2285"/>
            <a:chExt cx="2027" cy="1584"/>
          </a:xfrm>
        </p:grpSpPr>
        <p:sp>
          <p:nvSpPr>
            <p:cNvPr id="11271" name="Line 4"/>
            <p:cNvSpPr>
              <a:spLocks noChangeShapeType="1"/>
            </p:cNvSpPr>
            <p:nvPr/>
          </p:nvSpPr>
          <p:spPr bwMode="auto">
            <a:xfrm flipV="1">
              <a:off x="2852" y="2612"/>
              <a:ext cx="1263" cy="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Line 5"/>
            <p:cNvSpPr>
              <a:spLocks noChangeShapeType="1"/>
            </p:cNvSpPr>
            <p:nvPr/>
          </p:nvSpPr>
          <p:spPr bwMode="auto">
            <a:xfrm>
              <a:off x="2852" y="3072"/>
              <a:ext cx="1263" cy="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6"/>
            <p:cNvSpPr>
              <a:spLocks noChangeArrowheads="1"/>
            </p:cNvSpPr>
            <p:nvPr/>
          </p:nvSpPr>
          <p:spPr bwMode="auto">
            <a:xfrm>
              <a:off x="4090" y="2285"/>
              <a:ext cx="45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S</a:t>
              </a:r>
              <a:r>
                <a:rPr lang="en-CA" altLang="en-US" baseline="-25000">
                  <a:latin typeface="Times New Roman" pitchFamily="18" charset="0"/>
                </a:rPr>
                <a:t>0</a:t>
              </a:r>
              <a:r>
                <a:rPr lang="en-US" altLang="en-US" i="1">
                  <a:latin typeface="Times New Roman" pitchFamily="18" charset="0"/>
                </a:rPr>
                <a:t>u</a:t>
              </a:r>
              <a:endParaRPr lang="en-US" altLang="en-US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itchFamily="18" charset="0"/>
                </a:rPr>
                <a:t> ƒ</a:t>
              </a:r>
              <a:r>
                <a:rPr lang="en-US" altLang="en-US" i="1" baseline="-25000">
                  <a:latin typeface="Times New Roman" pitchFamily="18" charset="0"/>
                </a:rPr>
                <a:t>u</a:t>
              </a:r>
              <a:endParaRPr lang="en-US" altLang="en-US" i="1" baseline="-25000">
                <a:latin typeface="Arial" charset="0"/>
              </a:endParaRPr>
            </a:p>
          </p:txBody>
        </p:sp>
        <p:sp>
          <p:nvSpPr>
            <p:cNvPr id="11274" name="Rectangle 7"/>
            <p:cNvSpPr>
              <a:spLocks noChangeArrowheads="1"/>
            </p:cNvSpPr>
            <p:nvPr/>
          </p:nvSpPr>
          <p:spPr bwMode="auto">
            <a:xfrm>
              <a:off x="4090" y="3197"/>
              <a:ext cx="45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>
                  <a:latin typeface="Times New Roman" pitchFamily="18" charset="0"/>
                </a:rPr>
                <a:t>S</a:t>
              </a:r>
              <a:r>
                <a:rPr lang="en-CA" altLang="en-US" baseline="-25000">
                  <a:latin typeface="Times New Roman" pitchFamily="18" charset="0"/>
                </a:rPr>
                <a:t>0</a:t>
              </a:r>
              <a:r>
                <a:rPr lang="en-US" altLang="en-US" i="1">
                  <a:latin typeface="Times New Roman" pitchFamily="18" charset="0"/>
                </a:rPr>
                <a:t>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Times New Roman" pitchFamily="18" charset="0"/>
                </a:rPr>
                <a:t> ƒ</a:t>
              </a:r>
              <a:r>
                <a:rPr lang="en-US" altLang="en-US" i="1" baseline="-25000">
                  <a:latin typeface="Times New Roman" pitchFamily="18" charset="0"/>
                </a:rPr>
                <a:t>d</a:t>
              </a:r>
              <a:endParaRPr lang="en-US" altLang="en-US" i="1" baseline="-25000">
                <a:latin typeface="Arial" charset="0"/>
              </a:endParaRPr>
            </a:p>
          </p:txBody>
        </p:sp>
        <p:sp>
          <p:nvSpPr>
            <p:cNvPr id="11275" name="Rectangle 8"/>
            <p:cNvSpPr>
              <a:spLocks noChangeArrowheads="1"/>
            </p:cNvSpPr>
            <p:nvPr/>
          </p:nvSpPr>
          <p:spPr bwMode="auto">
            <a:xfrm>
              <a:off x="2519" y="2736"/>
              <a:ext cx="32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i="1" dirty="0">
                  <a:latin typeface="Times New Roman" pitchFamily="18" charset="0"/>
                </a:rPr>
                <a:t>S</a:t>
              </a:r>
              <a:r>
                <a:rPr lang="en-CA" altLang="en-US" baseline="-25000" dirty="0">
                  <a:latin typeface="Times New Roman" pitchFamily="18" charset="0"/>
                </a:rPr>
                <a:t>0</a:t>
              </a:r>
              <a:endParaRPr lang="en-US" altLang="en-US" dirty="0">
                <a:latin typeface="Times New Roman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dirty="0" err="1">
                  <a:latin typeface="Times New Roman" pitchFamily="18" charset="0"/>
                </a:rPr>
                <a:t>ƒ</a:t>
              </a:r>
              <a:endParaRPr lang="en-US" altLang="en-US" dirty="0">
                <a:latin typeface="Arial" charset="0"/>
              </a:endParaRPr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10509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Generalization </a:t>
            </a:r>
            <a:r>
              <a:rPr lang="en-US" altLang="en-US" sz="2600"/>
              <a:t>(continued)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2400">
                <a:latin typeface="Arial" charset="0"/>
                <a:cs typeface="Arial" charset="0"/>
              </a:rPr>
              <a:t>Value of a portfolio that is long </a:t>
            </a:r>
            <a:r>
              <a:rPr lang="en-US" altLang="en-US" sz="2400">
                <a:latin typeface="Symbol" pitchFamily="18" charset="2"/>
                <a:cs typeface="Arial" charset="0"/>
              </a:rPr>
              <a:t>D</a:t>
            </a:r>
            <a:r>
              <a:rPr lang="en-US" altLang="en-US" sz="2400">
                <a:latin typeface="Arial" charset="0"/>
                <a:cs typeface="Arial" charset="0"/>
              </a:rPr>
              <a:t> shares and short 1 derivative:																							</a:t>
            </a:r>
          </a:p>
          <a:p>
            <a:pPr eaLnBrk="1" hangingPunct="1">
              <a:buFontTx/>
              <a:buNone/>
            </a:pPr>
            <a:endParaRPr lang="en-US" altLang="en-US" sz="2400">
              <a:latin typeface="Arial" charset="0"/>
              <a:cs typeface="Arial" charset="0"/>
            </a:endParaRPr>
          </a:p>
          <a:p>
            <a:pPr eaLnBrk="1" hangingPunct="1"/>
            <a:endParaRPr lang="en-US" altLang="en-US" sz="240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400">
                <a:latin typeface="Arial" charset="0"/>
                <a:cs typeface="Arial" charset="0"/>
              </a:rPr>
              <a:t>The portfolio is riskless when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S</a:t>
            </a:r>
            <a:r>
              <a:rPr lang="en-CA" altLang="en-US" sz="2400" baseline="-2500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u</a:t>
            </a:r>
            <a:r>
              <a:rPr lang="en-US" altLang="en-US" sz="2400">
                <a:latin typeface="Symbol" pitchFamily="18" charset="2"/>
                <a:cs typeface="Arial" charset="0"/>
              </a:rPr>
              <a:t>D </a:t>
            </a:r>
            <a:r>
              <a:rPr lang="en-US" altLang="en-US" sz="2400">
                <a:latin typeface="Arial" charset="0"/>
                <a:cs typeface="Arial" charset="0"/>
              </a:rPr>
              <a:t>– </a:t>
            </a:r>
            <a:r>
              <a:rPr lang="en-US" altLang="en-US" sz="2400">
                <a:latin typeface="Times New Roman" pitchFamily="18" charset="0"/>
                <a:cs typeface="Arial" charset="0"/>
              </a:rPr>
              <a:t>ƒ</a:t>
            </a:r>
            <a:r>
              <a:rPr lang="en-US" altLang="en-US" sz="2400" i="1" baseline="-25000">
                <a:latin typeface="Times New Roman" pitchFamily="18" charset="0"/>
                <a:cs typeface="Arial" charset="0"/>
              </a:rPr>
              <a:t>u </a:t>
            </a:r>
            <a:r>
              <a:rPr lang="en-US" altLang="en-US" sz="2400">
                <a:latin typeface="Arial" charset="0"/>
                <a:cs typeface="Arial" charset="0"/>
              </a:rPr>
              <a:t>=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S</a:t>
            </a:r>
            <a:r>
              <a:rPr lang="en-CA" altLang="en-US" sz="2400" baseline="-2500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d</a:t>
            </a:r>
            <a:r>
              <a:rPr lang="en-US" altLang="en-US" sz="2400">
                <a:latin typeface="Symbol" pitchFamily="18" charset="2"/>
                <a:cs typeface="Arial" charset="0"/>
              </a:rPr>
              <a:t>D </a:t>
            </a:r>
            <a:r>
              <a:rPr lang="en-US" altLang="en-US" sz="2400">
                <a:latin typeface="Arial" charset="0"/>
                <a:cs typeface="Arial" charset="0"/>
              </a:rPr>
              <a:t>– </a:t>
            </a:r>
            <a:r>
              <a:rPr lang="en-US" altLang="en-US" sz="2400">
                <a:latin typeface="Times New Roman" pitchFamily="18" charset="0"/>
                <a:cs typeface="Arial" charset="0"/>
              </a:rPr>
              <a:t>ƒ</a:t>
            </a:r>
            <a:r>
              <a:rPr lang="en-US" altLang="en-US" sz="2400" i="1" baseline="-25000">
                <a:latin typeface="Times New Roman" pitchFamily="18" charset="0"/>
                <a:cs typeface="Arial" charset="0"/>
              </a:rPr>
              <a:t>d</a:t>
            </a:r>
            <a:r>
              <a:rPr lang="en-US" altLang="en-US" sz="2400">
                <a:latin typeface="Arial" charset="0"/>
                <a:cs typeface="Arial" charset="0"/>
              </a:rPr>
              <a:t>  or</a:t>
            </a: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34C90DF0-63A0-4267-8280-87A0E4E0E9BE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Arial" charset="0"/>
            </a:endParaRPr>
          </a:p>
        </p:txBody>
      </p:sp>
      <p:graphicFrame>
        <p:nvGraphicFramePr>
          <p:cNvPr id="12294" name="Object 0"/>
          <p:cNvGraphicFramePr>
            <a:graphicFrameLocks/>
          </p:cNvGraphicFramePr>
          <p:nvPr/>
        </p:nvGraphicFramePr>
        <p:xfrm>
          <a:off x="3389313" y="5105400"/>
          <a:ext cx="21732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01309" imgH="431613" progId="Equation.3">
                  <p:embed/>
                </p:oleObj>
              </mc:Choice>
              <mc:Fallback>
                <p:oleObj name="Equation" r:id="rId5" imgW="901309" imgH="431613" progId="Equation.3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5105400"/>
                        <a:ext cx="21732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Line 5"/>
          <p:cNvSpPr>
            <a:spLocks noChangeShapeType="1"/>
          </p:cNvSpPr>
          <p:nvPr/>
        </p:nvSpPr>
        <p:spPr bwMode="auto">
          <a:xfrm>
            <a:off x="2819400" y="3352800"/>
            <a:ext cx="2162175" cy="447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5000625" y="2657475"/>
            <a:ext cx="167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S</a:t>
            </a:r>
            <a:r>
              <a:rPr lang="en-CA" altLang="en-US" sz="2400" baseline="-25000">
                <a:latin typeface="Times New Roman" pitchFamily="18" charset="0"/>
              </a:rPr>
              <a:t>0</a:t>
            </a:r>
            <a:r>
              <a:rPr lang="en-US" altLang="en-US" sz="2400" i="1">
                <a:latin typeface="Times New Roman" pitchFamily="18" charset="0"/>
              </a:rPr>
              <a:t>u</a:t>
            </a:r>
            <a:r>
              <a:rPr lang="en-US" altLang="en-US" sz="2400">
                <a:latin typeface="Symbol" pitchFamily="18" charset="2"/>
              </a:rPr>
              <a:t>D </a:t>
            </a:r>
            <a:r>
              <a:rPr lang="en-US" altLang="en-US" sz="2400">
                <a:latin typeface="Arial" charset="0"/>
              </a:rPr>
              <a:t>– </a:t>
            </a:r>
            <a:r>
              <a:rPr lang="en-US" altLang="en-US" sz="2400">
                <a:latin typeface="Times New Roman" pitchFamily="18" charset="0"/>
              </a:rPr>
              <a:t>ƒ</a:t>
            </a:r>
            <a:r>
              <a:rPr lang="en-US" altLang="en-US" sz="2400" i="1" baseline="-25000">
                <a:latin typeface="Times New Roman" pitchFamily="18" charset="0"/>
              </a:rPr>
              <a:t>u</a:t>
            </a:r>
          </a:p>
        </p:txBody>
      </p:sp>
      <p:sp>
        <p:nvSpPr>
          <p:cNvPr id="12297" name="Rectangle 7"/>
          <p:cNvSpPr>
            <a:spLocks noChangeArrowheads="1"/>
          </p:cNvSpPr>
          <p:nvPr/>
        </p:nvSpPr>
        <p:spPr bwMode="auto">
          <a:xfrm>
            <a:off x="4943475" y="3600450"/>
            <a:ext cx="184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buFontTx/>
              <a:buNone/>
            </a:pPr>
            <a:r>
              <a:rPr lang="en-US" altLang="en-US" sz="2400" i="1">
                <a:latin typeface="Times New Roman" pitchFamily="18" charset="0"/>
              </a:rPr>
              <a:t>S</a:t>
            </a:r>
            <a:r>
              <a:rPr lang="en-CA" altLang="en-US" sz="2400" baseline="-25000">
                <a:latin typeface="Times New Roman" pitchFamily="18" charset="0"/>
              </a:rPr>
              <a:t>0</a:t>
            </a:r>
            <a:r>
              <a:rPr lang="en-US" altLang="en-US" sz="2400" i="1">
                <a:latin typeface="Times New Roman" pitchFamily="18" charset="0"/>
              </a:rPr>
              <a:t>d</a:t>
            </a:r>
            <a:r>
              <a:rPr lang="en-US" altLang="en-US" sz="2400">
                <a:latin typeface="Symbol" pitchFamily="18" charset="2"/>
              </a:rPr>
              <a:t>D </a:t>
            </a:r>
            <a:r>
              <a:rPr lang="en-US" altLang="en-US" sz="2400">
                <a:latin typeface="Arial" charset="0"/>
              </a:rPr>
              <a:t>– </a:t>
            </a:r>
            <a:r>
              <a:rPr lang="en-US" altLang="en-US" sz="2400">
                <a:latin typeface="Times New Roman" pitchFamily="18" charset="0"/>
              </a:rPr>
              <a:t>ƒ</a:t>
            </a:r>
            <a:r>
              <a:rPr lang="en-US" altLang="en-US" sz="2400" i="1" baseline="-25000">
                <a:latin typeface="Times New Roman" pitchFamily="18" charset="0"/>
              </a:rPr>
              <a:t>d</a:t>
            </a:r>
          </a:p>
        </p:txBody>
      </p:sp>
      <p:sp>
        <p:nvSpPr>
          <p:cNvPr id="12298" name="Rectangle 8"/>
          <p:cNvSpPr>
            <a:spLocks noChangeArrowheads="1"/>
          </p:cNvSpPr>
          <p:nvPr/>
        </p:nvSpPr>
        <p:spPr bwMode="auto">
          <a:xfrm>
            <a:off x="2292350" y="3371850"/>
            <a:ext cx="115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2299" name="Line 9"/>
          <p:cNvSpPr>
            <a:spLocks noChangeShapeType="1"/>
          </p:cNvSpPr>
          <p:nvPr/>
        </p:nvSpPr>
        <p:spPr bwMode="auto">
          <a:xfrm flipV="1">
            <a:off x="2841625" y="2914650"/>
            <a:ext cx="2130425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153400" cy="911225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Generalization  </a:t>
            </a:r>
            <a:r>
              <a:rPr lang="en-US" altLang="en-US" sz="2600"/>
              <a:t>(continued)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790700"/>
            <a:ext cx="7467600" cy="4368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Value of the portfolio at time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T</a:t>
            </a:r>
            <a:r>
              <a:rPr lang="en-US" altLang="en-US">
                <a:latin typeface="Times New Roman" pitchFamily="18" charset="0"/>
                <a:cs typeface="Arial" charset="0"/>
              </a:rPr>
              <a:t> </a:t>
            </a:r>
            <a:r>
              <a:rPr lang="en-US" altLang="en-US">
                <a:latin typeface="Arial" charset="0"/>
                <a:cs typeface="Arial" charset="0"/>
              </a:rPr>
              <a:t>is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S</a:t>
            </a:r>
            <a:r>
              <a:rPr lang="en-CA" altLang="en-US" baseline="-2500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>
                <a:latin typeface="Times New Roman" pitchFamily="18" charset="0"/>
                <a:cs typeface="Arial" charset="0"/>
              </a:rPr>
              <a:t>u</a:t>
            </a:r>
            <a:r>
              <a:rPr lang="en-US" altLang="en-US">
                <a:latin typeface="Symbol" pitchFamily="18" charset="2"/>
                <a:cs typeface="Arial" charset="0"/>
              </a:rPr>
              <a:t>D </a:t>
            </a:r>
            <a:r>
              <a:rPr lang="en-US" altLang="en-US">
                <a:latin typeface="Arial" charset="0"/>
                <a:cs typeface="Arial" charset="0"/>
              </a:rPr>
              <a:t>– </a:t>
            </a:r>
            <a:r>
              <a:rPr lang="en-US" altLang="en-US">
                <a:latin typeface="Times New Roman" pitchFamily="18" charset="0"/>
                <a:cs typeface="Arial" charset="0"/>
              </a:rPr>
              <a:t>ƒ</a:t>
            </a:r>
            <a:r>
              <a:rPr lang="en-US" altLang="en-US" i="1" baseline="-25000">
                <a:latin typeface="Times New Roman" pitchFamily="18" charset="0"/>
                <a:cs typeface="Arial" charset="0"/>
              </a:rPr>
              <a:t>u</a:t>
            </a:r>
            <a:endParaRPr lang="en-US" altLang="en-US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Value of the portfolio today is </a:t>
            </a:r>
            <a:r>
              <a:rPr lang="en-US" altLang="en-US">
                <a:latin typeface="Times New Roman" pitchFamily="18" charset="0"/>
                <a:cs typeface="Arial" charset="0"/>
              </a:rPr>
              <a:t>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S</a:t>
            </a:r>
            <a:r>
              <a:rPr lang="en-CA" altLang="en-US" baseline="-2500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>
                <a:latin typeface="Times New Roman" pitchFamily="18" charset="0"/>
                <a:cs typeface="Arial" charset="0"/>
              </a:rPr>
              <a:t>u</a:t>
            </a:r>
            <a:r>
              <a:rPr lang="en-US" altLang="en-US">
                <a:latin typeface="Symbol" pitchFamily="18" charset="2"/>
                <a:cs typeface="Arial" charset="0"/>
              </a:rPr>
              <a:t>D</a:t>
            </a:r>
            <a:r>
              <a:rPr lang="en-US" altLang="en-US">
                <a:latin typeface="Times New Roman" pitchFamily="18" charset="0"/>
                <a:cs typeface="Arial" charset="0"/>
              </a:rPr>
              <a:t> – ƒ</a:t>
            </a:r>
            <a:r>
              <a:rPr lang="en-US" altLang="en-US" i="1" baseline="-25000">
                <a:latin typeface="Times New Roman" pitchFamily="18" charset="0"/>
                <a:cs typeface="Arial" charset="0"/>
              </a:rPr>
              <a:t>u</a:t>
            </a:r>
            <a:r>
              <a:rPr lang="en-US" altLang="en-US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>
                <a:latin typeface="Times New Roman" pitchFamily="18" charset="0"/>
                <a:cs typeface="Arial" charset="0"/>
              </a:rPr>
              <a:t>e</a:t>
            </a:r>
            <a:r>
              <a:rPr lang="en-US" altLang="en-US" baseline="30000">
                <a:latin typeface="Times New Roman" pitchFamily="18" charset="0"/>
                <a:cs typeface="Arial" charset="0"/>
              </a:rPr>
              <a:t>–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rT</a:t>
            </a:r>
            <a:endParaRPr lang="en-US" altLang="en-US">
              <a:latin typeface="Times New Roman" pitchFamily="18" charset="0"/>
              <a:cs typeface="Arial" charset="0"/>
            </a:endParaRPr>
          </a:p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Another expression for the portfolio value today is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S</a:t>
            </a:r>
            <a:r>
              <a:rPr lang="en-CA" altLang="en-US" baseline="-25000">
                <a:latin typeface="Times New Roman" pitchFamily="18" charset="0"/>
                <a:cs typeface="Arial" charset="0"/>
              </a:rPr>
              <a:t>0</a:t>
            </a:r>
            <a:r>
              <a:rPr lang="en-US" altLang="en-US">
                <a:latin typeface="Symbol" pitchFamily="18" charset="2"/>
                <a:cs typeface="Arial" charset="0"/>
              </a:rPr>
              <a:t>D </a:t>
            </a:r>
            <a:r>
              <a:rPr lang="en-US" altLang="en-US">
                <a:latin typeface="Arial" charset="0"/>
                <a:cs typeface="Arial" charset="0"/>
              </a:rPr>
              <a:t>–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f</a:t>
            </a:r>
            <a:endParaRPr lang="en-US" altLang="en-US">
              <a:latin typeface="Symbol" pitchFamily="18" charset="2"/>
              <a:cs typeface="Arial" charset="0"/>
            </a:endParaRPr>
          </a:p>
          <a:p>
            <a:pPr eaLnBrk="1" hangingPunct="1"/>
            <a:r>
              <a:rPr lang="en-US" altLang="en-US">
                <a:latin typeface="Arial" charset="0"/>
                <a:cs typeface="Arial" charset="0"/>
              </a:rPr>
              <a:t>Hence 	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Times New Roman" pitchFamily="18" charset="0"/>
                <a:cs typeface="Arial" charset="0"/>
              </a:rPr>
              <a:t>			ƒ =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S</a:t>
            </a:r>
            <a:r>
              <a:rPr lang="en-CA" altLang="en-US" baseline="-25000">
                <a:latin typeface="Times New Roman" pitchFamily="18" charset="0"/>
                <a:cs typeface="Arial" charset="0"/>
              </a:rPr>
              <a:t>0</a:t>
            </a:r>
            <a:r>
              <a:rPr lang="en-US" altLang="en-US">
                <a:latin typeface="Symbol" pitchFamily="18" charset="2"/>
                <a:cs typeface="Arial" charset="0"/>
              </a:rPr>
              <a:t>D </a:t>
            </a:r>
            <a:r>
              <a:rPr lang="en-US" altLang="en-US">
                <a:latin typeface="Arial" charset="0"/>
                <a:cs typeface="Arial" charset="0"/>
              </a:rPr>
              <a:t>– (</a:t>
            </a:r>
            <a:r>
              <a:rPr lang="en-US" altLang="en-US" i="1">
                <a:latin typeface="Times New Roman" pitchFamily="18" charset="0"/>
                <a:cs typeface="Arial" charset="0"/>
              </a:rPr>
              <a:t>S</a:t>
            </a:r>
            <a:r>
              <a:rPr lang="en-CA" altLang="en-US" baseline="-25000">
                <a:latin typeface="Times New Roman" pitchFamily="18" charset="0"/>
                <a:cs typeface="Arial" charset="0"/>
              </a:rPr>
              <a:t>0</a:t>
            </a:r>
            <a:r>
              <a:rPr lang="en-US" altLang="en-US" i="1">
                <a:latin typeface="Times New Roman" pitchFamily="18" charset="0"/>
                <a:cs typeface="Arial" charset="0"/>
              </a:rPr>
              <a:t>u</a:t>
            </a:r>
            <a:r>
              <a:rPr lang="en-US" altLang="en-US">
                <a:latin typeface="Symbol" pitchFamily="18" charset="2"/>
                <a:cs typeface="Arial" charset="0"/>
              </a:rPr>
              <a:t>D </a:t>
            </a:r>
            <a:r>
              <a:rPr lang="en-US" altLang="en-US">
                <a:latin typeface="Arial" charset="0"/>
                <a:cs typeface="Arial" charset="0"/>
              </a:rPr>
              <a:t>– </a:t>
            </a:r>
            <a:r>
              <a:rPr lang="en-US" altLang="en-US">
                <a:latin typeface="Times New Roman" pitchFamily="18" charset="0"/>
                <a:cs typeface="Arial" charset="0"/>
              </a:rPr>
              <a:t>ƒ</a:t>
            </a:r>
            <a:r>
              <a:rPr lang="en-US" altLang="en-US" i="1" baseline="-25000">
                <a:latin typeface="Times New Roman" pitchFamily="18" charset="0"/>
                <a:cs typeface="Arial" charset="0"/>
              </a:rPr>
              <a:t>u</a:t>
            </a:r>
            <a:r>
              <a:rPr lang="en-US" altLang="en-US" i="1">
                <a:latin typeface="Times New Roman" pitchFamily="18" charset="0"/>
                <a:cs typeface="Arial" charset="0"/>
              </a:rPr>
              <a:t> </a:t>
            </a:r>
            <a:r>
              <a:rPr lang="en-US" altLang="en-US">
                <a:latin typeface="Times New Roman" pitchFamily="18" charset="0"/>
                <a:cs typeface="Arial" charset="0"/>
              </a:rPr>
              <a:t>)</a:t>
            </a:r>
            <a:r>
              <a:rPr lang="en-US" altLang="en-US" i="1">
                <a:latin typeface="Times New Roman" pitchFamily="18" charset="0"/>
                <a:cs typeface="Arial" charset="0"/>
              </a:rPr>
              <a:t>e</a:t>
            </a:r>
            <a:r>
              <a:rPr lang="en-US" altLang="en-US" baseline="30000">
                <a:latin typeface="Times New Roman" pitchFamily="18" charset="0"/>
                <a:cs typeface="Arial" charset="0"/>
              </a:rPr>
              <a:t>–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rT</a:t>
            </a:r>
            <a:r>
              <a:rPr lang="en-US" altLang="en-US" i="1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2F33292-1C00-4585-A9C1-231F030A1EAC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6750-935F-1246-84E6-D70B6C8B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64227-64FA-C84B-8AAD-508E0444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63" y="2147888"/>
            <a:ext cx="8212137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We learned so far about: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Discounted cash flow valuation (e.g. bonds)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Risky discounted cash flow valuation (e.g. CDS)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No-arbitrage valuation: Forward contracts</a:t>
            </a:r>
          </a:p>
          <a:p>
            <a:pPr marL="0" indent="0">
              <a:buNone/>
            </a:pPr>
            <a:r>
              <a:rPr lang="en-US" sz="2400" dirty="0"/>
              <a:t>They are all particular cases of risk-neutral valuation – very powerful tool for derivatives valuation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8116F-509B-354B-8C7F-E5C7AF6E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B1EA6-6F8C-442B-8DAC-FB21A2111C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67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Generalization</a:t>
            </a:r>
            <a:br>
              <a:rPr lang="en-US" dirty="0"/>
            </a:br>
            <a:r>
              <a:rPr lang="en-US" sz="2600" dirty="0"/>
              <a:t>(continued)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10469563" cy="4086225"/>
          </a:xfrm>
        </p:spPr>
        <p:txBody>
          <a:bodyPr lIns="92075" tIns="46038" rIns="92075" bIns="46038"/>
          <a:lstStyle/>
          <a:p>
            <a:pPr eaLnBrk="1" hangingPunct="1"/>
            <a:endParaRPr lang="en-US" altLang="en-US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altLang="en-US">
                <a:latin typeface="Arial" charset="0"/>
                <a:cs typeface="Arial" charset="0"/>
              </a:rPr>
              <a:t>	Substituting for </a:t>
            </a:r>
            <a:r>
              <a:rPr lang="en-US" altLang="en-US">
                <a:latin typeface="Symbol" pitchFamily="18" charset="2"/>
                <a:cs typeface="Arial" charset="0"/>
              </a:rPr>
              <a:t>D</a:t>
            </a:r>
            <a:r>
              <a:rPr lang="en-US" altLang="en-US">
                <a:latin typeface="Arial" charset="0"/>
                <a:cs typeface="Arial" charset="0"/>
              </a:rPr>
              <a:t> we obtain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Times New Roman" pitchFamily="18" charset="0"/>
                <a:cs typeface="Arial" charset="0"/>
              </a:rPr>
              <a:t>                ƒ = [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p</a:t>
            </a:r>
            <a:r>
              <a:rPr lang="en-US" altLang="en-US">
                <a:latin typeface="Times New Roman" pitchFamily="18" charset="0"/>
                <a:cs typeface="Arial" charset="0"/>
              </a:rPr>
              <a:t>ƒ</a:t>
            </a:r>
            <a:r>
              <a:rPr lang="en-US" altLang="en-US" i="1" baseline="-25000">
                <a:latin typeface="Times New Roman" pitchFamily="18" charset="0"/>
                <a:cs typeface="Arial" charset="0"/>
              </a:rPr>
              <a:t>u</a:t>
            </a:r>
            <a:r>
              <a:rPr lang="en-US" altLang="en-US">
                <a:latin typeface="Times New Roman" pitchFamily="18" charset="0"/>
                <a:cs typeface="Arial" charset="0"/>
              </a:rPr>
              <a:t> + (1 – </a:t>
            </a:r>
            <a:r>
              <a:rPr lang="en-US" altLang="en-US" i="1">
                <a:latin typeface="Times New Roman" pitchFamily="18" charset="0"/>
                <a:cs typeface="Arial" charset="0"/>
              </a:rPr>
              <a:t>p</a:t>
            </a:r>
            <a:r>
              <a:rPr lang="en-US" altLang="en-US">
                <a:latin typeface="Times New Roman" pitchFamily="18" charset="0"/>
                <a:cs typeface="Arial" charset="0"/>
              </a:rPr>
              <a:t>)ƒ</a:t>
            </a:r>
            <a:r>
              <a:rPr lang="en-US" altLang="en-US" i="1" baseline="-25000">
                <a:latin typeface="Times New Roman" pitchFamily="18" charset="0"/>
                <a:cs typeface="Arial" charset="0"/>
              </a:rPr>
              <a:t>d</a:t>
            </a:r>
            <a:r>
              <a:rPr lang="en-US" altLang="en-US">
                <a:latin typeface="Times New Roman" pitchFamily="18" charset="0"/>
                <a:cs typeface="Arial" charset="0"/>
              </a:rPr>
              <a:t> ]</a:t>
            </a:r>
            <a:r>
              <a:rPr lang="en-US" altLang="en-US" i="1">
                <a:latin typeface="Times New Roman" pitchFamily="18" charset="0"/>
                <a:cs typeface="Arial" charset="0"/>
              </a:rPr>
              <a:t>e</a:t>
            </a:r>
            <a:r>
              <a:rPr lang="en-US" altLang="en-US" baseline="30000">
                <a:latin typeface="Times New Roman" pitchFamily="18" charset="0"/>
                <a:cs typeface="Arial" charset="0"/>
              </a:rPr>
              <a:t>–</a:t>
            </a:r>
            <a:r>
              <a:rPr lang="en-US" altLang="en-US" i="1" baseline="30000">
                <a:latin typeface="Times New Roman" pitchFamily="18" charset="0"/>
                <a:cs typeface="Arial" charset="0"/>
              </a:rPr>
              <a:t>rT</a:t>
            </a:r>
            <a:r>
              <a:rPr lang="en-US" altLang="en-US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charset="0"/>
                <a:cs typeface="Arial" charset="0"/>
              </a:rPr>
              <a:t>    where   </a:t>
            </a: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E9D463-3FD5-4494-89C4-699473C531E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Arial" charset="0"/>
            </a:endParaRPr>
          </a:p>
        </p:txBody>
      </p:sp>
      <p:graphicFrame>
        <p:nvGraphicFramePr>
          <p:cNvPr id="14342" name="Object 5"/>
          <p:cNvGraphicFramePr>
            <a:graphicFrameLocks noChangeAspect="1"/>
          </p:cNvGraphicFramePr>
          <p:nvPr/>
        </p:nvGraphicFramePr>
        <p:xfrm>
          <a:off x="2743200" y="4419600"/>
          <a:ext cx="20669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36600" imgH="419100" progId="Equation.2">
                  <p:embed/>
                </p:oleObj>
              </mc:Choice>
              <mc:Fallback>
                <p:oleObj name="Equation" r:id="rId5" imgW="736600" imgH="419100" progId="Equation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19600"/>
                        <a:ext cx="20669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2954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p as a Probability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7848600" cy="3452813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>
                <a:latin typeface="Arial" charset="0"/>
                <a:cs typeface="Arial" charset="0"/>
              </a:rPr>
              <a:t>It is natural to interpret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400">
                <a:latin typeface="Arial" charset="0"/>
                <a:cs typeface="Arial" charset="0"/>
              </a:rPr>
              <a:t> and 1-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400">
                <a:latin typeface="Arial" charset="0"/>
                <a:cs typeface="Arial" charset="0"/>
              </a:rPr>
              <a:t> as probabilities of up and down movements</a:t>
            </a:r>
            <a:r>
              <a:rPr lang="en-US" altLang="en-US" sz="2400">
                <a:latin typeface="Times New Roman" pitchFamily="18" charset="0"/>
                <a:cs typeface="Arial" charset="0"/>
              </a:rPr>
              <a:t>	</a:t>
            </a:r>
          </a:p>
          <a:p>
            <a:pPr eaLnBrk="1" hangingPunct="1"/>
            <a:r>
              <a:rPr lang="en-US" altLang="en-US" sz="2400">
                <a:latin typeface="Arial" charset="0"/>
                <a:cs typeface="Arial" charset="0"/>
              </a:rPr>
              <a:t>The value of a derivative is then its expected payoff in a risk-neutral world discounted at the risk-free rate</a:t>
            </a: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FF7770-9B71-4445-BE1C-404938ABA9C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Arial" charset="0"/>
            </a:endParaRPr>
          </a:p>
        </p:txBody>
      </p:sp>
      <p:grpSp>
        <p:nvGrpSpPr>
          <p:cNvPr id="15366" name="Group 13"/>
          <p:cNvGrpSpPr>
            <a:grpSpLocks/>
          </p:cNvGrpSpPr>
          <p:nvPr/>
        </p:nvGrpSpPr>
        <p:grpSpPr bwMode="auto">
          <a:xfrm>
            <a:off x="2971800" y="3352800"/>
            <a:ext cx="3027363" cy="2533650"/>
            <a:chOff x="3402014" y="3716339"/>
            <a:chExt cx="3027363" cy="2322513"/>
          </a:xfrm>
        </p:grpSpPr>
        <p:grpSp>
          <p:nvGrpSpPr>
            <p:cNvPr id="15367" name="Group 9"/>
            <p:cNvGrpSpPr>
              <a:grpSpLocks/>
            </p:cNvGrpSpPr>
            <p:nvPr/>
          </p:nvGrpSpPr>
          <p:grpSpPr bwMode="auto">
            <a:xfrm>
              <a:off x="3402014" y="3716339"/>
              <a:ext cx="3027363" cy="2322513"/>
              <a:chOff x="2143" y="2341"/>
              <a:chExt cx="1907" cy="1463"/>
            </a:xfrm>
          </p:grpSpPr>
          <p:sp>
            <p:nvSpPr>
              <p:cNvPr id="15370" name="Line 4"/>
              <p:cNvSpPr>
                <a:spLocks noChangeShapeType="1"/>
              </p:cNvSpPr>
              <p:nvPr/>
            </p:nvSpPr>
            <p:spPr bwMode="auto">
              <a:xfrm flipV="1">
                <a:off x="2393" y="2668"/>
                <a:ext cx="1263" cy="4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1" name="Line 5"/>
              <p:cNvSpPr>
                <a:spLocks noChangeShapeType="1"/>
              </p:cNvSpPr>
              <p:nvPr/>
            </p:nvSpPr>
            <p:spPr bwMode="auto">
              <a:xfrm>
                <a:off x="2393" y="3128"/>
                <a:ext cx="1263" cy="4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2" name="Rectangle 6"/>
              <p:cNvSpPr>
                <a:spLocks noChangeArrowheads="1"/>
              </p:cNvSpPr>
              <p:nvPr/>
            </p:nvSpPr>
            <p:spPr bwMode="auto">
              <a:xfrm>
                <a:off x="3631" y="2341"/>
                <a:ext cx="419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 i="1">
                    <a:latin typeface="Times New Roman" pitchFamily="18" charset="0"/>
                  </a:rPr>
                  <a:t>S</a:t>
                </a:r>
                <a:r>
                  <a:rPr lang="en-CA" altLang="en-US" sz="2800" baseline="-25000">
                    <a:latin typeface="Times New Roman" pitchFamily="18" charset="0"/>
                  </a:rPr>
                  <a:t>0</a:t>
                </a:r>
                <a:r>
                  <a:rPr lang="en-US" altLang="en-US" sz="2800" i="1">
                    <a:latin typeface="Times New Roman" pitchFamily="18" charset="0"/>
                  </a:rPr>
                  <a:t>u</a:t>
                </a:r>
                <a:endParaRPr lang="en-US" altLang="en-US" sz="2800">
                  <a:latin typeface="Arial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charset="0"/>
                  </a:rPr>
                  <a:t> </a:t>
                </a:r>
                <a:r>
                  <a:rPr lang="en-US" altLang="en-US" sz="2800">
                    <a:latin typeface="Times New Roman" pitchFamily="18" charset="0"/>
                  </a:rPr>
                  <a:t>ƒ</a:t>
                </a:r>
                <a:r>
                  <a:rPr lang="en-US" altLang="en-US" sz="2800" i="1" baseline="-25000">
                    <a:latin typeface="Times New Roman" pitchFamily="18" charset="0"/>
                  </a:rPr>
                  <a:t>u</a:t>
                </a:r>
              </a:p>
            </p:txBody>
          </p:sp>
          <p:sp>
            <p:nvSpPr>
              <p:cNvPr id="15373" name="Rectangle 7"/>
              <p:cNvSpPr>
                <a:spLocks noChangeArrowheads="1"/>
              </p:cNvSpPr>
              <p:nvPr/>
            </p:nvSpPr>
            <p:spPr bwMode="auto">
              <a:xfrm>
                <a:off x="3631" y="3253"/>
                <a:ext cx="419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 i="1">
                    <a:latin typeface="Times New Roman" pitchFamily="18" charset="0"/>
                  </a:rPr>
                  <a:t>S</a:t>
                </a:r>
                <a:r>
                  <a:rPr lang="en-CA" altLang="en-US" sz="2800" baseline="-25000">
                    <a:latin typeface="Times New Roman" pitchFamily="18" charset="0"/>
                  </a:rPr>
                  <a:t>0</a:t>
                </a:r>
                <a:r>
                  <a:rPr lang="en-US" altLang="en-US" sz="2800" i="1">
                    <a:latin typeface="Times New Roman" pitchFamily="18" charset="0"/>
                  </a:rPr>
                  <a:t>d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Arial" charset="0"/>
                  </a:rPr>
                  <a:t> </a:t>
                </a:r>
                <a:r>
                  <a:rPr lang="en-US" altLang="en-US" sz="2800">
                    <a:latin typeface="Times New Roman" pitchFamily="18" charset="0"/>
                  </a:rPr>
                  <a:t>ƒ</a:t>
                </a:r>
                <a:r>
                  <a:rPr lang="en-US" altLang="en-US" sz="2800" i="1" baseline="-250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5374" name="Rectangle 8"/>
              <p:cNvSpPr>
                <a:spLocks noChangeArrowheads="1"/>
              </p:cNvSpPr>
              <p:nvPr/>
            </p:nvSpPr>
            <p:spPr bwMode="auto">
              <a:xfrm>
                <a:off x="2143" y="2821"/>
                <a:ext cx="306" cy="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 i="1">
                    <a:latin typeface="Times New Roman" pitchFamily="18" charset="0"/>
                  </a:rPr>
                  <a:t>S</a:t>
                </a:r>
                <a:r>
                  <a:rPr lang="en-CA" altLang="en-US" sz="2800" baseline="-25000">
                    <a:latin typeface="Times New Roman" pitchFamily="18" charset="0"/>
                  </a:rPr>
                  <a:t>0</a:t>
                </a:r>
                <a:endParaRPr lang="en-US" altLang="en-US" sz="2800">
                  <a:latin typeface="Arial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ƒ</a:t>
                </a:r>
              </a:p>
            </p:txBody>
          </p:sp>
        </p:grpSp>
        <p:sp>
          <p:nvSpPr>
            <p:cNvPr id="15368" name="Rectangle 10"/>
            <p:cNvSpPr>
              <a:spLocks noChangeArrowheads="1"/>
            </p:cNvSpPr>
            <p:nvPr/>
          </p:nvSpPr>
          <p:spPr bwMode="auto">
            <a:xfrm rot="-1200000">
              <a:off x="4530545" y="4112026"/>
              <a:ext cx="365485" cy="48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8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5369" name="Rectangle 11"/>
            <p:cNvSpPr>
              <a:spLocks noChangeArrowheads="1"/>
            </p:cNvSpPr>
            <p:nvPr/>
          </p:nvSpPr>
          <p:spPr bwMode="auto">
            <a:xfrm rot="1140000">
              <a:off x="4078218" y="5424091"/>
              <a:ext cx="1297671" cy="48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800">
                  <a:latin typeface="Arial" charset="0"/>
                </a:rPr>
                <a:t>(1</a:t>
              </a:r>
              <a:r>
                <a:rPr lang="en-US" altLang="en-US" sz="2800">
                  <a:latin typeface="Symbol" pitchFamily="18" charset="2"/>
                </a:rPr>
                <a:t> </a:t>
              </a:r>
              <a:r>
                <a:rPr lang="en-US" altLang="en-US" sz="2800">
                  <a:latin typeface="Arial" charset="0"/>
                </a:rPr>
                <a:t>– </a:t>
              </a:r>
              <a:r>
                <a:rPr lang="en-US" altLang="en-US" sz="2800" i="1">
                  <a:latin typeface="Times New Roman" pitchFamily="18" charset="0"/>
                </a:rPr>
                <a:t>p</a:t>
              </a:r>
              <a:r>
                <a:rPr lang="en-US" altLang="en-US" sz="2800">
                  <a:latin typeface="Times New Roman" pitchFamily="18" charset="0"/>
                </a:rPr>
                <a:t> )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Risk-Neutral Valuation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47888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Arial" charset="0"/>
                <a:cs typeface="Arial" charset="0"/>
              </a:rPr>
              <a:t>When the probability of an up and down movements are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400" dirty="0">
                <a:latin typeface="Arial" charset="0"/>
                <a:cs typeface="Arial" charset="0"/>
              </a:rPr>
              <a:t> and 1-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p</a:t>
            </a:r>
            <a:r>
              <a:rPr lang="en-US" altLang="en-US" sz="2400" dirty="0">
                <a:latin typeface="Arial" charset="0"/>
                <a:cs typeface="Arial" charset="0"/>
              </a:rPr>
              <a:t> the expected stock price at time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dirty="0">
                <a:latin typeface="Arial" charset="0"/>
                <a:cs typeface="Arial" charset="0"/>
              </a:rPr>
              <a:t> is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S</a:t>
            </a:r>
            <a:r>
              <a:rPr lang="en-US" altLang="en-US" sz="2400" baseline="-25000" dirty="0">
                <a:latin typeface="Times New Roman" pitchFamily="18" charset="0"/>
                <a:cs typeface="Arial" charset="0"/>
              </a:rPr>
              <a:t>0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e</a:t>
            </a:r>
            <a:r>
              <a:rPr lang="en-US" altLang="en-US" sz="2400" i="1" baseline="30000" dirty="0">
                <a:latin typeface="Times New Roman" pitchFamily="18" charset="0"/>
                <a:cs typeface="Arial" charset="0"/>
              </a:rPr>
              <a:t>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Arial" charset="0"/>
                <a:cs typeface="Arial" charset="0"/>
              </a:rPr>
              <a:t>This shows that the stock price earns the risk-free rate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Arial" charset="0"/>
                <a:cs typeface="Arial" charset="0"/>
              </a:rPr>
              <a:t>Binomial trees illustrate the general result that to value a derivative we can assume that the expected return on the underlying asset is the risk-free rate and discount at the risk-free rate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Arial" charset="0"/>
                <a:cs typeface="Arial" charset="0"/>
              </a:rPr>
              <a:t>This is known as using risk-neutral valuation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C522C27-501C-4386-8FB5-76F7DED8552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85800"/>
            <a:ext cx="8077200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Original Example Revisited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7681913" cy="3889375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dirty="0">
                <a:latin typeface="Arial" charset="0"/>
                <a:cs typeface="Arial" charset="0"/>
              </a:rPr>
              <a:t>																					</a:t>
            </a:r>
          </a:p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endParaRPr lang="en-CA" sz="20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endParaRPr lang="en-US" sz="20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i="1" dirty="0">
                <a:latin typeface="+mj-lt"/>
                <a:cs typeface="Arial" charset="0"/>
              </a:rPr>
              <a:t>	p</a:t>
            </a:r>
            <a:r>
              <a:rPr lang="en-US" sz="2000" dirty="0">
                <a:latin typeface="Arial" charset="0"/>
                <a:cs typeface="Arial" charset="0"/>
              </a:rPr>
              <a:t> is </a:t>
            </a:r>
            <a:r>
              <a:rPr lang="en-CA" sz="2000" dirty="0">
                <a:latin typeface="Arial" charset="0"/>
                <a:cs typeface="Arial" charset="0"/>
              </a:rPr>
              <a:t>the probability that gives a return on the stock equal to the risk-free rate: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CA" sz="2000" dirty="0">
                <a:latin typeface="Arial" charset="0"/>
                <a:cs typeface="Arial" charset="0"/>
              </a:rPr>
              <a:t>	</a:t>
            </a:r>
            <a:r>
              <a:rPr lang="en-US" sz="2000" dirty="0">
                <a:latin typeface="Arial" charset="0"/>
                <a:cs typeface="Arial" charset="0"/>
              </a:rPr>
              <a:t>20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e </a:t>
            </a:r>
            <a:r>
              <a:rPr lang="en-US" sz="2000" baseline="30000" dirty="0">
                <a:latin typeface="Arial" charset="0"/>
                <a:cs typeface="Arial" charset="0"/>
              </a:rPr>
              <a:t>0.04 </a:t>
            </a:r>
            <a:r>
              <a:rPr lang="en-US" sz="2000" baseline="30000" dirty="0">
                <a:latin typeface="Symbol" pitchFamily="18" charset="2"/>
                <a:cs typeface="Arial" charset="0"/>
              </a:rPr>
              <a:t>×</a:t>
            </a:r>
            <a:r>
              <a:rPr lang="en-US" sz="2000" baseline="30000" dirty="0">
                <a:latin typeface="Arial" charset="0"/>
                <a:cs typeface="Arial" charset="0"/>
              </a:rPr>
              <a:t>0.25 </a:t>
            </a:r>
            <a:r>
              <a:rPr lang="en-US" sz="2000" dirty="0">
                <a:latin typeface="Arial" charset="0"/>
                <a:cs typeface="Arial" charset="0"/>
              </a:rPr>
              <a:t>= </a:t>
            </a:r>
            <a:r>
              <a:rPr lang="en-US" sz="2000" dirty="0">
                <a:latin typeface="Times New Roman" pitchFamily="18" charset="0"/>
                <a:cs typeface="Arial" charset="0"/>
              </a:rPr>
              <a:t>22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p</a:t>
            </a:r>
            <a:r>
              <a:rPr lang="en-US" sz="2000" dirty="0">
                <a:latin typeface="Times New Roman" pitchFamily="18" charset="0"/>
                <a:cs typeface="Arial" charset="0"/>
              </a:rPr>
              <a:t> + 18(1 –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p</a:t>
            </a:r>
            <a:r>
              <a:rPr lang="en-US" sz="2000" dirty="0">
                <a:latin typeface="Times New Roman" pitchFamily="18" charset="0"/>
                <a:cs typeface="Arial" charset="0"/>
              </a:rPr>
              <a:t> ) so that  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p</a:t>
            </a:r>
            <a:r>
              <a:rPr lang="en-US" sz="2000" dirty="0">
                <a:latin typeface="Arial" charset="0"/>
                <a:cs typeface="Arial" charset="0"/>
              </a:rPr>
              <a:t> = 0.5503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000" dirty="0">
                <a:latin typeface="Arial" charset="0"/>
                <a:cs typeface="Arial" charset="0"/>
              </a:rPr>
              <a:t>	Alternatively: 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6E03D51-CBAE-4226-AD47-D75F68831CB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latin typeface="Arial" charset="0"/>
            </a:endParaRPr>
          </a:p>
        </p:txBody>
      </p:sp>
      <p:graphicFrame>
        <p:nvGraphicFramePr>
          <p:cNvPr id="17414" name="Object 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7511267"/>
              </p:ext>
            </p:extLst>
          </p:nvPr>
        </p:nvGraphicFramePr>
        <p:xfrm>
          <a:off x="2578100" y="4932363"/>
          <a:ext cx="45212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47840" imgH="609480" progId="Equation.DSMT4">
                  <p:embed/>
                </p:oleObj>
              </mc:Choice>
              <mc:Fallback>
                <p:oleObj name="Equation" r:id="rId5" imgW="2247840" imgH="609480" progId="Equation.DSMT4">
                  <p:embed/>
                  <p:pic>
                    <p:nvPicPr>
                      <p:cNvPr id="0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4932363"/>
                        <a:ext cx="45212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13"/>
          <p:cNvGrpSpPr>
            <a:grpSpLocks/>
          </p:cNvGrpSpPr>
          <p:nvPr/>
        </p:nvGrpSpPr>
        <p:grpSpPr bwMode="auto">
          <a:xfrm>
            <a:off x="1295400" y="1752600"/>
            <a:ext cx="3962400" cy="1927225"/>
            <a:chOff x="3170145" y="1225550"/>
            <a:chExt cx="4545105" cy="2362776"/>
          </a:xfrm>
        </p:grpSpPr>
        <p:sp>
          <p:nvSpPr>
            <p:cNvPr id="17416" name="Line 5"/>
            <p:cNvSpPr>
              <a:spLocks noChangeShapeType="1"/>
            </p:cNvSpPr>
            <p:nvPr/>
          </p:nvSpPr>
          <p:spPr bwMode="auto">
            <a:xfrm flipV="1">
              <a:off x="3962400" y="1676400"/>
              <a:ext cx="2005013" cy="730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Line 6"/>
            <p:cNvSpPr>
              <a:spLocks noChangeShapeType="1"/>
            </p:cNvSpPr>
            <p:nvPr/>
          </p:nvSpPr>
          <p:spPr bwMode="auto">
            <a:xfrm>
              <a:off x="3959225" y="2384425"/>
              <a:ext cx="2005013" cy="7302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Rectangle 7"/>
            <p:cNvSpPr>
              <a:spLocks noChangeArrowheads="1"/>
            </p:cNvSpPr>
            <p:nvPr/>
          </p:nvSpPr>
          <p:spPr bwMode="auto">
            <a:xfrm>
              <a:off x="5924550" y="1225550"/>
              <a:ext cx="1000274" cy="70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S</a:t>
              </a:r>
              <a:r>
                <a:rPr lang="en-CA" altLang="en-US" sz="2000" baseline="-25000">
                  <a:latin typeface="Times New Roman" pitchFamily="18" charset="0"/>
                </a:rPr>
                <a:t>0</a:t>
              </a:r>
              <a:r>
                <a:rPr lang="en-US" altLang="en-US" sz="2000" i="1">
                  <a:latin typeface="Times New Roman" pitchFamily="18" charset="0"/>
                </a:rPr>
                <a:t>u</a:t>
              </a:r>
              <a:r>
                <a:rPr lang="en-US" altLang="en-US" sz="2000">
                  <a:latin typeface="Arial" charset="0"/>
                </a:rPr>
                <a:t> = 22</a:t>
              </a:r>
              <a:endParaRPr lang="en-US" altLang="en-US" sz="2000" i="1">
                <a:latin typeface="Arial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 </a:t>
              </a:r>
              <a:r>
                <a:rPr lang="en-US" altLang="en-US" sz="2000">
                  <a:latin typeface="Times New Roman" pitchFamily="18" charset="0"/>
                </a:rPr>
                <a:t>ƒ</a:t>
              </a:r>
              <a:r>
                <a:rPr lang="en-US" altLang="en-US" sz="2000" i="1" baseline="-25000">
                  <a:latin typeface="Times New Roman" pitchFamily="18" charset="0"/>
                </a:rPr>
                <a:t>u</a:t>
              </a:r>
              <a:r>
                <a:rPr lang="en-US" altLang="en-US" sz="2000">
                  <a:latin typeface="Arial" charset="0"/>
                </a:rPr>
                <a:t> = 1</a:t>
              </a:r>
            </a:p>
          </p:txBody>
        </p:sp>
        <p:sp>
          <p:nvSpPr>
            <p:cNvPr id="17419" name="Rectangle 8"/>
            <p:cNvSpPr>
              <a:spLocks noChangeArrowheads="1"/>
            </p:cNvSpPr>
            <p:nvPr/>
          </p:nvSpPr>
          <p:spPr bwMode="auto">
            <a:xfrm>
              <a:off x="6029325" y="2719898"/>
              <a:ext cx="1685925" cy="86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S</a:t>
              </a:r>
              <a:r>
                <a:rPr lang="en-CA" altLang="en-US" sz="2000" baseline="-25000">
                  <a:latin typeface="Times New Roman" pitchFamily="18" charset="0"/>
                </a:rPr>
                <a:t>0</a:t>
              </a:r>
              <a:r>
                <a:rPr lang="en-US" altLang="en-US" sz="2000" i="1">
                  <a:latin typeface="Times New Roman" pitchFamily="18" charset="0"/>
                </a:rPr>
                <a:t>d</a:t>
              </a:r>
              <a:r>
                <a:rPr lang="en-US" altLang="en-US" sz="2000">
                  <a:latin typeface="Arial" charset="0"/>
                </a:rPr>
                <a:t> = 18</a:t>
              </a:r>
              <a:endParaRPr lang="en-US" altLang="en-US" sz="2000" i="1">
                <a:latin typeface="Arial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 </a:t>
              </a:r>
              <a:r>
                <a:rPr lang="en-US" altLang="en-US" sz="2000">
                  <a:latin typeface="Times New Roman" pitchFamily="18" charset="0"/>
                </a:rPr>
                <a:t>ƒ</a:t>
              </a:r>
              <a:r>
                <a:rPr lang="en-US" altLang="en-US" sz="2000" i="1" baseline="-25000">
                  <a:latin typeface="Times New Roman" pitchFamily="18" charset="0"/>
                </a:rPr>
                <a:t>d</a:t>
              </a:r>
              <a:r>
                <a:rPr lang="en-US" altLang="en-US" sz="2000">
                  <a:latin typeface="Arial" charset="0"/>
                </a:rPr>
                <a:t> = 0</a:t>
              </a:r>
            </a:p>
          </p:txBody>
        </p:sp>
        <p:sp>
          <p:nvSpPr>
            <p:cNvPr id="17420" name="Rectangle 9"/>
            <p:cNvSpPr>
              <a:spLocks noChangeArrowheads="1"/>
            </p:cNvSpPr>
            <p:nvPr/>
          </p:nvSpPr>
          <p:spPr bwMode="auto">
            <a:xfrm>
              <a:off x="3170145" y="1987550"/>
              <a:ext cx="1136277" cy="86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S</a:t>
              </a:r>
              <a:r>
                <a:rPr lang="en-CA" altLang="en-US" sz="2000" baseline="-25000">
                  <a:latin typeface="Times New Roman" pitchFamily="18" charset="0"/>
                </a:rPr>
                <a:t>0</a:t>
              </a:r>
              <a:r>
                <a:rPr lang="en-CA" altLang="en-US" sz="2000">
                  <a:latin typeface="Times New Roman" pitchFamily="18" charset="0"/>
                </a:rPr>
                <a:t>=20</a:t>
              </a:r>
              <a:endParaRPr lang="en-US" altLang="en-US" sz="2000">
                <a:latin typeface="Arial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   </a:t>
              </a:r>
              <a:r>
                <a:rPr lang="en-US" altLang="en-US" sz="2000">
                  <a:latin typeface="Times New Roman" pitchFamily="18" charset="0"/>
                </a:rPr>
                <a:t>ƒ</a:t>
              </a:r>
            </a:p>
          </p:txBody>
        </p:sp>
        <p:sp>
          <p:nvSpPr>
            <p:cNvPr id="17421" name="Rectangle 10"/>
            <p:cNvSpPr>
              <a:spLocks noChangeArrowheads="1"/>
            </p:cNvSpPr>
            <p:nvPr/>
          </p:nvSpPr>
          <p:spPr bwMode="auto">
            <a:xfrm rot="-1200000">
              <a:off x="4732731" y="1599849"/>
              <a:ext cx="284962" cy="400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17422" name="Rectangle 11"/>
            <p:cNvSpPr>
              <a:spLocks noChangeArrowheads="1"/>
            </p:cNvSpPr>
            <p:nvPr/>
          </p:nvSpPr>
          <p:spPr bwMode="auto">
            <a:xfrm rot="1140000">
              <a:off x="4248150" y="2786528"/>
              <a:ext cx="1123950" cy="491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>
                  <a:latin typeface="Arial" charset="0"/>
                </a:rPr>
                <a:t>(1</a:t>
              </a:r>
              <a:r>
                <a:rPr lang="en-US" altLang="en-US" sz="2000">
                  <a:latin typeface="Symbol" pitchFamily="18" charset="2"/>
                </a:rPr>
                <a:t> </a:t>
              </a:r>
              <a:r>
                <a:rPr lang="en-US" altLang="en-US" sz="2000">
                  <a:latin typeface="Arial" charset="0"/>
                </a:rPr>
                <a:t>– </a:t>
              </a:r>
              <a:r>
                <a:rPr lang="en-US" altLang="en-US" sz="2000" i="1">
                  <a:latin typeface="Times New Roman" pitchFamily="18" charset="0"/>
                </a:rPr>
                <a:t>p</a:t>
              </a:r>
              <a:r>
                <a:rPr lang="en-US" altLang="en-US" sz="2000">
                  <a:latin typeface="Arial" charset="0"/>
                </a:rPr>
                <a:t> )</a:t>
              </a:r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3600"/>
              <a:t>Valuing the Option Using Risk-Neutral Valuation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752600"/>
            <a:ext cx="6778625" cy="4411663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																	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The value of the option is 	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i="1" dirty="0">
                <a:latin typeface="Times New Roman" pitchFamily="18" charset="0"/>
                <a:cs typeface="Arial" charset="0"/>
              </a:rPr>
              <a:t>e</a:t>
            </a:r>
            <a:r>
              <a:rPr lang="en-US" altLang="en-US" sz="2400" baseline="30000" dirty="0">
                <a:latin typeface="Arial" charset="0"/>
                <a:cs typeface="Arial" charset="0"/>
              </a:rPr>
              <a:t>–0.04</a:t>
            </a:r>
            <a:r>
              <a:rPr lang="en-US" altLang="en-US" sz="2400" baseline="30000" dirty="0">
                <a:latin typeface="Symbol" pitchFamily="18" charset="2"/>
                <a:cs typeface="Arial" charset="0"/>
              </a:rPr>
              <a:t>×</a:t>
            </a:r>
            <a:r>
              <a:rPr lang="en-US" altLang="en-US" sz="2400" baseline="30000" dirty="0">
                <a:latin typeface="Arial" charset="0"/>
                <a:cs typeface="Arial" charset="0"/>
              </a:rPr>
              <a:t>0.25 </a:t>
            </a:r>
            <a:r>
              <a:rPr lang="en-CA" altLang="en-US" sz="2400" dirty="0">
                <a:latin typeface="Arial" charset="0"/>
                <a:cs typeface="Arial" charset="0"/>
              </a:rPr>
              <a:t>(</a:t>
            </a:r>
            <a:r>
              <a:rPr lang="en-US" altLang="en-US" sz="2400" dirty="0">
                <a:latin typeface="Arial" charset="0"/>
                <a:cs typeface="Arial" charset="0"/>
              </a:rPr>
              <a:t>0.5543 </a:t>
            </a:r>
            <a:r>
              <a:rPr lang="en-US" altLang="en-US" sz="2400" dirty="0">
                <a:latin typeface="Symbol" pitchFamily="18" charset="2"/>
                <a:cs typeface="Arial" charset="0"/>
              </a:rPr>
              <a:t>×</a:t>
            </a:r>
            <a:r>
              <a:rPr lang="en-US" altLang="en-US" sz="2400" dirty="0">
                <a:latin typeface="Arial" charset="0"/>
                <a:cs typeface="Arial" charset="0"/>
              </a:rPr>
              <a:t>1 + 0.4497</a:t>
            </a:r>
            <a:r>
              <a:rPr lang="en-US" altLang="en-US" sz="2400" dirty="0">
                <a:latin typeface="Symbol" pitchFamily="18" charset="2"/>
                <a:cs typeface="Arial" charset="0"/>
              </a:rPr>
              <a:t>×</a:t>
            </a:r>
            <a:r>
              <a:rPr lang="en-US" altLang="en-US" sz="2400" dirty="0">
                <a:latin typeface="Arial" charset="0"/>
                <a:cs typeface="Arial" charset="0"/>
              </a:rPr>
              <a:t>0</a:t>
            </a:r>
            <a:r>
              <a:rPr lang="en-CA" altLang="en-US" sz="2400" dirty="0">
                <a:latin typeface="Arial" charset="0"/>
                <a:cs typeface="Arial" charset="0"/>
              </a:rPr>
              <a:t>)</a:t>
            </a:r>
            <a:r>
              <a:rPr lang="en-US" altLang="en-US" sz="2400" dirty="0">
                <a:latin typeface="Arial" charset="0"/>
                <a:cs typeface="Arial" charset="0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    = 0.545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3602176-8674-4C28-9C33-4F20F8BFCF6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Arial" charset="0"/>
            </a:endParaRPr>
          </a:p>
        </p:txBody>
      </p:sp>
      <p:grpSp>
        <p:nvGrpSpPr>
          <p:cNvPr id="18438" name="Group 11"/>
          <p:cNvGrpSpPr>
            <a:grpSpLocks/>
          </p:cNvGrpSpPr>
          <p:nvPr/>
        </p:nvGrpSpPr>
        <p:grpSpPr bwMode="auto">
          <a:xfrm>
            <a:off x="1600200" y="2209800"/>
            <a:ext cx="4114800" cy="1866900"/>
            <a:chOff x="1935" y="1210"/>
            <a:chExt cx="2456" cy="1358"/>
          </a:xfrm>
        </p:grpSpPr>
        <p:sp>
          <p:nvSpPr>
            <p:cNvPr id="18439" name="Line 4"/>
            <p:cNvSpPr>
              <a:spLocks noChangeShapeType="1"/>
            </p:cNvSpPr>
            <p:nvPr/>
          </p:nvSpPr>
          <p:spPr bwMode="auto">
            <a:xfrm flipV="1">
              <a:off x="2458" y="1480"/>
              <a:ext cx="1263" cy="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Line 5"/>
            <p:cNvSpPr>
              <a:spLocks noChangeShapeType="1"/>
            </p:cNvSpPr>
            <p:nvPr/>
          </p:nvSpPr>
          <p:spPr bwMode="auto">
            <a:xfrm>
              <a:off x="2458" y="1940"/>
              <a:ext cx="1263" cy="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Rectangle 6"/>
            <p:cNvSpPr>
              <a:spLocks noChangeArrowheads="1"/>
            </p:cNvSpPr>
            <p:nvPr/>
          </p:nvSpPr>
          <p:spPr bwMode="auto">
            <a:xfrm>
              <a:off x="3696" y="1210"/>
              <a:ext cx="69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S</a:t>
              </a:r>
              <a:r>
                <a:rPr lang="en-CA" altLang="en-US" sz="2000" baseline="-25000">
                  <a:latin typeface="Times New Roman" pitchFamily="18" charset="0"/>
                </a:rPr>
                <a:t>0</a:t>
              </a:r>
              <a:r>
                <a:rPr lang="en-US" altLang="en-US" sz="2000" i="1">
                  <a:latin typeface="Times New Roman" pitchFamily="18" charset="0"/>
                </a:rPr>
                <a:t>u</a:t>
              </a:r>
              <a:r>
                <a:rPr lang="en-US" altLang="en-US" sz="2000">
                  <a:latin typeface="Arial" charset="0"/>
                </a:rPr>
                <a:t> = 22</a:t>
              </a:r>
              <a:endParaRPr lang="en-US" altLang="en-US" sz="2000" i="1">
                <a:latin typeface="Arial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 </a:t>
              </a:r>
              <a:r>
                <a:rPr lang="en-US" altLang="en-US" sz="2000">
                  <a:latin typeface="Times New Roman" pitchFamily="18" charset="0"/>
                </a:rPr>
                <a:t>ƒ</a:t>
              </a:r>
              <a:r>
                <a:rPr lang="en-US" altLang="en-US" sz="2000" i="1" baseline="-25000">
                  <a:latin typeface="Times New Roman" pitchFamily="18" charset="0"/>
                </a:rPr>
                <a:t>u</a:t>
              </a:r>
              <a:r>
                <a:rPr lang="en-US" altLang="en-US" sz="2000">
                  <a:latin typeface="Arial" charset="0"/>
                </a:rPr>
                <a:t> = 1</a:t>
              </a:r>
            </a:p>
          </p:txBody>
        </p:sp>
        <p:sp>
          <p:nvSpPr>
            <p:cNvPr id="18442" name="Rectangle 7"/>
            <p:cNvSpPr>
              <a:spLocks noChangeArrowheads="1"/>
            </p:cNvSpPr>
            <p:nvPr/>
          </p:nvSpPr>
          <p:spPr bwMode="auto">
            <a:xfrm>
              <a:off x="3696" y="2122"/>
              <a:ext cx="69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S</a:t>
              </a:r>
              <a:r>
                <a:rPr lang="en-CA" altLang="en-US" sz="2000" baseline="-25000">
                  <a:latin typeface="Times New Roman" pitchFamily="18" charset="0"/>
                </a:rPr>
                <a:t>0</a:t>
              </a:r>
              <a:r>
                <a:rPr lang="en-US" altLang="en-US" sz="2000" i="1">
                  <a:latin typeface="Times New Roman" pitchFamily="18" charset="0"/>
                </a:rPr>
                <a:t>d</a:t>
              </a:r>
              <a:r>
                <a:rPr lang="en-US" altLang="en-US" sz="2000">
                  <a:latin typeface="Arial" charset="0"/>
                </a:rPr>
                <a:t> = 18</a:t>
              </a:r>
              <a:endParaRPr lang="en-US" altLang="en-US" sz="2000" i="1">
                <a:latin typeface="Arial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 </a:t>
              </a:r>
              <a:r>
                <a:rPr lang="en-US" altLang="en-US" sz="2000">
                  <a:latin typeface="Times New Roman" pitchFamily="18" charset="0"/>
                </a:rPr>
                <a:t>ƒ</a:t>
              </a:r>
              <a:r>
                <a:rPr lang="en-US" altLang="en-US" sz="2000" i="1" baseline="-25000">
                  <a:latin typeface="Times New Roman" pitchFamily="18" charset="0"/>
                </a:rPr>
                <a:t>d</a:t>
              </a:r>
              <a:r>
                <a:rPr lang="en-US" altLang="en-US" sz="2000">
                  <a:latin typeface="Arial" charset="0"/>
                </a:rPr>
                <a:t> = 0</a:t>
              </a:r>
            </a:p>
          </p:txBody>
        </p:sp>
        <p:sp>
          <p:nvSpPr>
            <p:cNvPr id="18443" name="Rectangle 8"/>
            <p:cNvSpPr>
              <a:spLocks noChangeArrowheads="1"/>
            </p:cNvSpPr>
            <p:nvPr/>
          </p:nvSpPr>
          <p:spPr bwMode="auto">
            <a:xfrm>
              <a:off x="1935" y="1690"/>
              <a:ext cx="591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latin typeface="Times New Roman" pitchFamily="18" charset="0"/>
                </a:rPr>
                <a:t>S</a:t>
              </a:r>
              <a:r>
                <a:rPr lang="en-CA" altLang="en-US" sz="2000" baseline="-25000">
                  <a:latin typeface="Times New Roman" pitchFamily="18" charset="0"/>
                </a:rPr>
                <a:t>0</a:t>
              </a:r>
              <a:r>
                <a:rPr lang="en-CA" altLang="en-US" sz="2000">
                  <a:latin typeface="Times New Roman" pitchFamily="18" charset="0"/>
                </a:rPr>
                <a:t>=</a:t>
              </a:r>
              <a:r>
                <a:rPr lang="en-CA" altLang="en-US" sz="2000">
                  <a:latin typeface="Arial" charset="0"/>
                  <a:cs typeface="Arial" charset="0"/>
                </a:rPr>
                <a:t>20</a:t>
              </a:r>
              <a:endParaRPr lang="en-US" altLang="en-US" sz="2000">
                <a:latin typeface="Arial" charset="0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" pitchFamily="18" charset="0"/>
                </a:rPr>
                <a:t>ƒ</a:t>
              </a:r>
            </a:p>
          </p:txBody>
        </p:sp>
        <p:sp>
          <p:nvSpPr>
            <p:cNvPr id="18444" name="Rectangle 9"/>
            <p:cNvSpPr>
              <a:spLocks noChangeArrowheads="1"/>
            </p:cNvSpPr>
            <p:nvPr/>
          </p:nvSpPr>
          <p:spPr bwMode="auto">
            <a:xfrm rot="-949198">
              <a:off x="2676" y="1401"/>
              <a:ext cx="60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dirty="0">
                  <a:latin typeface="Arial" charset="0"/>
                </a:rPr>
                <a:t>0.5543</a:t>
              </a:r>
            </a:p>
          </p:txBody>
        </p:sp>
        <p:sp>
          <p:nvSpPr>
            <p:cNvPr id="18445" name="Rectangle 10"/>
            <p:cNvSpPr>
              <a:spLocks noChangeArrowheads="1"/>
            </p:cNvSpPr>
            <p:nvPr/>
          </p:nvSpPr>
          <p:spPr bwMode="auto">
            <a:xfrm rot="1140000">
              <a:off x="2719" y="2219"/>
              <a:ext cx="7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dirty="0">
                  <a:latin typeface="Arial" charset="0"/>
                </a:rPr>
                <a:t>0.4497</a:t>
              </a:r>
            </a:p>
          </p:txBody>
        </p: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4DC-FAEA-4F8F-9A9C-188986D9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Methods for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4BB6F-DEC4-431D-BFD8-187BE283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Replicating portfolio</a:t>
            </a:r>
          </a:p>
          <a:p>
            <a:r>
              <a:rPr lang="en-US" dirty="0"/>
              <a:t>Riskless portfolio</a:t>
            </a:r>
          </a:p>
          <a:p>
            <a:r>
              <a:rPr lang="en-US" dirty="0"/>
              <a:t>Risk-neutral valuation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ECA09-9A95-4D2B-BF3F-476F2F63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B1EA6-6F8C-442B-8DAC-FB21A2111C2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06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Irrelevance of Stock’s Expected Return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893C1B-6386-4425-B23C-B13E31A17DF9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latin typeface="Arial" charset="0"/>
            </a:endParaRPr>
          </a:p>
        </p:txBody>
      </p:sp>
      <p:sp>
        <p:nvSpPr>
          <p:cNvPr id="1946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400">
                <a:latin typeface="Arial" charset="0"/>
                <a:cs typeface="Arial" charset="0"/>
              </a:rPr>
              <a:t>When we are valuing an option in terms of the price of the underlying asset, the probability of up and down movements in the real world are irrelevant</a:t>
            </a:r>
          </a:p>
          <a:p>
            <a:pPr eaLnBrk="1" hangingPunct="1"/>
            <a:r>
              <a:rPr lang="en-US" altLang="en-US" sz="2400">
                <a:latin typeface="Arial" charset="0"/>
                <a:cs typeface="Arial" charset="0"/>
              </a:rPr>
              <a:t>This is an example of a more general result stating that the expected return on the underlying asset in the real world is irrelevant </a:t>
            </a:r>
          </a:p>
          <a:p>
            <a:pPr eaLnBrk="1" hangingPunct="1"/>
            <a:endParaRPr lang="en-US" altLang="en-US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altLang="en-US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620000" cy="1828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A Two-Step Example</a:t>
            </a:r>
            <a:br>
              <a:rPr lang="en-US" altLang="en-US"/>
            </a:br>
            <a:r>
              <a:rPr lang="en-US" altLang="en-US" sz="2200"/>
              <a:t>Figure 13.3, page 281</a:t>
            </a:r>
            <a:endParaRPr lang="en-US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6561138" cy="4995863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																									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eaLnBrk="1" hangingPunct="1"/>
            <a:endParaRPr lang="en-US" altLang="en-US" i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altLang="en-US" i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altLang="en-US" sz="2400" dirty="0">
                <a:latin typeface="Arial" charset="0"/>
                <a:cs typeface="Arial" charset="0"/>
              </a:rPr>
              <a:t>= 21, </a:t>
            </a:r>
            <a:r>
              <a:rPr lang="en-US" altLang="en-US" sz="2400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en-US" sz="2400" dirty="0">
                <a:latin typeface="Arial" charset="0"/>
                <a:cs typeface="Arial" charset="0"/>
              </a:rPr>
              <a:t>= 4%</a:t>
            </a:r>
          </a:p>
          <a:p>
            <a:pPr eaLnBrk="1" hangingPunct="1"/>
            <a:r>
              <a:rPr lang="en-CA" altLang="en-US" sz="2400" dirty="0">
                <a:latin typeface="Arial" charset="0"/>
                <a:cs typeface="Arial" charset="0"/>
              </a:rPr>
              <a:t>Each time step is 3 months</a:t>
            </a:r>
            <a:endParaRPr lang="en-US" altLang="en-US" sz="2400" dirty="0">
              <a:latin typeface="Arial" charset="0"/>
              <a:cs typeface="Arial" charset="0"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79D2DE4-C04F-4934-82BF-17892D7D6DE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Arial" charset="0"/>
            </a:endParaRPr>
          </a:p>
        </p:txBody>
      </p:sp>
      <p:grpSp>
        <p:nvGrpSpPr>
          <p:cNvPr id="20486" name="Group 20"/>
          <p:cNvGrpSpPr>
            <a:grpSpLocks/>
          </p:cNvGrpSpPr>
          <p:nvPr/>
        </p:nvGrpSpPr>
        <p:grpSpPr bwMode="auto">
          <a:xfrm>
            <a:off x="1600672" y="2133600"/>
            <a:ext cx="3961929" cy="2590800"/>
            <a:chOff x="1296" y="724"/>
            <a:chExt cx="3364" cy="2073"/>
          </a:xfrm>
        </p:grpSpPr>
        <p:sp>
          <p:nvSpPr>
            <p:cNvPr id="20487" name="Rectangle 4"/>
            <p:cNvSpPr>
              <a:spLocks noChangeArrowheads="1"/>
            </p:cNvSpPr>
            <p:nvPr/>
          </p:nvSpPr>
          <p:spPr bwMode="auto">
            <a:xfrm>
              <a:off x="1296" y="1625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charset="0"/>
                </a:rPr>
                <a:t>20</a:t>
              </a:r>
            </a:p>
          </p:txBody>
        </p:sp>
        <p:grpSp>
          <p:nvGrpSpPr>
            <p:cNvPr id="20488" name="Group 14"/>
            <p:cNvGrpSpPr>
              <a:grpSpLocks/>
            </p:cNvGrpSpPr>
            <p:nvPr/>
          </p:nvGrpSpPr>
          <p:grpSpPr bwMode="auto">
            <a:xfrm>
              <a:off x="1735" y="881"/>
              <a:ext cx="2507" cy="1820"/>
              <a:chOff x="1735" y="881"/>
              <a:chExt cx="2507" cy="1820"/>
            </a:xfrm>
          </p:grpSpPr>
          <p:grpSp>
            <p:nvGrpSpPr>
              <p:cNvPr id="20494" name="Group 7"/>
              <p:cNvGrpSpPr>
                <a:grpSpLocks/>
              </p:cNvGrpSpPr>
              <p:nvPr/>
            </p:nvGrpSpPr>
            <p:grpSpPr bwMode="auto">
              <a:xfrm>
                <a:off x="1735" y="1331"/>
                <a:ext cx="1263" cy="920"/>
                <a:chOff x="1735" y="1331"/>
                <a:chExt cx="1263" cy="920"/>
              </a:xfrm>
            </p:grpSpPr>
            <p:sp>
              <p:nvSpPr>
                <p:cNvPr id="2050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1735" y="133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2" name="Line 6"/>
                <p:cNvSpPr>
                  <a:spLocks noChangeShapeType="1"/>
                </p:cNvSpPr>
                <p:nvPr/>
              </p:nvSpPr>
              <p:spPr bwMode="auto">
                <a:xfrm>
                  <a:off x="1735" y="179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495" name="Group 10"/>
              <p:cNvGrpSpPr>
                <a:grpSpLocks/>
              </p:cNvGrpSpPr>
              <p:nvPr/>
            </p:nvGrpSpPr>
            <p:grpSpPr bwMode="auto">
              <a:xfrm>
                <a:off x="2979" y="881"/>
                <a:ext cx="1263" cy="920"/>
                <a:chOff x="2979" y="881"/>
                <a:chExt cx="1263" cy="920"/>
              </a:xfrm>
            </p:grpSpPr>
            <p:sp>
              <p:nvSpPr>
                <p:cNvPr id="20499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979" y="88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500" name="Line 9"/>
                <p:cNvSpPr>
                  <a:spLocks noChangeShapeType="1"/>
                </p:cNvSpPr>
                <p:nvPr/>
              </p:nvSpPr>
              <p:spPr bwMode="auto">
                <a:xfrm>
                  <a:off x="2979" y="134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496" name="Group 13"/>
              <p:cNvGrpSpPr>
                <a:grpSpLocks/>
              </p:cNvGrpSpPr>
              <p:nvPr/>
            </p:nvGrpSpPr>
            <p:grpSpPr bwMode="auto">
              <a:xfrm>
                <a:off x="2973" y="1781"/>
                <a:ext cx="1263" cy="920"/>
                <a:chOff x="2973" y="1781"/>
                <a:chExt cx="1263" cy="920"/>
              </a:xfrm>
            </p:grpSpPr>
            <p:sp>
              <p:nvSpPr>
                <p:cNvPr id="2049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2973" y="178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498" name="Line 12"/>
                <p:cNvSpPr>
                  <a:spLocks noChangeShapeType="1"/>
                </p:cNvSpPr>
                <p:nvPr/>
              </p:nvSpPr>
              <p:spPr bwMode="auto">
                <a:xfrm>
                  <a:off x="2973" y="2241"/>
                  <a:ext cx="1263" cy="46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489" name="Rectangle 15"/>
            <p:cNvSpPr>
              <a:spLocks noChangeArrowheads="1"/>
            </p:cNvSpPr>
            <p:nvPr/>
          </p:nvSpPr>
          <p:spPr bwMode="auto">
            <a:xfrm>
              <a:off x="2590" y="907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charset="0"/>
                </a:rPr>
                <a:t>22</a:t>
              </a:r>
            </a:p>
          </p:txBody>
        </p:sp>
        <p:sp>
          <p:nvSpPr>
            <p:cNvPr id="20490" name="Rectangle 16"/>
            <p:cNvSpPr>
              <a:spLocks noChangeArrowheads="1"/>
            </p:cNvSpPr>
            <p:nvPr/>
          </p:nvSpPr>
          <p:spPr bwMode="auto">
            <a:xfrm>
              <a:off x="2654" y="2323"/>
              <a:ext cx="3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charset="0"/>
                </a:rPr>
                <a:t>18</a:t>
              </a:r>
            </a:p>
          </p:txBody>
        </p:sp>
        <p:sp>
          <p:nvSpPr>
            <p:cNvPr id="20491" name="Rectangle 17"/>
            <p:cNvSpPr>
              <a:spLocks noChangeArrowheads="1"/>
            </p:cNvSpPr>
            <p:nvPr/>
          </p:nvSpPr>
          <p:spPr bwMode="auto">
            <a:xfrm>
              <a:off x="4165" y="724"/>
              <a:ext cx="4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24.2</a:t>
              </a:r>
            </a:p>
          </p:txBody>
        </p:sp>
        <p:sp>
          <p:nvSpPr>
            <p:cNvPr id="20492" name="Rectangle 18"/>
            <p:cNvSpPr>
              <a:spLocks noChangeArrowheads="1"/>
            </p:cNvSpPr>
            <p:nvPr/>
          </p:nvSpPr>
          <p:spPr bwMode="auto">
            <a:xfrm>
              <a:off x="4165" y="1615"/>
              <a:ext cx="4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19.8</a:t>
              </a:r>
            </a:p>
          </p:txBody>
        </p:sp>
        <p:sp>
          <p:nvSpPr>
            <p:cNvPr id="20493" name="Rectangle 19"/>
            <p:cNvSpPr>
              <a:spLocks noChangeArrowheads="1"/>
            </p:cNvSpPr>
            <p:nvPr/>
          </p:nvSpPr>
          <p:spPr bwMode="auto">
            <a:xfrm>
              <a:off x="4165" y="2506"/>
              <a:ext cx="4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latin typeface="Arial" charset="0"/>
                </a:rPr>
                <a:t>16.2</a:t>
              </a:r>
            </a:p>
          </p:txBody>
        </p: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96913"/>
            <a:ext cx="6932613" cy="11430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/>
              <a:t>Valuing a Call Option</a:t>
            </a:r>
            <a:br>
              <a:rPr lang="en-US" altLang="en-US"/>
            </a:br>
            <a:r>
              <a:rPr lang="en-US" altLang="en-US" sz="2200"/>
              <a:t>Figure 13.4, page 281</a:t>
            </a:r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08063"/>
            <a:ext cx="7472363" cy="54102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																																		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endParaRPr lang="en-US" altLang="en-US" sz="2200" dirty="0">
              <a:latin typeface="Arial" charset="0"/>
              <a:cs typeface="Arial" charset="0"/>
            </a:endParaRPr>
          </a:p>
          <a:p>
            <a:pPr eaLnBrk="1" hangingPunct="1">
              <a:buFontTx/>
              <a:buNone/>
            </a:pPr>
            <a:r>
              <a:rPr lang="en-US" altLang="en-US" sz="2200" dirty="0">
                <a:latin typeface="Arial" charset="0"/>
                <a:cs typeface="Arial" charset="0"/>
              </a:rPr>
              <a:t>Value at node B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z="2200" dirty="0">
                <a:latin typeface="Arial" charset="0"/>
                <a:cs typeface="Arial" charset="0"/>
              </a:rPr>
              <a:t> = </a:t>
            </a:r>
            <a:r>
              <a:rPr lang="en-US" altLang="en-US" sz="2200" i="1" dirty="0">
                <a:latin typeface="Times New Roman" pitchFamily="18" charset="0"/>
                <a:cs typeface="Arial" charset="0"/>
              </a:rPr>
              <a:t>e</a:t>
            </a:r>
            <a:r>
              <a:rPr lang="en-US" altLang="en-US" sz="2200" baseline="30000" dirty="0">
                <a:latin typeface="Arial" charset="0"/>
                <a:cs typeface="Arial" charset="0"/>
              </a:rPr>
              <a:t>–0.04</a:t>
            </a:r>
            <a:r>
              <a:rPr lang="en-US" altLang="en-US" sz="2200" baseline="30000" dirty="0">
                <a:latin typeface="Symbol" pitchFamily="18" charset="2"/>
                <a:cs typeface="Arial" charset="0"/>
              </a:rPr>
              <a:t>×</a:t>
            </a:r>
            <a:r>
              <a:rPr lang="en-US" altLang="en-US" sz="2200" baseline="30000" dirty="0">
                <a:latin typeface="Arial" charset="0"/>
                <a:cs typeface="Arial" charset="0"/>
              </a:rPr>
              <a:t>0.25</a:t>
            </a:r>
            <a:r>
              <a:rPr lang="en-US" altLang="en-US" sz="2200" dirty="0">
                <a:latin typeface="Arial" charset="0"/>
                <a:cs typeface="Arial" charset="0"/>
              </a:rPr>
              <a:t>(0.5503</a:t>
            </a:r>
            <a:r>
              <a:rPr lang="en-US" altLang="en-US" sz="2200" dirty="0">
                <a:latin typeface="Symbol" pitchFamily="18" charset="2"/>
                <a:cs typeface="Arial" charset="0"/>
              </a:rPr>
              <a:t>×</a:t>
            </a:r>
            <a:r>
              <a:rPr lang="en-US" altLang="en-US" sz="2200" dirty="0">
                <a:latin typeface="Arial" charset="0"/>
                <a:cs typeface="Arial" charset="0"/>
              </a:rPr>
              <a:t>3.2 + 0.4497</a:t>
            </a:r>
            <a:r>
              <a:rPr lang="en-US" altLang="en-US" sz="2200" dirty="0">
                <a:latin typeface="Symbol" pitchFamily="18" charset="2"/>
                <a:cs typeface="Arial" charset="0"/>
              </a:rPr>
              <a:t>×</a:t>
            </a:r>
            <a:r>
              <a:rPr lang="en-US" altLang="en-US" sz="2200" dirty="0">
                <a:latin typeface="Arial" charset="0"/>
                <a:cs typeface="Arial" charset="0"/>
              </a:rPr>
              <a:t>0) = 1.7433</a:t>
            </a:r>
          </a:p>
          <a:p>
            <a:pPr eaLnBrk="1" hangingPunct="1">
              <a:buFontTx/>
              <a:buNone/>
            </a:pPr>
            <a:r>
              <a:rPr lang="en-US" altLang="en-US" sz="2200" dirty="0">
                <a:latin typeface="Arial" charset="0"/>
                <a:cs typeface="Arial" charset="0"/>
              </a:rPr>
              <a:t>Value at node A 			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en-US" sz="2200" i="1" dirty="0">
                <a:latin typeface="Times New Roman" pitchFamily="18" charset="0"/>
                <a:cs typeface="Arial" charset="0"/>
              </a:rPr>
              <a:t>= e</a:t>
            </a:r>
            <a:r>
              <a:rPr lang="en-US" altLang="en-US" sz="2200" baseline="30000" dirty="0">
                <a:latin typeface="Arial" charset="0"/>
                <a:cs typeface="Arial" charset="0"/>
              </a:rPr>
              <a:t>–0.04</a:t>
            </a:r>
            <a:r>
              <a:rPr lang="en-US" altLang="en-US" sz="2200" baseline="30000" dirty="0">
                <a:latin typeface="Symbol" pitchFamily="18" charset="2"/>
                <a:cs typeface="Arial" charset="0"/>
              </a:rPr>
              <a:t>×</a:t>
            </a:r>
            <a:r>
              <a:rPr lang="en-US" altLang="en-US" sz="2200" baseline="30000" dirty="0">
                <a:latin typeface="Arial" charset="0"/>
                <a:cs typeface="Arial" charset="0"/>
              </a:rPr>
              <a:t>0.25</a:t>
            </a:r>
            <a:r>
              <a:rPr lang="en-US" altLang="en-US" sz="2200" dirty="0">
                <a:latin typeface="Arial" charset="0"/>
                <a:cs typeface="Arial" charset="0"/>
              </a:rPr>
              <a:t>(0.5503</a:t>
            </a:r>
            <a:r>
              <a:rPr lang="en-US" altLang="en-US" sz="2200" dirty="0">
                <a:latin typeface="Symbol" pitchFamily="18" charset="2"/>
                <a:cs typeface="Arial" charset="0"/>
              </a:rPr>
              <a:t>×</a:t>
            </a:r>
            <a:r>
              <a:rPr lang="en-US" altLang="en-US" sz="2200" dirty="0">
                <a:latin typeface="Arial" charset="0"/>
                <a:cs typeface="Arial" charset="0"/>
              </a:rPr>
              <a:t>1.7433 + 0.4497</a:t>
            </a:r>
            <a:r>
              <a:rPr lang="en-US" altLang="en-US" sz="2200" dirty="0">
                <a:latin typeface="Symbol" pitchFamily="18" charset="2"/>
                <a:cs typeface="Arial" charset="0"/>
              </a:rPr>
              <a:t>×</a:t>
            </a:r>
            <a:r>
              <a:rPr lang="en-US" altLang="en-US" sz="2200" dirty="0">
                <a:latin typeface="Arial" charset="0"/>
                <a:cs typeface="Arial" charset="0"/>
              </a:rPr>
              <a:t>0) = 0.9497</a:t>
            </a:r>
          </a:p>
          <a:p>
            <a:pPr eaLnBrk="1" hangingPunct="1">
              <a:buFont typeface="Wingdings 2" pitchFamily="18" charset="2"/>
              <a:buNone/>
            </a:pPr>
            <a:endParaRPr lang="en-US" altLang="en-US" sz="2200" dirty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200" dirty="0">
              <a:latin typeface="Arial" charset="0"/>
              <a:cs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BFF8104D-86AC-4025-B331-7C3FE7E4344F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latin typeface="Arial" charset="0"/>
            </a:endParaRPr>
          </a:p>
        </p:txBody>
      </p:sp>
      <p:grpSp>
        <p:nvGrpSpPr>
          <p:cNvPr id="21510" name="Group 30"/>
          <p:cNvGrpSpPr>
            <a:grpSpLocks/>
          </p:cNvGrpSpPr>
          <p:nvPr/>
        </p:nvGrpSpPr>
        <p:grpSpPr bwMode="auto">
          <a:xfrm>
            <a:off x="762000" y="1524000"/>
            <a:ext cx="5491163" cy="2949575"/>
            <a:chOff x="2133601" y="1143000"/>
            <a:chExt cx="5491162" cy="2950078"/>
          </a:xfrm>
        </p:grpSpPr>
        <p:sp>
          <p:nvSpPr>
            <p:cNvPr id="21511" name="Rectangle 19"/>
            <p:cNvSpPr>
              <a:spLocks noChangeArrowheads="1"/>
            </p:cNvSpPr>
            <p:nvPr/>
          </p:nvSpPr>
          <p:spPr bwMode="auto">
            <a:xfrm>
              <a:off x="6940281" y="3384550"/>
              <a:ext cx="684482" cy="708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16.2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0.0</a:t>
              </a:r>
            </a:p>
          </p:txBody>
        </p:sp>
        <p:grpSp>
          <p:nvGrpSpPr>
            <p:cNvPr id="21512" name="Group 29"/>
            <p:cNvGrpSpPr>
              <a:grpSpLocks/>
            </p:cNvGrpSpPr>
            <p:nvPr/>
          </p:nvGrpSpPr>
          <p:grpSpPr bwMode="auto">
            <a:xfrm>
              <a:off x="2133601" y="1143000"/>
              <a:ext cx="5491162" cy="2660650"/>
              <a:chOff x="2133601" y="1143000"/>
              <a:chExt cx="5491162" cy="2660650"/>
            </a:xfrm>
          </p:grpSpPr>
          <p:sp>
            <p:nvSpPr>
              <p:cNvPr id="21513" name="Rectangle 4"/>
              <p:cNvSpPr>
                <a:spLocks noChangeArrowheads="1"/>
              </p:cNvSpPr>
              <p:nvPr/>
            </p:nvSpPr>
            <p:spPr bwMode="auto">
              <a:xfrm>
                <a:off x="2133601" y="2290763"/>
                <a:ext cx="990600" cy="708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latin typeface="Arial" charset="0"/>
                  </a:rPr>
                  <a:t>20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latin typeface="Arial" charset="0"/>
                  </a:rPr>
                  <a:t>0.9497</a:t>
                </a:r>
              </a:p>
            </p:txBody>
          </p:sp>
          <p:grpSp>
            <p:nvGrpSpPr>
              <p:cNvPr id="21514" name="Group 14"/>
              <p:cNvGrpSpPr>
                <a:grpSpLocks/>
              </p:cNvGrpSpPr>
              <p:nvPr/>
            </p:nvGrpSpPr>
            <p:grpSpPr bwMode="auto">
              <a:xfrm>
                <a:off x="3044825" y="1590675"/>
                <a:ext cx="3979863" cy="2212975"/>
                <a:chOff x="1934" y="986"/>
                <a:chExt cx="2507" cy="1394"/>
              </a:xfrm>
            </p:grpSpPr>
            <p:grpSp>
              <p:nvGrpSpPr>
                <p:cNvPr id="21523" name="Group 7"/>
                <p:cNvGrpSpPr>
                  <a:grpSpLocks/>
                </p:cNvGrpSpPr>
                <p:nvPr/>
              </p:nvGrpSpPr>
              <p:grpSpPr bwMode="auto">
                <a:xfrm>
                  <a:off x="1934" y="1331"/>
                  <a:ext cx="1263" cy="705"/>
                  <a:chOff x="1934" y="1331"/>
                  <a:chExt cx="1263" cy="705"/>
                </a:xfrm>
              </p:grpSpPr>
              <p:sp>
                <p:nvSpPr>
                  <p:cNvPr id="21530" name="Line 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34" y="1331"/>
                    <a:ext cx="1263" cy="35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31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1934" y="1683"/>
                    <a:ext cx="1263" cy="35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524" name="Group 10"/>
                <p:cNvGrpSpPr>
                  <a:grpSpLocks/>
                </p:cNvGrpSpPr>
                <p:nvPr/>
              </p:nvGrpSpPr>
              <p:grpSpPr bwMode="auto">
                <a:xfrm>
                  <a:off x="3178" y="986"/>
                  <a:ext cx="1263" cy="705"/>
                  <a:chOff x="3178" y="986"/>
                  <a:chExt cx="1263" cy="705"/>
                </a:xfrm>
              </p:grpSpPr>
              <p:sp>
                <p:nvSpPr>
                  <p:cNvPr id="21528" name="Line 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78" y="986"/>
                    <a:ext cx="1263" cy="35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29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178" y="1339"/>
                    <a:ext cx="1263" cy="35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525" name="Group 13"/>
                <p:cNvGrpSpPr>
                  <a:grpSpLocks/>
                </p:cNvGrpSpPr>
                <p:nvPr/>
              </p:nvGrpSpPr>
              <p:grpSpPr bwMode="auto">
                <a:xfrm>
                  <a:off x="3172" y="1675"/>
                  <a:ext cx="1263" cy="705"/>
                  <a:chOff x="3172" y="1675"/>
                  <a:chExt cx="1263" cy="705"/>
                </a:xfrm>
              </p:grpSpPr>
              <p:sp>
                <p:nvSpPr>
                  <p:cNvPr id="21526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72" y="1675"/>
                    <a:ext cx="1263" cy="35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27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172" y="2028"/>
                    <a:ext cx="1263" cy="35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 type="none" w="sm" len="sm"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1515" name="Rectangle 15"/>
              <p:cNvSpPr>
                <a:spLocks noChangeArrowheads="1"/>
              </p:cNvSpPr>
              <p:nvPr/>
            </p:nvSpPr>
            <p:spPr bwMode="auto">
              <a:xfrm>
                <a:off x="4729163" y="1714500"/>
                <a:ext cx="471283" cy="400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22</a:t>
                </a:r>
              </a:p>
            </p:txBody>
          </p:sp>
          <p:sp>
            <p:nvSpPr>
              <p:cNvPr id="21516" name="Rectangle 16"/>
              <p:cNvSpPr>
                <a:spLocks noChangeArrowheads="1"/>
              </p:cNvSpPr>
              <p:nvPr/>
            </p:nvSpPr>
            <p:spPr bwMode="auto">
              <a:xfrm>
                <a:off x="4829175" y="2822575"/>
                <a:ext cx="471283" cy="400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18</a:t>
                </a:r>
              </a:p>
            </p:txBody>
          </p:sp>
          <p:sp>
            <p:nvSpPr>
              <p:cNvPr id="21517" name="Rectangle 17"/>
              <p:cNvSpPr>
                <a:spLocks noChangeArrowheads="1"/>
              </p:cNvSpPr>
              <p:nvPr/>
            </p:nvSpPr>
            <p:spPr bwMode="auto">
              <a:xfrm>
                <a:off x="6940281" y="1143000"/>
                <a:ext cx="684482" cy="708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24.2</a:t>
                </a:r>
              </a:p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3.2</a:t>
                </a:r>
              </a:p>
            </p:txBody>
          </p:sp>
          <p:sp>
            <p:nvSpPr>
              <p:cNvPr id="21518" name="Rectangle 18"/>
              <p:cNvSpPr>
                <a:spLocks noChangeArrowheads="1"/>
              </p:cNvSpPr>
              <p:nvPr/>
            </p:nvSpPr>
            <p:spPr bwMode="auto">
              <a:xfrm>
                <a:off x="6940281" y="2246313"/>
                <a:ext cx="684482" cy="708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19.8</a:t>
                </a:r>
              </a:p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0.0</a:t>
                </a:r>
              </a:p>
            </p:txBody>
          </p:sp>
          <p:sp>
            <p:nvSpPr>
              <p:cNvPr id="21519" name="Rectangle 20"/>
              <p:cNvSpPr>
                <a:spLocks noChangeArrowheads="1"/>
              </p:cNvSpPr>
              <p:nvPr/>
            </p:nvSpPr>
            <p:spPr bwMode="auto">
              <a:xfrm>
                <a:off x="4473575" y="2209800"/>
                <a:ext cx="969817" cy="400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latin typeface="Arial" charset="0"/>
                  </a:rPr>
                  <a:t>1.7433</a:t>
                </a:r>
              </a:p>
            </p:txBody>
          </p:sp>
          <p:sp>
            <p:nvSpPr>
              <p:cNvPr id="21520" name="Rectangle 21"/>
              <p:cNvSpPr>
                <a:spLocks noChangeArrowheads="1"/>
              </p:cNvSpPr>
              <p:nvPr/>
            </p:nvSpPr>
            <p:spPr bwMode="auto">
              <a:xfrm>
                <a:off x="4791075" y="3332163"/>
                <a:ext cx="541815" cy="400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0.0</a:t>
                </a:r>
              </a:p>
            </p:txBody>
          </p:sp>
          <p:sp>
            <p:nvSpPr>
              <p:cNvPr id="21521" name="Rectangle 22"/>
              <p:cNvSpPr>
                <a:spLocks noChangeArrowheads="1"/>
              </p:cNvSpPr>
              <p:nvPr/>
            </p:nvSpPr>
            <p:spPr bwMode="auto">
              <a:xfrm>
                <a:off x="3375025" y="2506663"/>
                <a:ext cx="354013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A</a:t>
                </a:r>
              </a:p>
            </p:txBody>
          </p:sp>
          <p:sp>
            <p:nvSpPr>
              <p:cNvPr id="21522" name="Rectangle 23"/>
              <p:cNvSpPr>
                <a:spLocks noChangeArrowheads="1"/>
              </p:cNvSpPr>
              <p:nvPr/>
            </p:nvSpPr>
            <p:spPr bwMode="auto">
              <a:xfrm>
                <a:off x="5410200" y="1981200"/>
                <a:ext cx="304800" cy="400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Arial" charset="0"/>
                  </a:rPr>
                  <a:t>B</a:t>
                </a:r>
              </a:p>
            </p:txBody>
          </p:sp>
        </p:grp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en-US" sz="4000"/>
              <a:t>A Put Option Example</a:t>
            </a:r>
            <a:br>
              <a:rPr lang="en-US" altLang="en-US"/>
            </a:br>
            <a:r>
              <a:rPr lang="en-US" altLang="en-US" sz="2200"/>
              <a:t>Figure 13.7, page 284</a:t>
            </a:r>
            <a:endParaRPr lang="en-US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4724400"/>
            <a:ext cx="6172200" cy="1219200"/>
          </a:xfrm>
        </p:spPr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K </a:t>
            </a:r>
            <a:r>
              <a:rPr lang="en-US" sz="2400" dirty="0">
                <a:latin typeface="Arial" charset="0"/>
                <a:cs typeface="Arial" charset="0"/>
              </a:rPr>
              <a:t>= 52, time step</a:t>
            </a:r>
            <a:r>
              <a:rPr lang="en-US" sz="24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Arial" charset="0"/>
                <a:cs typeface="Arial" charset="0"/>
              </a:rPr>
              <a:t>= 1 year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400" i="1" dirty="0">
                <a:latin typeface="Times New Roman" pitchFamily="18" charset="0"/>
                <a:cs typeface="Arial" charset="0"/>
              </a:rPr>
              <a:t>r </a:t>
            </a:r>
            <a:r>
              <a:rPr lang="en-US" sz="2400" dirty="0">
                <a:latin typeface="Arial" charset="0"/>
                <a:cs typeface="Arial" charset="0"/>
              </a:rPr>
              <a:t>= 5%, </a:t>
            </a:r>
            <a:r>
              <a:rPr lang="en-US" sz="2400" i="1" dirty="0">
                <a:latin typeface="+mj-lt"/>
                <a:cs typeface="Arial" charset="0"/>
              </a:rPr>
              <a:t>u </a:t>
            </a:r>
            <a:r>
              <a:rPr lang="en-US" sz="2400" dirty="0">
                <a:latin typeface="Arial" charset="0"/>
                <a:cs typeface="Arial" charset="0"/>
              </a:rPr>
              <a:t>=1.2, </a:t>
            </a:r>
            <a:r>
              <a:rPr lang="en-US" sz="2400" i="1" dirty="0">
                <a:latin typeface="+mj-lt"/>
                <a:cs typeface="Arial" charset="0"/>
              </a:rPr>
              <a:t>d </a:t>
            </a:r>
            <a:r>
              <a:rPr lang="en-US" sz="2400" dirty="0">
                <a:latin typeface="Arial" charset="0"/>
                <a:cs typeface="Arial" charset="0"/>
              </a:rPr>
              <a:t>= 0.8, </a:t>
            </a:r>
            <a:r>
              <a:rPr lang="en-US" sz="2400" i="1" dirty="0">
                <a:latin typeface="+mj-lt"/>
                <a:cs typeface="Arial" charset="0"/>
              </a:rPr>
              <a:t>p </a:t>
            </a:r>
            <a:r>
              <a:rPr lang="en-US" sz="2400" dirty="0">
                <a:latin typeface="Arial" charset="0"/>
                <a:cs typeface="Arial" charset="0"/>
              </a:rPr>
              <a:t>= 0.6282</a:t>
            </a:r>
            <a:r>
              <a:rPr lang="en-US" dirty="0">
                <a:latin typeface="Arial" charset="0"/>
                <a:cs typeface="Arial" charset="0"/>
              </a:rPr>
              <a:t>							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D269E2A-C039-4492-8FEE-FCCFD0A7A461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latin typeface="Arial" charset="0"/>
            </a:endParaRPr>
          </a:p>
        </p:txBody>
      </p:sp>
      <p:grpSp>
        <p:nvGrpSpPr>
          <p:cNvPr id="22534" name="Group 28"/>
          <p:cNvGrpSpPr>
            <a:grpSpLocks/>
          </p:cNvGrpSpPr>
          <p:nvPr/>
        </p:nvGrpSpPr>
        <p:grpSpPr bwMode="auto">
          <a:xfrm>
            <a:off x="1219048" y="1905000"/>
            <a:ext cx="4922990" cy="2384425"/>
            <a:chOff x="1404" y="1426"/>
            <a:chExt cx="3487" cy="1858"/>
          </a:xfrm>
        </p:grpSpPr>
        <p:sp>
          <p:nvSpPr>
            <p:cNvPr id="22535" name="Rectangle 4"/>
            <p:cNvSpPr>
              <a:spLocks noChangeArrowheads="1"/>
            </p:cNvSpPr>
            <p:nvPr/>
          </p:nvSpPr>
          <p:spPr bwMode="auto">
            <a:xfrm>
              <a:off x="1404" y="2149"/>
              <a:ext cx="687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charset="0"/>
                </a:rPr>
                <a:t>50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charset="0"/>
                </a:rPr>
                <a:t>4.1923</a:t>
              </a:r>
            </a:p>
          </p:txBody>
        </p:sp>
        <p:grpSp>
          <p:nvGrpSpPr>
            <p:cNvPr id="22536" name="Group 14"/>
            <p:cNvGrpSpPr>
              <a:grpSpLocks/>
            </p:cNvGrpSpPr>
            <p:nvPr/>
          </p:nvGrpSpPr>
          <p:grpSpPr bwMode="auto">
            <a:xfrm>
              <a:off x="2140" y="1708"/>
              <a:ext cx="2507" cy="1394"/>
              <a:chOff x="2140" y="1708"/>
              <a:chExt cx="2507" cy="1394"/>
            </a:xfrm>
          </p:grpSpPr>
          <p:grpSp>
            <p:nvGrpSpPr>
              <p:cNvPr id="22544" name="Group 7"/>
              <p:cNvGrpSpPr>
                <a:grpSpLocks/>
              </p:cNvGrpSpPr>
              <p:nvPr/>
            </p:nvGrpSpPr>
            <p:grpSpPr bwMode="auto">
              <a:xfrm>
                <a:off x="2140" y="2053"/>
                <a:ext cx="1263" cy="705"/>
                <a:chOff x="2140" y="2053"/>
                <a:chExt cx="1263" cy="705"/>
              </a:xfrm>
            </p:grpSpPr>
            <p:sp>
              <p:nvSpPr>
                <p:cNvPr id="22551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140" y="2053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2" name="Line 6"/>
                <p:cNvSpPr>
                  <a:spLocks noChangeShapeType="1"/>
                </p:cNvSpPr>
                <p:nvPr/>
              </p:nvSpPr>
              <p:spPr bwMode="auto">
                <a:xfrm>
                  <a:off x="2140" y="2405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545" name="Group 10"/>
              <p:cNvGrpSpPr>
                <a:grpSpLocks/>
              </p:cNvGrpSpPr>
              <p:nvPr/>
            </p:nvGrpSpPr>
            <p:grpSpPr bwMode="auto">
              <a:xfrm>
                <a:off x="3384" y="1708"/>
                <a:ext cx="1263" cy="705"/>
                <a:chOff x="3384" y="1708"/>
                <a:chExt cx="1263" cy="705"/>
              </a:xfrm>
            </p:grpSpPr>
            <p:sp>
              <p:nvSpPr>
                <p:cNvPr id="22549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384" y="1708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50" name="Line 9"/>
                <p:cNvSpPr>
                  <a:spLocks noChangeShapeType="1"/>
                </p:cNvSpPr>
                <p:nvPr/>
              </p:nvSpPr>
              <p:spPr bwMode="auto">
                <a:xfrm>
                  <a:off x="3384" y="2061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546" name="Group 13"/>
              <p:cNvGrpSpPr>
                <a:grpSpLocks/>
              </p:cNvGrpSpPr>
              <p:nvPr/>
            </p:nvGrpSpPr>
            <p:grpSpPr bwMode="auto">
              <a:xfrm>
                <a:off x="3378" y="2397"/>
                <a:ext cx="1263" cy="705"/>
                <a:chOff x="3378" y="2397"/>
                <a:chExt cx="1263" cy="705"/>
              </a:xfrm>
            </p:grpSpPr>
            <p:sp>
              <p:nvSpPr>
                <p:cNvPr id="22547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378" y="2397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548" name="Line 12"/>
                <p:cNvSpPr>
                  <a:spLocks noChangeShapeType="1"/>
                </p:cNvSpPr>
                <p:nvPr/>
              </p:nvSpPr>
              <p:spPr bwMode="auto">
                <a:xfrm>
                  <a:off x="3378" y="2750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2537" name="Rectangle 15"/>
            <p:cNvSpPr>
              <a:spLocks noChangeArrowheads="1"/>
            </p:cNvSpPr>
            <p:nvPr/>
          </p:nvSpPr>
          <p:spPr bwMode="auto">
            <a:xfrm>
              <a:off x="3201" y="1786"/>
              <a:ext cx="2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60</a:t>
              </a:r>
            </a:p>
          </p:txBody>
        </p:sp>
        <p:sp>
          <p:nvSpPr>
            <p:cNvPr id="22538" name="Rectangle 16"/>
            <p:cNvSpPr>
              <a:spLocks noChangeArrowheads="1"/>
            </p:cNvSpPr>
            <p:nvPr/>
          </p:nvSpPr>
          <p:spPr bwMode="auto">
            <a:xfrm>
              <a:off x="3264" y="2484"/>
              <a:ext cx="2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40</a:t>
              </a:r>
            </a:p>
          </p:txBody>
        </p:sp>
        <p:sp>
          <p:nvSpPr>
            <p:cNvPr id="22539" name="Rectangle 17"/>
            <p:cNvSpPr>
              <a:spLocks noChangeArrowheads="1"/>
            </p:cNvSpPr>
            <p:nvPr/>
          </p:nvSpPr>
          <p:spPr bwMode="auto">
            <a:xfrm>
              <a:off x="4594" y="1426"/>
              <a:ext cx="29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72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0</a:t>
              </a:r>
            </a:p>
          </p:txBody>
        </p:sp>
        <p:sp>
          <p:nvSpPr>
            <p:cNvPr id="22540" name="Rectangle 18"/>
            <p:cNvSpPr>
              <a:spLocks noChangeArrowheads="1"/>
            </p:cNvSpPr>
            <p:nvPr/>
          </p:nvSpPr>
          <p:spPr bwMode="auto">
            <a:xfrm>
              <a:off x="4594" y="2121"/>
              <a:ext cx="29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48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4</a:t>
              </a:r>
            </a:p>
          </p:txBody>
        </p:sp>
        <p:sp>
          <p:nvSpPr>
            <p:cNvPr id="22541" name="Rectangle 19"/>
            <p:cNvSpPr>
              <a:spLocks noChangeArrowheads="1"/>
            </p:cNvSpPr>
            <p:nvPr/>
          </p:nvSpPr>
          <p:spPr bwMode="auto">
            <a:xfrm>
              <a:off x="4594" y="2838"/>
              <a:ext cx="29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32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20</a:t>
              </a:r>
            </a:p>
          </p:txBody>
        </p:sp>
        <p:sp>
          <p:nvSpPr>
            <p:cNvPr id="22542" name="Rectangle 20"/>
            <p:cNvSpPr>
              <a:spLocks noChangeArrowheads="1"/>
            </p:cNvSpPr>
            <p:nvPr/>
          </p:nvSpPr>
          <p:spPr bwMode="auto">
            <a:xfrm>
              <a:off x="3040" y="2079"/>
              <a:ext cx="685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1.4147</a:t>
              </a:r>
            </a:p>
          </p:txBody>
        </p:sp>
        <p:sp>
          <p:nvSpPr>
            <p:cNvPr id="22543" name="Rectangle 21"/>
            <p:cNvSpPr>
              <a:spLocks noChangeArrowheads="1"/>
            </p:cNvSpPr>
            <p:nvPr/>
          </p:nvSpPr>
          <p:spPr bwMode="auto">
            <a:xfrm>
              <a:off x="3067" y="2792"/>
              <a:ext cx="766" cy="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9.4636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1E37-368E-494C-8E4B-BFF61DD0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DE08-77F3-D84D-90DE-E036D074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Binomial model for asset prices</a:t>
            </a:r>
          </a:p>
          <a:p>
            <a:r>
              <a:rPr lang="en-US" sz="2400" dirty="0"/>
              <a:t>Pricing a European option in the binomial model</a:t>
            </a:r>
          </a:p>
          <a:p>
            <a:r>
              <a:rPr lang="en-US" sz="2400" dirty="0"/>
              <a:t>Risk-neutral valuation</a:t>
            </a:r>
          </a:p>
          <a:p>
            <a:r>
              <a:rPr lang="en-US" sz="2400" dirty="0"/>
              <a:t>American options in the binomial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89821-21E7-2F4D-B315-A08115C65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B1EA6-6F8C-442B-8DAC-FB21A2111C2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884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What Happens When the Put Option is American </a:t>
            </a:r>
            <a:r>
              <a:rPr lang="en-US" sz="2200" dirty="0"/>
              <a:t>(Figure 13.8, page 285)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A3E8CAD-6061-4F7E-B3B3-5D23D13894A8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latin typeface="Arial" charset="0"/>
            </a:endParaRPr>
          </a:p>
        </p:txBody>
      </p:sp>
      <p:grpSp>
        <p:nvGrpSpPr>
          <p:cNvPr id="23558" name="Group 28"/>
          <p:cNvGrpSpPr>
            <a:grpSpLocks/>
          </p:cNvGrpSpPr>
          <p:nvPr/>
        </p:nvGrpSpPr>
        <p:grpSpPr bwMode="auto">
          <a:xfrm>
            <a:off x="2667000" y="2095500"/>
            <a:ext cx="5314950" cy="2949575"/>
            <a:chOff x="1680" y="1320"/>
            <a:chExt cx="3348" cy="1858"/>
          </a:xfrm>
        </p:grpSpPr>
        <p:sp>
          <p:nvSpPr>
            <p:cNvPr id="23560" name="Rectangle 4"/>
            <p:cNvSpPr>
              <a:spLocks noChangeArrowheads="1"/>
            </p:cNvSpPr>
            <p:nvPr/>
          </p:nvSpPr>
          <p:spPr bwMode="auto">
            <a:xfrm>
              <a:off x="1680" y="2043"/>
              <a:ext cx="672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50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5.0894</a:t>
              </a:r>
            </a:p>
          </p:txBody>
        </p:sp>
        <p:grpSp>
          <p:nvGrpSpPr>
            <p:cNvPr id="23561" name="Group 14"/>
            <p:cNvGrpSpPr>
              <a:grpSpLocks/>
            </p:cNvGrpSpPr>
            <p:nvPr/>
          </p:nvGrpSpPr>
          <p:grpSpPr bwMode="auto">
            <a:xfrm>
              <a:off x="2277" y="1602"/>
              <a:ext cx="2507" cy="1394"/>
              <a:chOff x="2277" y="1602"/>
              <a:chExt cx="2507" cy="1394"/>
            </a:xfrm>
          </p:grpSpPr>
          <p:grpSp>
            <p:nvGrpSpPr>
              <p:cNvPr id="23570" name="Group 7"/>
              <p:cNvGrpSpPr>
                <a:grpSpLocks/>
              </p:cNvGrpSpPr>
              <p:nvPr/>
            </p:nvGrpSpPr>
            <p:grpSpPr bwMode="auto">
              <a:xfrm>
                <a:off x="2277" y="1968"/>
                <a:ext cx="1290" cy="684"/>
                <a:chOff x="2277" y="1968"/>
                <a:chExt cx="1290" cy="684"/>
              </a:xfrm>
            </p:grpSpPr>
            <p:sp>
              <p:nvSpPr>
                <p:cNvPr id="23577" name="Line 5"/>
                <p:cNvSpPr>
                  <a:spLocks noChangeShapeType="1"/>
                </p:cNvSpPr>
                <p:nvPr/>
              </p:nvSpPr>
              <p:spPr bwMode="auto">
                <a:xfrm flipV="1">
                  <a:off x="2304" y="1968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8" name="Line 6"/>
                <p:cNvSpPr>
                  <a:spLocks noChangeShapeType="1"/>
                </p:cNvSpPr>
                <p:nvPr/>
              </p:nvSpPr>
              <p:spPr bwMode="auto">
                <a:xfrm>
                  <a:off x="2277" y="2299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571" name="Group 10"/>
              <p:cNvGrpSpPr>
                <a:grpSpLocks/>
              </p:cNvGrpSpPr>
              <p:nvPr/>
            </p:nvGrpSpPr>
            <p:grpSpPr bwMode="auto">
              <a:xfrm>
                <a:off x="3521" y="1602"/>
                <a:ext cx="1263" cy="705"/>
                <a:chOff x="3521" y="1602"/>
                <a:chExt cx="1263" cy="705"/>
              </a:xfrm>
            </p:grpSpPr>
            <p:sp>
              <p:nvSpPr>
                <p:cNvPr id="23575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521" y="1602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6" name="Line 9"/>
                <p:cNvSpPr>
                  <a:spLocks noChangeShapeType="1"/>
                </p:cNvSpPr>
                <p:nvPr/>
              </p:nvSpPr>
              <p:spPr bwMode="auto">
                <a:xfrm>
                  <a:off x="3521" y="1955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572" name="Group 13"/>
              <p:cNvGrpSpPr>
                <a:grpSpLocks/>
              </p:cNvGrpSpPr>
              <p:nvPr/>
            </p:nvGrpSpPr>
            <p:grpSpPr bwMode="auto">
              <a:xfrm>
                <a:off x="3515" y="2291"/>
                <a:ext cx="1263" cy="705"/>
                <a:chOff x="3515" y="2291"/>
                <a:chExt cx="1263" cy="705"/>
              </a:xfrm>
            </p:grpSpPr>
            <p:sp>
              <p:nvSpPr>
                <p:cNvPr id="2357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3515" y="2291"/>
                  <a:ext cx="1263" cy="35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74" name="Line 12"/>
                <p:cNvSpPr>
                  <a:spLocks noChangeShapeType="1"/>
                </p:cNvSpPr>
                <p:nvPr/>
              </p:nvSpPr>
              <p:spPr bwMode="auto">
                <a:xfrm>
                  <a:off x="3515" y="2644"/>
                  <a:ext cx="1263" cy="3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 type="none" w="sm" len="sm"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3562" name="Rectangle 15"/>
            <p:cNvSpPr>
              <a:spLocks noChangeArrowheads="1"/>
            </p:cNvSpPr>
            <p:nvPr/>
          </p:nvSpPr>
          <p:spPr bwMode="auto">
            <a:xfrm>
              <a:off x="3338" y="1680"/>
              <a:ext cx="2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60</a:t>
              </a:r>
            </a:p>
          </p:txBody>
        </p:sp>
        <p:sp>
          <p:nvSpPr>
            <p:cNvPr id="23563" name="Rectangle 16"/>
            <p:cNvSpPr>
              <a:spLocks noChangeArrowheads="1"/>
            </p:cNvSpPr>
            <p:nvPr/>
          </p:nvSpPr>
          <p:spPr bwMode="auto">
            <a:xfrm>
              <a:off x="3401" y="2378"/>
              <a:ext cx="2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40</a:t>
              </a:r>
            </a:p>
          </p:txBody>
        </p:sp>
        <p:sp>
          <p:nvSpPr>
            <p:cNvPr id="23564" name="Rectangle 17"/>
            <p:cNvSpPr>
              <a:spLocks noChangeArrowheads="1"/>
            </p:cNvSpPr>
            <p:nvPr/>
          </p:nvSpPr>
          <p:spPr bwMode="auto">
            <a:xfrm>
              <a:off x="4731" y="1320"/>
              <a:ext cx="29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72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0</a:t>
              </a:r>
            </a:p>
          </p:txBody>
        </p:sp>
        <p:sp>
          <p:nvSpPr>
            <p:cNvPr id="23565" name="Rectangle 18"/>
            <p:cNvSpPr>
              <a:spLocks noChangeArrowheads="1"/>
            </p:cNvSpPr>
            <p:nvPr/>
          </p:nvSpPr>
          <p:spPr bwMode="auto">
            <a:xfrm>
              <a:off x="4731" y="2015"/>
              <a:ext cx="29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48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4</a:t>
              </a:r>
            </a:p>
          </p:txBody>
        </p:sp>
        <p:sp>
          <p:nvSpPr>
            <p:cNvPr id="23566" name="Rectangle 19"/>
            <p:cNvSpPr>
              <a:spLocks noChangeArrowheads="1"/>
            </p:cNvSpPr>
            <p:nvPr/>
          </p:nvSpPr>
          <p:spPr bwMode="auto">
            <a:xfrm>
              <a:off x="4731" y="2732"/>
              <a:ext cx="29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32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20</a:t>
              </a:r>
            </a:p>
          </p:txBody>
        </p:sp>
        <p:sp>
          <p:nvSpPr>
            <p:cNvPr id="23567" name="Rectangle 20"/>
            <p:cNvSpPr>
              <a:spLocks noChangeArrowheads="1"/>
            </p:cNvSpPr>
            <p:nvPr/>
          </p:nvSpPr>
          <p:spPr bwMode="auto">
            <a:xfrm>
              <a:off x="3177" y="2016"/>
              <a:ext cx="6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Arial" charset="0"/>
                </a:rPr>
                <a:t>1.4147</a:t>
              </a:r>
            </a:p>
          </p:txBody>
        </p:sp>
        <p:sp>
          <p:nvSpPr>
            <p:cNvPr id="23568" name="Rectangle 21"/>
            <p:cNvSpPr>
              <a:spLocks noChangeArrowheads="1"/>
            </p:cNvSpPr>
            <p:nvPr/>
          </p:nvSpPr>
          <p:spPr bwMode="auto">
            <a:xfrm>
              <a:off x="2524" y="2735"/>
              <a:ext cx="16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C00000"/>
                  </a:solidFill>
                  <a:latin typeface="Arial" charset="0"/>
                </a:rPr>
                <a:t>max(9.46,12.0)=12.0</a:t>
              </a:r>
            </a:p>
          </p:txBody>
        </p:sp>
        <p:sp>
          <p:nvSpPr>
            <p:cNvPr id="23569" name="Rectangle 24"/>
            <p:cNvSpPr>
              <a:spLocks noChangeArrowheads="1"/>
            </p:cNvSpPr>
            <p:nvPr/>
          </p:nvSpPr>
          <p:spPr bwMode="auto">
            <a:xfrm>
              <a:off x="3800" y="2535"/>
              <a:ext cx="23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C00000"/>
                  </a:solidFill>
                  <a:latin typeface="Arial" charset="0"/>
                </a:rPr>
                <a:t>C</a:t>
              </a:r>
            </a:p>
          </p:txBody>
        </p:sp>
      </p:grpSp>
      <p:sp>
        <p:nvSpPr>
          <p:cNvPr id="23559" name="TextBox 30"/>
          <p:cNvSpPr txBox="1">
            <a:spLocks noChangeArrowheads="1"/>
          </p:cNvSpPr>
          <p:nvPr/>
        </p:nvSpPr>
        <p:spPr bwMode="auto">
          <a:xfrm>
            <a:off x="533400" y="4114800"/>
            <a:ext cx="30480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latin typeface="Arial" charset="0"/>
              </a:rPr>
              <a:t>The American feature increases the value at node C from 9.4636 to 12.0000.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CA" altLang="en-US" sz="1800">
              <a:latin typeface="Arial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CA" altLang="en-US" sz="1800">
                <a:latin typeface="Arial" charset="0"/>
              </a:rPr>
              <a:t>This increases the value of the option from 4.1923 to 5.0894.</a:t>
            </a:r>
            <a:endParaRPr lang="en-US" altLang="en-US" sz="180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3329-2F36-41FD-B8E1-A154609C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Volatility </a:t>
            </a:r>
            <a:r>
              <a:rPr lang="en-US" dirty="0">
                <a:latin typeface="Symbol" pitchFamily="2" charset="2"/>
              </a:rPr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ED4FC-5757-4BD3-8334-10C51F908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63" y="2147888"/>
            <a:ext cx="8212137" cy="4114800"/>
          </a:xfrm>
        </p:spPr>
        <p:txBody>
          <a:bodyPr/>
          <a:lstStyle/>
          <a:p>
            <a:r>
              <a:rPr lang="en-US" sz="2400" dirty="0"/>
              <a:t>The stock price volatility is defined such that the standard deviation of the stock price over time </a:t>
            </a:r>
            <a:r>
              <a:rPr lang="en-US" sz="2400" i="1" dirty="0"/>
              <a:t>T</a:t>
            </a:r>
            <a:r>
              <a:rPr lang="en-US" sz="2400" dirty="0"/>
              <a:t> is</a:t>
            </a:r>
          </a:p>
          <a:p>
            <a:r>
              <a:rPr lang="en-US" sz="2400" dirty="0"/>
              <a:t>Equivalently, the variance of the stock price is</a:t>
            </a:r>
          </a:p>
          <a:p>
            <a:r>
              <a:rPr lang="en-US" sz="2400" dirty="0"/>
              <a:t>Recall that the variance of a random variable </a:t>
            </a:r>
            <a:r>
              <a:rPr lang="en-US" sz="2400" i="1" dirty="0"/>
              <a:t>X</a:t>
            </a:r>
            <a:r>
              <a:rPr lang="en-US" sz="2400" dirty="0"/>
              <a:t> is 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and the standard deviation is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B968B-41FB-498A-9642-A2E6AD8C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B1EA6-6F8C-442B-8DAC-FB21A2111C2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8B0DC-B0F0-2C4D-BA13-E9A30CA19DBF}"/>
                  </a:ext>
                </a:extLst>
              </p:cNvPr>
              <p:cNvSpPr txBox="1"/>
              <p:nvPr/>
            </p:nvSpPr>
            <p:spPr>
              <a:xfrm>
                <a:off x="7505700" y="2514600"/>
                <a:ext cx="663580" cy="410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A8B0DC-B0F0-2C4D-BA13-E9A30CA19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700" y="2514600"/>
                <a:ext cx="663580" cy="410433"/>
              </a:xfrm>
              <a:prstGeom prst="rect">
                <a:avLst/>
              </a:prstGeom>
              <a:blipFill>
                <a:blip r:embed="rId2"/>
                <a:stretch>
                  <a:fillRect l="-3774" r="-754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831B82-BE04-5640-9D00-3DE5E5A7E273}"/>
                  </a:ext>
                </a:extLst>
              </p:cNvPr>
              <p:cNvSpPr txBox="1"/>
              <p:nvPr/>
            </p:nvSpPr>
            <p:spPr>
              <a:xfrm>
                <a:off x="6891108" y="3003844"/>
                <a:ext cx="6145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831B82-BE04-5640-9D00-3DE5E5A7E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108" y="3003844"/>
                <a:ext cx="614592" cy="369332"/>
              </a:xfrm>
              <a:prstGeom prst="rect">
                <a:avLst/>
              </a:prstGeom>
              <a:blipFill>
                <a:blip r:embed="rId3"/>
                <a:stretch>
                  <a:fillRect l="-4082" r="-816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CBC0E3-A23C-ED48-AF06-0C7AC23AE83E}"/>
                  </a:ext>
                </a:extLst>
              </p:cNvPr>
              <p:cNvSpPr txBox="1"/>
              <p:nvPr/>
            </p:nvSpPr>
            <p:spPr>
              <a:xfrm>
                <a:off x="3006666" y="4205288"/>
                <a:ext cx="3603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CBC0E3-A23C-ED48-AF06-0C7AC23AE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666" y="4205288"/>
                <a:ext cx="3603935" cy="369332"/>
              </a:xfrm>
              <a:prstGeom prst="rect">
                <a:avLst/>
              </a:prstGeom>
              <a:blipFill>
                <a:blip r:embed="rId4"/>
                <a:stretch>
                  <a:fillRect l="-35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9B7F07-E2F1-BE44-A8E6-1125D6EF6605}"/>
                  </a:ext>
                </a:extLst>
              </p:cNvPr>
              <p:cNvSpPr txBox="1"/>
              <p:nvPr/>
            </p:nvSpPr>
            <p:spPr>
              <a:xfrm>
                <a:off x="3124200" y="5507521"/>
                <a:ext cx="2872902" cy="396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𝑠𝑡𝑑𝑒𝑣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9B7F07-E2F1-BE44-A8E6-1125D6EF6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5507521"/>
                <a:ext cx="2872902" cy="396840"/>
              </a:xfrm>
              <a:prstGeom prst="rect">
                <a:avLst/>
              </a:prstGeom>
              <a:blipFill>
                <a:blip r:embed="rId5"/>
                <a:stretch>
                  <a:fillRect l="-1762" t="-6250" r="-3084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3042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Choosing u and 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47888"/>
            <a:ext cx="8153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sz="2400" dirty="0">
                <a:latin typeface="Arial" charset="0"/>
                <a:cs typeface="Arial" charset="0"/>
              </a:rPr>
              <a:t>One way of matching the volatility is to set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	where </a:t>
            </a:r>
            <a:r>
              <a:rPr lang="en-US" altLang="en-US" sz="2400" dirty="0">
                <a:latin typeface="Symbol" pitchFamily="18" charset="2"/>
                <a:cs typeface="Arial" charset="0"/>
              </a:rPr>
              <a:t>s</a:t>
            </a:r>
            <a:r>
              <a:rPr lang="en-US" altLang="en-US" sz="2400" dirty="0">
                <a:latin typeface="Arial" charset="0"/>
                <a:cs typeface="Arial" charset="0"/>
              </a:rPr>
              <a:t> is the volatility and</a:t>
            </a:r>
            <a:r>
              <a:rPr lang="en-US" altLang="en-US" sz="2400" dirty="0">
                <a:latin typeface="Symbol" pitchFamily="18" charset="2"/>
                <a:cs typeface="Arial" charset="0"/>
              </a:rPr>
              <a:t> D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t</a:t>
            </a:r>
            <a:r>
              <a:rPr lang="en-US" altLang="en-US" sz="2400" dirty="0">
                <a:latin typeface="Arial" charset="0"/>
                <a:cs typeface="Arial" charset="0"/>
              </a:rPr>
              <a:t> is the length of the time step.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Arial" charset="0"/>
                <a:cs typeface="Arial" charset="0"/>
              </a:rPr>
              <a:t>    This is the approach used by Cox, Ross and Rubinstein but it is not unique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9BD50F6-7555-42CC-890E-5F8B4EA20CD0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latin typeface="Arial" charset="0"/>
            </a:endParaRPr>
          </a:p>
        </p:txBody>
      </p:sp>
      <p:graphicFrame>
        <p:nvGraphicFramePr>
          <p:cNvPr id="2560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966843"/>
              </p:ext>
            </p:extLst>
          </p:nvPr>
        </p:nvGraphicFramePr>
        <p:xfrm>
          <a:off x="2895600" y="2895600"/>
          <a:ext cx="23622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77900" imgH="508000" progId="Equation.3">
                  <p:embed/>
                </p:oleObj>
              </mc:Choice>
              <mc:Fallback>
                <p:oleObj name="Equation" r:id="rId5" imgW="977900" imgH="5080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95600"/>
                        <a:ext cx="23622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95794-9F02-46FB-9B95-506B1306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Risk-Neutral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251BB-D46B-4271-B41A-79F71BF0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summary, we can price any derivative by taking expectations of its payoff with respect to market implied, or risk-neutral probabilities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7DC5C-DF5A-4BA2-A5A5-2726C3FE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B1EA6-6F8C-442B-8DAC-FB21A2111C2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CEF4DA-2ED6-604C-B7DA-B155684F86C0}"/>
                  </a:ext>
                </a:extLst>
              </p:cNvPr>
              <p:cNvSpPr txBox="1"/>
              <p:nvPr/>
            </p:nvSpPr>
            <p:spPr>
              <a:xfrm>
                <a:off x="990600" y="3657600"/>
                <a:ext cx="1658980" cy="741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CEF4DA-2ED6-604C-B7DA-B155684F8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657600"/>
                <a:ext cx="1658980" cy="741357"/>
              </a:xfrm>
              <a:prstGeom prst="rect">
                <a:avLst/>
              </a:prstGeom>
              <a:blipFill>
                <a:blip r:embed="rId2"/>
                <a:stretch>
                  <a:fillRect l="-3030" r="-2273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11">
            <a:extLst>
              <a:ext uri="{FF2B5EF4-FFF2-40B4-BE49-F238E27FC236}">
                <a16:creationId xmlns:a16="http://schemas.microsoft.com/office/drawing/2014/main" id="{0A8C103B-0AE6-8641-A58F-FB0602167089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619500"/>
            <a:ext cx="3548512" cy="1961757"/>
            <a:chOff x="1935" y="1210"/>
            <a:chExt cx="2118" cy="1427"/>
          </a:xfrm>
        </p:grpSpPr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D8F24EAA-CA3F-124F-98BF-C3127624F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8" y="1480"/>
              <a:ext cx="1263" cy="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BD3DCFB0-5BD2-3D41-A948-8948CC285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8" y="1940"/>
              <a:ext cx="1263" cy="4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16881A7C-41E8-8748-8D55-2E575C3D4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210"/>
              <a:ext cx="322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 dirty="0">
                  <a:latin typeface="Times New Roman" pitchFamily="18" charset="0"/>
                </a:rPr>
                <a:t>S</a:t>
              </a:r>
              <a:r>
                <a:rPr lang="en-CA" altLang="en-US" sz="2000" baseline="-25000" dirty="0">
                  <a:latin typeface="Times New Roman" pitchFamily="18" charset="0"/>
                </a:rPr>
                <a:t>0</a:t>
              </a:r>
              <a:r>
                <a:rPr lang="en-US" altLang="en-US" sz="2000" i="1" dirty="0">
                  <a:latin typeface="Times New Roman" pitchFamily="18" charset="0"/>
                </a:rPr>
                <a:t>u</a:t>
              </a:r>
              <a:endParaRPr lang="en-US" altLang="en-US" sz="2000" i="1" dirty="0">
                <a:latin typeface="Arial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charset="0"/>
                </a:rPr>
                <a:t> </a:t>
              </a:r>
              <a:r>
                <a:rPr lang="en-US" altLang="en-US" sz="2000" dirty="0" err="1">
                  <a:latin typeface="Times New Roman" pitchFamily="18" charset="0"/>
                </a:rPr>
                <a:t>ƒ</a:t>
              </a:r>
              <a:r>
                <a:rPr lang="en-US" altLang="en-US" sz="2000" i="1" baseline="-25000" dirty="0" err="1">
                  <a:latin typeface="Times New Roman" pitchFamily="18" charset="0"/>
                </a:rPr>
                <a:t>u</a:t>
              </a:r>
              <a:r>
                <a:rPr lang="en-US" altLang="en-US" sz="2000" dirty="0">
                  <a:latin typeface="Arial" charset="0"/>
                </a:rPr>
                <a:t> </a:t>
              </a: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93DF229B-3D70-FA40-85BD-BED63C388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22"/>
              <a:ext cx="357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 dirty="0">
                  <a:latin typeface="Times New Roman" pitchFamily="18" charset="0"/>
                </a:rPr>
                <a:t>S</a:t>
              </a:r>
              <a:r>
                <a:rPr lang="en-CA" altLang="en-US" sz="2000" baseline="-25000" dirty="0">
                  <a:latin typeface="Times New Roman" pitchFamily="18" charset="0"/>
                </a:rPr>
                <a:t>0</a:t>
              </a:r>
              <a:r>
                <a:rPr lang="en-US" altLang="en-US" sz="2000" i="1" dirty="0">
                  <a:latin typeface="Times New Roman" pitchFamily="18" charset="0"/>
                </a:rPr>
                <a:t>d</a:t>
              </a:r>
              <a:r>
                <a:rPr lang="en-US" altLang="en-US" sz="2000" dirty="0">
                  <a:latin typeface="Arial" charset="0"/>
                </a:rPr>
                <a:t> </a:t>
              </a:r>
              <a:endParaRPr lang="en-US" altLang="en-US" sz="2000" i="1" dirty="0">
                <a:latin typeface="Arial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charset="0"/>
                </a:rPr>
                <a:t> </a:t>
              </a:r>
              <a:r>
                <a:rPr lang="en-US" altLang="en-US" sz="2000" dirty="0" err="1">
                  <a:latin typeface="Times New Roman" pitchFamily="18" charset="0"/>
                </a:rPr>
                <a:t>ƒ</a:t>
              </a:r>
              <a:r>
                <a:rPr lang="en-US" altLang="en-US" sz="2000" i="1" baseline="-25000" dirty="0" err="1">
                  <a:latin typeface="Times New Roman" pitchFamily="18" charset="0"/>
                </a:rPr>
                <a:t>d</a:t>
              </a:r>
              <a:r>
                <a:rPr lang="en-US" altLang="en-US" sz="2000" dirty="0">
                  <a:latin typeface="Arial" charset="0"/>
                </a:rPr>
                <a:t> </a:t>
              </a: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06479109-280C-4240-B11E-1A0F7B52B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" y="1690"/>
              <a:ext cx="591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i="1" dirty="0">
                  <a:latin typeface="Times New Roman" pitchFamily="18" charset="0"/>
                </a:rPr>
                <a:t>S</a:t>
              </a:r>
              <a:r>
                <a:rPr lang="en-CA" altLang="en-US" sz="2000" baseline="-25000" dirty="0">
                  <a:latin typeface="Times New Roman" pitchFamily="18" charset="0"/>
                </a:rPr>
                <a:t>0</a:t>
              </a:r>
              <a:endParaRPr lang="en-US" altLang="en-US" sz="2000" dirty="0">
                <a:latin typeface="Arial" charset="0"/>
                <a:cs typeface="Arial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latin typeface="Times New Roman" pitchFamily="18" charset="0"/>
                </a:rPr>
                <a:t>ƒ</a:t>
              </a:r>
              <a:endParaRPr lang="en-US" altLang="en-US" sz="2000" dirty="0">
                <a:latin typeface="Times New Roman" pitchFamily="18" charset="0"/>
              </a:endParaRPr>
            </a:p>
          </p:txBody>
        </p:sp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8207AD10-6672-0C43-A022-E0263A6D76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949198">
              <a:off x="2676" y="1401"/>
              <a:ext cx="605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i="1" dirty="0">
                  <a:latin typeface="Arial" charset="0"/>
                </a:rPr>
                <a:t>p</a:t>
              </a:r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E5B5B659-7EA9-4646-A5DF-572F9D878B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40000">
              <a:off x="2719" y="2219"/>
              <a:ext cx="714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sz="2000" i="1" dirty="0">
                  <a:latin typeface="Arial" charset="0"/>
                </a:rPr>
                <a:t>1-p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140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9D27-A943-0841-84CF-C316B176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Risk-neutral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21D2-FD5A-F942-BFCD-B84D5DD75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Under the risk-neutral probabilities, non-paying dividend assets grow at the risk-free rate</a:t>
            </a:r>
          </a:p>
          <a:p>
            <a:r>
              <a:rPr lang="en-US" sz="2400" dirty="0"/>
              <a:t>Expected stock return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F89C3-EDF2-6E40-AF58-255AEDC4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B1EA6-6F8C-442B-8DAC-FB21A2111C2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4DA9D-78DD-8F4F-AFE5-6B2C02CFE36B}"/>
                  </a:ext>
                </a:extLst>
              </p:cNvPr>
              <p:cNvSpPr txBox="1"/>
              <p:nvPr/>
            </p:nvSpPr>
            <p:spPr>
              <a:xfrm>
                <a:off x="1755491" y="3641518"/>
                <a:ext cx="56330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𝑟𝑇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4DA9D-78DD-8F4F-AFE5-6B2C02CFE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91" y="3641518"/>
                <a:ext cx="5633017" cy="369332"/>
              </a:xfrm>
              <a:prstGeom prst="rect">
                <a:avLst/>
              </a:prstGeom>
              <a:blipFill>
                <a:blip r:embed="rId2"/>
                <a:stretch>
                  <a:fillRect l="-449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388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altLang="en-US"/>
              <a:t>Assets Other than Non-Dividend Paying Stocks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CA" dirty="0"/>
              <a:t>For options on stock indices, currencies and futures the basic procedure for constructing the tree is the same except for the calculation of </a:t>
            </a:r>
            <a:r>
              <a:rPr lang="en-CA" i="1" dirty="0">
                <a:latin typeface="+mj-lt"/>
              </a:rPr>
              <a:t>p</a:t>
            </a:r>
            <a:endParaRPr lang="en-US" i="1" dirty="0">
              <a:latin typeface="+mj-lt"/>
            </a:endParaRP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621BC47-9D9A-473C-8DE1-0DB431E82F5D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latin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Probability of an Up Move</a:t>
            </a:r>
          </a:p>
        </p:txBody>
      </p:sp>
      <p:graphicFrame>
        <p:nvGraphicFramePr>
          <p:cNvPr id="2867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295400" y="1887538"/>
          <a:ext cx="5867400" cy="407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11500" imgH="2159000" progId="Equation.3">
                  <p:embed/>
                </p:oleObj>
              </mc:Choice>
              <mc:Fallback>
                <p:oleObj name="Equation" r:id="rId3" imgW="3111500" imgH="215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87538"/>
                        <a:ext cx="5867400" cy="407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6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6EB3051-81B8-4DEA-A688-DFF25AA336F7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latin typeface="Arial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7242175" cy="914400"/>
          </a:xfrm>
        </p:spPr>
        <p:txBody>
          <a:bodyPr lIns="92075" tIns="46038" rIns="92075" bIns="46038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Growth Rates For Futures Prices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145338" cy="3175000"/>
          </a:xfrm>
        </p:spPr>
        <p:txBody>
          <a:bodyPr lIns="92075" tIns="46038" rIns="92075" bIns="46038">
            <a:normAutofit lnSpcReduction="10000"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A futures contract requires no initial investment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In a risk-neutral world the expected return  should be zero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The expected growth rate of the futures price is therefore</a:t>
            </a:r>
            <a:r>
              <a:rPr lang="en-US" sz="2400" dirty="0">
                <a:latin typeface="Symbol" pitchFamily="18" charset="2"/>
              </a:rPr>
              <a:t> </a:t>
            </a:r>
            <a:r>
              <a:rPr lang="en-US" sz="2400" dirty="0"/>
              <a:t>zero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The futures price can therefore be treated like a stock paying a dividend yield of </a:t>
            </a:r>
            <a:r>
              <a:rPr lang="en-US" sz="2400" i="1" dirty="0">
                <a:latin typeface="Times New Roman" pitchFamily="18" charset="0"/>
              </a:rPr>
              <a:t>r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/>
              <a:t>We can use binomial trees to price options on futures, just as on any other asset</a:t>
            </a:r>
          </a:p>
        </p:txBody>
      </p:sp>
      <p:sp>
        <p:nvSpPr>
          <p:cNvPr id="276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5000D2E-8BF4-417F-8550-D121BC44FE66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62817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A052-8F77-3748-BAF1-D12E2700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31615-688E-984F-BDAE-DF559EE5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Assume that the market has only two assets:</a:t>
            </a:r>
          </a:p>
          <a:p>
            <a:pPr lvl="1"/>
            <a:r>
              <a:rPr lang="en-US" dirty="0"/>
              <a:t>A stock</a:t>
            </a:r>
          </a:p>
          <a:p>
            <a:pPr lvl="1"/>
            <a:r>
              <a:rPr lang="en-US" dirty="0"/>
              <a:t>Cash</a:t>
            </a:r>
          </a:p>
          <a:p>
            <a:r>
              <a:rPr lang="en-US" sz="2400" dirty="0"/>
              <a:t>The stock price can move only in discrete binary moves (up/down) with </a:t>
            </a:r>
            <a:r>
              <a:rPr lang="en-US" sz="2400"/>
              <a:t>known prices</a:t>
            </a:r>
            <a:endParaRPr lang="en-US" dirty="0"/>
          </a:p>
          <a:p>
            <a:r>
              <a:rPr lang="en-US" sz="2400" dirty="0"/>
              <a:t>Assume zero interest rates for simplicity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BA8B0-67D6-9443-9982-EFBF73EF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B1EA6-6F8C-442B-8DAC-FB21A2111C2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2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Binomial Model</a:t>
            </a:r>
            <a:br>
              <a:rPr lang="en-US" dirty="0"/>
            </a:b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7772400" cy="4114800"/>
          </a:xfrm>
        </p:spPr>
        <p:txBody>
          <a:bodyPr lIns="92075" tIns="46038" rIns="92075" bIns="46038"/>
          <a:lstStyle/>
          <a:p>
            <a:pPr eaLnBrk="1" hangingPunct="1"/>
            <a:r>
              <a:rPr lang="en-US" altLang="en-US" sz="2400" dirty="0">
                <a:latin typeface="Arial" charset="0"/>
                <a:cs typeface="Arial" charset="0"/>
              </a:rPr>
              <a:t>The stock price is currently $20</a:t>
            </a:r>
          </a:p>
          <a:p>
            <a:pPr eaLnBrk="1" hangingPunct="1"/>
            <a:r>
              <a:rPr lang="en-US" altLang="en-US" sz="2400" dirty="0">
                <a:latin typeface="Arial" charset="0"/>
                <a:cs typeface="Arial" charset="0"/>
              </a:rPr>
              <a:t>In 3 months it will be either $22 or $18</a:t>
            </a:r>
          </a:p>
          <a:p>
            <a:pPr eaLnBrk="1" hangingPunct="1"/>
            <a:endParaRPr lang="en-US" altLang="en-US" sz="2400" dirty="0">
              <a:latin typeface="Arial" charset="0"/>
              <a:cs typeface="Arial" charset="0"/>
            </a:endParaRPr>
          </a:p>
          <a:p>
            <a:pPr marL="0" indent="0" eaLnBrk="1" hangingPunct="1">
              <a:buNone/>
            </a:pPr>
            <a:endParaRPr lang="en-US" altLang="en-US" sz="2400" dirty="0">
              <a:latin typeface="Arial" charset="0"/>
              <a:cs typeface="Arial" charset="0"/>
            </a:endParaRPr>
          </a:p>
          <a:p>
            <a:pPr eaLnBrk="1" hangingPunct="1"/>
            <a:endParaRPr lang="en-US" altLang="en-US" sz="2400" dirty="0">
              <a:latin typeface="Arial" charset="0"/>
              <a:cs typeface="Arial" charset="0"/>
            </a:endParaRPr>
          </a:p>
          <a:p>
            <a:pPr eaLnBrk="1" hangingPunct="1"/>
            <a:endParaRPr lang="en-US" altLang="en-US" sz="2400" dirty="0">
              <a:latin typeface="Arial" charset="0"/>
              <a:cs typeface="Arial" charset="0"/>
            </a:endParaRPr>
          </a:p>
          <a:p>
            <a:pPr eaLnBrk="1" hangingPunct="1"/>
            <a:endParaRPr lang="en-US" altLang="en-US" sz="2400" dirty="0">
              <a:latin typeface="Arial" charset="0"/>
              <a:cs typeface="Arial" charset="0"/>
            </a:endParaRPr>
          </a:p>
          <a:p>
            <a:pPr eaLnBrk="1" hangingPunct="1"/>
            <a:endParaRPr lang="en-US" altLang="en-US" sz="2400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altLang="en-US" sz="2400" dirty="0">
                <a:latin typeface="Arial" charset="0"/>
                <a:cs typeface="Arial" charset="0"/>
              </a:rPr>
              <a:t>What are the probabilities of these future prices?</a:t>
            </a: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AC326C3A-6097-4C36-B073-F6B7F5249115}" type="slidenum">
              <a:rPr lang="en-US" altLang="en-US" sz="1400" smtClean="0">
                <a:latin typeface="Arial" charset="0"/>
              </a:rPr>
              <a:pPr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Arial" charset="0"/>
            </a:endParaRPr>
          </a:p>
        </p:txBody>
      </p:sp>
      <p:grpSp>
        <p:nvGrpSpPr>
          <p:cNvPr id="6150" name="Group 11"/>
          <p:cNvGrpSpPr>
            <a:grpSpLocks/>
          </p:cNvGrpSpPr>
          <p:nvPr/>
        </p:nvGrpSpPr>
        <p:grpSpPr bwMode="auto">
          <a:xfrm>
            <a:off x="609600" y="3581400"/>
            <a:ext cx="7515225" cy="1552086"/>
            <a:chOff x="219994" y="3719513"/>
            <a:chExt cx="8666831" cy="1905981"/>
          </a:xfrm>
        </p:grpSpPr>
        <p:sp>
          <p:nvSpPr>
            <p:cNvPr id="6151" name="Rectangle 7"/>
            <p:cNvSpPr>
              <a:spLocks noChangeArrowheads="1"/>
            </p:cNvSpPr>
            <p:nvPr/>
          </p:nvSpPr>
          <p:spPr bwMode="auto">
            <a:xfrm>
              <a:off x="5572125" y="5057775"/>
              <a:ext cx="3314700" cy="567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charset="0"/>
                </a:rPr>
                <a:t>Stock Price = $18</a:t>
              </a:r>
            </a:p>
          </p:txBody>
        </p:sp>
        <p:grpSp>
          <p:nvGrpSpPr>
            <p:cNvPr id="6152" name="Group 10"/>
            <p:cNvGrpSpPr>
              <a:grpSpLocks/>
            </p:cNvGrpSpPr>
            <p:nvPr/>
          </p:nvGrpSpPr>
          <p:grpSpPr bwMode="auto">
            <a:xfrm>
              <a:off x="219994" y="3719513"/>
              <a:ext cx="8436156" cy="1524000"/>
              <a:chOff x="219994" y="3719513"/>
              <a:chExt cx="8436156" cy="1524000"/>
            </a:xfrm>
          </p:grpSpPr>
          <p:sp>
            <p:nvSpPr>
              <p:cNvPr id="6153" name="Line 4"/>
              <p:cNvSpPr>
                <a:spLocks noChangeShapeType="1"/>
              </p:cNvSpPr>
              <p:nvPr/>
            </p:nvSpPr>
            <p:spPr bwMode="auto">
              <a:xfrm flipV="1">
                <a:off x="3338513" y="4035425"/>
                <a:ext cx="2111375" cy="61595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4" name="Line 5"/>
              <p:cNvSpPr>
                <a:spLocks noChangeShapeType="1"/>
              </p:cNvSpPr>
              <p:nvPr/>
            </p:nvSpPr>
            <p:spPr bwMode="auto">
              <a:xfrm>
                <a:off x="3338513" y="4625975"/>
                <a:ext cx="2111375" cy="6175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5" name="Rectangle 6"/>
              <p:cNvSpPr>
                <a:spLocks noChangeArrowheads="1"/>
              </p:cNvSpPr>
              <p:nvPr/>
            </p:nvSpPr>
            <p:spPr bwMode="auto">
              <a:xfrm>
                <a:off x="5492592" y="3719513"/>
                <a:ext cx="3163558" cy="1021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Arial" charset="0"/>
                  </a:rPr>
                  <a:t>Stock Price = $22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 dirty="0">
                  <a:latin typeface="Arial" charset="0"/>
                </a:endParaRPr>
              </a:p>
            </p:txBody>
          </p:sp>
          <p:sp>
            <p:nvSpPr>
              <p:cNvPr id="6156" name="Rectangle 8"/>
              <p:cNvSpPr>
                <a:spLocks noChangeArrowheads="1"/>
              </p:cNvSpPr>
              <p:nvPr/>
            </p:nvSpPr>
            <p:spPr bwMode="auto">
              <a:xfrm>
                <a:off x="219994" y="4392081"/>
                <a:ext cx="3201069" cy="567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Blip>
                    <a:blip r:embed="rId3"/>
                  </a:buBlip>
                  <a:defRPr sz="3200">
                    <a:solidFill>
                      <a:schemeClr val="tx1"/>
                    </a:solidFill>
                    <a:latin typeface="Tahoma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SzPct val="75000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Tahoma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ahoma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–"/>
                  <a:defRPr sz="2000">
                    <a:solidFill>
                      <a:schemeClr val="tx1"/>
                    </a:solidFill>
                    <a:latin typeface="Tahoma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latin typeface="Arial" charset="0"/>
                  </a:rPr>
                  <a:t>Stock price = $20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5D909E5-D80B-2C40-80A2-89A94D486741}"/>
              </a:ext>
            </a:extLst>
          </p:cNvPr>
          <p:cNvSpPr/>
          <p:nvPr/>
        </p:nvSpPr>
        <p:spPr>
          <a:xfrm>
            <a:off x="3962400" y="1018686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cs typeface="Arial" charset="0"/>
              </a:rPr>
              <a:t>(Cox, Ross, and Rubinstein)</a:t>
            </a:r>
            <a:endParaRPr 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3C37-A58C-4DF1-A2FA-D4D5E6C1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62" y="930275"/>
            <a:ext cx="8364537" cy="1143000"/>
          </a:xfrm>
        </p:spPr>
        <p:txBody>
          <a:bodyPr/>
          <a:lstStyle/>
          <a:p>
            <a:r>
              <a:rPr lang="en-US" dirty="0"/>
              <a:t>Binomial Model – naive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9D18-8764-4D3C-9871-0D20D9111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Arial" charset="0"/>
                <a:cs typeface="Arial" charset="0"/>
              </a:rPr>
              <a:t>The stock price is currently $20</a:t>
            </a:r>
          </a:p>
          <a:p>
            <a:pPr eaLnBrk="1" hangingPunct="1"/>
            <a:r>
              <a:rPr lang="en-US" altLang="en-US" sz="2400" dirty="0">
                <a:latin typeface="Arial" charset="0"/>
                <a:cs typeface="Arial" charset="0"/>
              </a:rPr>
              <a:t>In 3 months it will be either $22 or $18</a:t>
            </a:r>
          </a:p>
          <a:p>
            <a:r>
              <a:rPr lang="en-US" sz="2400" dirty="0"/>
              <a:t>Assume zero interest rate for simplicity</a:t>
            </a:r>
          </a:p>
          <a:p>
            <a:r>
              <a:rPr lang="en-US" sz="2400" dirty="0"/>
              <a:t>If probability of $22 &gt; 1/2:</a:t>
            </a:r>
          </a:p>
          <a:p>
            <a:pPr lvl="1"/>
            <a:r>
              <a:rPr lang="en-US" dirty="0"/>
              <a:t>Buy at $20, in the 3 months expect to have profit</a:t>
            </a:r>
          </a:p>
          <a:p>
            <a:r>
              <a:rPr lang="en-US" sz="2400" dirty="0"/>
              <a:t>If probability of $22 &lt; 1/2:</a:t>
            </a:r>
          </a:p>
          <a:p>
            <a:pPr lvl="1"/>
            <a:r>
              <a:rPr lang="en-US" dirty="0"/>
              <a:t>Short at $20, in 3 months expect to have profit</a:t>
            </a:r>
          </a:p>
          <a:p>
            <a:r>
              <a:rPr lang="en-US" sz="2400" dirty="0"/>
              <a:t>The market implied probabilities for $18 and $22 appear to be 1/2.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6A755-3EE6-42A1-B9CF-8C14733A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B1EA6-6F8C-442B-8DAC-FB21A2111C2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3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E5ED-49FB-7446-A407-1BCAB087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0703-EC20-194E-BB80-168B5E47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1372"/>
            <a:ext cx="8305800" cy="4114800"/>
          </a:xfrm>
        </p:spPr>
        <p:txBody>
          <a:bodyPr/>
          <a:lstStyle/>
          <a:p>
            <a:r>
              <a:rPr lang="en-US" sz="2400" dirty="0"/>
              <a:t>What if the probability of $22 is different from 1/2?</a:t>
            </a:r>
          </a:p>
          <a:p>
            <a:r>
              <a:rPr lang="en-US" sz="2400" dirty="0"/>
              <a:t>Assume $22 has probability 0.2</a:t>
            </a:r>
          </a:p>
          <a:p>
            <a:r>
              <a:rPr lang="en-US" sz="2400" dirty="0"/>
              <a:t>Recall: a forward contract is a promise to buy the stock at T for price K</a:t>
            </a:r>
          </a:p>
          <a:p>
            <a:r>
              <a:rPr lang="en-US" sz="2400" dirty="0"/>
              <a:t>What is the fair forward K?</a:t>
            </a:r>
          </a:p>
          <a:p>
            <a:r>
              <a:rPr lang="en-US" sz="2400" dirty="0"/>
              <a:t>Expectation-based price: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However, this is incorrect. Go long forward contract to buy stock for $18.8, sell stock now for $20 and realize risk-free profit $1.2. The correct forward price is $20.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CCA95-AB30-2441-98B7-32B00974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B1EA6-6F8C-442B-8DAC-FB21A2111C2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722FE5-5BA3-384B-A91C-E15F15A85A6A}"/>
                  </a:ext>
                </a:extLst>
              </p:cNvPr>
              <p:cNvSpPr txBox="1"/>
              <p:nvPr/>
            </p:nvSpPr>
            <p:spPr>
              <a:xfrm>
                <a:off x="1828800" y="4415394"/>
                <a:ext cx="3818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0.2∗$22+0.8∗$18=</m:t>
                    </m:r>
                  </m:oMath>
                </a14:m>
                <a:r>
                  <a:rPr lang="en-US" sz="2400" dirty="0"/>
                  <a:t>$18.8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722FE5-5BA3-384B-A91C-E15F15A85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415394"/>
                <a:ext cx="3818994" cy="369332"/>
              </a:xfrm>
              <a:prstGeom prst="rect">
                <a:avLst/>
              </a:prstGeom>
              <a:blipFill>
                <a:blip r:embed="rId2"/>
                <a:stretch>
                  <a:fillRect l="-2990" t="-23333" r="-3987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98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B77D-806C-8A4F-A676-4C4D8703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26030-9BDA-2C43-9AA8-E80A3165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063" y="1905000"/>
            <a:ext cx="8821737" cy="4114800"/>
          </a:xfrm>
        </p:spPr>
        <p:txBody>
          <a:bodyPr/>
          <a:lstStyle/>
          <a:p>
            <a:r>
              <a:rPr lang="en-US" dirty="0"/>
              <a:t>We cannot price derivatives by expectation of the payoff, with real world probabilities</a:t>
            </a:r>
          </a:p>
          <a:p>
            <a:r>
              <a:rPr lang="en-US" dirty="0"/>
              <a:t>This is the so-called “actuarial approach”, commonly used in insurance</a:t>
            </a:r>
          </a:p>
          <a:p>
            <a:r>
              <a:rPr lang="en-US" dirty="0"/>
              <a:t>In derivatives one uses no-arbitrage pricing.</a:t>
            </a:r>
          </a:p>
          <a:p>
            <a:r>
              <a:rPr lang="en-US" dirty="0"/>
              <a:t>We will add also the replication principle: X replicates Y if they have exactly same payoff in all states of the world</a:t>
            </a:r>
          </a:p>
          <a:p>
            <a:r>
              <a:rPr lang="en-US" dirty="0"/>
              <a:t>No-arbitrage + replication can enforce a price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4D868-607D-B24F-8152-1C807C12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B1EA6-6F8C-442B-8DAC-FB21A2111C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01CC-AC59-8642-BBFC-5830745A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by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1FF18-E73C-124D-8AE6-ECA14E8CF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Build a portfolio of stock and cash which replicates the payoff of the forward contract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D5BB4-C29A-0241-8DEA-516891E52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9B1EA6-6F8C-442B-8DAC-FB21A2111C2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0A2198-6F9A-804A-9FD4-3960FBE92EBE}"/>
                  </a:ext>
                </a:extLst>
              </p:cNvPr>
              <p:cNvSpPr txBox="1"/>
              <p:nvPr/>
            </p:nvSpPr>
            <p:spPr>
              <a:xfrm>
                <a:off x="3276600" y="3290500"/>
                <a:ext cx="14444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0A2198-6F9A-804A-9FD4-3960FBE92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290500"/>
                <a:ext cx="1444434" cy="369332"/>
              </a:xfrm>
              <a:prstGeom prst="rect">
                <a:avLst/>
              </a:prstGeom>
              <a:blipFill>
                <a:blip r:embed="rId2"/>
                <a:stretch>
                  <a:fillRect l="-3478" r="-260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10">
            <a:extLst>
              <a:ext uri="{FF2B5EF4-FFF2-40B4-BE49-F238E27FC236}">
                <a16:creationId xmlns:a16="http://schemas.microsoft.com/office/drawing/2014/main" id="{E8F076C6-5FE6-E44D-A094-BB4FB23D6397}"/>
              </a:ext>
            </a:extLst>
          </p:cNvPr>
          <p:cNvGrpSpPr>
            <a:grpSpLocks/>
          </p:cNvGrpSpPr>
          <p:nvPr/>
        </p:nvGrpSpPr>
        <p:grpSpPr bwMode="auto">
          <a:xfrm>
            <a:off x="1020435" y="3810149"/>
            <a:ext cx="6969125" cy="1703388"/>
            <a:chOff x="1015080" y="3194050"/>
            <a:chExt cx="7528845" cy="1997075"/>
          </a:xfrm>
        </p:grpSpPr>
        <p:sp>
          <p:nvSpPr>
            <p:cNvPr id="8" name="Line 2">
              <a:extLst>
                <a:ext uri="{FF2B5EF4-FFF2-40B4-BE49-F238E27FC236}">
                  <a16:creationId xmlns:a16="http://schemas.microsoft.com/office/drawing/2014/main" id="{93AD6678-A701-D842-9A4B-E672C402E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8513" y="3595688"/>
              <a:ext cx="2111375" cy="815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283281FE-6846-0A46-B051-DA7870080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8513" y="4375150"/>
              <a:ext cx="2111375" cy="8159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1DE48724-704D-2D4D-96A0-E384D3202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7850" y="3194050"/>
              <a:ext cx="2886075" cy="758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charset="0"/>
                </a:rPr>
                <a:t>Stock Price = $22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charset="0"/>
                </a:rPr>
                <a:t>Forward Payoff = $2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527F7B1C-8B59-F34C-8A8D-5AA0A0E32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5080" y="4029075"/>
              <a:ext cx="2405983" cy="758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spcBef>
                  <a:spcPct val="20000"/>
                </a:spcBef>
                <a:buSzPct val="75000"/>
                <a:buBlip>
                  <a:blip r:embed="rId4"/>
                </a:buBlip>
                <a:defRPr sz="28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 sz="20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charset="0"/>
                </a:rPr>
                <a:t>Stock price = $20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charset="0"/>
                </a:rPr>
                <a:t>Forward payoff=$0</a:t>
              </a:r>
            </a:p>
          </p:txBody>
        </p:sp>
      </p:grpSp>
      <p:sp>
        <p:nvSpPr>
          <p:cNvPr id="12" name="Rectangle 5">
            <a:extLst>
              <a:ext uri="{FF2B5EF4-FFF2-40B4-BE49-F238E27FC236}">
                <a16:creationId xmlns:a16="http://schemas.microsoft.com/office/drawing/2014/main" id="{5C63EEEA-91BB-CE4E-A723-02C28B43D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165547"/>
            <a:ext cx="2895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spcBef>
                <a:spcPct val="20000"/>
              </a:spcBef>
              <a:buSzPct val="75000"/>
              <a:buBlip>
                <a:blip r:embed="rId4"/>
              </a:buBlip>
              <a:defRPr sz="28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Stock Price = $18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charset="0"/>
              </a:rPr>
              <a:t>Forward Payoff = -$2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8AEE1B-1967-AB45-84F0-FE1D75387914}"/>
                  </a:ext>
                </a:extLst>
              </p:cNvPr>
              <p:cNvSpPr txBox="1"/>
              <p:nvPr/>
            </p:nvSpPr>
            <p:spPr>
              <a:xfrm>
                <a:off x="5134552" y="3280752"/>
                <a:ext cx="13055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=20)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8AEE1B-1967-AB45-84F0-FE1D75387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552" y="3280752"/>
                <a:ext cx="1305550" cy="369332"/>
              </a:xfrm>
              <a:prstGeom prst="rect">
                <a:avLst/>
              </a:prstGeom>
              <a:blipFill>
                <a:blip r:embed="rId5"/>
                <a:stretch>
                  <a:fillRect l="-6731" r="-673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651737"/>
      </p:ext>
    </p:extLst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Custom 5">
      <a:dk1>
        <a:srgbClr val="000000"/>
      </a:dk1>
      <a:lt1>
        <a:srgbClr val="FFFFFF"/>
      </a:lt1>
      <a:dk2>
        <a:srgbClr val="3A3015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Ch11HullOFOD8thlEdition</Template>
  <TotalTime>644</TotalTime>
  <Words>2082</Words>
  <Application>Microsoft Macintosh PowerPoint</Application>
  <PresentationFormat>On-screen Show (4:3)</PresentationFormat>
  <Paragraphs>382</Paragraphs>
  <Slides>37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Cambria Math</vt:lpstr>
      <vt:lpstr>Symbol</vt:lpstr>
      <vt:lpstr>Tahoma</vt:lpstr>
      <vt:lpstr>Times New Roman</vt:lpstr>
      <vt:lpstr>Wingdings</vt:lpstr>
      <vt:lpstr>Wingdings 2</vt:lpstr>
      <vt:lpstr>Global</vt:lpstr>
      <vt:lpstr>Equation</vt:lpstr>
      <vt:lpstr>Option Pricing in Discrete Time - Binomial Model</vt:lpstr>
      <vt:lpstr>Derivatives valuation</vt:lpstr>
      <vt:lpstr>Outline of lecture</vt:lpstr>
      <vt:lpstr>Toy model </vt:lpstr>
      <vt:lpstr>Binomial Model </vt:lpstr>
      <vt:lpstr>Binomial Model – naive argument</vt:lpstr>
      <vt:lpstr>Forward contract</vt:lpstr>
      <vt:lpstr>Conclusion</vt:lpstr>
      <vt:lpstr>Pricing by replication</vt:lpstr>
      <vt:lpstr>Risk-free portfolio</vt:lpstr>
      <vt:lpstr>Call Option (Figure 13.1, page 275)</vt:lpstr>
      <vt:lpstr>Option pricing by replicating portfolio</vt:lpstr>
      <vt:lpstr>Alternative Approach: Riskless portfolio</vt:lpstr>
      <vt:lpstr>Valuing the Portfolio (Risk-Free Rate is 0%)</vt:lpstr>
      <vt:lpstr>Valuing the Portfolio (Risk-Free Rate is 4%)</vt:lpstr>
      <vt:lpstr>Valuing the Option (Risk-Free Rate is 4%)</vt:lpstr>
      <vt:lpstr>Generalization (Figure 13.2, page 276)</vt:lpstr>
      <vt:lpstr>Generalization (continued)</vt:lpstr>
      <vt:lpstr>Generalization  (continued)</vt:lpstr>
      <vt:lpstr>Generalization (continued)</vt:lpstr>
      <vt:lpstr>p as a Probability</vt:lpstr>
      <vt:lpstr>Risk-Neutral Valuation</vt:lpstr>
      <vt:lpstr>Original Example Revisited</vt:lpstr>
      <vt:lpstr>Valuing the Option Using Risk-Neutral Valuation</vt:lpstr>
      <vt:lpstr>Three Methods for Pricing</vt:lpstr>
      <vt:lpstr>Irrelevance of Stock’s Expected Return</vt:lpstr>
      <vt:lpstr>A Two-Step Example Figure 13.3, page 281</vt:lpstr>
      <vt:lpstr>Valuing a Call Option Figure 13.4, page 281</vt:lpstr>
      <vt:lpstr>A Put Option Example Figure 13.7, page 284</vt:lpstr>
      <vt:lpstr>What Happens When the Put Option is American (Figure 13.8, page 285)</vt:lpstr>
      <vt:lpstr>Volatility s</vt:lpstr>
      <vt:lpstr>Choosing u and d</vt:lpstr>
      <vt:lpstr>Risk-Neutral Probabilities</vt:lpstr>
      <vt:lpstr>Risk-neutral probabilities</vt:lpstr>
      <vt:lpstr>Assets Other than Non-Dividend Paying Stocks</vt:lpstr>
      <vt:lpstr>The Probability of an Up Move</vt:lpstr>
      <vt:lpstr>Growth Rates For Futures Prices</vt:lpstr>
    </vt:vector>
  </TitlesOfParts>
  <Company>Joseph L. Rotman School of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Binomial Trees</dc:title>
  <dc:subject>Options, Futures, and Other Derivatives, 10e</dc:subject>
  <dc:creator>John C. Hull</dc:creator>
  <cp:keywords>Chapter 13</cp:keywords>
  <dc:description>Copyright 2017 by John C. Hull. All Rights Reserved. Published 2017</dc:description>
  <cp:lastModifiedBy>Dan Pirjol</cp:lastModifiedBy>
  <cp:revision>110</cp:revision>
  <dcterms:created xsi:type="dcterms:W3CDTF">2008-05-29T16:38:10Z</dcterms:created>
  <dcterms:modified xsi:type="dcterms:W3CDTF">2023-03-08T22:47:35Z</dcterms:modified>
</cp:coreProperties>
</file>