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8761D"/>
                </a:solidFill>
                <a:latin typeface="Cambria"/>
                <a:ea typeface="Cambria"/>
                <a:cs typeface="Cambria"/>
                <a:sym typeface="Cambria"/>
              </a:rPr>
              <a:t>// Read the Slide</a:t>
            </a:r>
            <a:endParaRPr sz="1500">
              <a:solidFill>
                <a:srgbClr val="38761D"/>
              </a:solidFill>
              <a:latin typeface="Cambria"/>
              <a:ea typeface="Cambria"/>
              <a:cs typeface="Cambria"/>
              <a:sym typeface="Cambri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ambria"/>
              <a:buAutoNum type="arabicPeriod"/>
            </a:pPr>
            <a:r>
              <a:rPr lang="en" sz="1500">
                <a:solidFill>
                  <a:srgbClr val="38761D"/>
                </a:solidFill>
                <a:latin typeface="Cambria"/>
                <a:ea typeface="Cambria"/>
                <a:cs typeface="Cambria"/>
                <a:sym typeface="Cambria"/>
              </a:rPr>
              <a:t>//Establish the problem:</a:t>
            </a:r>
            <a:r>
              <a:rPr lang="en" sz="1500">
                <a:solidFill>
                  <a:schemeClr val="dk1"/>
                </a:solidFill>
                <a:latin typeface="Cambria"/>
                <a:ea typeface="Cambria"/>
                <a:cs typeface="Cambria"/>
                <a:sym typeface="Cambria"/>
              </a:rPr>
              <a:t> Finding new trails and outdoor settings to explore can be overwhelming and tedious. Few of us truly want to spend hours researching and looking for new places to explore. Ultimately, what we are after when looking for places to explore is to get away from that exact situation: Endlessly scrolling and searching on our devices. What we want is to; 1. Find a hike in my area, 2. Know the weather for that area, and 3. Be able to save possibilities for future </a:t>
            </a:r>
            <a:r>
              <a:rPr lang="en" sz="1500">
                <a:solidFill>
                  <a:schemeClr val="dk1"/>
                </a:solidFill>
                <a:latin typeface="Cambria"/>
                <a:ea typeface="Cambria"/>
                <a:cs typeface="Cambria"/>
                <a:sym typeface="Cambria"/>
              </a:rPr>
              <a:t>review</a:t>
            </a:r>
            <a:r>
              <a:rPr lang="en" sz="1500">
                <a:solidFill>
                  <a:schemeClr val="dk1"/>
                </a:solidFill>
                <a:latin typeface="Cambria"/>
                <a:ea typeface="Cambria"/>
                <a:cs typeface="Cambria"/>
                <a:sym typeface="Cambria"/>
              </a:rPr>
              <a:t>.</a:t>
            </a:r>
            <a:endParaRPr sz="1500">
              <a:solidFill>
                <a:schemeClr val="dk1"/>
              </a:solidFill>
              <a:latin typeface="Cambria"/>
              <a:ea typeface="Cambria"/>
              <a:cs typeface="Cambria"/>
              <a:sym typeface="Cambria"/>
            </a:endParaRPr>
          </a:p>
          <a:p>
            <a:pPr indent="-323850" lvl="0" marL="457200" rtl="0" algn="l">
              <a:lnSpc>
                <a:spcPct val="115000"/>
              </a:lnSpc>
              <a:spcBef>
                <a:spcPts val="0"/>
              </a:spcBef>
              <a:spcAft>
                <a:spcPts val="0"/>
              </a:spcAft>
              <a:buClr>
                <a:schemeClr val="dk1"/>
              </a:buClr>
              <a:buSzPts val="1500"/>
              <a:buFont typeface="Cambria"/>
              <a:buAutoNum type="arabicPeriod"/>
            </a:pPr>
            <a:r>
              <a:rPr lang="en" sz="1500">
                <a:solidFill>
                  <a:srgbClr val="38761D"/>
                </a:solidFill>
                <a:latin typeface="Cambria"/>
                <a:ea typeface="Cambria"/>
                <a:cs typeface="Cambria"/>
                <a:sym typeface="Cambria"/>
              </a:rPr>
              <a:t>//Introduce the solution:</a:t>
            </a:r>
            <a:r>
              <a:rPr lang="en" sz="1500">
                <a:solidFill>
                  <a:schemeClr val="dk1"/>
                </a:solidFill>
                <a:latin typeface="Cambria"/>
                <a:ea typeface="Cambria"/>
                <a:cs typeface="Cambria"/>
                <a:sym typeface="Cambria"/>
              </a:rPr>
              <a:t> Hike Findr is a simple, easy, and convenient solution to those issues. Simply type in your city, state, or zip code and Hike Findr does the rest. Our coordination of API’s takes your inputted location, and returns the forecast for that area, as well five hiking trails in that same area.</a:t>
            </a:r>
            <a:endParaRPr sz="1500">
              <a:solidFill>
                <a:schemeClr val="dk1"/>
              </a:solidFill>
              <a:latin typeface="Cambria"/>
              <a:ea typeface="Cambria"/>
              <a:cs typeface="Cambria"/>
              <a:sym typeface="Cambria"/>
            </a:endParaRPr>
          </a:p>
          <a:p>
            <a:pPr indent="-323850" lvl="0" marL="457200" rtl="0" algn="l">
              <a:lnSpc>
                <a:spcPct val="115000"/>
              </a:lnSpc>
              <a:spcBef>
                <a:spcPts val="0"/>
              </a:spcBef>
              <a:spcAft>
                <a:spcPts val="0"/>
              </a:spcAft>
              <a:buClr>
                <a:schemeClr val="dk1"/>
              </a:buClr>
              <a:buSzPts val="1500"/>
              <a:buFont typeface="Cambria"/>
              <a:buAutoNum type="arabicPeriod"/>
            </a:pPr>
            <a:r>
              <a:rPr lang="en" sz="1500">
                <a:solidFill>
                  <a:srgbClr val="38761D"/>
                </a:solidFill>
                <a:latin typeface="Cambria"/>
                <a:ea typeface="Cambria"/>
                <a:cs typeface="Cambria"/>
                <a:sym typeface="Cambria"/>
              </a:rPr>
              <a:t>//Share the benefit/value:</a:t>
            </a:r>
            <a:r>
              <a:rPr lang="en" sz="1500">
                <a:solidFill>
                  <a:schemeClr val="dk1"/>
                </a:solidFill>
                <a:latin typeface="Cambria"/>
                <a:ea typeface="Cambria"/>
                <a:cs typeface="Cambria"/>
                <a:sym typeface="Cambria"/>
              </a:rPr>
              <a:t> Take the complication and hassle of finding a new trail to explore out of the equation and let Hike Findr do the heavy lifting for you.</a:t>
            </a:r>
            <a:endParaRPr sz="1500">
              <a:solidFill>
                <a:schemeClr val="dk1"/>
              </a:solidFill>
              <a:latin typeface="Cambria"/>
              <a:ea typeface="Cambria"/>
              <a:cs typeface="Cambria"/>
              <a:sym typeface="Cambria"/>
            </a:endParaRPr>
          </a:p>
          <a:p>
            <a:pPr indent="-323850" lvl="0" marL="457200" rtl="0" algn="l">
              <a:lnSpc>
                <a:spcPct val="115000"/>
              </a:lnSpc>
              <a:spcBef>
                <a:spcPts val="0"/>
              </a:spcBef>
              <a:spcAft>
                <a:spcPts val="0"/>
              </a:spcAft>
              <a:buClr>
                <a:schemeClr val="dk1"/>
              </a:buClr>
              <a:buSzPts val="1500"/>
              <a:buFont typeface="Cambria"/>
              <a:buAutoNum type="arabicPeriod"/>
            </a:pPr>
            <a:r>
              <a:rPr lang="en" sz="1500">
                <a:solidFill>
                  <a:srgbClr val="38761D"/>
                </a:solidFill>
                <a:latin typeface="Cambria"/>
                <a:ea typeface="Cambria"/>
                <a:cs typeface="Cambria"/>
                <a:sym typeface="Cambria"/>
              </a:rPr>
              <a:t>//Include what makes you different:</a:t>
            </a:r>
            <a:r>
              <a:rPr lang="en" sz="1500">
                <a:solidFill>
                  <a:schemeClr val="dk1"/>
                </a:solidFill>
                <a:latin typeface="Cambria"/>
                <a:ea typeface="Cambria"/>
                <a:cs typeface="Cambria"/>
                <a:sym typeface="Cambria"/>
              </a:rPr>
              <a:t> Planning for a trip this upcoming weekend? Favorite any of the search results to save it for the future. Build up a log of trails you want to explore and you’re set for weeks to come!</a:t>
            </a:r>
            <a:endParaRPr sz="1500">
              <a:solidFill>
                <a:schemeClr val="dk1"/>
              </a:solidFill>
              <a:latin typeface="Cambria"/>
              <a:ea typeface="Cambria"/>
              <a:cs typeface="Cambria"/>
              <a:sym typeface="Cambria"/>
            </a:endParaRPr>
          </a:p>
          <a:p>
            <a:pPr indent="-323850" lvl="0" marL="457200" rtl="0" algn="l">
              <a:lnSpc>
                <a:spcPct val="115000"/>
              </a:lnSpc>
              <a:spcBef>
                <a:spcPts val="0"/>
              </a:spcBef>
              <a:spcAft>
                <a:spcPts val="0"/>
              </a:spcAft>
              <a:buClr>
                <a:schemeClr val="dk1"/>
              </a:buClr>
              <a:buSzPts val="1500"/>
              <a:buFont typeface="Cambria"/>
              <a:buAutoNum type="arabicPeriod"/>
            </a:pPr>
            <a:r>
              <a:rPr lang="en" sz="1500">
                <a:solidFill>
                  <a:srgbClr val="38761D"/>
                </a:solidFill>
                <a:latin typeface="Cambria"/>
                <a:ea typeface="Cambria"/>
                <a:cs typeface="Cambria"/>
                <a:sym typeface="Cambria"/>
              </a:rPr>
              <a:t>//End with a ‘Call to Action’:</a:t>
            </a:r>
            <a:r>
              <a:rPr lang="en" sz="1500">
                <a:solidFill>
                  <a:schemeClr val="dk1"/>
                </a:solidFill>
                <a:latin typeface="Cambria"/>
                <a:ea typeface="Cambria"/>
                <a:cs typeface="Cambria"/>
                <a:sym typeface="Cambria"/>
              </a:rPr>
              <a:t> Use Hike Findr is designed to get you off of your device and outside exploring new trails in your area. Hike Findr is the answer!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38761D"/>
                </a:solidFill>
                <a:latin typeface="Cambria"/>
                <a:ea typeface="Cambria"/>
                <a:cs typeface="Cambria"/>
                <a:sym typeface="Cambria"/>
              </a:rPr>
              <a:t>// Read the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38761D"/>
                </a:solidFill>
                <a:latin typeface="Cambria"/>
                <a:ea typeface="Cambria"/>
                <a:cs typeface="Cambria"/>
                <a:sym typeface="Cambria"/>
              </a:rPr>
              <a:t>// Read the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38761D"/>
                </a:solidFill>
                <a:latin typeface="Cambria"/>
                <a:ea typeface="Cambria"/>
                <a:cs typeface="Cambria"/>
                <a:sym typeface="Cambria"/>
              </a:rPr>
              <a:t>// Application Demo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38761D"/>
                </a:solidFill>
                <a:latin typeface="Cambria"/>
                <a:ea typeface="Cambria"/>
                <a:cs typeface="Cambria"/>
                <a:sym typeface="Cambria"/>
              </a:rPr>
              <a:t>// Read the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38761D"/>
                </a:solidFill>
                <a:latin typeface="Cambria"/>
                <a:ea typeface="Cambria"/>
                <a:cs typeface="Cambria"/>
                <a:sym typeface="Cambria"/>
              </a:rPr>
              <a:t>// Read the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40000"/>
          </a:blip>
          <a:stretch>
            <a:fillRect/>
          </a:stretch>
        </p:blipFill>
        <p:spPr>
          <a:xfrm>
            <a:off x="152400" y="1106400"/>
            <a:ext cx="8839200" cy="2930700"/>
          </a:xfrm>
          <a:prstGeom prst="round2DiagRect">
            <a:avLst>
              <a:gd fmla="val 50000" name="adj1"/>
              <a:gd fmla="val 0" name="adj2"/>
            </a:avLst>
          </a:prstGeom>
          <a:noFill/>
          <a:ln>
            <a:noFill/>
          </a:ln>
        </p:spPr>
      </p:pic>
      <p:sp>
        <p:nvSpPr>
          <p:cNvPr id="55" name="Google Shape;55;p13"/>
          <p:cNvSpPr txBox="1"/>
          <p:nvPr>
            <p:ph type="ctrTitle"/>
          </p:nvPr>
        </p:nvSpPr>
        <p:spPr>
          <a:xfrm>
            <a:off x="311700" y="1106400"/>
            <a:ext cx="8520600" cy="293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solidFill>
                  <a:srgbClr val="000000"/>
                </a:solidFill>
                <a:latin typeface="Cambria"/>
                <a:ea typeface="Cambria"/>
                <a:cs typeface="Cambria"/>
                <a:sym typeface="Cambria"/>
              </a:rPr>
              <a:t>H I K E   F I N D R</a:t>
            </a:r>
            <a:endParaRPr sz="7200">
              <a:solidFill>
                <a:srgbClr val="000000"/>
              </a:solidFill>
              <a:latin typeface="Cambria"/>
              <a:ea typeface="Cambria"/>
              <a:cs typeface="Cambria"/>
              <a:sym typeface="Cambria"/>
            </a:endParaRPr>
          </a:p>
          <a:p>
            <a:pPr indent="0" lvl="0" marL="0" rtl="0" algn="ctr">
              <a:spcBef>
                <a:spcPts val="0"/>
              </a:spcBef>
              <a:spcAft>
                <a:spcPts val="0"/>
              </a:spcAft>
              <a:buNone/>
            </a:pPr>
            <a:r>
              <a:rPr lang="en" sz="3300">
                <a:solidFill>
                  <a:srgbClr val="000000"/>
                </a:solidFill>
                <a:latin typeface="Cambria"/>
                <a:ea typeface="Cambria"/>
                <a:cs typeface="Cambria"/>
                <a:sym typeface="Cambria"/>
              </a:rPr>
              <a:t>F I N D   Y O U R   N E X T   H I K E</a:t>
            </a:r>
            <a:endParaRPr sz="3300">
              <a:solidFill>
                <a:srgbClr val="000000"/>
              </a:solidFill>
              <a:latin typeface="Cambria"/>
              <a:ea typeface="Cambria"/>
              <a:cs typeface="Cambria"/>
              <a:sym typeface="Cambria"/>
            </a:endParaRPr>
          </a:p>
          <a:p>
            <a:pPr indent="0" lvl="0" marL="0" rtl="0" algn="ctr">
              <a:lnSpc>
                <a:spcPct val="115000"/>
              </a:lnSpc>
              <a:spcBef>
                <a:spcPts val="1100"/>
              </a:spcBef>
              <a:spcAft>
                <a:spcPts val="200"/>
              </a:spcAft>
              <a:buNone/>
            </a:pPr>
            <a:r>
              <a:rPr b="1" lang="en" sz="1000">
                <a:latin typeface="Cambria"/>
                <a:ea typeface="Cambria"/>
                <a:cs typeface="Cambria"/>
                <a:sym typeface="Cambria"/>
              </a:rPr>
              <a:t>K E V I N   E V E R S   -   C A S E   B E A T Y   -   H E L E N   N G U Y E N   -   A N D R E W   W A L S H</a:t>
            </a:r>
            <a:endParaRPr sz="3300">
              <a:solidFill>
                <a:srgbClr val="000000"/>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E L E V A T O R   P I T C H</a:t>
            </a:r>
            <a:endParaRPr>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Cambria"/>
                <a:ea typeface="Cambria"/>
                <a:cs typeface="Cambria"/>
                <a:sym typeface="Cambria"/>
              </a:rPr>
              <a:t>A N   A P P L I C A T I O N   T H A T   F I N D S   H I K E S   N E A R   Y O U</a:t>
            </a:r>
            <a:endParaRPr sz="2200">
              <a:latin typeface="Cambria"/>
              <a:ea typeface="Cambria"/>
              <a:cs typeface="Cambria"/>
              <a:sym typeface="Cambria"/>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ambria"/>
              <a:buChar char="●"/>
            </a:pPr>
            <a:r>
              <a:rPr lang="en">
                <a:solidFill>
                  <a:srgbClr val="000000"/>
                </a:solidFill>
                <a:latin typeface="Cambria"/>
                <a:ea typeface="Cambria"/>
                <a:cs typeface="Cambria"/>
                <a:sym typeface="Cambria"/>
              </a:rPr>
              <a:t>This application…</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Finds and </a:t>
            </a:r>
            <a:r>
              <a:rPr lang="en">
                <a:solidFill>
                  <a:srgbClr val="000000"/>
                </a:solidFill>
                <a:latin typeface="Cambria"/>
                <a:ea typeface="Cambria"/>
                <a:cs typeface="Cambria"/>
                <a:sym typeface="Cambria"/>
              </a:rPr>
              <a:t>displays</a:t>
            </a:r>
            <a:r>
              <a:rPr lang="en">
                <a:solidFill>
                  <a:srgbClr val="000000"/>
                </a:solidFill>
                <a:latin typeface="Cambria"/>
                <a:ea typeface="Cambria"/>
                <a:cs typeface="Cambria"/>
                <a:sym typeface="Cambria"/>
              </a:rPr>
              <a:t> hikes near you</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Finds and displays a 36-hour forecast</a:t>
            </a:r>
            <a:endParaRPr>
              <a:solidFill>
                <a:srgbClr val="000000"/>
              </a:solidFill>
              <a:latin typeface="Cambria"/>
              <a:ea typeface="Cambria"/>
              <a:cs typeface="Cambria"/>
              <a:sym typeface="Cambria"/>
            </a:endParaRPr>
          </a:p>
          <a:p>
            <a:pPr indent="-342900" lvl="0" marL="457200" rtl="0" algn="l">
              <a:spcBef>
                <a:spcPts val="0"/>
              </a:spcBef>
              <a:spcAft>
                <a:spcPts val="0"/>
              </a:spcAft>
              <a:buClr>
                <a:srgbClr val="000000"/>
              </a:buClr>
              <a:buSzPts val="1800"/>
              <a:buFont typeface="Cambria"/>
              <a:buChar char="●"/>
            </a:pPr>
            <a:r>
              <a:rPr lang="en">
                <a:solidFill>
                  <a:srgbClr val="000000"/>
                </a:solidFill>
                <a:latin typeface="Cambria"/>
                <a:ea typeface="Cambria"/>
                <a:cs typeface="Cambria"/>
                <a:sym typeface="Cambria"/>
              </a:rPr>
              <a:t>Our motivation for development…</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To develop an original application from start to finish</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To help users find hikes near them</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To further assist users with weather information</a:t>
            </a:r>
            <a:endParaRPr>
              <a:solidFill>
                <a:srgbClr val="000000"/>
              </a:solidFill>
              <a:latin typeface="Cambria"/>
              <a:ea typeface="Cambria"/>
              <a:cs typeface="Cambria"/>
              <a:sym typeface="Cambria"/>
            </a:endParaRPr>
          </a:p>
          <a:p>
            <a:pPr indent="-342900" lvl="0" marL="457200" rtl="0" algn="l">
              <a:spcBef>
                <a:spcPts val="0"/>
              </a:spcBef>
              <a:spcAft>
                <a:spcPts val="0"/>
              </a:spcAft>
              <a:buClr>
                <a:srgbClr val="000000"/>
              </a:buClr>
              <a:buSzPts val="1800"/>
              <a:buFont typeface="Cambria"/>
              <a:buChar char="●"/>
            </a:pPr>
            <a:r>
              <a:rPr lang="en">
                <a:solidFill>
                  <a:srgbClr val="000000"/>
                </a:solidFill>
                <a:latin typeface="Cambria"/>
                <a:ea typeface="Cambria"/>
                <a:cs typeface="Cambria"/>
                <a:sym typeface="Cambria"/>
              </a:rPr>
              <a:t>AS A user</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I WANT to find hikes for a specific area</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SO THAT I can enjoy outdoor recreation</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I WANT to know the weather forecast for that area</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SO THAT I can plan a trip accordingly</a:t>
            </a:r>
            <a:endParaRPr>
              <a:solidFill>
                <a:srgbClr val="000000"/>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P R O C E S S</a:t>
            </a:r>
            <a:endParaRPr>
              <a:latin typeface="Cambria"/>
              <a:ea typeface="Cambria"/>
              <a:cs typeface="Cambria"/>
              <a:sym typeface="Cambria"/>
            </a:endParaRPr>
          </a:p>
        </p:txBody>
      </p:sp>
      <p:sp>
        <p:nvSpPr>
          <p:cNvPr id="72" name="Google Shape;72;p16"/>
          <p:cNvSpPr txBox="1"/>
          <p:nvPr>
            <p:ph idx="1" type="body"/>
          </p:nvPr>
        </p:nvSpPr>
        <p:spPr>
          <a:xfrm>
            <a:off x="311700" y="1152475"/>
            <a:ext cx="4265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ambria"/>
              <a:buChar char="●"/>
            </a:pPr>
            <a:r>
              <a:rPr lang="en">
                <a:solidFill>
                  <a:srgbClr val="000000"/>
                </a:solidFill>
                <a:latin typeface="Cambria"/>
                <a:ea typeface="Cambria"/>
                <a:cs typeface="Cambria"/>
                <a:sym typeface="Cambria"/>
              </a:rPr>
              <a:t>Technology Used:</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HTML:5</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CSS</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Java Script</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Visual Studio Code</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Bootstrap</a:t>
            </a:r>
            <a:endParaRPr>
              <a:solidFill>
                <a:srgbClr val="000000"/>
              </a:solidFill>
              <a:latin typeface="Cambria"/>
              <a:ea typeface="Cambria"/>
              <a:cs typeface="Cambria"/>
              <a:sym typeface="Cambria"/>
            </a:endParaRPr>
          </a:p>
          <a:p>
            <a:pPr indent="-342900" lvl="0" marL="457200" rtl="0" algn="l">
              <a:spcBef>
                <a:spcPts val="0"/>
              </a:spcBef>
              <a:spcAft>
                <a:spcPts val="0"/>
              </a:spcAft>
              <a:buClr>
                <a:srgbClr val="000000"/>
              </a:buClr>
              <a:buSzPts val="1800"/>
              <a:buFont typeface="Cambria"/>
              <a:buChar char="●"/>
            </a:pPr>
            <a:r>
              <a:rPr lang="en">
                <a:solidFill>
                  <a:srgbClr val="000000"/>
                </a:solidFill>
                <a:latin typeface="Cambria"/>
                <a:ea typeface="Cambria"/>
                <a:cs typeface="Cambria"/>
                <a:sym typeface="Cambria"/>
              </a:rPr>
              <a:t>Breakdown of tasks and roles</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Front End: Kevin Evers &amp; Helen Nguyen</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Back End: Case Beaty &amp; Andrew Walsh</a:t>
            </a:r>
            <a:endParaRPr>
              <a:solidFill>
                <a:srgbClr val="000000"/>
              </a:solidFill>
              <a:latin typeface="Cambria"/>
              <a:ea typeface="Cambria"/>
              <a:cs typeface="Cambria"/>
              <a:sym typeface="Cambria"/>
            </a:endParaRPr>
          </a:p>
          <a:p>
            <a:pPr indent="-342900" lvl="0" marL="457200" rtl="0" algn="l">
              <a:spcBef>
                <a:spcPts val="0"/>
              </a:spcBef>
              <a:spcAft>
                <a:spcPts val="0"/>
              </a:spcAft>
              <a:buClr>
                <a:srgbClr val="000000"/>
              </a:buClr>
              <a:buSzPts val="1800"/>
              <a:buFont typeface="Cambria"/>
              <a:buChar char="●"/>
            </a:pPr>
            <a:r>
              <a:rPr lang="en">
                <a:solidFill>
                  <a:srgbClr val="000000"/>
                </a:solidFill>
                <a:latin typeface="Cambria"/>
                <a:ea typeface="Cambria"/>
                <a:cs typeface="Cambria"/>
                <a:sym typeface="Cambria"/>
              </a:rPr>
              <a:t>Challenges</a:t>
            </a:r>
            <a:endParaRPr>
              <a:solidFill>
                <a:srgbClr val="000000"/>
              </a:solidFill>
              <a:latin typeface="Cambria"/>
              <a:ea typeface="Cambria"/>
              <a:cs typeface="Cambria"/>
              <a:sym typeface="Cambria"/>
            </a:endParaRPr>
          </a:p>
          <a:p>
            <a:pPr indent="-342900" lvl="0" marL="457200" rtl="0" algn="l">
              <a:spcBef>
                <a:spcPts val="0"/>
              </a:spcBef>
              <a:spcAft>
                <a:spcPts val="0"/>
              </a:spcAft>
              <a:buClr>
                <a:srgbClr val="000000"/>
              </a:buClr>
              <a:buSzPts val="1800"/>
              <a:buFont typeface="Cambria"/>
              <a:buChar char="●"/>
            </a:pPr>
            <a:r>
              <a:rPr lang="en">
                <a:solidFill>
                  <a:srgbClr val="000000"/>
                </a:solidFill>
                <a:latin typeface="Cambria"/>
                <a:ea typeface="Cambria"/>
                <a:cs typeface="Cambria"/>
                <a:sym typeface="Cambria"/>
              </a:rPr>
              <a:t>Successes</a:t>
            </a:r>
            <a:endParaRPr>
              <a:solidFill>
                <a:srgbClr val="000000"/>
              </a:solidFill>
              <a:latin typeface="Cambria"/>
              <a:ea typeface="Cambria"/>
              <a:cs typeface="Cambria"/>
              <a:sym typeface="Cambria"/>
            </a:endParaRPr>
          </a:p>
        </p:txBody>
      </p:sp>
      <p:sp>
        <p:nvSpPr>
          <p:cNvPr id="73" name="Google Shape;73;p16"/>
          <p:cNvSpPr txBox="1"/>
          <p:nvPr>
            <p:ph idx="1" type="body"/>
          </p:nvPr>
        </p:nvSpPr>
        <p:spPr>
          <a:xfrm>
            <a:off x="4576800" y="1152475"/>
            <a:ext cx="4265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ambria"/>
              <a:buChar char="●"/>
            </a:pPr>
            <a:r>
              <a:rPr lang="en">
                <a:solidFill>
                  <a:srgbClr val="000000"/>
                </a:solidFill>
                <a:latin typeface="Cambria"/>
                <a:ea typeface="Cambria"/>
                <a:cs typeface="Cambria"/>
                <a:sym typeface="Cambria"/>
              </a:rPr>
              <a:t>Challenges</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API’s</a:t>
            </a:r>
            <a:endParaRPr>
              <a:solidFill>
                <a:srgbClr val="000000"/>
              </a:solidFill>
              <a:latin typeface="Cambria"/>
              <a:ea typeface="Cambria"/>
              <a:cs typeface="Cambria"/>
              <a:sym typeface="Cambria"/>
            </a:endParaRPr>
          </a:p>
          <a:p>
            <a:pPr indent="-342900" lvl="0" marL="457200" rtl="0" algn="l">
              <a:spcBef>
                <a:spcPts val="0"/>
              </a:spcBef>
              <a:spcAft>
                <a:spcPts val="0"/>
              </a:spcAft>
              <a:buClr>
                <a:srgbClr val="000000"/>
              </a:buClr>
              <a:buSzPts val="1800"/>
              <a:buFont typeface="Cambria"/>
              <a:buChar char="●"/>
            </a:pPr>
            <a:r>
              <a:rPr lang="en">
                <a:solidFill>
                  <a:srgbClr val="000000"/>
                </a:solidFill>
                <a:latin typeface="Cambria"/>
                <a:ea typeface="Cambria"/>
                <a:cs typeface="Cambria"/>
                <a:sym typeface="Cambria"/>
              </a:rPr>
              <a:t>Successes</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t/>
            </a:r>
            <a:endParaRPr>
              <a:solidFill>
                <a:srgbClr val="000000"/>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mt="40000"/>
          </a:blip>
          <a:stretch>
            <a:fillRect/>
          </a:stretch>
        </p:blipFill>
        <p:spPr>
          <a:xfrm>
            <a:off x="152400" y="1106400"/>
            <a:ext cx="8839200" cy="2930700"/>
          </a:xfrm>
          <a:prstGeom prst="round2DiagRect">
            <a:avLst>
              <a:gd fmla="val 50000" name="adj1"/>
              <a:gd fmla="val 0" name="adj2"/>
            </a:avLst>
          </a:prstGeom>
          <a:noFill/>
          <a:ln>
            <a:noFill/>
          </a:ln>
        </p:spPr>
      </p:pic>
      <p:sp>
        <p:nvSpPr>
          <p:cNvPr id="79" name="Google Shape;79;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D E M O</a:t>
            </a:r>
            <a:endParaRPr>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mbria"/>
                <a:ea typeface="Cambria"/>
                <a:cs typeface="Cambria"/>
                <a:sym typeface="Cambria"/>
              </a:rPr>
              <a:t>D I R E C T I O N S   F O R   F U T U R E   D E V E L O P M E N T</a:t>
            </a:r>
            <a:endParaRPr sz="2400">
              <a:latin typeface="Cambria"/>
              <a:ea typeface="Cambria"/>
              <a:cs typeface="Cambria"/>
              <a:sym typeface="Cambria"/>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ambria"/>
              <a:buChar char="●"/>
            </a:pPr>
            <a:r>
              <a:rPr lang="en">
                <a:solidFill>
                  <a:schemeClr val="dk1"/>
                </a:solidFill>
                <a:latin typeface="Cambria"/>
                <a:ea typeface="Cambria"/>
                <a:cs typeface="Cambria"/>
                <a:sym typeface="Cambria"/>
              </a:rPr>
              <a:t>Hikefindr.com URL</a:t>
            </a:r>
            <a:endParaRPr>
              <a:solidFill>
                <a:schemeClr val="dk1"/>
              </a:solidFill>
              <a:latin typeface="Cambria"/>
              <a:ea typeface="Cambria"/>
              <a:cs typeface="Cambria"/>
              <a:sym typeface="Cambria"/>
            </a:endParaRPr>
          </a:p>
          <a:p>
            <a:pPr indent="-342900" lvl="0" marL="457200" rtl="0" algn="l">
              <a:spcBef>
                <a:spcPts val="0"/>
              </a:spcBef>
              <a:spcAft>
                <a:spcPts val="0"/>
              </a:spcAft>
              <a:buClr>
                <a:schemeClr val="dk1"/>
              </a:buClr>
              <a:buSzPts val="1800"/>
              <a:buFont typeface="Cambria"/>
              <a:buChar char="●"/>
            </a:pPr>
            <a:r>
              <a:rPr lang="en">
                <a:solidFill>
                  <a:schemeClr val="dk1"/>
                </a:solidFill>
                <a:latin typeface="Cambria"/>
                <a:ea typeface="Cambria"/>
                <a:cs typeface="Cambria"/>
                <a:sym typeface="Cambria"/>
              </a:rPr>
              <a:t>Apple App Store Version</a:t>
            </a:r>
            <a:endParaRPr>
              <a:solidFill>
                <a:schemeClr val="dk1"/>
              </a:solidFill>
              <a:latin typeface="Cambria"/>
              <a:ea typeface="Cambria"/>
              <a:cs typeface="Cambria"/>
              <a:sym typeface="Cambria"/>
            </a:endParaRPr>
          </a:p>
          <a:p>
            <a:pPr indent="-342900" lvl="0" marL="457200" rtl="0" algn="l">
              <a:spcBef>
                <a:spcPts val="0"/>
              </a:spcBef>
              <a:spcAft>
                <a:spcPts val="0"/>
              </a:spcAft>
              <a:buClr>
                <a:schemeClr val="dk1"/>
              </a:buClr>
              <a:buSzPts val="1800"/>
              <a:buFont typeface="Cambria"/>
              <a:buChar char="●"/>
            </a:pPr>
            <a:r>
              <a:rPr lang="en">
                <a:solidFill>
                  <a:schemeClr val="dk1"/>
                </a:solidFill>
                <a:latin typeface="Cambria"/>
                <a:ea typeface="Cambria"/>
                <a:cs typeface="Cambria"/>
                <a:sym typeface="Cambria"/>
              </a:rPr>
              <a:t>Transition to Paid API’s for highest quality services</a:t>
            </a:r>
            <a:endParaRPr>
              <a:solidFill>
                <a:schemeClr val="dk1"/>
              </a:solidFill>
              <a:latin typeface="Cambria"/>
              <a:ea typeface="Cambria"/>
              <a:cs typeface="Cambria"/>
              <a:sym typeface="Cambria"/>
            </a:endParaRPr>
          </a:p>
          <a:p>
            <a:pPr indent="-342900" lvl="0" marL="457200" rtl="0" algn="l">
              <a:spcBef>
                <a:spcPts val="0"/>
              </a:spcBef>
              <a:spcAft>
                <a:spcPts val="0"/>
              </a:spcAft>
              <a:buClr>
                <a:srgbClr val="000000"/>
              </a:buClr>
              <a:buSzPts val="1800"/>
              <a:buFont typeface="Cambria"/>
              <a:buChar char="●"/>
            </a:pPr>
            <a:r>
              <a:rPr lang="en">
                <a:solidFill>
                  <a:srgbClr val="000000"/>
                </a:solidFill>
                <a:latin typeface="Cambria"/>
                <a:ea typeface="Cambria"/>
                <a:cs typeface="Cambria"/>
                <a:sym typeface="Cambria"/>
              </a:rPr>
              <a:t>Server side storage for creation of user accounts;</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User accounts with ability to set location</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User accounts with ability to save completed trails</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User accounts with ability to </a:t>
            </a:r>
            <a:r>
              <a:rPr lang="en">
                <a:solidFill>
                  <a:srgbClr val="000000"/>
                </a:solidFill>
                <a:latin typeface="Cambria"/>
                <a:ea typeface="Cambria"/>
                <a:cs typeface="Cambria"/>
                <a:sym typeface="Cambria"/>
              </a:rPr>
              <a:t>review</a:t>
            </a:r>
            <a:r>
              <a:rPr lang="en">
                <a:solidFill>
                  <a:srgbClr val="000000"/>
                </a:solidFill>
                <a:latin typeface="Cambria"/>
                <a:ea typeface="Cambria"/>
                <a:cs typeface="Cambria"/>
                <a:sym typeface="Cambria"/>
              </a:rPr>
              <a:t> and comment on trails</a:t>
            </a:r>
            <a:endParaRPr>
              <a:solidFill>
                <a:srgbClr val="000000"/>
              </a:solidFill>
              <a:latin typeface="Cambria"/>
              <a:ea typeface="Cambria"/>
              <a:cs typeface="Cambria"/>
              <a:sym typeface="Cambria"/>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User accounts with ability to post photos</a:t>
            </a:r>
            <a:endParaRPr>
              <a:solidFill>
                <a:srgbClr val="000000"/>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L I N K S</a:t>
            </a:r>
            <a:endParaRPr>
              <a:latin typeface="Cambria"/>
              <a:ea typeface="Cambria"/>
              <a:cs typeface="Cambria"/>
              <a:sym typeface="Cambria"/>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000000"/>
              </a:solidFill>
              <a:latin typeface="Cambria"/>
              <a:ea typeface="Cambria"/>
              <a:cs typeface="Cambria"/>
              <a:sym typeface="Cambria"/>
            </a:endParaRPr>
          </a:p>
          <a:p>
            <a:pPr indent="-342900" lvl="0" marL="457200" rtl="0" algn="l">
              <a:spcBef>
                <a:spcPts val="1600"/>
              </a:spcBef>
              <a:spcAft>
                <a:spcPts val="0"/>
              </a:spcAft>
              <a:buClr>
                <a:srgbClr val="000000"/>
              </a:buClr>
              <a:buSzPts val="1800"/>
              <a:buFont typeface="Cambria"/>
              <a:buChar char="●"/>
            </a:pPr>
            <a:r>
              <a:rPr lang="en">
                <a:solidFill>
                  <a:srgbClr val="000000"/>
                </a:solidFill>
                <a:latin typeface="Cambria"/>
                <a:ea typeface="Cambria"/>
                <a:cs typeface="Cambria"/>
                <a:sym typeface="Cambria"/>
              </a:rPr>
              <a:t>Deployed: </a:t>
            </a:r>
            <a:r>
              <a:rPr lang="en">
                <a:solidFill>
                  <a:srgbClr val="000000"/>
                </a:solidFill>
                <a:highlight>
                  <a:srgbClr val="FFFFFF"/>
                </a:highlight>
                <a:latin typeface="Cambria"/>
                <a:ea typeface="Cambria"/>
                <a:cs typeface="Cambria"/>
                <a:sym typeface="Cambria"/>
              </a:rPr>
              <a:t>https://</a:t>
            </a:r>
            <a:r>
              <a:rPr lang="en">
                <a:solidFill>
                  <a:srgbClr val="000000"/>
                </a:solidFill>
                <a:latin typeface="Cambria"/>
                <a:ea typeface="Cambria"/>
                <a:cs typeface="Cambria"/>
                <a:sym typeface="Cambria"/>
              </a:rPr>
              <a:t>drewdawge</a:t>
            </a:r>
            <a:r>
              <a:rPr lang="en">
                <a:solidFill>
                  <a:srgbClr val="000000"/>
                </a:solidFill>
                <a:highlight>
                  <a:srgbClr val="FFFFFF"/>
                </a:highlight>
                <a:latin typeface="Cambria"/>
                <a:ea typeface="Cambria"/>
                <a:cs typeface="Cambria"/>
                <a:sym typeface="Cambria"/>
              </a:rPr>
              <a:t>.github.io/</a:t>
            </a:r>
            <a:r>
              <a:rPr lang="en">
                <a:solidFill>
                  <a:srgbClr val="000000"/>
                </a:solidFill>
                <a:latin typeface="Cambria"/>
                <a:ea typeface="Cambria"/>
                <a:cs typeface="Cambria"/>
                <a:sym typeface="Cambria"/>
              </a:rPr>
              <a:t>stunning-parakeet</a:t>
            </a:r>
            <a:r>
              <a:rPr lang="en">
                <a:solidFill>
                  <a:srgbClr val="000000"/>
                </a:solidFill>
                <a:highlight>
                  <a:srgbClr val="FFFFFF"/>
                </a:highlight>
                <a:latin typeface="Cambria"/>
                <a:ea typeface="Cambria"/>
                <a:cs typeface="Cambria"/>
                <a:sym typeface="Cambria"/>
              </a:rPr>
              <a:t>/</a:t>
            </a:r>
            <a:endParaRPr>
              <a:solidFill>
                <a:srgbClr val="000000"/>
              </a:solidFill>
              <a:latin typeface="Cambria"/>
              <a:ea typeface="Cambria"/>
              <a:cs typeface="Cambria"/>
              <a:sym typeface="Cambria"/>
            </a:endParaRPr>
          </a:p>
          <a:p>
            <a:pPr indent="0" lvl="0" marL="457200" rtl="0" algn="l">
              <a:spcBef>
                <a:spcPts val="1600"/>
              </a:spcBef>
              <a:spcAft>
                <a:spcPts val="0"/>
              </a:spcAft>
              <a:buNone/>
            </a:pPr>
            <a:r>
              <a:t/>
            </a:r>
            <a:endParaRPr>
              <a:solidFill>
                <a:srgbClr val="000000"/>
              </a:solidFill>
              <a:latin typeface="Cambria"/>
              <a:ea typeface="Cambria"/>
              <a:cs typeface="Cambria"/>
              <a:sym typeface="Cambria"/>
            </a:endParaRPr>
          </a:p>
          <a:p>
            <a:pPr indent="-342900" lvl="0" marL="457200" rtl="0" algn="l">
              <a:spcBef>
                <a:spcPts val="1600"/>
              </a:spcBef>
              <a:spcAft>
                <a:spcPts val="0"/>
              </a:spcAft>
              <a:buClr>
                <a:srgbClr val="000000"/>
              </a:buClr>
              <a:buSzPts val="1800"/>
              <a:buFont typeface="Cambria"/>
              <a:buChar char="●"/>
            </a:pPr>
            <a:r>
              <a:rPr lang="en">
                <a:solidFill>
                  <a:srgbClr val="000000"/>
                </a:solidFill>
                <a:latin typeface="Cambria"/>
                <a:ea typeface="Cambria"/>
                <a:cs typeface="Cambria"/>
                <a:sym typeface="Cambria"/>
              </a:rPr>
              <a:t>GitHub Repo: https://github.com/drewdawge/stunning-parakeet/</a:t>
            </a:r>
            <a:endParaRPr>
              <a:solidFill>
                <a:srgbClr val="000000"/>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