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Latest Values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Etsy</c:v>
                </c:pt>
                <c:pt idx="1">
                  <c:v>Naspers</c:v>
                </c:pt>
                <c:pt idx="2">
                  <c:v>eBay</c:v>
                </c:pt>
                <c:pt idx="3">
                  <c:v>Netflix</c:v>
                </c:pt>
                <c:pt idx="4">
                  <c:v>Alibaba Group</c:v>
                </c:pt>
                <c:pt idx="5">
                  <c:v>Microsoft Corporation</c:v>
                </c:pt>
                <c:pt idx="6">
                  <c:v>Alphabet</c:v>
                </c:pt>
                <c:pt idx="7">
                  <c:v>Amazon.com</c:v>
                </c:pt>
                <c:pt idx="8">
                  <c:v>Walmart</c:v>
                </c:pt>
              </c:strCache>
            </c:strRef>
          </c:cat>
          <c:val>
            <c:numRef>
              <c:f>Sheet1!$B$2:$B$10</c:f>
              <c:numCache>
                <c:formatCode>#,###.#</c:formatCode>
                <c:ptCount val="9"/>
                <c:pt idx="0">
                  <c:v>0.818379</c:v>
                </c:pt>
                <c:pt idx="1">
                  <c:v>3.509</c:v>
                </c:pt>
                <c:pt idx="2">
                  <c:v>10.8</c:v>
                </c:pt>
                <c:pt idx="3">
                  <c:v>20.156447</c:v>
                </c:pt>
                <c:pt idx="4">
                  <c:v>70.08039612733499</c:v>
                </c:pt>
                <c:pt idx="5">
                  <c:v>134.249</c:v>
                </c:pt>
                <c:pt idx="6">
                  <c:v>161.857</c:v>
                </c:pt>
                <c:pt idx="7">
                  <c:v>280.522</c:v>
                </c:pt>
                <c:pt idx="8">
                  <c:v>523.964</c:v>
                </c:pt>
              </c:numCache>
            </c:numRef>
          </c:val>
        </c:ser>
        <c:dLbls>
          <c:txPr>
            <a:bodyPr/>
            <a:lstStyle/>
            <a:p>
              <a:pPr>
                <a:defRPr sz="8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Amazon.com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strCache>
            </c:strRef>
          </c:cat>
          <c:val>
            <c:numRef>
              <c:f>Sheet1!$B$2:$B$4</c:f>
              <c:numCache>
                <c:formatCode>#,###.#</c:formatCode>
                <c:ptCount val="3"/>
                <c:pt idx="0">
                  <c:v>177.866</c:v>
                </c:pt>
                <c:pt idx="1">
                  <c:v>232.887</c:v>
                </c:pt>
                <c:pt idx="2">
                  <c:v>280.522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Medians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strCache>
            </c:strRef>
          </c:cat>
          <c:val>
            <c:numRef>
              <c:f>Sheet1!$C$2:$C$4</c:f>
              <c:numCache>
                <c:formatCode>#,###.#</c:formatCode>
                <c:ptCount val="3"/>
                <c:pt idx="0">
                  <c:v>34.876404205502006</c:v>
                </c:pt>
                <c:pt idx="1">
                  <c:v>50.196721770966</c:v>
                </c:pt>
                <c:pt idx="2">
                  <c:v>70.08039612733499</c:v>
                </c:pt>
              </c:numCache>
            </c:numRef>
          </c:val>
        </c:ser>
        <c:dLbls>
          <c:txPr>
            <a:bodyPr/>
            <a:lstStyle/>
            <a:p>
              <a:pPr>
                <a:defRPr sz="8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-2068027336"/>
        <c:crosses val="autoZero"/>
      </c:valAx>
    </c:plotArea>
    <c:legend>
      <c:legendPos val="b"/>
      <c:overlay val="0"/>
      <c:txPr>
        <a:bodyPr/>
        <a:lstStyle/>
        <a:p>
          <a:pPr>
            <a:defRPr sz="12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www.amazon.com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Amazon.com - Factpack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on April 06, 2020</a:t>
            </a:r>
          </a:p>
          <a:p>
            <a:r>
              <a:t>Data through Q4 2019</a:t>
            </a:r>
          </a:p>
        </p:txBody>
      </p:sp>
      <p:pic>
        <p:nvPicPr>
          <p:cNvPr id="4" name="Picture 3" descr="Amazon.c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371600" cy="1371600"/>
          </a:xfrm>
          <a:prstGeom prst="rect">
            <a:avLst/>
          </a:prstGeom>
        </p:spPr>
      </p:pic>
      <p:pic>
        <p:nvPicPr>
          <p:cNvPr id="5" name="Picture 4" descr="co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9144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3600">
                <a:solidFill>
                  <a:srgbClr val="000000"/>
                </a:solidFill>
              </a:rPr>
              <a:t>Amazon.com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914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2400">
                <a:solidFill>
                  <a:srgbClr val="000000"/>
                </a:solidFill>
              </a:rPr>
              <a:t>Company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/>
            <a:r>
              <a:rPr sz="1000">
                <a:solidFill>
                  <a:srgbClr val="000000"/>
                </a:solidFill>
              </a:rPr>
              <a:t>Amazon.com, Inc. engages in the retail sale of consumer products and subscriptions in North America and internationally.</a:t>
            </a:r>
          </a:p>
          <a:p>
            <a:pPr algn="l"/>
            <a:r>
              <a:rPr sz="1000">
                <a:solidFill>
                  <a:srgbClr val="000000"/>
                </a:solidFill>
              </a:rPr>
              <a:t>The company operates through three segments: North America, International, and Amazon Web Services (AWS).</a:t>
            </a:r>
          </a:p>
          <a:p>
            <a:pPr algn="l"/>
            <a:r>
              <a:rPr sz="1000">
                <a:solidFill>
                  <a:srgbClr val="000000"/>
                </a:solidFill>
              </a:rPr>
              <a:t>It sells merchandise and content purchased for resale from third-party sellers through physical and online stores.</a:t>
            </a:r>
          </a:p>
          <a:p>
            <a:pPr algn="l"/>
            <a:r>
              <a:rPr sz="1000">
                <a:solidFill>
                  <a:srgbClr val="000000"/>
                </a:solidFill>
              </a:rPr>
              <a:t>The company also manufactures and sells electronic devices, including Kindle, Fire tablets, Fire TVs, Rings, and Echo and other devices; provides Kindle Direct Publishing, an online service that allows independent authors and publishers to make their books available in the Kindle Store; and develops and produces media content.</a:t>
            </a:r>
          </a:p>
          <a:p>
            <a:pPr algn="l"/>
            <a:r>
              <a:rPr sz="1000">
                <a:solidFill>
                  <a:srgbClr val="000000"/>
                </a:solidFill>
              </a:rPr>
              <a:t>In addition, it offers programs that enable sellers to sell their products on its Websites, as well as its stores; and programs that allow authors, musicians, filmmakers, skill and app developers, and others to publish and sell content.</a:t>
            </a:r>
          </a:p>
          <a:p>
            <a:pPr algn="l"/>
            <a:r>
              <a:rPr sz="1000">
                <a:solidFill>
                  <a:srgbClr val="000000"/>
                </a:solidFill>
              </a:rPr>
              <a:t>Further, the company provides compute, storage, database, and other AWS services, as well as fulfillment, advertising, publishing, and digital content subscriptions.</a:t>
            </a:r>
          </a:p>
          <a:p>
            <a:pPr algn="l"/>
            <a:r>
              <a:rPr sz="1000">
                <a:solidFill>
                  <a:srgbClr val="000000"/>
                </a:solidFill>
              </a:rPr>
              <a:t>Additionally, it offers Amazon Prime, a membership program, which provides free shipping of various items; access to streaming of movies and TV episodes; and other services.</a:t>
            </a:r>
          </a:p>
          <a:p>
            <a:pPr algn="l"/>
            <a:r>
              <a:rPr sz="1000">
                <a:solidFill>
                  <a:srgbClr val="000000"/>
                </a:solidFill>
              </a:rPr>
              <a:t>It serves consumers, sellers, developers, enterprises, and content creators.</a:t>
            </a:r>
          </a:p>
          <a:p>
            <a:pPr algn="l"/>
            <a:r>
              <a:rPr sz="1000">
                <a:solidFill>
                  <a:srgbClr val="000000"/>
                </a:solidFill>
              </a:rPr>
              <a:t>The company was founded in 1994 and is headquartered in Seattle, Washington.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4114800" cy="914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2400">
                <a:solidFill>
                  <a:srgbClr val="000000"/>
                </a:solidFill>
              </a:rPr>
              <a:t>Company Facts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828800"/>
            <a:ext cx="41148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Aft>
                <a:spcPts val="1000"/>
              </a:spcAft>
            </a:pPr>
            <a:r>
              <a:rPr b="1"/>
              <a:t>Revenue: </a:t>
            </a:r>
            <a:r>
              <a:rPr b="0"/>
              <a:t>US$ 280522 bn</a:t>
            </a:r>
          </a:p>
          <a:p>
            <a:pPr algn="l">
              <a:spcAft>
                <a:spcPts val="1000"/>
              </a:spcAft>
            </a:pPr>
            <a:r>
              <a:rPr b="1"/>
              <a:t>Employees: </a:t>
            </a:r>
            <a:r>
              <a:rPr b="0"/>
              <a:t>798,000</a:t>
            </a:r>
          </a:p>
          <a:p>
            <a:pPr algn="l">
              <a:spcAft>
                <a:spcPts val="1000"/>
              </a:spcAft>
            </a:pPr>
            <a:r>
              <a:rPr b="1"/>
              <a:t>Currency: </a:t>
            </a:r>
            <a:r>
              <a:rPr b="0"/>
              <a:t>USD</a:t>
            </a:r>
          </a:p>
          <a:p>
            <a:pPr algn="l">
              <a:spcAft>
                <a:spcPts val="1000"/>
              </a:spcAft>
            </a:pPr>
            <a:r>
              <a:rPr b="1"/>
              <a:t>Type: </a:t>
            </a:r>
            <a:r>
              <a:rPr b="0"/>
              <a:t>Public Company</a:t>
            </a:r>
          </a:p>
          <a:p>
            <a:pPr algn="l">
              <a:spcAft>
                <a:spcPts val="1000"/>
              </a:spcAft>
            </a:pPr>
            <a:r>
              <a:rPr b="1"/>
              <a:t>Website: </a:t>
            </a:r>
            <a:r>
              <a:rPr b="0">
                <a:hlinkClick r:id="rId2"/>
              </a:rPr>
              <a:t>www.amazon.com</a:t>
            </a:r>
          </a:p>
          <a:p>
            <a:pPr algn="l">
              <a:spcAft>
                <a:spcPts val="1000"/>
              </a:spcAft>
            </a:pPr>
            <a:r>
              <a:rPr b="1"/>
              <a:t>Headquarters: </a:t>
            </a:r>
            <a:r>
              <a:rPr b="0"/>
              <a:t>410 Terry Avenue North, Seattle, Washington, 98109, United States</a:t>
            </a:r>
          </a:p>
          <a:p>
            <a:pPr algn="l">
              <a:spcAft>
                <a:spcPts val="1000"/>
              </a:spcAft>
            </a:pPr>
            <a:r>
              <a:rPr b="1"/>
              <a:t>Current Quarter: </a:t>
            </a:r>
            <a:r>
              <a:rPr b="0"/>
              <a:t>Q2 2020</a:t>
            </a:r>
          </a:p>
          <a:p>
            <a:pPr algn="l">
              <a:spcAft>
                <a:spcPts val="1000"/>
              </a:spcAft>
            </a:pPr>
            <a:r>
              <a:rPr b="1"/>
              <a:t>Current Quarter Ends: </a:t>
            </a:r>
            <a:r>
              <a:rPr b="0"/>
              <a:t>2020-06-30</a:t>
            </a:r>
          </a:p>
          <a:p>
            <a:pPr algn="l">
              <a:spcAft>
                <a:spcPts val="1000"/>
              </a:spcAft>
            </a:pPr>
            <a:r>
              <a:rPr b="1"/>
              <a:t>Fiscal Year End: </a:t>
            </a:r>
            <a:r>
              <a:rPr b="0"/>
              <a:t>December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"/>
            <a:ext cx="9144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3600">
                <a:solidFill>
                  <a:srgbClr val="000000"/>
                </a:solidFill>
              </a:rPr>
              <a:t>Amazon.com Revenue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914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sz="1000">
                <a:solidFill>
                  <a:srgbClr val="000000"/>
                </a:solidFill>
              </a:rPr>
              <a:t>For many companies, revenue is largely equivalent to sales, but can also include other sources of income such as royalties or returns on investment.  For a fuller picture of how a company’s revenue has changed over time, check out the revenue growth metric.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800600" y="2286000"/>
          <a:ext cx="41148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1371600"/>
            <a:ext cx="4114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/>
            <a:r>
              <a:rPr sz="2400">
                <a:solidFill>
                  <a:srgbClr val="000000"/>
                </a:solidFill>
              </a:rPr>
              <a:t>Latest revenues vs. peers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828800"/>
            <a:ext cx="4114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/>
            <a:r>
              <a:rPr b="1" sz="1400"/>
              <a:t>Revenue (USD bn)</a:t>
            </a:r>
          </a:p>
          <a:p>
            <a:pPr algn="l"/>
            <a:r>
              <a:rPr b="0" sz="1200"/>
              <a:t>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5943600"/>
            <a:ext cx="4114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/>
            <a:r>
              <a:rPr sz="1400">
                <a:solidFill>
                  <a:srgbClr val="000000"/>
                </a:solidFill>
              </a:rPr>
              <a:t>Amazon.com Revenue is in the top quartile of the peer group over the year.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457200" y="2286000"/>
          <a:ext cx="41148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371600"/>
            <a:ext cx="4114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/>
            <a:r>
              <a:rPr sz="2400">
                <a:solidFill>
                  <a:srgbClr val="000000"/>
                </a:solidFill>
              </a:rPr>
              <a:t>Revenues (last 3 years)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828800"/>
            <a:ext cx="4114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/>
            <a:r>
              <a:rPr b="1" sz="1400"/>
              <a:t>Revenue (USD bn)</a:t>
            </a:r>
          </a:p>
          <a:p>
            <a:pPr algn="l"/>
            <a:r>
              <a:rPr b="0" sz="1200"/>
              <a:t>2017 - 2019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943600"/>
            <a:ext cx="4114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/>
            <a:r>
              <a:rPr sz="1400">
                <a:solidFill>
                  <a:srgbClr val="000000"/>
                </a:solidFill>
              </a:rPr>
              <a:t>Amazon.com Revenue grew from USD177.866B in FY2017 to USD280.522B at the end of Q4 FY2019.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