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4" r:id="rId3"/>
    <p:sldId id="257" r:id="rId4"/>
    <p:sldId id="264" r:id="rId5"/>
    <p:sldId id="260" r:id="rId6"/>
    <p:sldId id="261" r:id="rId7"/>
    <p:sldId id="262" r:id="rId8"/>
    <p:sldId id="259" r:id="rId9"/>
    <p:sldId id="263" r:id="rId10"/>
    <p:sldId id="265" r:id="rId11"/>
    <p:sldId id="288" r:id="rId12"/>
    <p:sldId id="266" r:id="rId13"/>
    <p:sldId id="267" r:id="rId14"/>
    <p:sldId id="268" r:id="rId15"/>
    <p:sldId id="285" r:id="rId16"/>
    <p:sldId id="269" r:id="rId17"/>
    <p:sldId id="258" r:id="rId18"/>
    <p:sldId id="270" r:id="rId19"/>
    <p:sldId id="273" r:id="rId20"/>
    <p:sldId id="271" r:id="rId21"/>
    <p:sldId id="274" r:id="rId22"/>
    <p:sldId id="272" r:id="rId23"/>
    <p:sldId id="275" r:id="rId24"/>
    <p:sldId id="277" r:id="rId25"/>
    <p:sldId id="276" r:id="rId26"/>
    <p:sldId id="278" r:id="rId27"/>
    <p:sldId id="279" r:id="rId28"/>
    <p:sldId id="280" r:id="rId29"/>
    <p:sldId id="281" r:id="rId30"/>
    <p:sldId id="283" r:id="rId31"/>
    <p:sldId id="282" r:id="rId32"/>
    <p:sldId id="286" r:id="rId33"/>
    <p:sldId id="287" r:id="rId34"/>
    <p:sldId id="289" r:id="rId35"/>
    <p:sldId id="290" r:id="rId36"/>
    <p:sldId id="291" r:id="rId37"/>
    <p:sldId id="297" r:id="rId38"/>
    <p:sldId id="295" r:id="rId39"/>
    <p:sldId id="296" r:id="rId40"/>
    <p:sldId id="293" r:id="rId41"/>
    <p:sldId id="294"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xue Guo" initials="HG" lastIdx="1" clrIdx="0">
    <p:extLst>
      <p:ext uri="{19B8F6BF-5375-455C-9EA6-DF929625EA0E}">
        <p15:presenceInfo xmlns:p15="http://schemas.microsoft.com/office/powerpoint/2012/main" userId="43d51d0d137e51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89027" autoAdjust="0"/>
  </p:normalViewPr>
  <p:slideViewPr>
    <p:cSldViewPr snapToGrid="0">
      <p:cViewPr varScale="1">
        <p:scale>
          <a:sx n="59" d="100"/>
          <a:sy n="59" d="100"/>
        </p:scale>
        <p:origin x="95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01BCB-9963-4212-9E32-F68CDA0DFD0A}"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7295-85A7-4C73-AB4E-86A9DCFB5BB5}" type="slidenum">
              <a:rPr lang="en-US" smtClean="0"/>
              <a:t>‹#›</a:t>
            </a:fld>
            <a:endParaRPr lang="en-US"/>
          </a:p>
        </p:txBody>
      </p:sp>
    </p:spTree>
    <p:extLst>
      <p:ext uri="{BB962C8B-B14F-4D97-AF65-F5344CB8AC3E}">
        <p14:creationId xmlns:p14="http://schemas.microsoft.com/office/powerpoint/2010/main" val="180108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Horizonal scaling vertical scaling </a:t>
            </a:r>
          </a:p>
        </p:txBody>
      </p:sp>
      <p:sp>
        <p:nvSpPr>
          <p:cNvPr id="4" name="Slide Number Placeholder 3"/>
          <p:cNvSpPr>
            <a:spLocks noGrp="1"/>
          </p:cNvSpPr>
          <p:nvPr>
            <p:ph type="sldNum" sz="quarter" idx="5"/>
          </p:nvPr>
        </p:nvSpPr>
        <p:spPr/>
        <p:txBody>
          <a:bodyPr/>
          <a:lstStyle/>
          <a:p>
            <a:fld id="{65077295-85A7-4C73-AB4E-86A9DCFB5BB5}" type="slidenum">
              <a:rPr lang="en-US" smtClean="0"/>
              <a:t>3</a:t>
            </a:fld>
            <a:endParaRPr lang="en-US"/>
          </a:p>
        </p:txBody>
      </p:sp>
    </p:spTree>
    <p:extLst>
      <p:ext uri="{BB962C8B-B14F-4D97-AF65-F5344CB8AC3E}">
        <p14:creationId xmlns:p14="http://schemas.microsoft.com/office/powerpoint/2010/main" val="290121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nutch</a:t>
            </a:r>
            <a:endParaRPr lang="en-US" dirty="0"/>
          </a:p>
        </p:txBody>
      </p:sp>
      <p:sp>
        <p:nvSpPr>
          <p:cNvPr id="4" name="Slide Number Placeholder 3"/>
          <p:cNvSpPr>
            <a:spLocks noGrp="1"/>
          </p:cNvSpPr>
          <p:nvPr>
            <p:ph type="sldNum" sz="quarter" idx="5"/>
          </p:nvPr>
        </p:nvSpPr>
        <p:spPr/>
        <p:txBody>
          <a:bodyPr/>
          <a:lstStyle/>
          <a:p>
            <a:fld id="{65077295-85A7-4C73-AB4E-86A9DCFB5BB5}" type="slidenum">
              <a:rPr lang="en-US" smtClean="0"/>
              <a:t>4</a:t>
            </a:fld>
            <a:endParaRPr lang="en-US"/>
          </a:p>
        </p:txBody>
      </p:sp>
    </p:spTree>
    <p:extLst>
      <p:ext uri="{BB962C8B-B14F-4D97-AF65-F5344CB8AC3E}">
        <p14:creationId xmlns:p14="http://schemas.microsoft.com/office/powerpoint/2010/main" val="379800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Grid computing</a:t>
            </a:r>
          </a:p>
          <a:p>
            <a:r>
              <a:rPr lang="en-US" dirty="0"/>
              <a:t>Cluster computing</a:t>
            </a:r>
          </a:p>
        </p:txBody>
      </p:sp>
      <p:sp>
        <p:nvSpPr>
          <p:cNvPr id="4" name="Slide Number Placeholder 3"/>
          <p:cNvSpPr>
            <a:spLocks noGrp="1"/>
          </p:cNvSpPr>
          <p:nvPr>
            <p:ph type="sldNum" sz="quarter" idx="5"/>
          </p:nvPr>
        </p:nvSpPr>
        <p:spPr/>
        <p:txBody>
          <a:bodyPr/>
          <a:lstStyle/>
          <a:p>
            <a:fld id="{65077295-85A7-4C73-AB4E-86A9DCFB5BB5}" type="slidenum">
              <a:rPr lang="en-US" smtClean="0"/>
              <a:t>6</a:t>
            </a:fld>
            <a:endParaRPr lang="en-US"/>
          </a:p>
        </p:txBody>
      </p:sp>
    </p:spTree>
    <p:extLst>
      <p:ext uri="{BB962C8B-B14F-4D97-AF65-F5344CB8AC3E}">
        <p14:creationId xmlns:p14="http://schemas.microsoft.com/office/powerpoint/2010/main" val="69625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A-&gt;B-&gt;c</a:t>
            </a:r>
          </a:p>
        </p:txBody>
      </p:sp>
      <p:sp>
        <p:nvSpPr>
          <p:cNvPr id="4" name="Slide Number Placeholder 3"/>
          <p:cNvSpPr>
            <a:spLocks noGrp="1"/>
          </p:cNvSpPr>
          <p:nvPr>
            <p:ph type="sldNum" sz="quarter" idx="5"/>
          </p:nvPr>
        </p:nvSpPr>
        <p:spPr/>
        <p:txBody>
          <a:bodyPr/>
          <a:lstStyle/>
          <a:p>
            <a:fld id="{65077295-85A7-4C73-AB4E-86A9DCFB5BB5}" type="slidenum">
              <a:rPr lang="en-US" smtClean="0"/>
              <a:t>14</a:t>
            </a:fld>
            <a:endParaRPr lang="en-US"/>
          </a:p>
        </p:txBody>
      </p:sp>
    </p:spTree>
    <p:extLst>
      <p:ext uri="{BB962C8B-B14F-4D97-AF65-F5344CB8AC3E}">
        <p14:creationId xmlns:p14="http://schemas.microsoft.com/office/powerpoint/2010/main" val="196621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Purchase -&gt; </a:t>
            </a:r>
            <a:r>
              <a:rPr lang="en-US" dirty="0" err="1"/>
              <a:t>bigticket</a:t>
            </a:r>
            <a:r>
              <a:rPr lang="en-US" dirty="0"/>
              <a:t> -&gt; s</a:t>
            </a:r>
          </a:p>
        </p:txBody>
      </p:sp>
      <p:sp>
        <p:nvSpPr>
          <p:cNvPr id="4" name="Slide Number Placeholder 3"/>
          <p:cNvSpPr>
            <a:spLocks noGrp="1"/>
          </p:cNvSpPr>
          <p:nvPr>
            <p:ph type="sldNum" sz="quarter" idx="5"/>
          </p:nvPr>
        </p:nvSpPr>
        <p:spPr/>
        <p:txBody>
          <a:bodyPr/>
          <a:lstStyle/>
          <a:p>
            <a:fld id="{65077295-85A7-4C73-AB4E-86A9DCFB5BB5}" type="slidenum">
              <a:rPr lang="en-US" smtClean="0"/>
              <a:t>27</a:t>
            </a:fld>
            <a:endParaRPr lang="en-US"/>
          </a:p>
        </p:txBody>
      </p:sp>
    </p:spTree>
    <p:extLst>
      <p:ext uri="{BB962C8B-B14F-4D97-AF65-F5344CB8AC3E}">
        <p14:creationId xmlns:p14="http://schemas.microsoft.com/office/powerpoint/2010/main" val="418647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NTFS</a:t>
            </a:r>
          </a:p>
        </p:txBody>
      </p:sp>
      <p:sp>
        <p:nvSpPr>
          <p:cNvPr id="4" name="Slide Number Placeholder 3"/>
          <p:cNvSpPr>
            <a:spLocks noGrp="1"/>
          </p:cNvSpPr>
          <p:nvPr>
            <p:ph type="sldNum" sz="quarter" idx="5"/>
          </p:nvPr>
        </p:nvSpPr>
        <p:spPr/>
        <p:txBody>
          <a:bodyPr/>
          <a:lstStyle/>
          <a:p>
            <a:fld id="{65077295-85A7-4C73-AB4E-86A9DCFB5BB5}" type="slidenum">
              <a:rPr lang="en-US" smtClean="0"/>
              <a:t>34</a:t>
            </a:fld>
            <a:endParaRPr lang="en-US"/>
          </a:p>
        </p:txBody>
      </p:sp>
    </p:spTree>
    <p:extLst>
      <p:ext uri="{BB962C8B-B14F-4D97-AF65-F5344CB8AC3E}">
        <p14:creationId xmlns:p14="http://schemas.microsoft.com/office/powerpoint/2010/main" val="196032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49D2-DC8C-4368-80F6-8F5AFF92C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1BED74-9B40-418D-A49C-0B935CD60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3AF26-54C6-4A52-AA46-2BF0215906C5}"/>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44C78875-7776-48F8-A9BF-6025CA10C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9F40B-28FC-4908-9BC4-B12B5D6C6AA5}"/>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145842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2879-8B34-4493-BCF6-A5DA7014B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8D078-7E52-49C7-9B32-0F2A8765F6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B60E8-E7C7-4025-9716-907A37F1178B}"/>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4B51C22F-299B-439E-912A-4D364C1CE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AB14A-EDE0-4F2E-92EB-3644C2517BC7}"/>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215230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6E14C-3174-4D47-8734-BE7AD7935A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521DD-19F9-486F-808A-416EFD8A77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D3827-0755-46BB-AFE1-7A1305C8062D}"/>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C4CA99E3-E9C5-49A3-82C4-87D95ECAF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147F0-AB4F-4E27-88AC-E5A7A3A7EEE9}"/>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359515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2060-22A7-4263-89EE-B17D42366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5ECFD-4D05-4717-ADB7-A0DF6EDC7A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D8E71-3311-4C63-A9E1-5E4A38DA3EC2}"/>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4888D1C2-A07A-4A0D-9BA0-FDB33259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AC10C-BF04-49FA-AE3B-2BB9412D6ACA}"/>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277764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3103-4357-4679-9230-DB79BDA34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E621C-76C9-4E88-A5EA-A7B12F523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CB7179-1802-4974-B78E-A3FC2E8F6670}"/>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3A376BA1-6FB2-4FEB-BEB0-A4303318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AA830-2D9C-452F-84A1-AD13E035AEC6}"/>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350090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DB72-FFE7-4A32-9DAF-9BD38EA0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2E897-C57D-4FB1-BB4C-D80367274B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C5A4B-5FAB-4FE6-A8CB-884F19EC87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F6EEC-84F7-4692-982B-CD8C95D41A56}"/>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6" name="Footer Placeholder 5">
            <a:extLst>
              <a:ext uri="{FF2B5EF4-FFF2-40B4-BE49-F238E27FC236}">
                <a16:creationId xmlns:a16="http://schemas.microsoft.com/office/drawing/2014/main" id="{A121CED3-85F1-44FA-840A-8A25D0E96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08672-C0EE-4077-929B-842B62CC68B9}"/>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359361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D5DA-F022-4708-97B0-E05B8AC755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BA69-0129-445D-9C06-AFC802A1F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F8979A-4489-48D2-8E09-36FB7AEDA1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BBA1CA-AD7D-47EA-9DE9-505BC7DB3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32088-A5F6-47CE-91E6-382498B126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69FDE-99CB-479C-B023-5A7E9F6E07C9}"/>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8" name="Footer Placeholder 7">
            <a:extLst>
              <a:ext uri="{FF2B5EF4-FFF2-40B4-BE49-F238E27FC236}">
                <a16:creationId xmlns:a16="http://schemas.microsoft.com/office/drawing/2014/main" id="{589B8197-8F82-4D03-A444-B3AF4B134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067A04-3E16-4366-8550-1CAAF741C66C}"/>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409469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7F50-FFDE-456A-A52B-51EBE2EAE2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0ADFF-3F7F-41DB-9068-C185725F161F}"/>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4" name="Footer Placeholder 3">
            <a:extLst>
              <a:ext uri="{FF2B5EF4-FFF2-40B4-BE49-F238E27FC236}">
                <a16:creationId xmlns:a16="http://schemas.microsoft.com/office/drawing/2014/main" id="{DDB11DDD-6AB4-406A-ABF1-D1EBCCAA2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469DBA-F3B9-404B-8C97-483D05D3DB14}"/>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26822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6E5FB1-382E-42A4-AFF0-86C46DCFA029}"/>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3" name="Footer Placeholder 2">
            <a:extLst>
              <a:ext uri="{FF2B5EF4-FFF2-40B4-BE49-F238E27FC236}">
                <a16:creationId xmlns:a16="http://schemas.microsoft.com/office/drawing/2014/main" id="{6BB95783-A5A9-4513-8082-8B6DCD34B2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D134B-7AC9-4A5E-AEF6-54F025009C66}"/>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4416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D875-0B54-4267-AA5E-760144480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0C628-8901-4185-8E0B-E80FA423FB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AF9F6-C281-4035-813E-3A0A6222B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1767D8-CAC3-409E-B2DA-767D51F3B314}"/>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6" name="Footer Placeholder 5">
            <a:extLst>
              <a:ext uri="{FF2B5EF4-FFF2-40B4-BE49-F238E27FC236}">
                <a16:creationId xmlns:a16="http://schemas.microsoft.com/office/drawing/2014/main" id="{C2656612-ABFF-4013-A9FA-FBD2C2F42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64C6F-2DFA-4DF1-9A75-596E3A8E2005}"/>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202820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224E-3162-4E92-B82E-6D8311F76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C7572D-FDEE-4DE5-9CD2-5D9306830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856A8-DA0D-4981-A63C-B56847947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8570B7-57E0-42EC-91B4-F404057F1941}"/>
              </a:ext>
            </a:extLst>
          </p:cNvPr>
          <p:cNvSpPr>
            <a:spLocks noGrp="1"/>
          </p:cNvSpPr>
          <p:nvPr>
            <p:ph type="dt" sz="half" idx="10"/>
          </p:nvPr>
        </p:nvSpPr>
        <p:spPr/>
        <p:txBody>
          <a:bodyPr/>
          <a:lstStyle/>
          <a:p>
            <a:fld id="{1B514007-7E51-43A6-AA9B-F097530F81B7}" type="datetimeFigureOut">
              <a:rPr lang="en-US" smtClean="0"/>
              <a:t>5/19/2019</a:t>
            </a:fld>
            <a:endParaRPr lang="en-US"/>
          </a:p>
        </p:txBody>
      </p:sp>
      <p:sp>
        <p:nvSpPr>
          <p:cNvPr id="6" name="Footer Placeholder 5">
            <a:extLst>
              <a:ext uri="{FF2B5EF4-FFF2-40B4-BE49-F238E27FC236}">
                <a16:creationId xmlns:a16="http://schemas.microsoft.com/office/drawing/2014/main" id="{E9E0D30C-E202-4937-BA02-784AEFA46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F3EA3-16DA-4B27-A474-3AB6B2458571}"/>
              </a:ext>
            </a:extLst>
          </p:cNvPr>
          <p:cNvSpPr>
            <a:spLocks noGrp="1"/>
          </p:cNvSpPr>
          <p:nvPr>
            <p:ph type="sldNum" sz="quarter" idx="12"/>
          </p:nvPr>
        </p:nvSpPr>
        <p:spPr/>
        <p:txBody>
          <a:bodyPr/>
          <a:lstStyle/>
          <a:p>
            <a:fld id="{D329261F-EAB3-4ED1-B12A-4EFF1E634E2E}" type="slidenum">
              <a:rPr lang="en-US" smtClean="0"/>
              <a:t>‹#›</a:t>
            </a:fld>
            <a:endParaRPr lang="en-US"/>
          </a:p>
        </p:txBody>
      </p:sp>
    </p:spTree>
    <p:extLst>
      <p:ext uri="{BB962C8B-B14F-4D97-AF65-F5344CB8AC3E}">
        <p14:creationId xmlns:p14="http://schemas.microsoft.com/office/powerpoint/2010/main" val="392443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CE050-4823-4328-86D6-4F634ACED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50793-D026-4DDF-A9E3-04930CEA2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50CC5-9925-468A-A7B7-615DF6887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14007-7E51-43A6-AA9B-F097530F81B7}" type="datetimeFigureOut">
              <a:rPr lang="en-US" smtClean="0"/>
              <a:t>5/19/2019</a:t>
            </a:fld>
            <a:endParaRPr lang="en-US"/>
          </a:p>
        </p:txBody>
      </p:sp>
      <p:sp>
        <p:nvSpPr>
          <p:cNvPr id="5" name="Footer Placeholder 4">
            <a:extLst>
              <a:ext uri="{FF2B5EF4-FFF2-40B4-BE49-F238E27FC236}">
                <a16:creationId xmlns:a16="http://schemas.microsoft.com/office/drawing/2014/main" id="{D27F7A16-809A-486E-96BA-A2C8E3698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67FAC8-5D06-49C6-81ED-F932FAA49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9261F-EAB3-4ED1-B12A-4EFF1E634E2E}" type="slidenum">
              <a:rPr lang="en-US" smtClean="0"/>
              <a:t>‹#›</a:t>
            </a:fld>
            <a:endParaRPr lang="en-US"/>
          </a:p>
        </p:txBody>
      </p:sp>
    </p:spTree>
    <p:extLst>
      <p:ext uri="{BB962C8B-B14F-4D97-AF65-F5344CB8AC3E}">
        <p14:creationId xmlns:p14="http://schemas.microsoft.com/office/powerpoint/2010/main" val="266294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0D64-266A-43FC-BA33-72AF0EC90165}"/>
              </a:ext>
            </a:extLst>
          </p:cNvPr>
          <p:cNvSpPr>
            <a:spLocks noGrp="1"/>
          </p:cNvSpPr>
          <p:nvPr>
            <p:ph type="ctrTitle"/>
          </p:nvPr>
        </p:nvSpPr>
        <p:spPr/>
        <p:txBody>
          <a:bodyPr>
            <a:normAutofit fontScale="90000"/>
          </a:bodyPr>
          <a:lstStyle/>
          <a:p>
            <a:br>
              <a:rPr lang="en-US" dirty="0"/>
            </a:br>
            <a:r>
              <a:rPr lang="en-US" dirty="0"/>
              <a:t>INFS 774 Week 2</a:t>
            </a:r>
            <a:br>
              <a:rPr lang="en-US" dirty="0"/>
            </a:br>
            <a:endParaRPr lang="en-US" dirty="0"/>
          </a:p>
        </p:txBody>
      </p:sp>
      <p:sp>
        <p:nvSpPr>
          <p:cNvPr id="3" name="Subtitle 2">
            <a:extLst>
              <a:ext uri="{FF2B5EF4-FFF2-40B4-BE49-F238E27FC236}">
                <a16:creationId xmlns:a16="http://schemas.microsoft.com/office/drawing/2014/main" id="{F33E10B9-5BFF-4F89-A64A-E2C22E86AB67}"/>
              </a:ext>
            </a:extLst>
          </p:cNvPr>
          <p:cNvSpPr>
            <a:spLocks noGrp="1"/>
          </p:cNvSpPr>
          <p:nvPr>
            <p:ph type="subTitle" idx="1"/>
          </p:nvPr>
        </p:nvSpPr>
        <p:spPr/>
        <p:txBody>
          <a:bodyPr/>
          <a:lstStyle/>
          <a:p>
            <a:r>
              <a:rPr lang="en-US" dirty="0"/>
              <a:t>Hadoop and HDFS</a:t>
            </a:r>
          </a:p>
        </p:txBody>
      </p:sp>
    </p:spTree>
    <p:extLst>
      <p:ext uri="{BB962C8B-B14F-4D97-AF65-F5344CB8AC3E}">
        <p14:creationId xmlns:p14="http://schemas.microsoft.com/office/powerpoint/2010/main" val="149231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5CB2-F308-482F-8C6F-878B8B877BE3}"/>
              </a:ext>
            </a:extLst>
          </p:cNvPr>
          <p:cNvSpPr>
            <a:spLocks noGrp="1"/>
          </p:cNvSpPr>
          <p:nvPr>
            <p:ph type="title"/>
          </p:nvPr>
        </p:nvSpPr>
        <p:spPr/>
        <p:txBody>
          <a:bodyPr/>
          <a:lstStyle/>
          <a:p>
            <a:r>
              <a:rPr lang="en-US" dirty="0"/>
              <a:t>Core Hadoop Concepts (cont.)</a:t>
            </a:r>
          </a:p>
        </p:txBody>
      </p:sp>
      <p:sp>
        <p:nvSpPr>
          <p:cNvPr id="3" name="Content Placeholder 2">
            <a:extLst>
              <a:ext uri="{FF2B5EF4-FFF2-40B4-BE49-F238E27FC236}">
                <a16:creationId xmlns:a16="http://schemas.microsoft.com/office/drawing/2014/main" id="{AC0DAABF-8937-4ADA-B6C3-2BCEBCD8BCDF}"/>
              </a:ext>
            </a:extLst>
          </p:cNvPr>
          <p:cNvSpPr>
            <a:spLocks noGrp="1"/>
          </p:cNvSpPr>
          <p:nvPr>
            <p:ph idx="1"/>
          </p:nvPr>
        </p:nvSpPr>
        <p:spPr/>
        <p:txBody>
          <a:bodyPr>
            <a:normAutofit/>
          </a:bodyPr>
          <a:lstStyle/>
          <a:p>
            <a:r>
              <a:rPr lang="en-US" b="1" dirty="0"/>
              <a:t>Applications are written in high level code </a:t>
            </a:r>
          </a:p>
          <a:p>
            <a:pPr marL="0" indent="0">
              <a:buNone/>
            </a:pPr>
            <a:r>
              <a:rPr lang="en-US" dirty="0"/>
              <a:t>– Developers need not worry about network programming, temporal dependencies or low level infrastructure </a:t>
            </a:r>
          </a:p>
          <a:p>
            <a:r>
              <a:rPr lang="en-US" b="1" dirty="0"/>
              <a:t>Nodes talk to each other as little as possible </a:t>
            </a:r>
          </a:p>
          <a:p>
            <a:pPr marL="0" indent="0">
              <a:buNone/>
            </a:pPr>
            <a:r>
              <a:rPr lang="en-US" dirty="0"/>
              <a:t>– Developers should not write code which communicates between nodes </a:t>
            </a:r>
          </a:p>
          <a:p>
            <a:pPr marL="0" indent="0">
              <a:buNone/>
            </a:pPr>
            <a:r>
              <a:rPr lang="en-US" dirty="0"/>
              <a:t>– ‘Shared nothing’ architecture </a:t>
            </a:r>
          </a:p>
        </p:txBody>
      </p:sp>
    </p:spTree>
    <p:extLst>
      <p:ext uri="{BB962C8B-B14F-4D97-AF65-F5344CB8AC3E}">
        <p14:creationId xmlns:p14="http://schemas.microsoft.com/office/powerpoint/2010/main" val="278659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2200-E518-475F-90A5-4E1627848EE5}"/>
              </a:ext>
            </a:extLst>
          </p:cNvPr>
          <p:cNvSpPr>
            <a:spLocks noGrp="1"/>
          </p:cNvSpPr>
          <p:nvPr>
            <p:ph type="title"/>
          </p:nvPr>
        </p:nvSpPr>
        <p:spPr/>
        <p:txBody>
          <a:bodyPr/>
          <a:lstStyle/>
          <a:p>
            <a:r>
              <a:rPr lang="en-US" dirty="0"/>
              <a:t>Hadoop Cluster architecture</a:t>
            </a:r>
          </a:p>
        </p:txBody>
      </p:sp>
      <p:sp>
        <p:nvSpPr>
          <p:cNvPr id="6" name="Content Placeholder 5">
            <a:extLst>
              <a:ext uri="{FF2B5EF4-FFF2-40B4-BE49-F238E27FC236}">
                <a16:creationId xmlns:a16="http://schemas.microsoft.com/office/drawing/2014/main" id="{EB21D1D0-4F97-4FA0-9906-4D862DCD8B30}"/>
              </a:ext>
            </a:extLst>
          </p:cNvPr>
          <p:cNvSpPr>
            <a:spLocks noGrp="1"/>
          </p:cNvSpPr>
          <p:nvPr>
            <p:ph idx="1"/>
          </p:nvPr>
        </p:nvSpPr>
        <p:spPr/>
        <p:txBody>
          <a:bodyPr/>
          <a:lstStyle/>
          <a:p>
            <a:r>
              <a:rPr lang="en-US" b="1" dirty="0"/>
              <a:t>Four master nodes </a:t>
            </a:r>
          </a:p>
          <a:p>
            <a:pPr marL="0" indent="0">
              <a:buNone/>
            </a:pPr>
            <a:r>
              <a:rPr lang="en-US" dirty="0"/>
              <a:t>– </a:t>
            </a:r>
            <a:r>
              <a:rPr lang="en-US" dirty="0" err="1"/>
              <a:t>NameNode</a:t>
            </a:r>
            <a:r>
              <a:rPr lang="en-US" dirty="0"/>
              <a:t> (active and standby) </a:t>
            </a:r>
          </a:p>
          <a:p>
            <a:pPr marL="0" indent="0">
              <a:buNone/>
            </a:pPr>
            <a:r>
              <a:rPr lang="en-US" dirty="0"/>
              <a:t>– </a:t>
            </a:r>
            <a:r>
              <a:rPr lang="en-US" dirty="0" err="1"/>
              <a:t>JobTracker</a:t>
            </a:r>
            <a:r>
              <a:rPr lang="en-US" dirty="0"/>
              <a:t> (MRv1) or </a:t>
            </a:r>
            <a:r>
              <a:rPr lang="en-US" dirty="0" err="1"/>
              <a:t>ResourceManager</a:t>
            </a:r>
            <a:r>
              <a:rPr lang="en-US" dirty="0"/>
              <a:t> (MRv2) (active and standby) </a:t>
            </a:r>
          </a:p>
        </p:txBody>
      </p:sp>
      <p:pic>
        <p:nvPicPr>
          <p:cNvPr id="7" name="Picture 6">
            <a:extLst>
              <a:ext uri="{FF2B5EF4-FFF2-40B4-BE49-F238E27FC236}">
                <a16:creationId xmlns:a16="http://schemas.microsoft.com/office/drawing/2014/main" id="{AC1AA080-166F-484E-8CAD-9D7CDAC1AA0F}"/>
              </a:ext>
            </a:extLst>
          </p:cNvPr>
          <p:cNvPicPr>
            <a:picLocks noChangeAspect="1"/>
          </p:cNvPicPr>
          <p:nvPr/>
        </p:nvPicPr>
        <p:blipFill>
          <a:blip r:embed="rId2"/>
          <a:stretch>
            <a:fillRect/>
          </a:stretch>
        </p:blipFill>
        <p:spPr>
          <a:xfrm>
            <a:off x="3240984" y="3910427"/>
            <a:ext cx="7673822" cy="2892909"/>
          </a:xfrm>
          <a:prstGeom prst="rect">
            <a:avLst/>
          </a:prstGeom>
        </p:spPr>
      </p:pic>
    </p:spTree>
    <p:extLst>
      <p:ext uri="{BB962C8B-B14F-4D97-AF65-F5344CB8AC3E}">
        <p14:creationId xmlns:p14="http://schemas.microsoft.com/office/powerpoint/2010/main" val="1839042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A6EC-EAAE-469B-B903-5F23C188B2D5}"/>
              </a:ext>
            </a:extLst>
          </p:cNvPr>
          <p:cNvSpPr>
            <a:spLocks noGrp="1"/>
          </p:cNvSpPr>
          <p:nvPr>
            <p:ph type="title"/>
          </p:nvPr>
        </p:nvSpPr>
        <p:spPr/>
        <p:txBody>
          <a:bodyPr/>
          <a:lstStyle/>
          <a:p>
            <a:r>
              <a:rPr lang="en-US" dirty="0"/>
              <a:t>Hadoop: Very High Level Overview </a:t>
            </a:r>
          </a:p>
        </p:txBody>
      </p:sp>
      <p:sp>
        <p:nvSpPr>
          <p:cNvPr id="3" name="Content Placeholder 2">
            <a:extLst>
              <a:ext uri="{FF2B5EF4-FFF2-40B4-BE49-F238E27FC236}">
                <a16:creationId xmlns:a16="http://schemas.microsoft.com/office/drawing/2014/main" id="{9E64E8FC-E4BA-47A9-AA0D-1E9FB8239085}"/>
              </a:ext>
            </a:extLst>
          </p:cNvPr>
          <p:cNvSpPr>
            <a:spLocks noGrp="1"/>
          </p:cNvSpPr>
          <p:nvPr>
            <p:ph idx="1"/>
          </p:nvPr>
        </p:nvSpPr>
        <p:spPr/>
        <p:txBody>
          <a:bodyPr>
            <a:normAutofit lnSpcReduction="10000"/>
          </a:bodyPr>
          <a:lstStyle/>
          <a:p>
            <a:r>
              <a:rPr lang="en-US" b="1" dirty="0"/>
              <a:t>When data is loaded into the system, it is split into ‘blocks’ </a:t>
            </a:r>
          </a:p>
          <a:p>
            <a:pPr marL="0" indent="0">
              <a:buNone/>
            </a:pPr>
            <a:r>
              <a:rPr lang="en-US" dirty="0"/>
              <a:t>– Typically 64MB or 128MB </a:t>
            </a:r>
          </a:p>
          <a:p>
            <a:r>
              <a:rPr lang="en-US" b="1" dirty="0"/>
              <a:t>Map tasks (the first part of the MapReduce system) work on relatively small portions of data </a:t>
            </a:r>
          </a:p>
          <a:p>
            <a:pPr marL="0" indent="0">
              <a:buNone/>
            </a:pPr>
            <a:r>
              <a:rPr lang="en-US" dirty="0"/>
              <a:t>– Typically a single block </a:t>
            </a:r>
          </a:p>
          <a:p>
            <a:r>
              <a:rPr lang="en-US" b="1" dirty="0"/>
              <a:t>A master program allocates work to nodes such that a Map task will work on a block of data stored locally on that node whenever possible </a:t>
            </a:r>
          </a:p>
          <a:p>
            <a:pPr marL="0" indent="0">
              <a:buNone/>
            </a:pPr>
            <a:r>
              <a:rPr lang="en-US" dirty="0"/>
              <a:t>– Many nodes work in parallel, each on their own part of the overall dataset </a:t>
            </a:r>
          </a:p>
        </p:txBody>
      </p:sp>
    </p:spTree>
    <p:extLst>
      <p:ext uri="{BB962C8B-B14F-4D97-AF65-F5344CB8AC3E}">
        <p14:creationId xmlns:p14="http://schemas.microsoft.com/office/powerpoint/2010/main" val="62161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60DF-18DD-43DC-82C3-E144CB6C5972}"/>
              </a:ext>
            </a:extLst>
          </p:cNvPr>
          <p:cNvSpPr>
            <a:spLocks noGrp="1"/>
          </p:cNvSpPr>
          <p:nvPr>
            <p:ph type="title"/>
          </p:nvPr>
        </p:nvSpPr>
        <p:spPr/>
        <p:txBody>
          <a:bodyPr/>
          <a:lstStyle/>
          <a:p>
            <a:r>
              <a:rPr lang="en-US" dirty="0"/>
              <a:t>Fault Tolerance</a:t>
            </a:r>
          </a:p>
        </p:txBody>
      </p:sp>
      <p:sp>
        <p:nvSpPr>
          <p:cNvPr id="3" name="Content Placeholder 2">
            <a:extLst>
              <a:ext uri="{FF2B5EF4-FFF2-40B4-BE49-F238E27FC236}">
                <a16:creationId xmlns:a16="http://schemas.microsoft.com/office/drawing/2014/main" id="{73AD73F8-DFA6-428E-8867-3A1DB329051C}"/>
              </a:ext>
            </a:extLst>
          </p:cNvPr>
          <p:cNvSpPr>
            <a:spLocks noGrp="1"/>
          </p:cNvSpPr>
          <p:nvPr>
            <p:ph idx="1"/>
          </p:nvPr>
        </p:nvSpPr>
        <p:spPr/>
        <p:txBody>
          <a:bodyPr>
            <a:normAutofit fontScale="92500"/>
          </a:bodyPr>
          <a:lstStyle/>
          <a:p>
            <a:r>
              <a:rPr lang="en-US" dirty="0"/>
              <a:t>If a node fails, the master will detect that failure and re-assign the work to a different node on the system </a:t>
            </a:r>
          </a:p>
          <a:p>
            <a:r>
              <a:rPr lang="en-US" dirty="0"/>
              <a:t>Restarting a task does not require communication with nodes working on other portions of the data </a:t>
            </a:r>
          </a:p>
          <a:p>
            <a:r>
              <a:rPr lang="en-US" dirty="0"/>
              <a:t>If a failed node restarts, it is </a:t>
            </a:r>
            <a:r>
              <a:rPr lang="en-US" dirty="0" err="1"/>
              <a:t>automacally</a:t>
            </a:r>
            <a:r>
              <a:rPr lang="en-US" dirty="0"/>
              <a:t> added back to the system and assigned new tasks </a:t>
            </a:r>
          </a:p>
          <a:p>
            <a:r>
              <a:rPr lang="en-US" dirty="0"/>
              <a:t>If a node appears to be running slowly, the master can redundantly execute another instance of the same task. Results from the first to finish will be used</a:t>
            </a:r>
          </a:p>
          <a:p>
            <a:r>
              <a:rPr lang="en-US" dirty="0"/>
              <a:t>Data is replicated for increased availability and reliability, no loss of data</a:t>
            </a:r>
          </a:p>
          <a:p>
            <a:pPr marL="0" indent="0">
              <a:buNone/>
            </a:pPr>
            <a:endParaRPr lang="en-US" dirty="0"/>
          </a:p>
        </p:txBody>
      </p:sp>
    </p:spTree>
    <p:extLst>
      <p:ext uri="{BB962C8B-B14F-4D97-AF65-F5344CB8AC3E}">
        <p14:creationId xmlns:p14="http://schemas.microsoft.com/office/powerpoint/2010/main" val="77817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F3AD-462B-4103-B70B-0FD82967F7CD}"/>
              </a:ext>
            </a:extLst>
          </p:cNvPr>
          <p:cNvSpPr>
            <a:spLocks noGrp="1"/>
          </p:cNvSpPr>
          <p:nvPr>
            <p:ph type="title"/>
          </p:nvPr>
        </p:nvSpPr>
        <p:spPr/>
        <p:txBody>
          <a:bodyPr/>
          <a:lstStyle/>
          <a:p>
            <a:r>
              <a:rPr lang="en-US" dirty="0"/>
              <a:t>What are Common </a:t>
            </a:r>
            <a:r>
              <a:rPr lang="en-US" dirty="0" err="1"/>
              <a:t>Hadoopable</a:t>
            </a:r>
            <a:r>
              <a:rPr lang="en-US" dirty="0"/>
              <a:t> Problems?</a:t>
            </a:r>
          </a:p>
        </p:txBody>
      </p:sp>
      <p:sp>
        <p:nvSpPr>
          <p:cNvPr id="3" name="Content Placeholder 2">
            <a:extLst>
              <a:ext uri="{FF2B5EF4-FFF2-40B4-BE49-F238E27FC236}">
                <a16:creationId xmlns:a16="http://schemas.microsoft.com/office/drawing/2014/main" id="{42CA28E7-D1CF-441B-AE8E-465BFC093F94}"/>
              </a:ext>
            </a:extLst>
          </p:cNvPr>
          <p:cNvSpPr>
            <a:spLocks noGrp="1"/>
          </p:cNvSpPr>
          <p:nvPr>
            <p:ph idx="1"/>
          </p:nvPr>
        </p:nvSpPr>
        <p:spPr/>
        <p:txBody>
          <a:bodyPr>
            <a:normAutofit fontScale="92500" lnSpcReduction="10000"/>
          </a:bodyPr>
          <a:lstStyle/>
          <a:p>
            <a:r>
              <a:rPr lang="en-US" b="1" dirty="0"/>
              <a:t>Nature of the data </a:t>
            </a:r>
          </a:p>
          <a:p>
            <a:pPr marL="0" indent="0">
              <a:buNone/>
            </a:pPr>
            <a:r>
              <a:rPr lang="en-US" dirty="0"/>
              <a:t>– Volume </a:t>
            </a:r>
          </a:p>
          <a:p>
            <a:pPr marL="0" indent="0">
              <a:buNone/>
            </a:pPr>
            <a:r>
              <a:rPr lang="en-US" dirty="0"/>
              <a:t>– Velocity </a:t>
            </a:r>
          </a:p>
          <a:p>
            <a:pPr marL="0" indent="0">
              <a:buNone/>
            </a:pPr>
            <a:r>
              <a:rPr lang="en-US" dirty="0"/>
              <a:t>– Variety </a:t>
            </a:r>
          </a:p>
          <a:p>
            <a:r>
              <a:rPr lang="en-US" b="1" dirty="0"/>
              <a:t>Nature of the analysis </a:t>
            </a:r>
          </a:p>
          <a:p>
            <a:pPr marL="0" indent="0">
              <a:buNone/>
            </a:pPr>
            <a:r>
              <a:rPr lang="en-US" dirty="0"/>
              <a:t>– Batch processing </a:t>
            </a:r>
          </a:p>
          <a:p>
            <a:pPr marL="0" indent="0">
              <a:buNone/>
            </a:pPr>
            <a:r>
              <a:rPr lang="en-US" dirty="0"/>
              <a:t>– Parallel execution</a:t>
            </a:r>
          </a:p>
          <a:p>
            <a:pPr marL="0" indent="0">
              <a:buNone/>
            </a:pPr>
            <a:r>
              <a:rPr lang="en-US" dirty="0"/>
              <a:t>Hadoop is not good for : data modifications, real-time processing, interactive processing, iterative processing, graph-processing, low-latency data retrieval/processing, etc.</a:t>
            </a:r>
          </a:p>
        </p:txBody>
      </p:sp>
    </p:spTree>
    <p:extLst>
      <p:ext uri="{BB962C8B-B14F-4D97-AF65-F5344CB8AC3E}">
        <p14:creationId xmlns:p14="http://schemas.microsoft.com/office/powerpoint/2010/main" val="35169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DB76-D240-4BDE-89E2-BC8BC6E7C5C0}"/>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C659BB67-4F09-4157-821F-9925EA9A5F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0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B017-7329-4781-A6FD-139DF32ECD7A}"/>
              </a:ext>
            </a:extLst>
          </p:cNvPr>
          <p:cNvSpPr>
            <a:spLocks noGrp="1"/>
          </p:cNvSpPr>
          <p:nvPr>
            <p:ph type="title"/>
          </p:nvPr>
        </p:nvSpPr>
        <p:spPr/>
        <p:txBody>
          <a:bodyPr/>
          <a:lstStyle/>
          <a:p>
            <a:r>
              <a:rPr lang="en-US" dirty="0"/>
              <a:t>Hadoop Components</a:t>
            </a:r>
          </a:p>
        </p:txBody>
      </p:sp>
      <p:sp>
        <p:nvSpPr>
          <p:cNvPr id="3" name="Content Placeholder 2">
            <a:extLst>
              <a:ext uri="{FF2B5EF4-FFF2-40B4-BE49-F238E27FC236}">
                <a16:creationId xmlns:a16="http://schemas.microsoft.com/office/drawing/2014/main" id="{3F679633-601C-43F1-916B-0D17BFBE94ED}"/>
              </a:ext>
            </a:extLst>
          </p:cNvPr>
          <p:cNvSpPr>
            <a:spLocks noGrp="1"/>
          </p:cNvSpPr>
          <p:nvPr>
            <p:ph idx="1"/>
          </p:nvPr>
        </p:nvSpPr>
        <p:spPr/>
        <p:txBody>
          <a:bodyPr>
            <a:normAutofit/>
          </a:bodyPr>
          <a:lstStyle/>
          <a:p>
            <a:r>
              <a:rPr lang="en-US" b="1" dirty="0"/>
              <a:t>Hadoop consists of two  (or three) core components </a:t>
            </a:r>
          </a:p>
          <a:p>
            <a:pPr marL="0" indent="0">
              <a:buNone/>
            </a:pPr>
            <a:r>
              <a:rPr lang="en-US" dirty="0"/>
              <a:t>– The Hadoop Distributed File System (HDFS) </a:t>
            </a:r>
          </a:p>
          <a:p>
            <a:pPr marL="0" indent="0">
              <a:buNone/>
            </a:pPr>
            <a:r>
              <a:rPr lang="en-US" dirty="0"/>
              <a:t>– YARN (Yet another resource negotiator)</a:t>
            </a:r>
          </a:p>
          <a:p>
            <a:pPr marL="0" indent="0">
              <a:buNone/>
            </a:pPr>
            <a:r>
              <a:rPr lang="en-US" dirty="0"/>
              <a:t>– MapReduce</a:t>
            </a:r>
          </a:p>
          <a:p>
            <a:r>
              <a:rPr lang="en-US" b="1" dirty="0"/>
              <a:t>There are many other projects based around core Hadoop </a:t>
            </a:r>
          </a:p>
          <a:p>
            <a:pPr marL="0" indent="0">
              <a:buNone/>
            </a:pPr>
            <a:r>
              <a:rPr lang="en-US" dirty="0"/>
              <a:t>– Often referred to as the ‘Hadoop Ecosystem’ </a:t>
            </a:r>
          </a:p>
          <a:p>
            <a:pPr marL="0" indent="0">
              <a:buNone/>
            </a:pPr>
            <a:r>
              <a:rPr lang="en-US" dirty="0"/>
              <a:t>– Pig, Hive, HBase, Flume, Oozie, Sqoop, </a:t>
            </a:r>
            <a:r>
              <a:rPr lang="en-US" dirty="0" err="1"/>
              <a:t>etc</a:t>
            </a:r>
            <a:r>
              <a:rPr lang="en-US" dirty="0"/>
              <a:t> </a:t>
            </a:r>
          </a:p>
          <a:p>
            <a:pPr marL="0" indent="0">
              <a:buNone/>
            </a:pPr>
            <a:r>
              <a:rPr lang="en-US" dirty="0"/>
              <a:t>– Some will be discussed later in the course </a:t>
            </a:r>
          </a:p>
        </p:txBody>
      </p:sp>
    </p:spTree>
    <p:extLst>
      <p:ext uri="{BB962C8B-B14F-4D97-AF65-F5344CB8AC3E}">
        <p14:creationId xmlns:p14="http://schemas.microsoft.com/office/powerpoint/2010/main" val="265507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5FD2-5332-415C-BF0D-D1E115738BDA}"/>
              </a:ext>
            </a:extLst>
          </p:cNvPr>
          <p:cNvSpPr>
            <a:spLocks noGrp="1"/>
          </p:cNvSpPr>
          <p:nvPr>
            <p:ph type="title"/>
          </p:nvPr>
        </p:nvSpPr>
        <p:spPr>
          <a:xfrm>
            <a:off x="838200" y="365125"/>
            <a:ext cx="10515600" cy="592589"/>
          </a:xfrm>
        </p:spPr>
        <p:txBody>
          <a:bodyPr>
            <a:normAutofit fontScale="90000"/>
          </a:bodyPr>
          <a:lstStyle/>
          <a:p>
            <a:r>
              <a:rPr lang="en-US" dirty="0"/>
              <a:t>Hadoop Ecosystem</a:t>
            </a:r>
          </a:p>
        </p:txBody>
      </p:sp>
      <p:pic>
        <p:nvPicPr>
          <p:cNvPr id="1026" name="Picture 2" descr="Hadoop Ecosystem - Hadoop Tutorial - Edureka">
            <a:extLst>
              <a:ext uri="{FF2B5EF4-FFF2-40B4-BE49-F238E27FC236}">
                <a16:creationId xmlns:a16="http://schemas.microsoft.com/office/drawing/2014/main" id="{B67E9DA0-4D3F-4E1D-B0F1-F3EB1CD265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747" y="641484"/>
            <a:ext cx="8221579" cy="653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9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B033-425B-49C1-BC42-09C42A5053AC}"/>
              </a:ext>
            </a:extLst>
          </p:cNvPr>
          <p:cNvSpPr>
            <a:spLocks noGrp="1"/>
          </p:cNvSpPr>
          <p:nvPr>
            <p:ph type="title"/>
          </p:nvPr>
        </p:nvSpPr>
        <p:spPr/>
        <p:txBody>
          <a:bodyPr>
            <a:normAutofit/>
          </a:bodyPr>
          <a:lstStyle/>
          <a:p>
            <a:r>
              <a:rPr lang="en-US" dirty="0"/>
              <a:t>Hadoop Ecosystem</a:t>
            </a:r>
          </a:p>
        </p:txBody>
      </p:sp>
      <p:sp>
        <p:nvSpPr>
          <p:cNvPr id="3" name="Content Placeholder 2">
            <a:extLst>
              <a:ext uri="{FF2B5EF4-FFF2-40B4-BE49-F238E27FC236}">
                <a16:creationId xmlns:a16="http://schemas.microsoft.com/office/drawing/2014/main" id="{D656FC81-DDEF-4982-825A-1DC42F871CBA}"/>
              </a:ext>
            </a:extLst>
          </p:cNvPr>
          <p:cNvSpPr>
            <a:spLocks noGrp="1"/>
          </p:cNvSpPr>
          <p:nvPr>
            <p:ph idx="1"/>
          </p:nvPr>
        </p:nvSpPr>
        <p:spPr/>
        <p:txBody>
          <a:bodyPr>
            <a:normAutofit/>
          </a:bodyPr>
          <a:lstStyle/>
          <a:p>
            <a:r>
              <a:rPr lang="en-US" b="1" dirty="0"/>
              <a:t>Ecosystem projects may be </a:t>
            </a:r>
          </a:p>
          <a:p>
            <a:pPr marL="0" indent="0">
              <a:buNone/>
            </a:pPr>
            <a:r>
              <a:rPr lang="en-US" dirty="0"/>
              <a:t>– Built on HDFS, Yarn and MapReduce/Spark </a:t>
            </a:r>
          </a:p>
          <a:p>
            <a:pPr marL="0" indent="0">
              <a:buNone/>
            </a:pPr>
            <a:r>
              <a:rPr lang="en-US" dirty="0"/>
              <a:t>– Built on just HDFS and Yarn</a:t>
            </a:r>
          </a:p>
          <a:p>
            <a:pPr marL="0" indent="0">
              <a:buNone/>
            </a:pPr>
            <a:r>
              <a:rPr lang="en-US" dirty="0"/>
              <a:t>– Designed to integrate with or support Hadoop </a:t>
            </a:r>
          </a:p>
          <a:p>
            <a:r>
              <a:rPr lang="en-US" b="1" dirty="0"/>
              <a:t>Most are Apache projects or Apache Incubator projects </a:t>
            </a:r>
          </a:p>
          <a:p>
            <a:r>
              <a:rPr lang="en-US" b="1" dirty="0"/>
              <a:t>Following is an introduction to some of the most significant projects </a:t>
            </a:r>
            <a:br>
              <a:rPr lang="en-US" dirty="0"/>
            </a:br>
            <a:endParaRPr lang="en-US" dirty="0"/>
          </a:p>
        </p:txBody>
      </p:sp>
    </p:spTree>
    <p:extLst>
      <p:ext uri="{BB962C8B-B14F-4D97-AF65-F5344CB8AC3E}">
        <p14:creationId xmlns:p14="http://schemas.microsoft.com/office/powerpoint/2010/main" val="349540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74E-75EC-4D0F-AFAB-81052E099CFB}"/>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D25E2EED-D207-46AB-888F-F72E0580CDED}"/>
              </a:ext>
            </a:extLst>
          </p:cNvPr>
          <p:cNvSpPr>
            <a:spLocks noGrp="1"/>
          </p:cNvSpPr>
          <p:nvPr>
            <p:ph idx="1"/>
          </p:nvPr>
        </p:nvSpPr>
        <p:spPr/>
        <p:txBody>
          <a:bodyPr/>
          <a:lstStyle/>
          <a:p>
            <a:r>
              <a:rPr lang="en-US" b="1" dirty="0"/>
              <a:t>Data Storage: HBase </a:t>
            </a:r>
          </a:p>
          <a:p>
            <a:r>
              <a:rPr lang="en-US" dirty="0"/>
              <a:t>Data Integration: Flume and Sqoop </a:t>
            </a:r>
          </a:p>
          <a:p>
            <a:r>
              <a:rPr lang="en-US" dirty="0"/>
              <a:t>Data Analysis: Hive, Pig, </a:t>
            </a:r>
          </a:p>
          <a:p>
            <a:r>
              <a:rPr lang="en-US" dirty="0"/>
              <a:t>Workflow Engine: Oozie </a:t>
            </a:r>
          </a:p>
          <a:p>
            <a:r>
              <a:rPr lang="en-US" dirty="0"/>
              <a:t>Machine Learning: Mahout</a:t>
            </a:r>
          </a:p>
        </p:txBody>
      </p:sp>
    </p:spTree>
    <p:extLst>
      <p:ext uri="{BB962C8B-B14F-4D97-AF65-F5344CB8AC3E}">
        <p14:creationId xmlns:p14="http://schemas.microsoft.com/office/powerpoint/2010/main" val="163203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3B8F-5B37-4B8D-BC9D-AE1D7D9FBC05}"/>
              </a:ext>
            </a:extLst>
          </p:cNvPr>
          <p:cNvSpPr>
            <a:spLocks noGrp="1"/>
          </p:cNvSpPr>
          <p:nvPr>
            <p:ph type="title"/>
          </p:nvPr>
        </p:nvSpPr>
        <p:spPr/>
        <p:txBody>
          <a:bodyPr/>
          <a:lstStyle/>
          <a:p>
            <a:r>
              <a:rPr lang="en-US" dirty="0"/>
              <a:t>Overview of Hadoop</a:t>
            </a:r>
          </a:p>
        </p:txBody>
      </p:sp>
      <p:sp>
        <p:nvSpPr>
          <p:cNvPr id="3" name="Content Placeholder 2">
            <a:extLst>
              <a:ext uri="{FF2B5EF4-FFF2-40B4-BE49-F238E27FC236}">
                <a16:creationId xmlns:a16="http://schemas.microsoft.com/office/drawing/2014/main" id="{4CC229F7-A0C4-4A14-80EA-B0E17AE893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808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30DD-CE6B-43D6-9C1E-ACC793A3E771}"/>
              </a:ext>
            </a:extLst>
          </p:cNvPr>
          <p:cNvSpPr>
            <a:spLocks noGrp="1"/>
          </p:cNvSpPr>
          <p:nvPr>
            <p:ph type="title"/>
          </p:nvPr>
        </p:nvSpPr>
        <p:spPr/>
        <p:txBody>
          <a:bodyPr/>
          <a:lstStyle/>
          <a:p>
            <a:r>
              <a:rPr lang="en-US" dirty="0"/>
              <a:t>HBase</a:t>
            </a:r>
          </a:p>
        </p:txBody>
      </p:sp>
      <p:sp>
        <p:nvSpPr>
          <p:cNvPr id="3" name="Content Placeholder 2">
            <a:extLst>
              <a:ext uri="{FF2B5EF4-FFF2-40B4-BE49-F238E27FC236}">
                <a16:creationId xmlns:a16="http://schemas.microsoft.com/office/drawing/2014/main" id="{86AACA09-4590-41CD-9EBA-19A22AA17D2C}"/>
              </a:ext>
            </a:extLst>
          </p:cNvPr>
          <p:cNvSpPr>
            <a:spLocks noGrp="1"/>
          </p:cNvSpPr>
          <p:nvPr>
            <p:ph idx="1"/>
          </p:nvPr>
        </p:nvSpPr>
        <p:spPr/>
        <p:txBody>
          <a:bodyPr>
            <a:normAutofit fontScale="77500" lnSpcReduction="20000"/>
          </a:bodyPr>
          <a:lstStyle/>
          <a:p>
            <a:r>
              <a:rPr lang="en-US" dirty="0"/>
              <a:t> </a:t>
            </a:r>
            <a:r>
              <a:rPr lang="en-US" b="1" dirty="0"/>
              <a:t>HBase is the Hadoop database </a:t>
            </a:r>
          </a:p>
          <a:p>
            <a:r>
              <a:rPr lang="en-US" dirty="0"/>
              <a:t> </a:t>
            </a:r>
            <a:r>
              <a:rPr lang="en-US" b="1" dirty="0"/>
              <a:t>A ‘NoSQL’ datastore </a:t>
            </a:r>
          </a:p>
          <a:p>
            <a:r>
              <a:rPr lang="en-US" dirty="0"/>
              <a:t> </a:t>
            </a:r>
            <a:r>
              <a:rPr lang="en-US" b="1" dirty="0"/>
              <a:t>Can store massive amounts of data </a:t>
            </a:r>
          </a:p>
          <a:p>
            <a:pPr marL="0" indent="0">
              <a:buNone/>
            </a:pPr>
            <a:r>
              <a:rPr lang="en-US" dirty="0"/>
              <a:t>– Petabytes+ </a:t>
            </a:r>
          </a:p>
          <a:p>
            <a:r>
              <a:rPr lang="en-US" dirty="0"/>
              <a:t> </a:t>
            </a:r>
            <a:r>
              <a:rPr lang="en-US" b="1" dirty="0"/>
              <a:t>High write throughput </a:t>
            </a:r>
          </a:p>
          <a:p>
            <a:pPr marL="0" indent="0">
              <a:buNone/>
            </a:pPr>
            <a:r>
              <a:rPr lang="en-US" dirty="0"/>
              <a:t>– Scales to hundreds of thousands of inserts per second </a:t>
            </a:r>
          </a:p>
          <a:p>
            <a:r>
              <a:rPr lang="en-US" b="1" dirty="0"/>
              <a:t>Use plain HDFS if… </a:t>
            </a:r>
          </a:p>
          <a:p>
            <a:pPr marL="0" indent="0">
              <a:buNone/>
            </a:pPr>
            <a:r>
              <a:rPr lang="en-US" dirty="0"/>
              <a:t>– You only append to your dataset  (no random write) </a:t>
            </a:r>
          </a:p>
          <a:p>
            <a:pPr marL="0" indent="0">
              <a:buNone/>
            </a:pPr>
            <a:r>
              <a:rPr lang="en-US" dirty="0"/>
              <a:t>– You usually read the whole dataset (no random read) </a:t>
            </a:r>
          </a:p>
          <a:p>
            <a:r>
              <a:rPr lang="en-US" b="1" dirty="0"/>
              <a:t>Use HBase if… </a:t>
            </a:r>
          </a:p>
          <a:p>
            <a:pPr marL="0" indent="0">
              <a:buNone/>
            </a:pPr>
            <a:r>
              <a:rPr lang="en-US" dirty="0"/>
              <a:t>– You need random write and/or read </a:t>
            </a:r>
          </a:p>
          <a:p>
            <a:pPr marL="0" indent="0">
              <a:buNone/>
            </a:pPr>
            <a:r>
              <a:rPr lang="en-US" dirty="0"/>
              <a:t>– You do thousands of operations per second  on TB+ of data </a:t>
            </a:r>
          </a:p>
        </p:txBody>
      </p:sp>
    </p:spTree>
    <p:extLst>
      <p:ext uri="{BB962C8B-B14F-4D97-AF65-F5344CB8AC3E}">
        <p14:creationId xmlns:p14="http://schemas.microsoft.com/office/powerpoint/2010/main" val="351190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74E-75EC-4D0F-AFAB-81052E099CFB}"/>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D25E2EED-D207-46AB-888F-F72E0580CDED}"/>
              </a:ext>
            </a:extLst>
          </p:cNvPr>
          <p:cNvSpPr>
            <a:spLocks noGrp="1"/>
          </p:cNvSpPr>
          <p:nvPr>
            <p:ph idx="1"/>
          </p:nvPr>
        </p:nvSpPr>
        <p:spPr/>
        <p:txBody>
          <a:bodyPr/>
          <a:lstStyle/>
          <a:p>
            <a:r>
              <a:rPr lang="en-US" dirty="0"/>
              <a:t>Data Storage: HBase </a:t>
            </a:r>
          </a:p>
          <a:p>
            <a:r>
              <a:rPr lang="en-US" b="1" dirty="0"/>
              <a:t>Data Integration: Flume and Sqoop </a:t>
            </a:r>
          </a:p>
          <a:p>
            <a:r>
              <a:rPr lang="en-US" dirty="0"/>
              <a:t>Data Analysis: Hive, Pig</a:t>
            </a:r>
          </a:p>
          <a:p>
            <a:r>
              <a:rPr lang="en-US" dirty="0"/>
              <a:t>Workflow Engine: Oozie </a:t>
            </a:r>
          </a:p>
          <a:p>
            <a:r>
              <a:rPr lang="en-US" dirty="0"/>
              <a:t>Machine Learning: Mahout</a:t>
            </a:r>
          </a:p>
        </p:txBody>
      </p:sp>
    </p:spTree>
    <p:extLst>
      <p:ext uri="{BB962C8B-B14F-4D97-AF65-F5344CB8AC3E}">
        <p14:creationId xmlns:p14="http://schemas.microsoft.com/office/powerpoint/2010/main" val="333708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CE8A-AA49-40DD-B743-9E74D6DA3F61}"/>
              </a:ext>
            </a:extLst>
          </p:cNvPr>
          <p:cNvSpPr>
            <a:spLocks noGrp="1"/>
          </p:cNvSpPr>
          <p:nvPr>
            <p:ph type="title"/>
          </p:nvPr>
        </p:nvSpPr>
        <p:spPr/>
        <p:txBody>
          <a:bodyPr/>
          <a:lstStyle/>
          <a:p>
            <a:r>
              <a:rPr lang="pt-BR" dirty="0"/>
              <a:t>Flume: Realtime Data Import </a:t>
            </a:r>
            <a:endParaRPr lang="en-US" dirty="0"/>
          </a:p>
        </p:txBody>
      </p:sp>
      <p:sp>
        <p:nvSpPr>
          <p:cNvPr id="3" name="Content Placeholder 2">
            <a:extLst>
              <a:ext uri="{FF2B5EF4-FFF2-40B4-BE49-F238E27FC236}">
                <a16:creationId xmlns:a16="http://schemas.microsoft.com/office/drawing/2014/main" id="{2313D02A-BCAA-46D6-86CE-B07CDB563F28}"/>
              </a:ext>
            </a:extLst>
          </p:cNvPr>
          <p:cNvSpPr>
            <a:spLocks noGrp="1"/>
          </p:cNvSpPr>
          <p:nvPr>
            <p:ph idx="1"/>
          </p:nvPr>
        </p:nvSpPr>
        <p:spPr/>
        <p:txBody>
          <a:bodyPr>
            <a:normAutofit/>
          </a:bodyPr>
          <a:lstStyle/>
          <a:p>
            <a:r>
              <a:rPr lang="en-US" dirty="0"/>
              <a:t> What is Flume? </a:t>
            </a:r>
          </a:p>
          <a:p>
            <a:pPr marL="0" indent="0">
              <a:buNone/>
            </a:pPr>
            <a:r>
              <a:rPr lang="en-US" dirty="0"/>
              <a:t>– A service to move large amounts of data in real time </a:t>
            </a:r>
          </a:p>
          <a:p>
            <a:pPr marL="0" indent="0">
              <a:buNone/>
            </a:pPr>
            <a:r>
              <a:rPr lang="en-US" dirty="0"/>
              <a:t>– Example: storing log files in HDFS </a:t>
            </a:r>
          </a:p>
          <a:p>
            <a:r>
              <a:rPr lang="en-US" dirty="0"/>
              <a:t>Collect data as it is produced </a:t>
            </a:r>
          </a:p>
          <a:p>
            <a:r>
              <a:rPr lang="en-US" dirty="0"/>
              <a:t>Process in place  ( e.g., encrypt, compress )</a:t>
            </a:r>
          </a:p>
          <a:p>
            <a:r>
              <a:rPr lang="en-US" dirty="0"/>
              <a:t>Preprocess data before storing </a:t>
            </a:r>
            <a:r>
              <a:rPr lang="de-DE" dirty="0"/>
              <a:t> (e.g., transform, scrub, enrich)</a:t>
            </a:r>
          </a:p>
          <a:p>
            <a:r>
              <a:rPr lang="en-US" dirty="0"/>
              <a:t>Store in any format (Text, compressed, binary, or custom sink)</a:t>
            </a:r>
          </a:p>
        </p:txBody>
      </p:sp>
    </p:spTree>
    <p:extLst>
      <p:ext uri="{BB962C8B-B14F-4D97-AF65-F5344CB8AC3E}">
        <p14:creationId xmlns:p14="http://schemas.microsoft.com/office/powerpoint/2010/main" val="1714400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C642-E538-4F42-959C-5FA517A18B4B}"/>
              </a:ext>
            </a:extLst>
          </p:cNvPr>
          <p:cNvSpPr>
            <a:spLocks noGrp="1"/>
          </p:cNvSpPr>
          <p:nvPr>
            <p:ph type="title"/>
          </p:nvPr>
        </p:nvSpPr>
        <p:spPr/>
        <p:txBody>
          <a:bodyPr/>
          <a:lstStyle/>
          <a:p>
            <a:r>
              <a:rPr lang="en-US" dirty="0"/>
              <a:t>Sqoop: Exchanging Data With RDBMSs</a:t>
            </a:r>
          </a:p>
        </p:txBody>
      </p:sp>
      <p:sp>
        <p:nvSpPr>
          <p:cNvPr id="3" name="Content Placeholder 2">
            <a:extLst>
              <a:ext uri="{FF2B5EF4-FFF2-40B4-BE49-F238E27FC236}">
                <a16:creationId xmlns:a16="http://schemas.microsoft.com/office/drawing/2014/main" id="{BB0640C3-D50B-4606-AD15-7034C80C3857}"/>
              </a:ext>
            </a:extLst>
          </p:cNvPr>
          <p:cNvSpPr>
            <a:spLocks noGrp="1"/>
          </p:cNvSpPr>
          <p:nvPr>
            <p:ph idx="1"/>
          </p:nvPr>
        </p:nvSpPr>
        <p:spPr>
          <a:xfrm>
            <a:off x="838200" y="1825625"/>
            <a:ext cx="10515600" cy="2219601"/>
          </a:xfrm>
        </p:spPr>
        <p:txBody>
          <a:bodyPr/>
          <a:lstStyle/>
          <a:p>
            <a:r>
              <a:rPr lang="en-US" b="1" dirty="0"/>
              <a:t>Sqoop transfers data between RDBMSs and HDFS </a:t>
            </a:r>
          </a:p>
          <a:p>
            <a:pPr marL="0" indent="0">
              <a:buNone/>
            </a:pPr>
            <a:r>
              <a:rPr lang="en-US" dirty="0"/>
              <a:t>– Does this very efficiently via a Map/only MapReduce job </a:t>
            </a:r>
          </a:p>
          <a:p>
            <a:pPr marL="0" indent="0">
              <a:buNone/>
            </a:pPr>
            <a:r>
              <a:rPr lang="en-US" dirty="0"/>
              <a:t>– Supports JDBC, ODBC, and several specific databases </a:t>
            </a:r>
          </a:p>
          <a:p>
            <a:pPr marL="0" indent="0">
              <a:buNone/>
            </a:pPr>
            <a:r>
              <a:rPr lang="en-US" dirty="0"/>
              <a:t>–  Sqoop  =  SQL to Hadoop  </a:t>
            </a:r>
          </a:p>
        </p:txBody>
      </p:sp>
      <p:pic>
        <p:nvPicPr>
          <p:cNvPr id="4" name="Picture 3">
            <a:extLst>
              <a:ext uri="{FF2B5EF4-FFF2-40B4-BE49-F238E27FC236}">
                <a16:creationId xmlns:a16="http://schemas.microsoft.com/office/drawing/2014/main" id="{4BEB605C-8CC7-4352-9173-E93242AE8B41}"/>
              </a:ext>
            </a:extLst>
          </p:cNvPr>
          <p:cNvPicPr>
            <a:picLocks noChangeAspect="1"/>
          </p:cNvPicPr>
          <p:nvPr/>
        </p:nvPicPr>
        <p:blipFill>
          <a:blip r:embed="rId2"/>
          <a:stretch>
            <a:fillRect/>
          </a:stretch>
        </p:blipFill>
        <p:spPr>
          <a:xfrm>
            <a:off x="5651891" y="4045225"/>
            <a:ext cx="3053041" cy="2136913"/>
          </a:xfrm>
          <a:prstGeom prst="rect">
            <a:avLst/>
          </a:prstGeom>
        </p:spPr>
      </p:pic>
    </p:spTree>
    <p:extLst>
      <p:ext uri="{BB962C8B-B14F-4D97-AF65-F5344CB8AC3E}">
        <p14:creationId xmlns:p14="http://schemas.microsoft.com/office/powerpoint/2010/main" val="172936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74E-75EC-4D0F-AFAB-81052E099CFB}"/>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D25E2EED-D207-46AB-888F-F72E0580CDED}"/>
              </a:ext>
            </a:extLst>
          </p:cNvPr>
          <p:cNvSpPr>
            <a:spLocks noGrp="1"/>
          </p:cNvSpPr>
          <p:nvPr>
            <p:ph idx="1"/>
          </p:nvPr>
        </p:nvSpPr>
        <p:spPr/>
        <p:txBody>
          <a:bodyPr/>
          <a:lstStyle/>
          <a:p>
            <a:r>
              <a:rPr lang="en-US" dirty="0"/>
              <a:t>Data Storage: HBase </a:t>
            </a:r>
          </a:p>
          <a:p>
            <a:r>
              <a:rPr lang="en-US" dirty="0"/>
              <a:t>Data Integration: Flume and Sqoop </a:t>
            </a:r>
          </a:p>
          <a:p>
            <a:r>
              <a:rPr lang="en-US" b="1" dirty="0"/>
              <a:t>Data Analysis: Hive, Pig</a:t>
            </a:r>
          </a:p>
          <a:p>
            <a:r>
              <a:rPr lang="en-US" dirty="0"/>
              <a:t>Workflow Engine: Oozie </a:t>
            </a:r>
          </a:p>
          <a:p>
            <a:r>
              <a:rPr lang="en-US" dirty="0"/>
              <a:t>Machine Learning: Mahout</a:t>
            </a:r>
          </a:p>
        </p:txBody>
      </p:sp>
    </p:spTree>
    <p:extLst>
      <p:ext uri="{BB962C8B-B14F-4D97-AF65-F5344CB8AC3E}">
        <p14:creationId xmlns:p14="http://schemas.microsoft.com/office/powerpoint/2010/main" val="3565836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4545-4F7E-408A-9C19-62E458FD8805}"/>
              </a:ext>
            </a:extLst>
          </p:cNvPr>
          <p:cNvSpPr>
            <a:spLocks noGrp="1"/>
          </p:cNvSpPr>
          <p:nvPr>
            <p:ph type="title"/>
          </p:nvPr>
        </p:nvSpPr>
        <p:spPr/>
        <p:txBody>
          <a:bodyPr/>
          <a:lstStyle/>
          <a:p>
            <a:r>
              <a:rPr lang="en-US" dirty="0"/>
              <a:t>Hive and Pig: High Level Data Languages</a:t>
            </a:r>
          </a:p>
        </p:txBody>
      </p:sp>
      <p:sp>
        <p:nvSpPr>
          <p:cNvPr id="3" name="Content Placeholder 2">
            <a:extLst>
              <a:ext uri="{FF2B5EF4-FFF2-40B4-BE49-F238E27FC236}">
                <a16:creationId xmlns:a16="http://schemas.microsoft.com/office/drawing/2014/main" id="{A914F392-B13B-4C9F-8877-DFEC72F18339}"/>
              </a:ext>
            </a:extLst>
          </p:cNvPr>
          <p:cNvSpPr>
            <a:spLocks noGrp="1"/>
          </p:cNvSpPr>
          <p:nvPr>
            <p:ph idx="1"/>
          </p:nvPr>
        </p:nvSpPr>
        <p:spPr/>
        <p:txBody>
          <a:bodyPr>
            <a:normAutofit fontScale="77500" lnSpcReduction="20000"/>
          </a:bodyPr>
          <a:lstStyle/>
          <a:p>
            <a:r>
              <a:rPr lang="en-US" dirty="0"/>
              <a:t> </a:t>
            </a:r>
            <a:r>
              <a:rPr lang="en-US" b="1" dirty="0"/>
              <a:t>The motivation: MapReduce is powerful  but hard to master </a:t>
            </a:r>
          </a:p>
          <a:p>
            <a:r>
              <a:rPr lang="en-US" dirty="0"/>
              <a:t> </a:t>
            </a:r>
            <a:r>
              <a:rPr lang="en-US" b="1" dirty="0"/>
              <a:t>The solution: Hive and Pig  </a:t>
            </a:r>
          </a:p>
          <a:p>
            <a:pPr marL="0" indent="0">
              <a:buNone/>
            </a:pPr>
            <a:r>
              <a:rPr lang="en-US" dirty="0"/>
              <a:t>– Languages for querying and manipulating data</a:t>
            </a:r>
          </a:p>
          <a:p>
            <a:pPr marL="0" indent="0">
              <a:buNone/>
            </a:pPr>
            <a:r>
              <a:rPr lang="en-US" dirty="0"/>
              <a:t> 10 lines of Pig Latin = approx. 200 lines of Map-reduce java code  </a:t>
            </a:r>
          </a:p>
          <a:p>
            <a:pPr marL="0" indent="0">
              <a:buNone/>
            </a:pPr>
            <a:r>
              <a:rPr lang="en-US" dirty="0"/>
              <a:t>– Leverage existing skillsets </a:t>
            </a:r>
          </a:p>
          <a:p>
            <a:pPr marL="0" indent="0">
              <a:buNone/>
            </a:pPr>
            <a:r>
              <a:rPr lang="en-US" dirty="0"/>
              <a:t>– Data analysts who use SQL </a:t>
            </a:r>
          </a:p>
          <a:p>
            <a:pPr marL="0" indent="0">
              <a:buNone/>
            </a:pPr>
            <a:r>
              <a:rPr lang="en-US" dirty="0"/>
              <a:t>– Programmers who use </a:t>
            </a:r>
            <a:r>
              <a:rPr lang="en-US" dirty="0" err="1"/>
              <a:t>scriping</a:t>
            </a:r>
            <a:r>
              <a:rPr lang="en-US" dirty="0"/>
              <a:t> languages  </a:t>
            </a:r>
          </a:p>
          <a:p>
            <a:pPr marL="0" indent="0">
              <a:buNone/>
            </a:pPr>
            <a:r>
              <a:rPr lang="en-US" dirty="0"/>
              <a:t>– Hive initially developed at Facebook </a:t>
            </a:r>
          </a:p>
          <a:p>
            <a:pPr marL="0" indent="0">
              <a:buNone/>
            </a:pPr>
            <a:r>
              <a:rPr lang="en-US" dirty="0"/>
              <a:t>– Pig initially developed at Yahoo </a:t>
            </a:r>
          </a:p>
          <a:p>
            <a:r>
              <a:rPr lang="en-US" dirty="0"/>
              <a:t> </a:t>
            </a:r>
            <a:r>
              <a:rPr lang="en-US" b="1" dirty="0"/>
              <a:t>Interpreter runs on a client machine </a:t>
            </a:r>
          </a:p>
          <a:p>
            <a:pPr marL="0" indent="0">
              <a:buNone/>
            </a:pPr>
            <a:r>
              <a:rPr lang="en-US" dirty="0"/>
              <a:t>– Turns queries into MapReduce jobs </a:t>
            </a:r>
          </a:p>
          <a:p>
            <a:pPr marL="0" indent="0">
              <a:buNone/>
            </a:pPr>
            <a:r>
              <a:rPr lang="en-US" dirty="0"/>
              <a:t>– Submits jobs to the cluster </a:t>
            </a:r>
          </a:p>
        </p:txBody>
      </p:sp>
      <p:pic>
        <p:nvPicPr>
          <p:cNvPr id="5" name="Picture 4">
            <a:extLst>
              <a:ext uri="{FF2B5EF4-FFF2-40B4-BE49-F238E27FC236}">
                <a16:creationId xmlns:a16="http://schemas.microsoft.com/office/drawing/2014/main" id="{F226935C-F45B-414A-83DD-1D2DEDC16999}"/>
              </a:ext>
            </a:extLst>
          </p:cNvPr>
          <p:cNvPicPr>
            <a:picLocks noChangeAspect="1"/>
          </p:cNvPicPr>
          <p:nvPr/>
        </p:nvPicPr>
        <p:blipFill>
          <a:blip r:embed="rId2"/>
          <a:stretch>
            <a:fillRect/>
          </a:stretch>
        </p:blipFill>
        <p:spPr>
          <a:xfrm>
            <a:off x="8736227" y="1968627"/>
            <a:ext cx="3052903" cy="1723760"/>
          </a:xfrm>
          <a:prstGeom prst="rect">
            <a:avLst/>
          </a:prstGeom>
        </p:spPr>
      </p:pic>
    </p:spTree>
    <p:extLst>
      <p:ext uri="{BB962C8B-B14F-4D97-AF65-F5344CB8AC3E}">
        <p14:creationId xmlns:p14="http://schemas.microsoft.com/office/powerpoint/2010/main" val="413375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5607-389A-4742-9E30-9B5A64EBE350}"/>
              </a:ext>
            </a:extLst>
          </p:cNvPr>
          <p:cNvSpPr>
            <a:spLocks noGrp="1"/>
          </p:cNvSpPr>
          <p:nvPr>
            <p:ph type="title"/>
          </p:nvPr>
        </p:nvSpPr>
        <p:spPr/>
        <p:txBody>
          <a:bodyPr/>
          <a:lstStyle/>
          <a:p>
            <a:r>
              <a:rPr lang="en-US" dirty="0"/>
              <a:t>Hive</a:t>
            </a:r>
          </a:p>
        </p:txBody>
      </p:sp>
      <p:sp>
        <p:nvSpPr>
          <p:cNvPr id="3" name="Content Placeholder 2">
            <a:extLst>
              <a:ext uri="{FF2B5EF4-FFF2-40B4-BE49-F238E27FC236}">
                <a16:creationId xmlns:a16="http://schemas.microsoft.com/office/drawing/2014/main" id="{69B54C58-E21B-47C4-AE20-10753F730743}"/>
              </a:ext>
            </a:extLst>
          </p:cNvPr>
          <p:cNvSpPr>
            <a:spLocks noGrp="1"/>
          </p:cNvSpPr>
          <p:nvPr>
            <p:ph idx="1"/>
          </p:nvPr>
        </p:nvSpPr>
        <p:spPr/>
        <p:txBody>
          <a:bodyPr/>
          <a:lstStyle/>
          <a:p>
            <a:r>
              <a:rPr lang="en-US" dirty="0"/>
              <a:t> </a:t>
            </a:r>
            <a:r>
              <a:rPr lang="en-US" b="1" dirty="0"/>
              <a:t>What is Hive? </a:t>
            </a:r>
          </a:p>
          <a:p>
            <a:pPr marL="0" indent="0">
              <a:buNone/>
            </a:pPr>
            <a:r>
              <a:rPr lang="en-US" dirty="0"/>
              <a:t>– </a:t>
            </a:r>
            <a:r>
              <a:rPr lang="en-US" b="1" dirty="0"/>
              <a:t>HiveQL</a:t>
            </a:r>
            <a:r>
              <a:rPr lang="en-US" dirty="0"/>
              <a:t>: An SQL like interface to Hadoop </a:t>
            </a:r>
          </a:p>
          <a:p>
            <a:endParaRPr lang="en-US" dirty="0"/>
          </a:p>
          <a:p>
            <a:pPr marL="0" indent="0">
              <a:buNone/>
            </a:pPr>
            <a:r>
              <a:rPr lang="en-US" dirty="0"/>
              <a:t>SELECT * FROM purchases WHERE price &gt; 10000 ORDER BY </a:t>
            </a:r>
            <a:r>
              <a:rPr lang="en-US" dirty="0" err="1"/>
              <a:t>storeid</a:t>
            </a:r>
            <a:endParaRPr lang="en-US" dirty="0"/>
          </a:p>
          <a:p>
            <a:pPr marL="0" indent="0">
              <a:buNone/>
            </a:pPr>
            <a:endParaRPr lang="en-US" dirty="0"/>
          </a:p>
        </p:txBody>
      </p:sp>
    </p:spTree>
    <p:extLst>
      <p:ext uri="{BB962C8B-B14F-4D97-AF65-F5344CB8AC3E}">
        <p14:creationId xmlns:p14="http://schemas.microsoft.com/office/powerpoint/2010/main" val="101993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D810-F1FD-4F5C-9C82-AD44EF0FF5B2}"/>
              </a:ext>
            </a:extLst>
          </p:cNvPr>
          <p:cNvSpPr>
            <a:spLocks noGrp="1"/>
          </p:cNvSpPr>
          <p:nvPr>
            <p:ph type="title"/>
          </p:nvPr>
        </p:nvSpPr>
        <p:spPr/>
        <p:txBody>
          <a:bodyPr/>
          <a:lstStyle/>
          <a:p>
            <a:r>
              <a:rPr lang="en-US" dirty="0"/>
              <a:t>Pig</a:t>
            </a:r>
          </a:p>
        </p:txBody>
      </p:sp>
      <p:sp>
        <p:nvSpPr>
          <p:cNvPr id="3" name="Content Placeholder 2">
            <a:extLst>
              <a:ext uri="{FF2B5EF4-FFF2-40B4-BE49-F238E27FC236}">
                <a16:creationId xmlns:a16="http://schemas.microsoft.com/office/drawing/2014/main" id="{EF8D5A2A-C5D5-449C-BD14-08E1EED3B1F8}"/>
              </a:ext>
            </a:extLst>
          </p:cNvPr>
          <p:cNvSpPr>
            <a:spLocks noGrp="1"/>
          </p:cNvSpPr>
          <p:nvPr>
            <p:ph idx="1"/>
          </p:nvPr>
        </p:nvSpPr>
        <p:spPr/>
        <p:txBody>
          <a:bodyPr/>
          <a:lstStyle/>
          <a:p>
            <a:r>
              <a:rPr lang="en-US" dirty="0"/>
              <a:t> </a:t>
            </a:r>
            <a:r>
              <a:rPr lang="en-US" b="1" dirty="0"/>
              <a:t>What is Pig? </a:t>
            </a:r>
          </a:p>
          <a:p>
            <a:pPr marL="0" indent="0">
              <a:buNone/>
            </a:pPr>
            <a:r>
              <a:rPr lang="en-US" dirty="0"/>
              <a:t>– </a:t>
            </a:r>
            <a:r>
              <a:rPr lang="en-US" b="1" dirty="0"/>
              <a:t>Pig Latin</a:t>
            </a:r>
            <a:r>
              <a:rPr lang="en-US" dirty="0"/>
              <a:t>: A dataflow language for transforming large data sets</a:t>
            </a:r>
          </a:p>
          <a:p>
            <a:pPr marL="0" indent="0">
              <a:buNone/>
            </a:pPr>
            <a:endParaRPr lang="en-US" dirty="0"/>
          </a:p>
          <a:p>
            <a:pPr marL="0" indent="0">
              <a:buNone/>
            </a:pPr>
            <a:r>
              <a:rPr lang="en-US" dirty="0"/>
              <a:t>purchases = LOAD  /user/</a:t>
            </a:r>
            <a:r>
              <a:rPr lang="en-US" dirty="0" err="1"/>
              <a:t>dave</a:t>
            </a:r>
            <a:r>
              <a:rPr lang="en-US" dirty="0"/>
              <a:t>/purchases  AS (</a:t>
            </a:r>
            <a:r>
              <a:rPr lang="en-US" dirty="0" err="1"/>
              <a:t>itemID</a:t>
            </a:r>
            <a:r>
              <a:rPr lang="en-US" dirty="0"/>
              <a:t>, price, </a:t>
            </a:r>
            <a:r>
              <a:rPr lang="en-US" dirty="0" err="1"/>
              <a:t>storeID</a:t>
            </a:r>
            <a:r>
              <a:rPr lang="en-US" dirty="0"/>
              <a:t>, </a:t>
            </a:r>
            <a:r>
              <a:rPr lang="en-US" dirty="0" err="1"/>
              <a:t>purchaserID</a:t>
            </a:r>
            <a:r>
              <a:rPr lang="en-US" dirty="0"/>
              <a:t>);</a:t>
            </a:r>
          </a:p>
          <a:p>
            <a:pPr marL="0" indent="0">
              <a:buNone/>
            </a:pPr>
            <a:r>
              <a:rPr lang="en-US" dirty="0" err="1"/>
              <a:t>bigticket</a:t>
            </a:r>
            <a:r>
              <a:rPr lang="en-US" dirty="0"/>
              <a:t> = FILTER purchases BY price &gt; 10000;</a:t>
            </a:r>
          </a:p>
          <a:p>
            <a:pPr marL="0" indent="0">
              <a:buNone/>
            </a:pPr>
            <a:r>
              <a:rPr lang="en-US" dirty="0"/>
              <a:t>…</a:t>
            </a:r>
          </a:p>
        </p:txBody>
      </p:sp>
    </p:spTree>
    <p:extLst>
      <p:ext uri="{BB962C8B-B14F-4D97-AF65-F5344CB8AC3E}">
        <p14:creationId xmlns:p14="http://schemas.microsoft.com/office/powerpoint/2010/main" val="31235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74E-75EC-4D0F-AFAB-81052E099CFB}"/>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D25E2EED-D207-46AB-888F-F72E0580CDED}"/>
              </a:ext>
            </a:extLst>
          </p:cNvPr>
          <p:cNvSpPr>
            <a:spLocks noGrp="1"/>
          </p:cNvSpPr>
          <p:nvPr>
            <p:ph idx="1"/>
          </p:nvPr>
        </p:nvSpPr>
        <p:spPr/>
        <p:txBody>
          <a:bodyPr/>
          <a:lstStyle/>
          <a:p>
            <a:r>
              <a:rPr lang="en-US" dirty="0"/>
              <a:t>Data Storage: HBase </a:t>
            </a:r>
          </a:p>
          <a:p>
            <a:r>
              <a:rPr lang="en-US" dirty="0"/>
              <a:t>Data Integration: Flume and Sqoop </a:t>
            </a:r>
          </a:p>
          <a:p>
            <a:r>
              <a:rPr lang="en-US" dirty="0"/>
              <a:t>Data Analysis: Hive, Pig</a:t>
            </a:r>
          </a:p>
          <a:p>
            <a:r>
              <a:rPr lang="en-US" b="1" dirty="0"/>
              <a:t>Workflow Engine: Oozie </a:t>
            </a:r>
          </a:p>
          <a:p>
            <a:r>
              <a:rPr lang="en-US" dirty="0"/>
              <a:t>Machine Learning: Mahout</a:t>
            </a:r>
          </a:p>
        </p:txBody>
      </p:sp>
    </p:spTree>
    <p:extLst>
      <p:ext uri="{BB962C8B-B14F-4D97-AF65-F5344CB8AC3E}">
        <p14:creationId xmlns:p14="http://schemas.microsoft.com/office/powerpoint/2010/main" val="268112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182D-B1C8-4F69-A855-95D3AD04F653}"/>
              </a:ext>
            </a:extLst>
          </p:cNvPr>
          <p:cNvSpPr>
            <a:spLocks noGrp="1"/>
          </p:cNvSpPr>
          <p:nvPr>
            <p:ph type="title"/>
          </p:nvPr>
        </p:nvSpPr>
        <p:spPr/>
        <p:txBody>
          <a:bodyPr/>
          <a:lstStyle/>
          <a:p>
            <a:r>
              <a:rPr lang="en-US" dirty="0"/>
              <a:t>Oozie</a:t>
            </a:r>
          </a:p>
        </p:txBody>
      </p:sp>
      <p:sp>
        <p:nvSpPr>
          <p:cNvPr id="3" name="Content Placeholder 2">
            <a:extLst>
              <a:ext uri="{FF2B5EF4-FFF2-40B4-BE49-F238E27FC236}">
                <a16:creationId xmlns:a16="http://schemas.microsoft.com/office/drawing/2014/main" id="{1BD90A4E-8470-409F-99F0-64BA353F11D8}"/>
              </a:ext>
            </a:extLst>
          </p:cNvPr>
          <p:cNvSpPr>
            <a:spLocks noGrp="1"/>
          </p:cNvSpPr>
          <p:nvPr>
            <p:ph idx="1"/>
          </p:nvPr>
        </p:nvSpPr>
        <p:spPr/>
        <p:txBody>
          <a:bodyPr/>
          <a:lstStyle/>
          <a:p>
            <a:r>
              <a:rPr lang="en-US" dirty="0"/>
              <a:t>Oozie  </a:t>
            </a:r>
          </a:p>
          <a:p>
            <a:pPr marL="0" indent="0">
              <a:buNone/>
            </a:pPr>
            <a:r>
              <a:rPr lang="en-US" dirty="0"/>
              <a:t>– Workflow engine for MapReduce jobs </a:t>
            </a:r>
          </a:p>
          <a:p>
            <a:pPr marL="0" indent="0">
              <a:buNone/>
            </a:pPr>
            <a:r>
              <a:rPr lang="en-US" dirty="0"/>
              <a:t>– Defines dependencies between jobs </a:t>
            </a:r>
          </a:p>
          <a:p>
            <a:r>
              <a:rPr lang="en-US" dirty="0"/>
              <a:t>The Oozie server submits the jobs to the server in the correct sequence </a:t>
            </a:r>
          </a:p>
        </p:txBody>
      </p:sp>
      <p:pic>
        <p:nvPicPr>
          <p:cNvPr id="4" name="Picture 3">
            <a:extLst>
              <a:ext uri="{FF2B5EF4-FFF2-40B4-BE49-F238E27FC236}">
                <a16:creationId xmlns:a16="http://schemas.microsoft.com/office/drawing/2014/main" id="{8E7EBD43-074A-47AC-91F0-5902A029F4CC}"/>
              </a:ext>
            </a:extLst>
          </p:cNvPr>
          <p:cNvPicPr>
            <a:picLocks noChangeAspect="1"/>
          </p:cNvPicPr>
          <p:nvPr/>
        </p:nvPicPr>
        <p:blipFill>
          <a:blip r:embed="rId2"/>
          <a:stretch>
            <a:fillRect/>
          </a:stretch>
        </p:blipFill>
        <p:spPr>
          <a:xfrm>
            <a:off x="4273356" y="3249619"/>
            <a:ext cx="5509100" cy="3243256"/>
          </a:xfrm>
          <a:prstGeom prst="rect">
            <a:avLst/>
          </a:prstGeom>
        </p:spPr>
      </p:pic>
    </p:spTree>
    <p:extLst>
      <p:ext uri="{BB962C8B-B14F-4D97-AF65-F5344CB8AC3E}">
        <p14:creationId xmlns:p14="http://schemas.microsoft.com/office/powerpoint/2010/main" val="80423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77A9-1240-4B78-ABAB-E44D1BFA548C}"/>
              </a:ext>
            </a:extLst>
          </p:cNvPr>
          <p:cNvSpPr>
            <a:spLocks noGrp="1"/>
          </p:cNvSpPr>
          <p:nvPr>
            <p:ph type="title"/>
          </p:nvPr>
        </p:nvSpPr>
        <p:spPr/>
        <p:txBody>
          <a:bodyPr/>
          <a:lstStyle/>
          <a:p>
            <a:r>
              <a:rPr lang="en-US" dirty="0"/>
              <a:t>What is Apache Hadoop</a:t>
            </a:r>
          </a:p>
        </p:txBody>
      </p:sp>
      <p:sp>
        <p:nvSpPr>
          <p:cNvPr id="3" name="Content Placeholder 2">
            <a:extLst>
              <a:ext uri="{FF2B5EF4-FFF2-40B4-BE49-F238E27FC236}">
                <a16:creationId xmlns:a16="http://schemas.microsoft.com/office/drawing/2014/main" id="{3EA0A80F-4493-4633-AAA6-B51B64C9DEBB}"/>
              </a:ext>
            </a:extLst>
          </p:cNvPr>
          <p:cNvSpPr>
            <a:spLocks noGrp="1"/>
          </p:cNvSpPr>
          <p:nvPr>
            <p:ph idx="1"/>
          </p:nvPr>
        </p:nvSpPr>
        <p:spPr/>
        <p:txBody>
          <a:bodyPr/>
          <a:lstStyle/>
          <a:p>
            <a:r>
              <a:rPr lang="en-US" b="1" dirty="0"/>
              <a:t>A software framework for storing, processing, and analyzing Big Data</a:t>
            </a:r>
          </a:p>
          <a:p>
            <a:pPr marL="0" indent="0">
              <a:buNone/>
            </a:pPr>
            <a:r>
              <a:rPr lang="en-US" dirty="0"/>
              <a:t>– Distributed</a:t>
            </a:r>
          </a:p>
          <a:p>
            <a:pPr marL="0" indent="0">
              <a:buNone/>
            </a:pPr>
            <a:r>
              <a:rPr lang="en-US" dirty="0"/>
              <a:t>– Scalable</a:t>
            </a:r>
          </a:p>
          <a:p>
            <a:pPr marL="0" indent="0">
              <a:buNone/>
            </a:pPr>
            <a:r>
              <a:rPr lang="en-US" dirty="0"/>
              <a:t>– Fault tolerant</a:t>
            </a:r>
          </a:p>
          <a:p>
            <a:pPr marL="0" indent="0">
              <a:buNone/>
            </a:pPr>
            <a:r>
              <a:rPr lang="en-US" dirty="0"/>
              <a:t>– Open source</a:t>
            </a:r>
          </a:p>
        </p:txBody>
      </p:sp>
    </p:spTree>
    <p:extLst>
      <p:ext uri="{BB962C8B-B14F-4D97-AF65-F5344CB8AC3E}">
        <p14:creationId xmlns:p14="http://schemas.microsoft.com/office/powerpoint/2010/main" val="211023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74E-75EC-4D0F-AFAB-81052E099CFB}"/>
              </a:ext>
            </a:extLst>
          </p:cNvPr>
          <p:cNvSpPr>
            <a:spLocks noGrp="1"/>
          </p:cNvSpPr>
          <p:nvPr>
            <p:ph type="title"/>
          </p:nvPr>
        </p:nvSpPr>
        <p:spPr/>
        <p:txBody>
          <a:bodyPr/>
          <a:lstStyle/>
          <a:p>
            <a:r>
              <a:rPr lang="en-US" dirty="0"/>
              <a:t>Hadoop Ecosystem</a:t>
            </a:r>
          </a:p>
        </p:txBody>
      </p:sp>
      <p:sp>
        <p:nvSpPr>
          <p:cNvPr id="3" name="Content Placeholder 2">
            <a:extLst>
              <a:ext uri="{FF2B5EF4-FFF2-40B4-BE49-F238E27FC236}">
                <a16:creationId xmlns:a16="http://schemas.microsoft.com/office/drawing/2014/main" id="{D25E2EED-D207-46AB-888F-F72E0580CDED}"/>
              </a:ext>
            </a:extLst>
          </p:cNvPr>
          <p:cNvSpPr>
            <a:spLocks noGrp="1"/>
          </p:cNvSpPr>
          <p:nvPr>
            <p:ph idx="1"/>
          </p:nvPr>
        </p:nvSpPr>
        <p:spPr/>
        <p:txBody>
          <a:bodyPr/>
          <a:lstStyle/>
          <a:p>
            <a:r>
              <a:rPr lang="en-US" dirty="0"/>
              <a:t>Data Storage: HBase </a:t>
            </a:r>
          </a:p>
          <a:p>
            <a:r>
              <a:rPr lang="en-US" dirty="0"/>
              <a:t>Data Integration: Flume and Sqoop </a:t>
            </a:r>
          </a:p>
          <a:p>
            <a:r>
              <a:rPr lang="en-US" dirty="0"/>
              <a:t>Data Analysis: Hive, Pig</a:t>
            </a:r>
          </a:p>
          <a:p>
            <a:r>
              <a:rPr lang="en-US" dirty="0"/>
              <a:t>Workflow Engine: Oozie </a:t>
            </a:r>
          </a:p>
          <a:p>
            <a:r>
              <a:rPr lang="en-US" b="1" dirty="0"/>
              <a:t>Machine Learning: Mahout</a:t>
            </a:r>
          </a:p>
        </p:txBody>
      </p:sp>
    </p:spTree>
    <p:extLst>
      <p:ext uri="{BB962C8B-B14F-4D97-AF65-F5344CB8AC3E}">
        <p14:creationId xmlns:p14="http://schemas.microsoft.com/office/powerpoint/2010/main" val="3943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4623-579E-43E5-994B-B87BEBEAF496}"/>
              </a:ext>
            </a:extLst>
          </p:cNvPr>
          <p:cNvSpPr>
            <a:spLocks noGrp="1"/>
          </p:cNvSpPr>
          <p:nvPr>
            <p:ph type="title"/>
          </p:nvPr>
        </p:nvSpPr>
        <p:spPr/>
        <p:txBody>
          <a:bodyPr/>
          <a:lstStyle/>
          <a:p>
            <a:r>
              <a:rPr lang="en-US" dirty="0"/>
              <a:t>Mahout</a:t>
            </a:r>
          </a:p>
        </p:txBody>
      </p:sp>
      <p:sp>
        <p:nvSpPr>
          <p:cNvPr id="3" name="Content Placeholder 2">
            <a:extLst>
              <a:ext uri="{FF2B5EF4-FFF2-40B4-BE49-F238E27FC236}">
                <a16:creationId xmlns:a16="http://schemas.microsoft.com/office/drawing/2014/main" id="{CABA2C04-32B1-47A2-B211-A70B80D93358}"/>
              </a:ext>
            </a:extLst>
          </p:cNvPr>
          <p:cNvSpPr>
            <a:spLocks noGrp="1"/>
          </p:cNvSpPr>
          <p:nvPr>
            <p:ph idx="1"/>
          </p:nvPr>
        </p:nvSpPr>
        <p:spPr/>
        <p:txBody>
          <a:bodyPr>
            <a:normAutofit/>
          </a:bodyPr>
          <a:lstStyle/>
          <a:p>
            <a:r>
              <a:rPr lang="en-US" dirty="0"/>
              <a:t> </a:t>
            </a:r>
            <a:r>
              <a:rPr lang="en-US" b="1" dirty="0"/>
              <a:t>Mahout is a Machine Learning library written in Java  </a:t>
            </a:r>
          </a:p>
          <a:p>
            <a:r>
              <a:rPr lang="en-US" dirty="0"/>
              <a:t> </a:t>
            </a:r>
            <a:r>
              <a:rPr lang="en-US" b="1" dirty="0"/>
              <a:t>Used for </a:t>
            </a:r>
          </a:p>
          <a:p>
            <a:pPr marL="0" indent="0">
              <a:buNone/>
            </a:pPr>
            <a:r>
              <a:rPr lang="en-US" dirty="0"/>
              <a:t>– Collaborative filtering (recommendations) </a:t>
            </a:r>
          </a:p>
          <a:p>
            <a:pPr marL="0" indent="0">
              <a:buNone/>
            </a:pPr>
            <a:r>
              <a:rPr lang="en-US" dirty="0"/>
              <a:t>– Clustering (finding naturally occurring  groupings  in data) </a:t>
            </a:r>
          </a:p>
          <a:p>
            <a:pPr marL="0" indent="0">
              <a:buNone/>
            </a:pPr>
            <a:r>
              <a:rPr lang="en-US" dirty="0"/>
              <a:t>– Classification (determining whether new data fits a category) </a:t>
            </a:r>
          </a:p>
          <a:p>
            <a:r>
              <a:rPr lang="en-US" dirty="0"/>
              <a:t> </a:t>
            </a:r>
            <a:r>
              <a:rPr lang="en-US" b="1" dirty="0"/>
              <a:t>Why use Hadoop for Machine Learning? </a:t>
            </a:r>
          </a:p>
          <a:p>
            <a:pPr marL="0" indent="0">
              <a:buNone/>
            </a:pPr>
            <a:r>
              <a:rPr lang="en-US" dirty="0"/>
              <a:t>–  It’s not who has the best algorithms that wins. It’s who has the most data.  </a:t>
            </a:r>
          </a:p>
        </p:txBody>
      </p:sp>
    </p:spTree>
    <p:extLst>
      <p:ext uri="{BB962C8B-B14F-4D97-AF65-F5344CB8AC3E}">
        <p14:creationId xmlns:p14="http://schemas.microsoft.com/office/powerpoint/2010/main" val="560289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26C3-2126-4844-BFB0-B70CC93A327C}"/>
              </a:ext>
            </a:extLst>
          </p:cNvPr>
          <p:cNvSpPr>
            <a:spLocks noGrp="1"/>
          </p:cNvSpPr>
          <p:nvPr>
            <p:ph type="title"/>
          </p:nvPr>
        </p:nvSpPr>
        <p:spPr/>
        <p:txBody>
          <a:bodyPr/>
          <a:lstStyle/>
          <a:p>
            <a:r>
              <a:rPr lang="en-US" dirty="0"/>
              <a:t>Example Data Center with Hadoop</a:t>
            </a:r>
          </a:p>
        </p:txBody>
      </p:sp>
      <p:pic>
        <p:nvPicPr>
          <p:cNvPr id="4" name="Content Placeholder 3">
            <a:extLst>
              <a:ext uri="{FF2B5EF4-FFF2-40B4-BE49-F238E27FC236}">
                <a16:creationId xmlns:a16="http://schemas.microsoft.com/office/drawing/2014/main" id="{237FD6E0-3721-4C71-A464-D2BE2B23DC93}"/>
              </a:ext>
            </a:extLst>
          </p:cNvPr>
          <p:cNvPicPr>
            <a:picLocks noGrp="1" noChangeAspect="1"/>
          </p:cNvPicPr>
          <p:nvPr>
            <p:ph idx="1"/>
          </p:nvPr>
        </p:nvPicPr>
        <p:blipFill>
          <a:blip r:embed="rId2"/>
          <a:stretch>
            <a:fillRect/>
          </a:stretch>
        </p:blipFill>
        <p:spPr>
          <a:xfrm>
            <a:off x="1540565" y="1643296"/>
            <a:ext cx="7538541" cy="3902123"/>
          </a:xfrm>
          <a:prstGeom prst="rect">
            <a:avLst/>
          </a:prstGeom>
        </p:spPr>
      </p:pic>
    </p:spTree>
    <p:extLst>
      <p:ext uri="{BB962C8B-B14F-4D97-AF65-F5344CB8AC3E}">
        <p14:creationId xmlns:p14="http://schemas.microsoft.com/office/powerpoint/2010/main" val="2131714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F20D-D34D-4063-9EB1-3BCC986FF24A}"/>
              </a:ext>
            </a:extLst>
          </p:cNvPr>
          <p:cNvSpPr>
            <a:spLocks noGrp="1"/>
          </p:cNvSpPr>
          <p:nvPr>
            <p:ph type="title"/>
          </p:nvPr>
        </p:nvSpPr>
        <p:spPr/>
        <p:txBody>
          <a:bodyPr/>
          <a:lstStyle/>
          <a:p>
            <a:r>
              <a:rPr lang="en-US" dirty="0"/>
              <a:t>HDFS (Hadoop Distributed File System)</a:t>
            </a:r>
          </a:p>
        </p:txBody>
      </p:sp>
      <p:sp>
        <p:nvSpPr>
          <p:cNvPr id="3" name="Content Placeholder 2">
            <a:extLst>
              <a:ext uri="{FF2B5EF4-FFF2-40B4-BE49-F238E27FC236}">
                <a16:creationId xmlns:a16="http://schemas.microsoft.com/office/drawing/2014/main" id="{8CF6C3A1-5763-4D95-81BE-2E06482F85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654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C7AC-9162-4CCB-A555-5FA21DA950B2}"/>
              </a:ext>
            </a:extLst>
          </p:cNvPr>
          <p:cNvSpPr>
            <a:spLocks noGrp="1"/>
          </p:cNvSpPr>
          <p:nvPr>
            <p:ph type="title"/>
          </p:nvPr>
        </p:nvSpPr>
        <p:spPr/>
        <p:txBody>
          <a:bodyPr/>
          <a:lstStyle/>
          <a:p>
            <a:r>
              <a:rPr lang="en-US" dirty="0"/>
              <a:t>What is a file system</a:t>
            </a:r>
          </a:p>
        </p:txBody>
      </p:sp>
      <p:sp>
        <p:nvSpPr>
          <p:cNvPr id="3" name="Content Placeholder 2">
            <a:extLst>
              <a:ext uri="{FF2B5EF4-FFF2-40B4-BE49-F238E27FC236}">
                <a16:creationId xmlns:a16="http://schemas.microsoft.com/office/drawing/2014/main" id="{5BE993E7-CDBF-40C4-8AA1-E2B790A7DFF7}"/>
              </a:ext>
            </a:extLst>
          </p:cNvPr>
          <p:cNvSpPr>
            <a:spLocks noGrp="1"/>
          </p:cNvSpPr>
          <p:nvPr>
            <p:ph idx="1"/>
          </p:nvPr>
        </p:nvSpPr>
        <p:spPr/>
        <p:txBody>
          <a:bodyPr/>
          <a:lstStyle/>
          <a:p>
            <a:r>
              <a:rPr lang="en-US" dirty="0"/>
              <a:t>Store data into the named files</a:t>
            </a:r>
          </a:p>
          <a:p>
            <a:r>
              <a:rPr lang="en-US" dirty="0"/>
              <a:t>Hierarchy of files</a:t>
            </a:r>
          </a:p>
          <a:p>
            <a:r>
              <a:rPr lang="en-US" dirty="0"/>
              <a:t>Structure and logic rules used to manage files</a:t>
            </a:r>
          </a:p>
        </p:txBody>
      </p:sp>
      <p:pic>
        <p:nvPicPr>
          <p:cNvPr id="4" name="Picture 3">
            <a:extLst>
              <a:ext uri="{FF2B5EF4-FFF2-40B4-BE49-F238E27FC236}">
                <a16:creationId xmlns:a16="http://schemas.microsoft.com/office/drawing/2014/main" id="{0F71F5BA-BB81-492E-81F5-200EBA0E2145}"/>
              </a:ext>
            </a:extLst>
          </p:cNvPr>
          <p:cNvPicPr>
            <a:picLocks noChangeAspect="1"/>
          </p:cNvPicPr>
          <p:nvPr/>
        </p:nvPicPr>
        <p:blipFill>
          <a:blip r:embed="rId3"/>
          <a:stretch>
            <a:fillRect/>
          </a:stretch>
        </p:blipFill>
        <p:spPr>
          <a:xfrm>
            <a:off x="5777438" y="3267463"/>
            <a:ext cx="5219063" cy="2909500"/>
          </a:xfrm>
          <a:prstGeom prst="rect">
            <a:avLst/>
          </a:prstGeom>
        </p:spPr>
      </p:pic>
    </p:spTree>
    <p:extLst>
      <p:ext uri="{BB962C8B-B14F-4D97-AF65-F5344CB8AC3E}">
        <p14:creationId xmlns:p14="http://schemas.microsoft.com/office/powerpoint/2010/main" val="87472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5E7-24A5-411C-B1E2-7DEE8F2C46A7}"/>
              </a:ext>
            </a:extLst>
          </p:cNvPr>
          <p:cNvSpPr>
            <a:spLocks noGrp="1"/>
          </p:cNvSpPr>
          <p:nvPr>
            <p:ph type="title"/>
          </p:nvPr>
        </p:nvSpPr>
        <p:spPr/>
        <p:txBody>
          <a:bodyPr/>
          <a:lstStyle/>
          <a:p>
            <a:r>
              <a:rPr lang="en-US" dirty="0"/>
              <a:t>HDFS Basic Concepts </a:t>
            </a:r>
          </a:p>
        </p:txBody>
      </p:sp>
      <p:sp>
        <p:nvSpPr>
          <p:cNvPr id="3" name="Content Placeholder 2">
            <a:extLst>
              <a:ext uri="{FF2B5EF4-FFF2-40B4-BE49-F238E27FC236}">
                <a16:creationId xmlns:a16="http://schemas.microsoft.com/office/drawing/2014/main" id="{1F9D31F7-36D5-41F5-BC2A-39AA4089910E}"/>
              </a:ext>
            </a:extLst>
          </p:cNvPr>
          <p:cNvSpPr>
            <a:spLocks noGrp="1"/>
          </p:cNvSpPr>
          <p:nvPr>
            <p:ph idx="1"/>
          </p:nvPr>
        </p:nvSpPr>
        <p:spPr/>
        <p:txBody>
          <a:bodyPr/>
          <a:lstStyle/>
          <a:p>
            <a:r>
              <a:rPr lang="en-US" b="1" dirty="0"/>
              <a:t>HDFS is a filesystem written in Java </a:t>
            </a:r>
          </a:p>
          <a:p>
            <a:pPr marL="0" indent="0">
              <a:buNone/>
            </a:pPr>
            <a:r>
              <a:rPr lang="en-US" dirty="0"/>
              <a:t>– Based on Google’s GFS </a:t>
            </a:r>
          </a:p>
          <a:p>
            <a:r>
              <a:rPr lang="en-US" b="1" dirty="0"/>
              <a:t>Sits on top of a native filesystem </a:t>
            </a:r>
          </a:p>
          <a:p>
            <a:r>
              <a:rPr lang="en-US" b="1" dirty="0"/>
              <a:t>Provides redundant storage for massive amounts of data </a:t>
            </a:r>
          </a:p>
          <a:p>
            <a:pPr marL="0" indent="0">
              <a:buNone/>
            </a:pPr>
            <a:r>
              <a:rPr lang="en-US" dirty="0"/>
              <a:t>– Using readily/available, industry/standard computers </a:t>
            </a:r>
          </a:p>
        </p:txBody>
      </p:sp>
      <p:pic>
        <p:nvPicPr>
          <p:cNvPr id="4" name="Picture 3">
            <a:extLst>
              <a:ext uri="{FF2B5EF4-FFF2-40B4-BE49-F238E27FC236}">
                <a16:creationId xmlns:a16="http://schemas.microsoft.com/office/drawing/2014/main" id="{CBE9F276-2DA5-4C24-9CF4-71172B904AEC}"/>
              </a:ext>
            </a:extLst>
          </p:cNvPr>
          <p:cNvPicPr>
            <a:picLocks noChangeAspect="1"/>
          </p:cNvPicPr>
          <p:nvPr/>
        </p:nvPicPr>
        <p:blipFill>
          <a:blip r:embed="rId2"/>
          <a:stretch>
            <a:fillRect/>
          </a:stretch>
        </p:blipFill>
        <p:spPr>
          <a:xfrm>
            <a:off x="8127510" y="4568199"/>
            <a:ext cx="2626013" cy="1289750"/>
          </a:xfrm>
          <a:prstGeom prst="rect">
            <a:avLst/>
          </a:prstGeom>
        </p:spPr>
      </p:pic>
    </p:spTree>
    <p:extLst>
      <p:ext uri="{BB962C8B-B14F-4D97-AF65-F5344CB8AC3E}">
        <p14:creationId xmlns:p14="http://schemas.microsoft.com/office/powerpoint/2010/main" val="2979061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AEED-606D-4D73-A613-9D2D078DBD5E}"/>
              </a:ext>
            </a:extLst>
          </p:cNvPr>
          <p:cNvSpPr>
            <a:spLocks noGrp="1"/>
          </p:cNvSpPr>
          <p:nvPr>
            <p:ph type="title"/>
          </p:nvPr>
        </p:nvSpPr>
        <p:spPr/>
        <p:txBody>
          <a:bodyPr/>
          <a:lstStyle/>
          <a:p>
            <a:r>
              <a:rPr lang="en-US" dirty="0"/>
              <a:t>How Files Are Stored in HDFS </a:t>
            </a:r>
          </a:p>
        </p:txBody>
      </p:sp>
      <p:sp>
        <p:nvSpPr>
          <p:cNvPr id="3" name="Content Placeholder 2">
            <a:extLst>
              <a:ext uri="{FF2B5EF4-FFF2-40B4-BE49-F238E27FC236}">
                <a16:creationId xmlns:a16="http://schemas.microsoft.com/office/drawing/2014/main" id="{6A2255EB-FC99-4CC6-B43F-726058EAC02D}"/>
              </a:ext>
            </a:extLst>
          </p:cNvPr>
          <p:cNvSpPr>
            <a:spLocks noGrp="1"/>
          </p:cNvSpPr>
          <p:nvPr>
            <p:ph idx="1"/>
          </p:nvPr>
        </p:nvSpPr>
        <p:spPr/>
        <p:txBody>
          <a:bodyPr>
            <a:normAutofit fontScale="85000" lnSpcReduction="20000"/>
          </a:bodyPr>
          <a:lstStyle/>
          <a:p>
            <a:r>
              <a:rPr lang="en-US" b="1" dirty="0"/>
              <a:t>Files are split into blocks </a:t>
            </a:r>
          </a:p>
          <a:p>
            <a:pPr marL="0" indent="0">
              <a:buNone/>
            </a:pPr>
            <a:r>
              <a:rPr lang="en-US" dirty="0"/>
              <a:t>– Each block is usually 64MB or 128MB </a:t>
            </a:r>
          </a:p>
          <a:p>
            <a:r>
              <a:rPr lang="en-US" b="1" dirty="0"/>
              <a:t>Data is distributed across many machines at load time </a:t>
            </a:r>
          </a:p>
          <a:p>
            <a:pPr marL="0" indent="0">
              <a:buNone/>
            </a:pPr>
            <a:r>
              <a:rPr lang="en-US" dirty="0"/>
              <a:t>– Different blocks from the same file will be stored on different machines </a:t>
            </a:r>
          </a:p>
          <a:p>
            <a:pPr marL="0" indent="0">
              <a:buNone/>
            </a:pPr>
            <a:r>
              <a:rPr lang="en-US" dirty="0"/>
              <a:t>– This provides for efficient MapReduce processing (see later) </a:t>
            </a:r>
          </a:p>
          <a:p>
            <a:r>
              <a:rPr lang="en-US" b="1" dirty="0"/>
              <a:t>Blocks are replicated across multiple machines, known as </a:t>
            </a:r>
            <a:r>
              <a:rPr lang="en-US" b="1" i="1" dirty="0" err="1"/>
              <a:t>DataNodes</a:t>
            </a:r>
            <a:endParaRPr lang="en-US" b="1" i="1" dirty="0"/>
          </a:p>
          <a:p>
            <a:pPr marL="0" indent="0">
              <a:buNone/>
            </a:pPr>
            <a:r>
              <a:rPr lang="en-US" dirty="0"/>
              <a:t>– Default replication is three fold </a:t>
            </a:r>
          </a:p>
          <a:p>
            <a:pPr marL="0" indent="0">
              <a:buNone/>
            </a:pPr>
            <a:r>
              <a:rPr lang="en-US" dirty="0"/>
              <a:t>– Meaning that each block exists on three different machines </a:t>
            </a:r>
          </a:p>
          <a:p>
            <a:r>
              <a:rPr lang="en-US" b="1" dirty="0"/>
              <a:t>A master node called the </a:t>
            </a:r>
            <a:r>
              <a:rPr lang="en-US" b="1" i="1" dirty="0" err="1"/>
              <a:t>NameNode</a:t>
            </a:r>
            <a:r>
              <a:rPr lang="en-US" b="1" i="1" dirty="0"/>
              <a:t> </a:t>
            </a:r>
            <a:r>
              <a:rPr lang="en-US" b="1" dirty="0"/>
              <a:t>keeps track of which blocks make up a file, and where those blocks are located </a:t>
            </a:r>
          </a:p>
          <a:p>
            <a:pPr marL="0" indent="0">
              <a:buNone/>
            </a:pPr>
            <a:r>
              <a:rPr lang="en-US" dirty="0"/>
              <a:t>– Known as the </a:t>
            </a:r>
            <a:r>
              <a:rPr lang="en-US" i="1" dirty="0"/>
              <a:t>metadata</a:t>
            </a:r>
            <a:endParaRPr lang="en-US" dirty="0"/>
          </a:p>
        </p:txBody>
      </p:sp>
      <p:pic>
        <p:nvPicPr>
          <p:cNvPr id="4" name="Picture 3">
            <a:extLst>
              <a:ext uri="{FF2B5EF4-FFF2-40B4-BE49-F238E27FC236}">
                <a16:creationId xmlns:a16="http://schemas.microsoft.com/office/drawing/2014/main" id="{F7C7CB2B-9446-47D1-A695-88F43030755E}"/>
              </a:ext>
            </a:extLst>
          </p:cNvPr>
          <p:cNvPicPr>
            <a:picLocks noChangeAspect="1"/>
          </p:cNvPicPr>
          <p:nvPr/>
        </p:nvPicPr>
        <p:blipFill>
          <a:blip r:embed="rId2"/>
          <a:stretch>
            <a:fillRect/>
          </a:stretch>
        </p:blipFill>
        <p:spPr>
          <a:xfrm>
            <a:off x="6735974" y="5227983"/>
            <a:ext cx="4178831" cy="1575353"/>
          </a:xfrm>
          <a:prstGeom prst="rect">
            <a:avLst/>
          </a:prstGeom>
        </p:spPr>
      </p:pic>
    </p:spTree>
    <p:extLst>
      <p:ext uri="{BB962C8B-B14F-4D97-AF65-F5344CB8AC3E}">
        <p14:creationId xmlns:p14="http://schemas.microsoft.com/office/powerpoint/2010/main" val="927312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93A3-6587-4A51-B757-82B3761F49E3}"/>
              </a:ext>
            </a:extLst>
          </p:cNvPr>
          <p:cNvSpPr>
            <a:spLocks noGrp="1"/>
          </p:cNvSpPr>
          <p:nvPr>
            <p:ph type="title"/>
          </p:nvPr>
        </p:nvSpPr>
        <p:spPr/>
        <p:txBody>
          <a:bodyPr/>
          <a:lstStyle/>
          <a:p>
            <a:r>
              <a:rPr lang="en-US" dirty="0"/>
              <a:t>Rack Awareness</a:t>
            </a:r>
          </a:p>
        </p:txBody>
      </p:sp>
      <p:pic>
        <p:nvPicPr>
          <p:cNvPr id="2050" name="Picture 2" descr="Rack Awareness - Apache Hadoop HDFS Architecture - Edureka">
            <a:extLst>
              <a:ext uri="{FF2B5EF4-FFF2-40B4-BE49-F238E27FC236}">
                <a16:creationId xmlns:a16="http://schemas.microsoft.com/office/drawing/2014/main" id="{2139501F-F950-4656-A7C5-3DBBA033B4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943894"/>
            <a:ext cx="7772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6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8D64-5227-43E1-831D-417A1D4527A4}"/>
              </a:ext>
            </a:extLst>
          </p:cNvPr>
          <p:cNvSpPr>
            <a:spLocks noGrp="1"/>
          </p:cNvSpPr>
          <p:nvPr>
            <p:ph type="title"/>
          </p:nvPr>
        </p:nvSpPr>
        <p:spPr/>
        <p:txBody>
          <a:bodyPr/>
          <a:lstStyle/>
          <a:p>
            <a:r>
              <a:rPr lang="en-US" dirty="0" err="1"/>
              <a:t>NameNode</a:t>
            </a:r>
            <a:r>
              <a:rPr lang="en-US" dirty="0"/>
              <a:t> Functions</a:t>
            </a:r>
          </a:p>
        </p:txBody>
      </p:sp>
      <p:sp>
        <p:nvSpPr>
          <p:cNvPr id="3" name="Content Placeholder 2">
            <a:extLst>
              <a:ext uri="{FF2B5EF4-FFF2-40B4-BE49-F238E27FC236}">
                <a16:creationId xmlns:a16="http://schemas.microsoft.com/office/drawing/2014/main" id="{B8B8F854-D6E7-4BB6-911B-DB1F35B375B6}"/>
              </a:ext>
            </a:extLst>
          </p:cNvPr>
          <p:cNvSpPr>
            <a:spLocks noGrp="1"/>
          </p:cNvSpPr>
          <p:nvPr>
            <p:ph idx="1"/>
          </p:nvPr>
        </p:nvSpPr>
        <p:spPr/>
        <p:txBody>
          <a:bodyPr>
            <a:normAutofit fontScale="77500" lnSpcReduction="20000"/>
          </a:bodyPr>
          <a:lstStyle/>
          <a:p>
            <a:r>
              <a:rPr lang="en-US" dirty="0"/>
              <a:t>It is the master daemon that maintains and manages the </a:t>
            </a:r>
            <a:r>
              <a:rPr lang="en-US" dirty="0" err="1"/>
              <a:t>DataNodes</a:t>
            </a:r>
            <a:r>
              <a:rPr lang="en-US" dirty="0"/>
              <a:t> (slave nodes)</a:t>
            </a:r>
          </a:p>
          <a:p>
            <a:r>
              <a:rPr lang="en-US" dirty="0"/>
              <a:t>It records the metadata of all the files stored in the cluster, e.g. The location of blocks stored, the size of the files, permissions, hierarchy, etc. There are two files associated with the metadata:</a:t>
            </a:r>
          </a:p>
          <a:p>
            <a:pPr lvl="1"/>
            <a:r>
              <a:rPr lang="en-US" b="1" dirty="0" err="1"/>
              <a:t>FsImage</a:t>
            </a:r>
            <a:r>
              <a:rPr lang="en-US" b="1" dirty="0"/>
              <a:t>:</a:t>
            </a:r>
            <a:r>
              <a:rPr lang="en-US" dirty="0"/>
              <a:t> It contains the complete state of the file system namespace.</a:t>
            </a:r>
          </a:p>
          <a:p>
            <a:pPr lvl="1"/>
            <a:r>
              <a:rPr lang="en-US" b="1" dirty="0" err="1"/>
              <a:t>EditLogs</a:t>
            </a:r>
            <a:r>
              <a:rPr lang="en-US" b="1" dirty="0"/>
              <a:t>:</a:t>
            </a:r>
            <a:r>
              <a:rPr lang="en-US" dirty="0"/>
              <a:t> It contains all the recent modifications made to the file system with respect to the most recent </a:t>
            </a:r>
            <a:r>
              <a:rPr lang="en-US" dirty="0" err="1"/>
              <a:t>FsImage</a:t>
            </a:r>
            <a:r>
              <a:rPr lang="en-US" dirty="0"/>
              <a:t>.</a:t>
            </a:r>
          </a:p>
          <a:p>
            <a:r>
              <a:rPr lang="en-US" dirty="0"/>
              <a:t>It records each change that takes place to the file system metadata. For example, if a file is deleted in HDFS, the </a:t>
            </a:r>
            <a:r>
              <a:rPr lang="en-US" dirty="0" err="1"/>
              <a:t>NameNode</a:t>
            </a:r>
            <a:r>
              <a:rPr lang="en-US" dirty="0"/>
              <a:t> will immediately record this in the </a:t>
            </a:r>
            <a:r>
              <a:rPr lang="en-US" dirty="0" err="1"/>
              <a:t>EditLog</a:t>
            </a:r>
            <a:r>
              <a:rPr lang="en-US" dirty="0"/>
              <a:t>.</a:t>
            </a:r>
          </a:p>
          <a:p>
            <a:r>
              <a:rPr lang="en-US" dirty="0"/>
              <a:t>It keeps a record of all the blocks in HDFS and in which nodes these blocks are located.</a:t>
            </a:r>
          </a:p>
          <a:p>
            <a:r>
              <a:rPr lang="en-US" dirty="0"/>
              <a:t>It regularly receives a Heartbeat and a block report from all the </a:t>
            </a:r>
            <a:r>
              <a:rPr lang="en-US" dirty="0" err="1"/>
              <a:t>DataNodes</a:t>
            </a:r>
            <a:r>
              <a:rPr lang="en-US" dirty="0"/>
              <a:t> in the cluster to ensure that the </a:t>
            </a:r>
            <a:r>
              <a:rPr lang="en-US" dirty="0" err="1"/>
              <a:t>DataNodes</a:t>
            </a:r>
            <a:r>
              <a:rPr lang="en-US" dirty="0"/>
              <a:t> are live.</a:t>
            </a:r>
          </a:p>
          <a:p>
            <a:r>
              <a:rPr lang="en-US" dirty="0"/>
              <a:t>In case of the </a:t>
            </a:r>
            <a:r>
              <a:rPr lang="en-US" dirty="0" err="1"/>
              <a:t>DataNode</a:t>
            </a:r>
            <a:r>
              <a:rPr lang="en-US" dirty="0"/>
              <a:t> failure, the </a:t>
            </a:r>
            <a:r>
              <a:rPr lang="en-US" dirty="0" err="1"/>
              <a:t>NameNode</a:t>
            </a:r>
            <a:r>
              <a:rPr lang="en-US" dirty="0"/>
              <a:t> chooses new </a:t>
            </a:r>
            <a:r>
              <a:rPr lang="en-US" dirty="0" err="1"/>
              <a:t>DataNodes</a:t>
            </a:r>
            <a:r>
              <a:rPr lang="en-US" dirty="0"/>
              <a:t> for new </a:t>
            </a:r>
            <a:r>
              <a:rPr lang="en-US" dirty="0" err="1"/>
              <a:t>replicas,balance</a:t>
            </a:r>
            <a:r>
              <a:rPr lang="en-US" dirty="0"/>
              <a:t> disk usage and manages the communication traffic to the </a:t>
            </a:r>
            <a:r>
              <a:rPr lang="en-US" dirty="0" err="1"/>
              <a:t>DataNodes</a:t>
            </a:r>
            <a:r>
              <a:rPr lang="en-US" dirty="0"/>
              <a:t>.</a:t>
            </a:r>
          </a:p>
          <a:p>
            <a:endParaRPr lang="en-US" dirty="0"/>
          </a:p>
        </p:txBody>
      </p:sp>
    </p:spTree>
    <p:extLst>
      <p:ext uri="{BB962C8B-B14F-4D97-AF65-F5344CB8AC3E}">
        <p14:creationId xmlns:p14="http://schemas.microsoft.com/office/powerpoint/2010/main" val="3140245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364F-B722-4D45-AC7F-BE1E8C6EE981}"/>
              </a:ext>
            </a:extLst>
          </p:cNvPr>
          <p:cNvSpPr>
            <a:spLocks noGrp="1"/>
          </p:cNvSpPr>
          <p:nvPr>
            <p:ph type="title"/>
          </p:nvPr>
        </p:nvSpPr>
        <p:spPr/>
        <p:txBody>
          <a:bodyPr/>
          <a:lstStyle/>
          <a:p>
            <a:r>
              <a:rPr lang="en-US" dirty="0" err="1"/>
              <a:t>DataNode</a:t>
            </a:r>
            <a:r>
              <a:rPr lang="en-US" dirty="0"/>
              <a:t> Functions</a:t>
            </a:r>
          </a:p>
        </p:txBody>
      </p:sp>
      <p:sp>
        <p:nvSpPr>
          <p:cNvPr id="3" name="Content Placeholder 2">
            <a:extLst>
              <a:ext uri="{FF2B5EF4-FFF2-40B4-BE49-F238E27FC236}">
                <a16:creationId xmlns:a16="http://schemas.microsoft.com/office/drawing/2014/main" id="{71FA77CC-34C5-4630-B02A-845998C2E676}"/>
              </a:ext>
            </a:extLst>
          </p:cNvPr>
          <p:cNvSpPr>
            <a:spLocks noGrp="1"/>
          </p:cNvSpPr>
          <p:nvPr>
            <p:ph idx="1"/>
          </p:nvPr>
        </p:nvSpPr>
        <p:spPr/>
        <p:txBody>
          <a:bodyPr/>
          <a:lstStyle/>
          <a:p>
            <a:r>
              <a:rPr lang="en-US" dirty="0"/>
              <a:t>These are slave daemons or process which runs on each slave machine.</a:t>
            </a:r>
          </a:p>
          <a:p>
            <a:r>
              <a:rPr lang="en-US" dirty="0"/>
              <a:t>The actual data is stored on </a:t>
            </a:r>
            <a:r>
              <a:rPr lang="en-US" dirty="0" err="1"/>
              <a:t>DataNodes</a:t>
            </a:r>
            <a:r>
              <a:rPr lang="en-US" dirty="0"/>
              <a:t>.</a:t>
            </a:r>
          </a:p>
          <a:p>
            <a:r>
              <a:rPr lang="en-US" dirty="0"/>
              <a:t>The </a:t>
            </a:r>
            <a:r>
              <a:rPr lang="en-US" dirty="0" err="1"/>
              <a:t>DataNodes</a:t>
            </a:r>
            <a:r>
              <a:rPr lang="en-US" dirty="0"/>
              <a:t> perform the low-level read and write requests from the file system’s clients.</a:t>
            </a:r>
          </a:p>
          <a:p>
            <a:r>
              <a:rPr lang="en-US" dirty="0"/>
              <a:t>They send heartbeats to the </a:t>
            </a:r>
            <a:r>
              <a:rPr lang="en-US" dirty="0" err="1"/>
              <a:t>NameNode</a:t>
            </a:r>
            <a:r>
              <a:rPr lang="en-US" dirty="0"/>
              <a:t> periodically to report the overall health of HDFS, by default, this frequency is set to 3 seconds.</a:t>
            </a:r>
          </a:p>
          <a:p>
            <a:endParaRPr lang="en-US" dirty="0"/>
          </a:p>
        </p:txBody>
      </p:sp>
    </p:spTree>
    <p:extLst>
      <p:ext uri="{BB962C8B-B14F-4D97-AF65-F5344CB8AC3E}">
        <p14:creationId xmlns:p14="http://schemas.microsoft.com/office/powerpoint/2010/main" val="50041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4FF5-2662-4EF2-AC6E-2457FC393A0B}"/>
              </a:ext>
            </a:extLst>
          </p:cNvPr>
          <p:cNvSpPr>
            <a:spLocks noGrp="1"/>
          </p:cNvSpPr>
          <p:nvPr>
            <p:ph type="title"/>
          </p:nvPr>
        </p:nvSpPr>
        <p:spPr/>
        <p:txBody>
          <a:bodyPr/>
          <a:lstStyle/>
          <a:p>
            <a:r>
              <a:rPr lang="en-US" dirty="0"/>
              <a:t>Hadoop history</a:t>
            </a:r>
          </a:p>
        </p:txBody>
      </p:sp>
      <p:sp>
        <p:nvSpPr>
          <p:cNvPr id="3" name="Content Placeholder 2">
            <a:extLst>
              <a:ext uri="{FF2B5EF4-FFF2-40B4-BE49-F238E27FC236}">
                <a16:creationId xmlns:a16="http://schemas.microsoft.com/office/drawing/2014/main" id="{6FF69076-8928-4FEF-BBA5-66F8DC75CDBA}"/>
              </a:ext>
            </a:extLst>
          </p:cNvPr>
          <p:cNvSpPr>
            <a:spLocks noGrp="1"/>
          </p:cNvSpPr>
          <p:nvPr>
            <p:ph idx="1"/>
          </p:nvPr>
        </p:nvSpPr>
        <p:spPr/>
        <p:txBody>
          <a:bodyPr>
            <a:normAutofit/>
          </a:bodyPr>
          <a:lstStyle/>
          <a:p>
            <a:r>
              <a:rPr lang="en-US" dirty="0"/>
              <a:t>Developed by</a:t>
            </a:r>
            <a:r>
              <a:rPr lang="en-US" b="1" dirty="0"/>
              <a:t> </a:t>
            </a:r>
            <a:r>
              <a:rPr lang="en-US" dirty="0"/>
              <a:t>Mike </a:t>
            </a:r>
            <a:r>
              <a:rPr lang="en-US" dirty="0" err="1"/>
              <a:t>Cafarella</a:t>
            </a:r>
            <a:r>
              <a:rPr lang="en-US" dirty="0"/>
              <a:t> and Doug Cutting</a:t>
            </a:r>
            <a:endParaRPr lang="en-US" b="1" dirty="0"/>
          </a:p>
          <a:p>
            <a:r>
              <a:rPr lang="en-US" dirty="0"/>
              <a:t>Hadoop is based on work done by Google in the late 1990s/early 2000s </a:t>
            </a:r>
          </a:p>
          <a:p>
            <a:pPr marL="0" indent="0">
              <a:buNone/>
            </a:pPr>
            <a:r>
              <a:rPr lang="en-US" dirty="0"/>
              <a:t>– Specifically, on papers describing the Google File System (GFS) published in 2003, and MapReduce published in 2004 </a:t>
            </a:r>
          </a:p>
          <a:p>
            <a:pPr marL="0" indent="0">
              <a:buNone/>
            </a:pPr>
            <a:r>
              <a:rPr lang="en-US" i="1" dirty="0"/>
              <a:t> Google is living a few years in the future and sending the rest of us messages. </a:t>
            </a:r>
            <a:endParaRPr lang="en-US" dirty="0"/>
          </a:p>
        </p:txBody>
      </p:sp>
    </p:spTree>
    <p:extLst>
      <p:ext uri="{BB962C8B-B14F-4D97-AF65-F5344CB8AC3E}">
        <p14:creationId xmlns:p14="http://schemas.microsoft.com/office/powerpoint/2010/main" val="118605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9E98-015C-4FA4-AE99-E556FE967FE9}"/>
              </a:ext>
            </a:extLst>
          </p:cNvPr>
          <p:cNvSpPr>
            <a:spLocks noGrp="1"/>
          </p:cNvSpPr>
          <p:nvPr>
            <p:ph type="title"/>
          </p:nvPr>
        </p:nvSpPr>
        <p:spPr/>
        <p:txBody>
          <a:bodyPr/>
          <a:lstStyle/>
          <a:p>
            <a:r>
              <a:rPr lang="en-US" dirty="0"/>
              <a:t>Storing and retrieving files from HDFS</a:t>
            </a:r>
          </a:p>
        </p:txBody>
      </p:sp>
      <p:pic>
        <p:nvPicPr>
          <p:cNvPr id="6" name="Picture 5">
            <a:extLst>
              <a:ext uri="{FF2B5EF4-FFF2-40B4-BE49-F238E27FC236}">
                <a16:creationId xmlns:a16="http://schemas.microsoft.com/office/drawing/2014/main" id="{A8B72F62-DDCF-4A52-B29F-90712D9E40B6}"/>
              </a:ext>
            </a:extLst>
          </p:cNvPr>
          <p:cNvPicPr>
            <a:picLocks noChangeAspect="1"/>
          </p:cNvPicPr>
          <p:nvPr/>
        </p:nvPicPr>
        <p:blipFill>
          <a:blip r:embed="rId2"/>
          <a:stretch>
            <a:fillRect/>
          </a:stretch>
        </p:blipFill>
        <p:spPr>
          <a:xfrm>
            <a:off x="954156" y="1374395"/>
            <a:ext cx="9854648" cy="5543240"/>
          </a:xfrm>
          <a:prstGeom prst="rect">
            <a:avLst/>
          </a:prstGeom>
        </p:spPr>
      </p:pic>
    </p:spTree>
    <p:extLst>
      <p:ext uri="{BB962C8B-B14F-4D97-AF65-F5344CB8AC3E}">
        <p14:creationId xmlns:p14="http://schemas.microsoft.com/office/powerpoint/2010/main" val="3731279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7D21-92B6-4C38-BC71-D788B9C94761}"/>
              </a:ext>
            </a:extLst>
          </p:cNvPr>
          <p:cNvSpPr>
            <a:spLocks noGrp="1"/>
          </p:cNvSpPr>
          <p:nvPr>
            <p:ph type="title"/>
          </p:nvPr>
        </p:nvSpPr>
        <p:spPr/>
        <p:txBody>
          <a:bodyPr/>
          <a:lstStyle/>
          <a:p>
            <a:r>
              <a:rPr lang="en-US" dirty="0" err="1"/>
              <a:t>NameNodes</a:t>
            </a:r>
            <a:r>
              <a:rPr lang="en-US" dirty="0"/>
              <a:t> Availability</a:t>
            </a:r>
          </a:p>
        </p:txBody>
      </p:sp>
      <p:sp>
        <p:nvSpPr>
          <p:cNvPr id="3" name="Content Placeholder 2">
            <a:extLst>
              <a:ext uri="{FF2B5EF4-FFF2-40B4-BE49-F238E27FC236}">
                <a16:creationId xmlns:a16="http://schemas.microsoft.com/office/drawing/2014/main" id="{9B4957A2-4E90-435E-91D4-96A25CDCC547}"/>
              </a:ext>
            </a:extLst>
          </p:cNvPr>
          <p:cNvSpPr>
            <a:spLocks noGrp="1"/>
          </p:cNvSpPr>
          <p:nvPr>
            <p:ph idx="1"/>
          </p:nvPr>
        </p:nvSpPr>
        <p:spPr>
          <a:xfrm>
            <a:off x="838200" y="1825625"/>
            <a:ext cx="8559248" cy="4351338"/>
          </a:xfrm>
        </p:spPr>
        <p:txBody>
          <a:bodyPr>
            <a:normAutofit fontScale="92500"/>
          </a:bodyPr>
          <a:lstStyle/>
          <a:p>
            <a:r>
              <a:rPr lang="en-US" b="1" dirty="0"/>
              <a:t>The </a:t>
            </a:r>
            <a:r>
              <a:rPr lang="en-US" b="1" dirty="0" err="1"/>
              <a:t>NameNode</a:t>
            </a:r>
            <a:r>
              <a:rPr lang="en-US" b="1" dirty="0"/>
              <a:t> daemon must be running at all times</a:t>
            </a:r>
          </a:p>
          <a:p>
            <a:pPr marL="0" indent="0">
              <a:buNone/>
            </a:pPr>
            <a:r>
              <a:rPr lang="en-US" dirty="0"/>
              <a:t>– If the </a:t>
            </a:r>
            <a:r>
              <a:rPr lang="en-US" dirty="0" err="1"/>
              <a:t>NameNode</a:t>
            </a:r>
            <a:r>
              <a:rPr lang="en-US" dirty="0"/>
              <a:t> stops, the cluster becomes inaccessible </a:t>
            </a:r>
          </a:p>
          <a:p>
            <a:r>
              <a:rPr lang="en-US" b="1" dirty="0"/>
              <a:t>High Availability mode</a:t>
            </a:r>
          </a:p>
          <a:p>
            <a:pPr marL="0" indent="0">
              <a:buNone/>
            </a:pPr>
            <a:r>
              <a:rPr lang="en-US" dirty="0"/>
              <a:t>– Two </a:t>
            </a:r>
            <a:r>
              <a:rPr lang="en-US" dirty="0" err="1"/>
              <a:t>NameNodes</a:t>
            </a:r>
            <a:r>
              <a:rPr lang="en-US" dirty="0"/>
              <a:t>: Active and Standby </a:t>
            </a:r>
          </a:p>
          <a:p>
            <a:r>
              <a:rPr lang="en-US" b="1" dirty="0"/>
              <a:t>Classic mode </a:t>
            </a:r>
          </a:p>
          <a:p>
            <a:pPr marL="0" indent="0">
              <a:buNone/>
            </a:pPr>
            <a:r>
              <a:rPr lang="en-US" dirty="0"/>
              <a:t>– One </a:t>
            </a:r>
            <a:r>
              <a:rPr lang="en-US" dirty="0" err="1"/>
              <a:t>NameNode</a:t>
            </a:r>
            <a:r>
              <a:rPr lang="en-US" dirty="0"/>
              <a:t> </a:t>
            </a:r>
          </a:p>
          <a:p>
            <a:pPr marL="0" indent="0">
              <a:buNone/>
            </a:pPr>
            <a:r>
              <a:rPr lang="en-US" dirty="0"/>
              <a:t>– One  helper  (checkpoint) node called </a:t>
            </a:r>
            <a:r>
              <a:rPr lang="en-US" dirty="0" err="1"/>
              <a:t>SecondaryNameNode</a:t>
            </a:r>
            <a:r>
              <a:rPr lang="en-US" dirty="0"/>
              <a:t> </a:t>
            </a:r>
          </a:p>
          <a:p>
            <a:pPr marL="0" indent="0">
              <a:buNone/>
            </a:pPr>
            <a:r>
              <a:rPr lang="en-US" dirty="0"/>
              <a:t>– Bookkeeping, not backup</a:t>
            </a:r>
          </a:p>
        </p:txBody>
      </p:sp>
      <p:pic>
        <p:nvPicPr>
          <p:cNvPr id="4" name="Picture 3">
            <a:extLst>
              <a:ext uri="{FF2B5EF4-FFF2-40B4-BE49-F238E27FC236}">
                <a16:creationId xmlns:a16="http://schemas.microsoft.com/office/drawing/2014/main" id="{4D178D2F-72A6-400C-95A4-5B7D92E926A4}"/>
              </a:ext>
            </a:extLst>
          </p:cNvPr>
          <p:cNvPicPr>
            <a:picLocks noChangeAspect="1"/>
          </p:cNvPicPr>
          <p:nvPr/>
        </p:nvPicPr>
        <p:blipFill>
          <a:blip r:embed="rId2"/>
          <a:stretch>
            <a:fillRect/>
          </a:stretch>
        </p:blipFill>
        <p:spPr>
          <a:xfrm>
            <a:off x="9516389" y="2754987"/>
            <a:ext cx="2472188" cy="2332000"/>
          </a:xfrm>
          <a:prstGeom prst="rect">
            <a:avLst/>
          </a:prstGeom>
        </p:spPr>
      </p:pic>
    </p:spTree>
    <p:extLst>
      <p:ext uri="{BB962C8B-B14F-4D97-AF65-F5344CB8AC3E}">
        <p14:creationId xmlns:p14="http://schemas.microsoft.com/office/powerpoint/2010/main" val="989897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DF13-7604-4E27-9C87-A3E0285BCE07}"/>
              </a:ext>
            </a:extLst>
          </p:cNvPr>
          <p:cNvSpPr>
            <a:spLocks noGrp="1"/>
          </p:cNvSpPr>
          <p:nvPr>
            <p:ph type="title"/>
          </p:nvPr>
        </p:nvSpPr>
        <p:spPr/>
        <p:txBody>
          <a:bodyPr/>
          <a:lstStyle/>
          <a:p>
            <a:r>
              <a:rPr lang="en-US" dirty="0"/>
              <a:t>Hadoop fs commands</a:t>
            </a:r>
          </a:p>
        </p:txBody>
      </p:sp>
      <p:sp>
        <p:nvSpPr>
          <p:cNvPr id="3" name="Content Placeholder 2">
            <a:extLst>
              <a:ext uri="{FF2B5EF4-FFF2-40B4-BE49-F238E27FC236}">
                <a16:creationId xmlns:a16="http://schemas.microsoft.com/office/drawing/2014/main" id="{F8AAC467-92C0-448A-8237-BD7661A90090}"/>
              </a:ext>
            </a:extLst>
          </p:cNvPr>
          <p:cNvSpPr>
            <a:spLocks noGrp="1"/>
          </p:cNvSpPr>
          <p:nvPr>
            <p:ph idx="1"/>
          </p:nvPr>
        </p:nvSpPr>
        <p:spPr/>
        <p:txBody>
          <a:bodyPr>
            <a:normAutofit/>
          </a:bodyPr>
          <a:lstStyle/>
          <a:p>
            <a:r>
              <a:rPr lang="en-US" dirty="0"/>
              <a:t>Copy file foo.txt from local disk to the user’s directory in HDFS </a:t>
            </a:r>
          </a:p>
          <a:p>
            <a:pPr marL="0" indent="0">
              <a:buNone/>
            </a:pPr>
            <a:r>
              <a:rPr lang="en-US" i="1" dirty="0"/>
              <a:t>$ </a:t>
            </a:r>
            <a:r>
              <a:rPr lang="en-US" i="1" dirty="0" err="1"/>
              <a:t>hadoop</a:t>
            </a:r>
            <a:r>
              <a:rPr lang="en-US" i="1" dirty="0"/>
              <a:t> fs -put foo.txt foo.txt</a:t>
            </a:r>
          </a:p>
          <a:p>
            <a:pPr marL="0" indent="0">
              <a:buNone/>
            </a:pPr>
            <a:r>
              <a:rPr lang="en-US" dirty="0"/>
              <a:t>– This will copy the file to /user/</a:t>
            </a:r>
            <a:r>
              <a:rPr lang="en-US" i="1" dirty="0"/>
              <a:t>username</a:t>
            </a:r>
            <a:r>
              <a:rPr lang="en-US" dirty="0"/>
              <a:t>/foo.txt</a:t>
            </a:r>
          </a:p>
          <a:p>
            <a:r>
              <a:rPr lang="en-US" dirty="0"/>
              <a:t> Get a directory listing of the user’s home directory in HDFS </a:t>
            </a:r>
          </a:p>
          <a:p>
            <a:pPr marL="0" indent="0">
              <a:buNone/>
            </a:pPr>
            <a:r>
              <a:rPr lang="en-US" i="1" dirty="0"/>
              <a:t>$ </a:t>
            </a:r>
            <a:r>
              <a:rPr lang="en-US" i="1" dirty="0" err="1"/>
              <a:t>hadoop</a:t>
            </a:r>
            <a:r>
              <a:rPr lang="en-US" i="1" dirty="0"/>
              <a:t> fs -ls</a:t>
            </a:r>
          </a:p>
          <a:p>
            <a:r>
              <a:rPr lang="en-US" dirty="0"/>
              <a:t>Get a directory listing of the HDFS root directory </a:t>
            </a:r>
          </a:p>
          <a:p>
            <a:pPr marL="0" indent="0">
              <a:buNone/>
            </a:pPr>
            <a:r>
              <a:rPr lang="en-US" i="1" dirty="0"/>
              <a:t>$ </a:t>
            </a:r>
            <a:r>
              <a:rPr lang="en-US" i="1" dirty="0" err="1"/>
              <a:t>hadoop</a:t>
            </a:r>
            <a:r>
              <a:rPr lang="en-US" i="1" dirty="0"/>
              <a:t> fs –ls /</a:t>
            </a:r>
          </a:p>
        </p:txBody>
      </p:sp>
    </p:spTree>
    <p:extLst>
      <p:ext uri="{BB962C8B-B14F-4D97-AF65-F5344CB8AC3E}">
        <p14:creationId xmlns:p14="http://schemas.microsoft.com/office/powerpoint/2010/main" val="429243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6D58-5E0B-4519-B9DC-81BAD8AF50C8}"/>
              </a:ext>
            </a:extLst>
          </p:cNvPr>
          <p:cNvSpPr>
            <a:spLocks noGrp="1"/>
          </p:cNvSpPr>
          <p:nvPr>
            <p:ph type="title"/>
          </p:nvPr>
        </p:nvSpPr>
        <p:spPr/>
        <p:txBody>
          <a:bodyPr/>
          <a:lstStyle/>
          <a:p>
            <a:r>
              <a:rPr lang="en-US" dirty="0"/>
              <a:t>Hadoop fs commands (cont.)</a:t>
            </a:r>
          </a:p>
        </p:txBody>
      </p:sp>
      <p:sp>
        <p:nvSpPr>
          <p:cNvPr id="3" name="Content Placeholder 2">
            <a:extLst>
              <a:ext uri="{FF2B5EF4-FFF2-40B4-BE49-F238E27FC236}">
                <a16:creationId xmlns:a16="http://schemas.microsoft.com/office/drawing/2014/main" id="{8DD8A308-E76E-42FE-AAA2-9B9D9AFE112A}"/>
              </a:ext>
            </a:extLst>
          </p:cNvPr>
          <p:cNvSpPr>
            <a:spLocks noGrp="1"/>
          </p:cNvSpPr>
          <p:nvPr>
            <p:ph idx="1"/>
          </p:nvPr>
        </p:nvSpPr>
        <p:spPr/>
        <p:txBody>
          <a:bodyPr/>
          <a:lstStyle/>
          <a:p>
            <a:r>
              <a:rPr lang="en-US" dirty="0"/>
              <a:t>Display the contents of the HDFS file /user/</a:t>
            </a:r>
            <a:r>
              <a:rPr lang="en-US" dirty="0" err="1"/>
              <a:t>fred</a:t>
            </a:r>
            <a:r>
              <a:rPr lang="en-US" dirty="0"/>
              <a:t>/bar.txt  </a:t>
            </a:r>
          </a:p>
          <a:p>
            <a:pPr marL="0" indent="0">
              <a:buNone/>
            </a:pPr>
            <a:r>
              <a:rPr lang="en-US" i="1" dirty="0"/>
              <a:t>$ </a:t>
            </a:r>
            <a:r>
              <a:rPr lang="en-US" i="1" dirty="0" err="1"/>
              <a:t>hadoop</a:t>
            </a:r>
            <a:r>
              <a:rPr lang="en-US" i="1" dirty="0"/>
              <a:t> fs -cat /user/</a:t>
            </a:r>
            <a:r>
              <a:rPr lang="en-US" i="1" dirty="0" err="1"/>
              <a:t>fred</a:t>
            </a:r>
            <a:r>
              <a:rPr lang="en-US" i="1" dirty="0"/>
              <a:t>/bar.txt</a:t>
            </a:r>
          </a:p>
          <a:p>
            <a:r>
              <a:rPr lang="en-US" dirty="0"/>
              <a:t>Copy that file to the local disk, named as baz.txt</a:t>
            </a:r>
          </a:p>
          <a:p>
            <a:pPr marL="0" indent="0">
              <a:buNone/>
            </a:pPr>
            <a:r>
              <a:rPr lang="en-US" i="1" dirty="0"/>
              <a:t>$ </a:t>
            </a:r>
            <a:r>
              <a:rPr lang="en-US" i="1" dirty="0" err="1"/>
              <a:t>hadoop</a:t>
            </a:r>
            <a:r>
              <a:rPr lang="en-US" i="1" dirty="0"/>
              <a:t> fs -get /user/</a:t>
            </a:r>
            <a:r>
              <a:rPr lang="en-US" i="1" dirty="0" err="1"/>
              <a:t>fred</a:t>
            </a:r>
            <a:r>
              <a:rPr lang="en-US" i="1" dirty="0"/>
              <a:t>/bar.txt baz.txt</a:t>
            </a:r>
          </a:p>
        </p:txBody>
      </p:sp>
    </p:spTree>
    <p:extLst>
      <p:ext uri="{BB962C8B-B14F-4D97-AF65-F5344CB8AC3E}">
        <p14:creationId xmlns:p14="http://schemas.microsoft.com/office/powerpoint/2010/main" val="3237113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244D-EFC7-482C-A002-9B5AEF6EEABD}"/>
              </a:ext>
            </a:extLst>
          </p:cNvPr>
          <p:cNvSpPr>
            <a:spLocks noGrp="1"/>
          </p:cNvSpPr>
          <p:nvPr>
            <p:ph type="title"/>
          </p:nvPr>
        </p:nvSpPr>
        <p:spPr/>
        <p:txBody>
          <a:bodyPr/>
          <a:lstStyle/>
          <a:p>
            <a:r>
              <a:rPr lang="en-US" dirty="0"/>
              <a:t>Hadoop fs commands (cont.)</a:t>
            </a:r>
          </a:p>
        </p:txBody>
      </p:sp>
      <p:sp>
        <p:nvSpPr>
          <p:cNvPr id="3" name="Content Placeholder 2">
            <a:extLst>
              <a:ext uri="{FF2B5EF4-FFF2-40B4-BE49-F238E27FC236}">
                <a16:creationId xmlns:a16="http://schemas.microsoft.com/office/drawing/2014/main" id="{BC4A0CFD-88D2-4CE8-BD18-22328710168F}"/>
              </a:ext>
            </a:extLst>
          </p:cNvPr>
          <p:cNvSpPr>
            <a:spLocks noGrp="1"/>
          </p:cNvSpPr>
          <p:nvPr>
            <p:ph idx="1"/>
          </p:nvPr>
        </p:nvSpPr>
        <p:spPr/>
        <p:txBody>
          <a:bodyPr/>
          <a:lstStyle/>
          <a:p>
            <a:r>
              <a:rPr lang="en-US" dirty="0"/>
              <a:t>Create a directory called input under the user’s home directory</a:t>
            </a:r>
          </a:p>
          <a:p>
            <a:pPr marL="0" indent="0">
              <a:buNone/>
            </a:pPr>
            <a:r>
              <a:rPr lang="en-US" dirty="0"/>
              <a:t> </a:t>
            </a:r>
            <a:r>
              <a:rPr lang="en-US" i="1" dirty="0"/>
              <a:t>$ </a:t>
            </a:r>
            <a:r>
              <a:rPr lang="en-US" i="1" dirty="0" err="1"/>
              <a:t>hadoop</a:t>
            </a:r>
            <a:r>
              <a:rPr lang="en-US" i="1" dirty="0"/>
              <a:t> fs -</a:t>
            </a:r>
            <a:r>
              <a:rPr lang="en-US" i="1" dirty="0" err="1"/>
              <a:t>mkdir</a:t>
            </a:r>
            <a:r>
              <a:rPr lang="en-US" i="1" dirty="0"/>
              <a:t> input</a:t>
            </a:r>
          </a:p>
          <a:p>
            <a:r>
              <a:rPr lang="en-US" dirty="0"/>
              <a:t>Delete the directory </a:t>
            </a:r>
            <a:r>
              <a:rPr lang="en-US" dirty="0" err="1"/>
              <a:t>input_old</a:t>
            </a:r>
            <a:r>
              <a:rPr lang="en-US" dirty="0"/>
              <a:t> and all its contents </a:t>
            </a:r>
          </a:p>
          <a:p>
            <a:pPr marL="0" indent="0">
              <a:buNone/>
            </a:pPr>
            <a:r>
              <a:rPr lang="en-US" i="1" dirty="0"/>
              <a:t>$ </a:t>
            </a:r>
            <a:r>
              <a:rPr lang="en-US" i="1" dirty="0" err="1"/>
              <a:t>hadoop</a:t>
            </a:r>
            <a:r>
              <a:rPr lang="en-US" i="1" dirty="0"/>
              <a:t> fs -rm -r </a:t>
            </a:r>
            <a:r>
              <a:rPr lang="en-US" i="1" dirty="0" err="1"/>
              <a:t>input_old</a:t>
            </a:r>
            <a:endParaRPr lang="en-US" i="1" dirty="0"/>
          </a:p>
        </p:txBody>
      </p:sp>
    </p:spTree>
    <p:extLst>
      <p:ext uri="{BB962C8B-B14F-4D97-AF65-F5344CB8AC3E}">
        <p14:creationId xmlns:p14="http://schemas.microsoft.com/office/powerpoint/2010/main" val="114901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1E69-7171-45C2-8D72-90BCED153C10}"/>
              </a:ext>
            </a:extLst>
          </p:cNvPr>
          <p:cNvSpPr>
            <a:spLocks noGrp="1"/>
          </p:cNvSpPr>
          <p:nvPr>
            <p:ph type="title"/>
          </p:nvPr>
        </p:nvSpPr>
        <p:spPr/>
        <p:txBody>
          <a:bodyPr/>
          <a:lstStyle/>
          <a:p>
            <a:r>
              <a:rPr lang="en-US" dirty="0"/>
              <a:t>Why Hadoop? </a:t>
            </a:r>
          </a:p>
        </p:txBody>
      </p:sp>
      <p:sp>
        <p:nvSpPr>
          <p:cNvPr id="3" name="Content Placeholder 2">
            <a:extLst>
              <a:ext uri="{FF2B5EF4-FFF2-40B4-BE49-F238E27FC236}">
                <a16:creationId xmlns:a16="http://schemas.microsoft.com/office/drawing/2014/main" id="{20762E9B-6AF8-4546-9F83-E7D75997D186}"/>
              </a:ext>
            </a:extLst>
          </p:cNvPr>
          <p:cNvSpPr>
            <a:spLocks noGrp="1"/>
          </p:cNvSpPr>
          <p:nvPr>
            <p:ph idx="1"/>
          </p:nvPr>
        </p:nvSpPr>
        <p:spPr/>
        <p:txBody>
          <a:bodyPr/>
          <a:lstStyle/>
          <a:p>
            <a:r>
              <a:rPr lang="en-US" dirty="0"/>
              <a:t>What problems exist with traditional large scale computing systems?</a:t>
            </a:r>
          </a:p>
          <a:p>
            <a:pPr>
              <a:buFontTx/>
              <a:buChar char="-"/>
            </a:pPr>
            <a:r>
              <a:rPr lang="en-US" dirty="0"/>
              <a:t>Data bottleneck</a:t>
            </a:r>
          </a:p>
          <a:p>
            <a:pPr>
              <a:buFontTx/>
              <a:buChar char="-"/>
            </a:pPr>
            <a:r>
              <a:rPr lang="en-US" dirty="0"/>
              <a:t>Complex programming</a:t>
            </a:r>
          </a:p>
          <a:p>
            <a:pPr>
              <a:buFontTx/>
              <a:buChar char="-"/>
            </a:pPr>
            <a:r>
              <a:rPr lang="en-US" dirty="0"/>
              <a:t>Partial failures </a:t>
            </a:r>
          </a:p>
          <a:p>
            <a:r>
              <a:rPr lang="en-US" dirty="0"/>
              <a:t>How does Hadoop address those challenges? </a:t>
            </a:r>
          </a:p>
          <a:p>
            <a:r>
              <a:rPr lang="en-US" dirty="0"/>
              <a:t>What kinds of data processing and analysis does Hadoop do best? </a:t>
            </a:r>
          </a:p>
        </p:txBody>
      </p:sp>
    </p:spTree>
    <p:extLst>
      <p:ext uri="{BB962C8B-B14F-4D97-AF65-F5344CB8AC3E}">
        <p14:creationId xmlns:p14="http://schemas.microsoft.com/office/powerpoint/2010/main" val="69139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6F13-EACB-4554-986C-BD9FA87A0F59}"/>
              </a:ext>
            </a:extLst>
          </p:cNvPr>
          <p:cNvSpPr>
            <a:spLocks noGrp="1"/>
          </p:cNvSpPr>
          <p:nvPr>
            <p:ph type="title"/>
          </p:nvPr>
        </p:nvSpPr>
        <p:spPr/>
        <p:txBody>
          <a:bodyPr/>
          <a:lstStyle/>
          <a:p>
            <a:r>
              <a:rPr lang="en-US" dirty="0"/>
              <a:t>Traditional Large-scale Computation</a:t>
            </a:r>
          </a:p>
        </p:txBody>
      </p:sp>
      <p:sp>
        <p:nvSpPr>
          <p:cNvPr id="3" name="Content Placeholder 2">
            <a:extLst>
              <a:ext uri="{FF2B5EF4-FFF2-40B4-BE49-F238E27FC236}">
                <a16:creationId xmlns:a16="http://schemas.microsoft.com/office/drawing/2014/main" id="{2EDA91B6-53C7-44AC-B1A6-0329F4130658}"/>
              </a:ext>
            </a:extLst>
          </p:cNvPr>
          <p:cNvSpPr>
            <a:spLocks noGrp="1"/>
          </p:cNvSpPr>
          <p:nvPr>
            <p:ph idx="1"/>
          </p:nvPr>
        </p:nvSpPr>
        <p:spPr/>
        <p:txBody>
          <a:bodyPr/>
          <a:lstStyle/>
          <a:p>
            <a:r>
              <a:rPr lang="en-US" b="1" dirty="0"/>
              <a:t>The early solution: bigger computers</a:t>
            </a:r>
          </a:p>
          <a:p>
            <a:pPr marL="0" indent="0">
              <a:buNone/>
            </a:pPr>
            <a:r>
              <a:rPr lang="en-US" dirty="0"/>
              <a:t>– Faster processor, more memory </a:t>
            </a:r>
          </a:p>
          <a:p>
            <a:pPr marL="0" indent="0">
              <a:buNone/>
            </a:pPr>
            <a:r>
              <a:rPr lang="en-US" dirty="0"/>
              <a:t>– But even this couldn’t keep up</a:t>
            </a:r>
          </a:p>
          <a:p>
            <a:r>
              <a:rPr lang="en-US" b="1" dirty="0"/>
              <a:t>The better solution: more computers </a:t>
            </a:r>
          </a:p>
          <a:p>
            <a:pPr marL="0" indent="0">
              <a:buNone/>
            </a:pPr>
            <a:r>
              <a:rPr lang="en-US" dirty="0"/>
              <a:t>– Distributed systems evolved</a:t>
            </a:r>
          </a:p>
          <a:p>
            <a:pPr marL="0" indent="0">
              <a:buNone/>
            </a:pPr>
            <a:r>
              <a:rPr lang="en-US" dirty="0"/>
              <a:t>– Use multiple machines for a single job </a:t>
            </a:r>
          </a:p>
          <a:p>
            <a:pPr marL="0" indent="0">
              <a:buNone/>
            </a:pPr>
            <a:r>
              <a:rPr lang="en-US" dirty="0"/>
              <a:t>– MPI,(Message Passing Interface),for example</a:t>
            </a:r>
          </a:p>
        </p:txBody>
      </p:sp>
      <p:pic>
        <p:nvPicPr>
          <p:cNvPr id="4" name="Picture 3">
            <a:extLst>
              <a:ext uri="{FF2B5EF4-FFF2-40B4-BE49-F238E27FC236}">
                <a16:creationId xmlns:a16="http://schemas.microsoft.com/office/drawing/2014/main" id="{424E62D2-CD11-423B-9D89-6E12DA61F7A8}"/>
              </a:ext>
            </a:extLst>
          </p:cNvPr>
          <p:cNvPicPr>
            <a:picLocks noChangeAspect="1"/>
          </p:cNvPicPr>
          <p:nvPr/>
        </p:nvPicPr>
        <p:blipFill>
          <a:blip r:embed="rId3"/>
          <a:stretch>
            <a:fillRect/>
          </a:stretch>
        </p:blipFill>
        <p:spPr>
          <a:xfrm>
            <a:off x="7517752" y="1780673"/>
            <a:ext cx="3778446" cy="2821054"/>
          </a:xfrm>
          <a:prstGeom prst="rect">
            <a:avLst/>
          </a:prstGeom>
        </p:spPr>
      </p:pic>
    </p:spTree>
    <p:extLst>
      <p:ext uri="{BB962C8B-B14F-4D97-AF65-F5344CB8AC3E}">
        <p14:creationId xmlns:p14="http://schemas.microsoft.com/office/powerpoint/2010/main" val="143377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F6A3-69E3-4378-872F-E29E85A8545E}"/>
              </a:ext>
            </a:extLst>
          </p:cNvPr>
          <p:cNvSpPr>
            <a:spLocks noGrp="1"/>
          </p:cNvSpPr>
          <p:nvPr>
            <p:ph type="title"/>
          </p:nvPr>
        </p:nvSpPr>
        <p:spPr/>
        <p:txBody>
          <a:bodyPr/>
          <a:lstStyle/>
          <a:p>
            <a:r>
              <a:rPr lang="en-US" dirty="0"/>
              <a:t>Distributed Systems: The Data Bottleneck </a:t>
            </a:r>
          </a:p>
        </p:txBody>
      </p:sp>
      <p:sp>
        <p:nvSpPr>
          <p:cNvPr id="3" name="Content Placeholder 2">
            <a:extLst>
              <a:ext uri="{FF2B5EF4-FFF2-40B4-BE49-F238E27FC236}">
                <a16:creationId xmlns:a16="http://schemas.microsoft.com/office/drawing/2014/main" id="{268BC6F3-D081-4FE3-8EA8-6781FDDB98E6}"/>
              </a:ext>
            </a:extLst>
          </p:cNvPr>
          <p:cNvSpPr>
            <a:spLocks noGrp="1"/>
          </p:cNvSpPr>
          <p:nvPr>
            <p:ph idx="1"/>
          </p:nvPr>
        </p:nvSpPr>
        <p:spPr/>
        <p:txBody>
          <a:bodyPr/>
          <a:lstStyle/>
          <a:p>
            <a:r>
              <a:rPr lang="en-US" dirty="0"/>
              <a:t>Traditionally, data is stored in a central location </a:t>
            </a:r>
          </a:p>
          <a:p>
            <a:r>
              <a:rPr lang="en-US" dirty="0"/>
              <a:t>Data is copied to processors at runtime </a:t>
            </a:r>
          </a:p>
          <a:p>
            <a:r>
              <a:rPr lang="en-US" dirty="0"/>
              <a:t>Fine for limited amounts of data </a:t>
            </a:r>
          </a:p>
          <a:p>
            <a:endParaRPr lang="en-US" dirty="0"/>
          </a:p>
        </p:txBody>
      </p:sp>
      <p:pic>
        <p:nvPicPr>
          <p:cNvPr id="4" name="Picture 3">
            <a:extLst>
              <a:ext uri="{FF2B5EF4-FFF2-40B4-BE49-F238E27FC236}">
                <a16:creationId xmlns:a16="http://schemas.microsoft.com/office/drawing/2014/main" id="{FF42447C-6ADB-4208-BEF1-8044762AA799}"/>
              </a:ext>
            </a:extLst>
          </p:cNvPr>
          <p:cNvPicPr>
            <a:picLocks noChangeAspect="1"/>
          </p:cNvPicPr>
          <p:nvPr/>
        </p:nvPicPr>
        <p:blipFill>
          <a:blip r:embed="rId2"/>
          <a:stretch>
            <a:fillRect/>
          </a:stretch>
        </p:blipFill>
        <p:spPr>
          <a:xfrm>
            <a:off x="6136104" y="2887515"/>
            <a:ext cx="5752699" cy="2861841"/>
          </a:xfrm>
          <a:prstGeom prst="rect">
            <a:avLst/>
          </a:prstGeom>
        </p:spPr>
      </p:pic>
    </p:spTree>
    <p:extLst>
      <p:ext uri="{BB962C8B-B14F-4D97-AF65-F5344CB8AC3E}">
        <p14:creationId xmlns:p14="http://schemas.microsoft.com/office/powerpoint/2010/main" val="18638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70BC-9625-48F4-8F11-B4B0CFA9D46F}"/>
              </a:ext>
            </a:extLst>
          </p:cNvPr>
          <p:cNvSpPr>
            <a:spLocks noGrp="1"/>
          </p:cNvSpPr>
          <p:nvPr>
            <p:ph type="title"/>
          </p:nvPr>
        </p:nvSpPr>
        <p:spPr/>
        <p:txBody>
          <a:bodyPr/>
          <a:lstStyle/>
          <a:p>
            <a:r>
              <a:rPr lang="en-US" dirty="0"/>
              <a:t>Distributed Systems: The Data Bottleneck (cont.)</a:t>
            </a:r>
          </a:p>
        </p:txBody>
      </p:sp>
      <p:sp>
        <p:nvSpPr>
          <p:cNvPr id="3" name="Content Placeholder 2">
            <a:extLst>
              <a:ext uri="{FF2B5EF4-FFF2-40B4-BE49-F238E27FC236}">
                <a16:creationId xmlns:a16="http://schemas.microsoft.com/office/drawing/2014/main" id="{FB3308BD-4CBC-4A1B-9CA1-60F9CDD8C78C}"/>
              </a:ext>
            </a:extLst>
          </p:cNvPr>
          <p:cNvSpPr>
            <a:spLocks noGrp="1"/>
          </p:cNvSpPr>
          <p:nvPr>
            <p:ph idx="1"/>
          </p:nvPr>
        </p:nvSpPr>
        <p:spPr/>
        <p:txBody>
          <a:bodyPr>
            <a:normAutofit fontScale="77500" lnSpcReduction="20000"/>
          </a:bodyPr>
          <a:lstStyle/>
          <a:p>
            <a:r>
              <a:rPr lang="en-US" b="1" dirty="0"/>
              <a:t>Moore’s Law has held firm for over 40 years </a:t>
            </a:r>
          </a:p>
          <a:p>
            <a:pPr marL="0" indent="0">
              <a:buNone/>
            </a:pPr>
            <a:r>
              <a:rPr lang="en-US" dirty="0"/>
              <a:t>– Processing power doubles every two years </a:t>
            </a:r>
          </a:p>
          <a:p>
            <a:pPr marL="0" indent="0">
              <a:buNone/>
            </a:pPr>
            <a:r>
              <a:rPr lang="en-US" dirty="0"/>
              <a:t>– Processing speed is no longer the problem </a:t>
            </a:r>
          </a:p>
          <a:p>
            <a:r>
              <a:rPr lang="en-US" b="1" dirty="0"/>
              <a:t>Getting the data to the processors becomes the bottleneck </a:t>
            </a:r>
          </a:p>
          <a:p>
            <a:pPr marL="0" indent="0">
              <a:buNone/>
            </a:pPr>
            <a:r>
              <a:rPr lang="en-US" dirty="0"/>
              <a:t>– Typical disk data transfer rate: 75MB/sec </a:t>
            </a:r>
          </a:p>
          <a:p>
            <a:pPr marL="0" indent="0">
              <a:buNone/>
            </a:pPr>
            <a:r>
              <a:rPr lang="en-US" dirty="0"/>
              <a:t>– Time taken to transfer 100GB of data to the processor: </a:t>
            </a:r>
            <a:r>
              <a:rPr lang="en-US" dirty="0" err="1"/>
              <a:t>approx</a:t>
            </a:r>
            <a:r>
              <a:rPr lang="en-US" dirty="0"/>
              <a:t> 22 minutes </a:t>
            </a:r>
          </a:p>
          <a:p>
            <a:pPr marL="0" indent="0">
              <a:buNone/>
            </a:pPr>
            <a:r>
              <a:rPr lang="en-US" dirty="0"/>
              <a:t>– Actual time will be worse, since most servers have less than 100GB of RAM available </a:t>
            </a:r>
          </a:p>
          <a:p>
            <a:r>
              <a:rPr lang="en-US" b="1" dirty="0"/>
              <a:t>Modern systems have much more data </a:t>
            </a:r>
          </a:p>
          <a:p>
            <a:pPr marL="0" indent="0">
              <a:buNone/>
            </a:pPr>
            <a:r>
              <a:rPr lang="en-US" dirty="0"/>
              <a:t>– terabytes+ per day</a:t>
            </a:r>
          </a:p>
          <a:p>
            <a:pPr marL="0" indent="0">
              <a:buNone/>
            </a:pPr>
            <a:r>
              <a:rPr lang="en-US" dirty="0"/>
              <a:t>– petabytes+ total</a:t>
            </a:r>
          </a:p>
          <a:p>
            <a:r>
              <a:rPr lang="en-US" dirty="0"/>
              <a:t> </a:t>
            </a:r>
            <a:r>
              <a:rPr lang="en-US" b="1" dirty="0"/>
              <a:t>A new approach is needed</a:t>
            </a:r>
          </a:p>
          <a:p>
            <a:pPr marL="0" indent="0">
              <a:buNone/>
            </a:pPr>
            <a:endParaRPr lang="en-US" dirty="0"/>
          </a:p>
        </p:txBody>
      </p:sp>
    </p:spTree>
    <p:extLst>
      <p:ext uri="{BB962C8B-B14F-4D97-AF65-F5344CB8AC3E}">
        <p14:creationId xmlns:p14="http://schemas.microsoft.com/office/powerpoint/2010/main" val="39989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4700-9900-4EAC-9F5B-2A1F15FC5F51}"/>
              </a:ext>
            </a:extLst>
          </p:cNvPr>
          <p:cNvSpPr>
            <a:spLocks noGrp="1"/>
          </p:cNvSpPr>
          <p:nvPr>
            <p:ph type="title"/>
          </p:nvPr>
        </p:nvSpPr>
        <p:spPr/>
        <p:txBody>
          <a:bodyPr/>
          <a:lstStyle/>
          <a:p>
            <a:r>
              <a:rPr lang="en-US" dirty="0"/>
              <a:t>Hadoop Core Concepts</a:t>
            </a:r>
          </a:p>
        </p:txBody>
      </p:sp>
      <p:sp>
        <p:nvSpPr>
          <p:cNvPr id="3" name="Content Placeholder 2">
            <a:extLst>
              <a:ext uri="{FF2B5EF4-FFF2-40B4-BE49-F238E27FC236}">
                <a16:creationId xmlns:a16="http://schemas.microsoft.com/office/drawing/2014/main" id="{0AC69A92-A6AC-431E-8C9C-E75A691A52B3}"/>
              </a:ext>
            </a:extLst>
          </p:cNvPr>
          <p:cNvSpPr>
            <a:spLocks noGrp="1"/>
          </p:cNvSpPr>
          <p:nvPr>
            <p:ph idx="1"/>
          </p:nvPr>
        </p:nvSpPr>
        <p:spPr/>
        <p:txBody>
          <a:bodyPr/>
          <a:lstStyle/>
          <a:p>
            <a:r>
              <a:rPr lang="en-US" b="1" dirty="0"/>
              <a:t>A radical new approach to distributed computing </a:t>
            </a:r>
          </a:p>
          <a:p>
            <a:pPr marL="0" indent="0">
              <a:buNone/>
            </a:pPr>
            <a:r>
              <a:rPr lang="en-US" dirty="0"/>
              <a:t>– Distribute data when the data is being stored </a:t>
            </a:r>
          </a:p>
          <a:p>
            <a:pPr marL="0" indent="0">
              <a:buNone/>
            </a:pPr>
            <a:r>
              <a:rPr lang="en-US" dirty="0"/>
              <a:t>– Run computation where the data is stored</a:t>
            </a:r>
          </a:p>
        </p:txBody>
      </p:sp>
      <p:pic>
        <p:nvPicPr>
          <p:cNvPr id="4" name="Picture 3">
            <a:extLst>
              <a:ext uri="{FF2B5EF4-FFF2-40B4-BE49-F238E27FC236}">
                <a16:creationId xmlns:a16="http://schemas.microsoft.com/office/drawing/2014/main" id="{55F21562-FEB2-4CF0-A91D-AE812D2C74FC}"/>
              </a:ext>
            </a:extLst>
          </p:cNvPr>
          <p:cNvPicPr>
            <a:picLocks noChangeAspect="1"/>
          </p:cNvPicPr>
          <p:nvPr/>
        </p:nvPicPr>
        <p:blipFill>
          <a:blip r:embed="rId2"/>
          <a:stretch>
            <a:fillRect/>
          </a:stretch>
        </p:blipFill>
        <p:spPr>
          <a:xfrm>
            <a:off x="6949440" y="3215136"/>
            <a:ext cx="4985886" cy="2605965"/>
          </a:xfrm>
          <a:prstGeom prst="rect">
            <a:avLst/>
          </a:prstGeom>
        </p:spPr>
      </p:pic>
      <p:sp>
        <p:nvSpPr>
          <p:cNvPr id="5" name="Speech Bubble: Rectangle 4">
            <a:extLst>
              <a:ext uri="{FF2B5EF4-FFF2-40B4-BE49-F238E27FC236}">
                <a16:creationId xmlns:a16="http://schemas.microsoft.com/office/drawing/2014/main" id="{B0676E34-95AB-4E75-8B37-8CC8875901DB}"/>
              </a:ext>
            </a:extLst>
          </p:cNvPr>
          <p:cNvSpPr/>
          <p:nvPr/>
        </p:nvSpPr>
        <p:spPr>
          <a:xfrm>
            <a:off x="3076161" y="4790661"/>
            <a:ext cx="3240157" cy="854765"/>
          </a:xfrm>
          <a:prstGeom prst="wedgeRectCallout">
            <a:avLst>
              <a:gd name="adj1" fmla="val 64290"/>
              <a:gd name="adj2" fmla="val -81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Locality</a:t>
            </a:r>
          </a:p>
        </p:txBody>
      </p:sp>
    </p:spTree>
    <p:extLst>
      <p:ext uri="{BB962C8B-B14F-4D97-AF65-F5344CB8AC3E}">
        <p14:creationId xmlns:p14="http://schemas.microsoft.com/office/powerpoint/2010/main" val="70533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TotalTime>
  <Words>1901</Words>
  <Application>Microsoft Office PowerPoint</Application>
  <PresentationFormat>Widescreen</PresentationFormat>
  <Paragraphs>273</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 INFS 774 Week 2 </vt:lpstr>
      <vt:lpstr>Overview of Hadoop</vt:lpstr>
      <vt:lpstr>What is Apache Hadoop</vt:lpstr>
      <vt:lpstr>Hadoop history</vt:lpstr>
      <vt:lpstr>Why Hadoop? </vt:lpstr>
      <vt:lpstr>Traditional Large-scale Computation</vt:lpstr>
      <vt:lpstr>Distributed Systems: The Data Bottleneck </vt:lpstr>
      <vt:lpstr>Distributed Systems: The Data Bottleneck (cont.)</vt:lpstr>
      <vt:lpstr>Hadoop Core Concepts</vt:lpstr>
      <vt:lpstr>Core Hadoop Concepts (cont.)</vt:lpstr>
      <vt:lpstr>Hadoop Cluster architecture</vt:lpstr>
      <vt:lpstr>Hadoop: Very High Level Overview </vt:lpstr>
      <vt:lpstr>Fault Tolerance</vt:lpstr>
      <vt:lpstr>What are Common Hadoopable Problems?</vt:lpstr>
      <vt:lpstr>Hadoop Ecosystem</vt:lpstr>
      <vt:lpstr>Hadoop Components</vt:lpstr>
      <vt:lpstr>Hadoop Ecosystem</vt:lpstr>
      <vt:lpstr>Hadoop Ecosystem</vt:lpstr>
      <vt:lpstr>Hadoop Ecosystem</vt:lpstr>
      <vt:lpstr>HBase</vt:lpstr>
      <vt:lpstr>Hadoop Ecosystem</vt:lpstr>
      <vt:lpstr>Flume: Realtime Data Import </vt:lpstr>
      <vt:lpstr>Sqoop: Exchanging Data With RDBMSs</vt:lpstr>
      <vt:lpstr>Hadoop Ecosystem</vt:lpstr>
      <vt:lpstr>Hive and Pig: High Level Data Languages</vt:lpstr>
      <vt:lpstr>Hive</vt:lpstr>
      <vt:lpstr>Pig</vt:lpstr>
      <vt:lpstr>Hadoop Ecosystem</vt:lpstr>
      <vt:lpstr>Oozie</vt:lpstr>
      <vt:lpstr>Hadoop Ecosystem</vt:lpstr>
      <vt:lpstr>Mahout</vt:lpstr>
      <vt:lpstr>Example Data Center with Hadoop</vt:lpstr>
      <vt:lpstr>HDFS (Hadoop Distributed File System)</vt:lpstr>
      <vt:lpstr>What is a file system</vt:lpstr>
      <vt:lpstr>HDFS Basic Concepts </vt:lpstr>
      <vt:lpstr>How Files Are Stored in HDFS </vt:lpstr>
      <vt:lpstr>Rack Awareness</vt:lpstr>
      <vt:lpstr>NameNode Functions</vt:lpstr>
      <vt:lpstr>DataNode Functions</vt:lpstr>
      <vt:lpstr>Storing and retrieving files from HDFS</vt:lpstr>
      <vt:lpstr>NameNodes Availability</vt:lpstr>
      <vt:lpstr>Hadoop fs commands</vt:lpstr>
      <vt:lpstr>Hadoop fs commands (cont.)</vt:lpstr>
      <vt:lpstr>Hadoop fs commands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and HDFS</dc:title>
  <dc:creator>Huanxue Guo</dc:creator>
  <cp:lastModifiedBy>Huanxue Guo</cp:lastModifiedBy>
  <cp:revision>60</cp:revision>
  <dcterms:created xsi:type="dcterms:W3CDTF">2019-05-13T08:32:19Z</dcterms:created>
  <dcterms:modified xsi:type="dcterms:W3CDTF">2019-05-20T15:55:29Z</dcterms:modified>
</cp:coreProperties>
</file>