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7" r:id="rId4"/>
    <p:sldId id="305" r:id="rId5"/>
    <p:sldId id="270" r:id="rId6"/>
    <p:sldId id="271" r:id="rId7"/>
    <p:sldId id="274" r:id="rId8"/>
    <p:sldId id="275" r:id="rId9"/>
    <p:sldId id="276" r:id="rId10"/>
    <p:sldId id="304" r:id="rId11"/>
    <p:sldId id="280" r:id="rId12"/>
    <p:sldId id="282" r:id="rId13"/>
    <p:sldId id="283" r:id="rId14"/>
    <p:sldId id="306" r:id="rId15"/>
    <p:sldId id="302" r:id="rId16"/>
    <p:sldId id="295" r:id="rId17"/>
    <p:sldId id="303" r:id="rId18"/>
    <p:sldId id="309" r:id="rId19"/>
    <p:sldId id="310" r:id="rId20"/>
    <p:sldId id="311" r:id="rId21"/>
    <p:sldId id="312" r:id="rId22"/>
    <p:sldId id="313" r:id="rId23"/>
    <p:sldId id="31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4B898-C50F-4F52-9DFD-B9E5DCC45FFA}" type="datetimeFigureOut">
              <a:rPr lang="en-US" smtClean="0"/>
              <a:t>7/15/2020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2738-438C-41C7-90E7-B4FD58441636}" type="slidenum">
              <a:rPr lang="en-US" smtClean="0"/>
              <a:t>‹#›</a:t>
            </a:fld>
            <a:endParaRPr lang="en-US"/>
          </a:p>
        </p:txBody>
      </p:sp>
    </p:spTree>
    <p:extLst>
      <p:ext uri="{BB962C8B-B14F-4D97-AF65-F5344CB8AC3E}">
        <p14:creationId xmlns:p14="http://schemas.microsoft.com/office/powerpoint/2010/main" val="323796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p:txBody>
          <a:bodyPr/>
          <a:lstStyle/>
          <a:p>
            <a:pPr>
              <a:defRPr/>
            </a:pPr>
            <a:fld id="{5EACE456-19B7-43F7-B811-E5C9504D795A}" type="slidenum">
              <a:rPr lang="en-US">
                <a:solidFill>
                  <a:prstClr val="black"/>
                </a:solidFill>
              </a:rPr>
              <a:pPr>
                <a:defRPr/>
              </a:pPr>
              <a:t>7</a:t>
            </a:fld>
            <a:endParaRPr lang="en-US">
              <a:solidFill>
                <a:prstClr val="black"/>
              </a:solidFill>
            </a:endParaRPr>
          </a:p>
        </p:txBody>
      </p:sp>
      <p:sp>
        <p:nvSpPr>
          <p:cNvPr id="197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n-US">
              <a:latin typeface="Times New Roman" pitchFamily="18" charset="0"/>
            </a:endParaRPr>
          </a:p>
        </p:txBody>
      </p:sp>
    </p:spTree>
    <p:extLst>
      <p:ext uri="{BB962C8B-B14F-4D97-AF65-F5344CB8AC3E}">
        <p14:creationId xmlns:p14="http://schemas.microsoft.com/office/powerpoint/2010/main" val="187307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itchFamily="18" charset="0"/>
            </a:endParaRPr>
          </a:p>
        </p:txBody>
      </p:sp>
      <p:sp>
        <p:nvSpPr>
          <p:cNvPr id="2324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39DDAF35-9982-4D90-A3C7-536D21421CE6}" type="slidenum">
              <a:rPr lang="en-US" altLang="en-US">
                <a:solidFill>
                  <a:prstClr val="black"/>
                </a:solidFill>
              </a:rPr>
              <a:pPr eaLnBrk="1" hangingPunct="1">
                <a:spcBef>
                  <a:spcPct val="0"/>
                </a:spcBef>
                <a:defRPr/>
              </a:pPr>
              <a:t>9</a:t>
            </a:fld>
            <a:endParaRPr lang="en-US" altLang="en-US">
              <a:solidFill>
                <a:prstClr val="black"/>
              </a:solidFill>
            </a:endParaRPr>
          </a:p>
        </p:txBody>
      </p:sp>
    </p:spTree>
    <p:extLst>
      <p:ext uri="{BB962C8B-B14F-4D97-AF65-F5344CB8AC3E}">
        <p14:creationId xmlns:p14="http://schemas.microsoft.com/office/powerpoint/2010/main" val="208592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itchFamily="18" charset="0"/>
            </a:endParaRPr>
          </a:p>
        </p:txBody>
      </p:sp>
      <p:sp>
        <p:nvSpPr>
          <p:cNvPr id="2334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AEA060A6-466D-4461-8889-E5AD70074A69}" type="slidenum">
              <a:rPr lang="en-US" altLang="en-US">
                <a:solidFill>
                  <a:prstClr val="black"/>
                </a:solidFill>
              </a:rPr>
              <a:pPr eaLnBrk="1" hangingPunct="1">
                <a:spcBef>
                  <a:spcPct val="0"/>
                </a:spcBef>
                <a:defRPr/>
              </a:pPr>
              <a:t>10</a:t>
            </a:fld>
            <a:endParaRPr lang="en-US" altLang="en-US">
              <a:solidFill>
                <a:prstClr val="black"/>
              </a:solidFill>
            </a:endParaRPr>
          </a:p>
        </p:txBody>
      </p:sp>
    </p:spTree>
    <p:extLst>
      <p:ext uri="{BB962C8B-B14F-4D97-AF65-F5344CB8AC3E}">
        <p14:creationId xmlns:p14="http://schemas.microsoft.com/office/powerpoint/2010/main" val="162236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itchFamily="18" charset="0"/>
            </a:endParaRPr>
          </a:p>
        </p:txBody>
      </p:sp>
      <p:sp>
        <p:nvSpPr>
          <p:cNvPr id="1802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53A373A8-367F-4F98-AAE0-406C00680428}" type="slidenum">
              <a:rPr lang="en-US" altLang="en-US">
                <a:solidFill>
                  <a:prstClr val="black"/>
                </a:solidFill>
              </a:rPr>
              <a:pPr eaLnBrk="1" hangingPunct="1">
                <a:spcBef>
                  <a:spcPct val="0"/>
                </a:spcBef>
                <a:defRPr/>
              </a:pPr>
              <a:t>11</a:t>
            </a:fld>
            <a:endParaRPr lang="en-US" altLang="en-US">
              <a:solidFill>
                <a:prstClr val="black"/>
              </a:solidFill>
            </a:endParaRPr>
          </a:p>
        </p:txBody>
      </p:sp>
    </p:spTree>
    <p:extLst>
      <p:ext uri="{BB962C8B-B14F-4D97-AF65-F5344CB8AC3E}">
        <p14:creationId xmlns:p14="http://schemas.microsoft.com/office/powerpoint/2010/main" val="373602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itchFamily="18" charset="0"/>
            </a:endParaRPr>
          </a:p>
        </p:txBody>
      </p:sp>
      <p:sp>
        <p:nvSpPr>
          <p:cNvPr id="1822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EFE87E1A-C896-42F6-A41F-1B6D3AE56868}" type="slidenum">
              <a:rPr lang="en-US" altLang="en-US">
                <a:solidFill>
                  <a:prstClr val="black"/>
                </a:solidFill>
              </a:rPr>
              <a:pPr eaLnBrk="1" hangingPunct="1">
                <a:spcBef>
                  <a:spcPct val="0"/>
                </a:spcBef>
                <a:defRPr/>
              </a:pPr>
              <a:t>12</a:t>
            </a:fld>
            <a:endParaRPr lang="en-US" altLang="en-US">
              <a:solidFill>
                <a:prstClr val="black"/>
              </a:solidFill>
            </a:endParaRPr>
          </a:p>
        </p:txBody>
      </p:sp>
    </p:spTree>
    <p:extLst>
      <p:ext uri="{BB962C8B-B14F-4D97-AF65-F5344CB8AC3E}">
        <p14:creationId xmlns:p14="http://schemas.microsoft.com/office/powerpoint/2010/main" val="200070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0C251C-4E70-4D38-8760-B4D90E718930}" type="slidenum">
              <a:rPr lang="en-US" smtClean="0"/>
              <a:pPr/>
              <a:t>16</a:t>
            </a:fld>
            <a:endParaRPr lang="en-US"/>
          </a:p>
        </p:txBody>
      </p:sp>
    </p:spTree>
    <p:extLst>
      <p:ext uri="{BB962C8B-B14F-4D97-AF65-F5344CB8AC3E}">
        <p14:creationId xmlns:p14="http://schemas.microsoft.com/office/powerpoint/2010/main" val="155291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C251C-4E70-4D38-8760-B4D90E718930}" type="slidenum">
              <a:rPr lang="en-US" smtClean="0"/>
              <a:pPr/>
              <a:t>17</a:t>
            </a:fld>
            <a:endParaRPr lang="en-US"/>
          </a:p>
        </p:txBody>
      </p:sp>
    </p:spTree>
    <p:extLst>
      <p:ext uri="{BB962C8B-B14F-4D97-AF65-F5344CB8AC3E}">
        <p14:creationId xmlns:p14="http://schemas.microsoft.com/office/powerpoint/2010/main" val="387933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E748-FEBA-477C-8ECC-AD7265E17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E2BE3F-1610-420E-ACB2-E52921A7A9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FE820-4338-4B2D-B9E2-33F8E5DCA6AC}"/>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5" name="Footer Placeholder 4">
            <a:extLst>
              <a:ext uri="{FF2B5EF4-FFF2-40B4-BE49-F238E27FC236}">
                <a16:creationId xmlns:a16="http://schemas.microsoft.com/office/drawing/2014/main" id="{AC1DD728-B9CD-4422-8312-8E364E457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BEAFA-697F-46A0-9F36-C7524273F44D}"/>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84455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D5A0-B7E8-488E-9DBF-6BC796005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D44875-4023-4705-8F70-90459F25B9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23190-B3B3-4FCC-8718-E0708896AC77}"/>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5" name="Footer Placeholder 4">
            <a:extLst>
              <a:ext uri="{FF2B5EF4-FFF2-40B4-BE49-F238E27FC236}">
                <a16:creationId xmlns:a16="http://schemas.microsoft.com/office/drawing/2014/main" id="{7228B20C-D354-4618-9394-C7990C090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7049A-8CB2-4755-AB20-4A851850A6B3}"/>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17441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FB6BF-4910-4CA9-9436-DB43873F63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55E9F1-1B2E-43BC-85CF-7FED70566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6E28F-7E62-4F4B-AEE1-FF3794C33E59}"/>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5" name="Footer Placeholder 4">
            <a:extLst>
              <a:ext uri="{FF2B5EF4-FFF2-40B4-BE49-F238E27FC236}">
                <a16:creationId xmlns:a16="http://schemas.microsoft.com/office/drawing/2014/main" id="{C3A88226-913C-423E-9FB2-7F3B2793F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C099E-9A42-44BF-9B57-6E9CD38EC67B}"/>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25291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78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A271-A4AE-406B-8771-99FFBADFD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09D88-6492-4FBB-B300-BFC2381F5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A8504-9C4B-4B33-8F6B-824BB6227E17}"/>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5" name="Footer Placeholder 4">
            <a:extLst>
              <a:ext uri="{FF2B5EF4-FFF2-40B4-BE49-F238E27FC236}">
                <a16:creationId xmlns:a16="http://schemas.microsoft.com/office/drawing/2014/main" id="{F8DA30F0-8C00-408A-BCD2-828CBDC4F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F21F-3419-4D41-8014-11FA888947F0}"/>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289595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1A07-F2E3-4DC9-AF8D-1B0877C7A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376CE-C1CD-4799-B7DE-3DE85F487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6B6CD-8188-4E85-9B80-DE05475BBA5E}"/>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5" name="Footer Placeholder 4">
            <a:extLst>
              <a:ext uri="{FF2B5EF4-FFF2-40B4-BE49-F238E27FC236}">
                <a16:creationId xmlns:a16="http://schemas.microsoft.com/office/drawing/2014/main" id="{759A72F4-C377-457B-B3AB-2C2E9CA3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D8A82-E9CE-4BD5-B324-3E3DFC1F90FE}"/>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132822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C1B5-4ED0-464E-B884-42D85265E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21B8F-0AC2-4168-9F52-9CF947BD6B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70914B-E97C-40C5-92E8-9DCEB432F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272EA-79B8-411A-ADC2-40037B5B9BBA}"/>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6" name="Footer Placeholder 5">
            <a:extLst>
              <a:ext uri="{FF2B5EF4-FFF2-40B4-BE49-F238E27FC236}">
                <a16:creationId xmlns:a16="http://schemas.microsoft.com/office/drawing/2014/main" id="{0ABDABFB-980C-4B98-8D20-48D863C34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559D-FAC3-4375-AE97-ADDEA6FD99DC}"/>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228475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B8EB-1C11-41B4-BFA4-9B271AC2BD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9306E-8F42-4499-9DE5-7BE47A028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19B93-F58C-4F04-B953-76098458F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2661C5-9E98-4EFD-91E8-0928F0167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63AECC-4EFC-45F0-9C8F-77718F34C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C98FA-AF60-4B1F-B2F0-FE622F3521FA}"/>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8" name="Footer Placeholder 7">
            <a:extLst>
              <a:ext uri="{FF2B5EF4-FFF2-40B4-BE49-F238E27FC236}">
                <a16:creationId xmlns:a16="http://schemas.microsoft.com/office/drawing/2014/main" id="{83E33B38-5DD8-43B5-83C4-626021BD8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6F8483-F8CD-456C-BD15-8DF374DF6048}"/>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343057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2D75-DB69-4C9D-A3EC-D1CFB39A8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AA577-3B9E-4860-A371-2DA6049072F7}"/>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4" name="Footer Placeholder 3">
            <a:extLst>
              <a:ext uri="{FF2B5EF4-FFF2-40B4-BE49-F238E27FC236}">
                <a16:creationId xmlns:a16="http://schemas.microsoft.com/office/drawing/2014/main" id="{D0128ECA-5C44-499E-85DC-D7E704654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D8690-7733-4E27-BE8D-8BA4E4B15F6E}"/>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195243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B652F-2AED-4156-BBD7-B898A36F9234}"/>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3" name="Footer Placeholder 2">
            <a:extLst>
              <a:ext uri="{FF2B5EF4-FFF2-40B4-BE49-F238E27FC236}">
                <a16:creationId xmlns:a16="http://schemas.microsoft.com/office/drawing/2014/main" id="{2D3C45AD-7378-4ABB-B31D-FC44CB863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D77F4-B831-4AB7-9CC2-AEF4298E476E}"/>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342310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C854-357A-45C6-9837-E38CE4582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311CF6-8EE3-44E1-99ED-B37DC2640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102EF6-49D9-46E8-937A-4D1BF8326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DD633-B821-4EE5-8B88-4164247AE567}"/>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6" name="Footer Placeholder 5">
            <a:extLst>
              <a:ext uri="{FF2B5EF4-FFF2-40B4-BE49-F238E27FC236}">
                <a16:creationId xmlns:a16="http://schemas.microsoft.com/office/drawing/2014/main" id="{8BB973F7-E673-491C-A2FE-55104793D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9A3A2-81EC-4CC8-9564-7414986E2A86}"/>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88845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9E0B-6EF7-4933-9C1E-CB8C98C0C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5555B4-B04C-4043-AABE-17F047B9F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0D3563-0FCD-4FB5-8477-3BE6CF1F7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EC56C-B7A5-4614-B7D7-586A39F97172}"/>
              </a:ext>
            </a:extLst>
          </p:cNvPr>
          <p:cNvSpPr>
            <a:spLocks noGrp="1"/>
          </p:cNvSpPr>
          <p:nvPr>
            <p:ph type="dt" sz="half" idx="10"/>
          </p:nvPr>
        </p:nvSpPr>
        <p:spPr/>
        <p:txBody>
          <a:bodyPr/>
          <a:lstStyle/>
          <a:p>
            <a:fld id="{33487574-1DBF-4BD5-8475-B8DB0DA947D2}" type="datetimeFigureOut">
              <a:rPr lang="en-US" smtClean="0"/>
              <a:t>7/15/2020</a:t>
            </a:fld>
            <a:endParaRPr lang="en-US"/>
          </a:p>
        </p:txBody>
      </p:sp>
      <p:sp>
        <p:nvSpPr>
          <p:cNvPr id="6" name="Footer Placeholder 5">
            <a:extLst>
              <a:ext uri="{FF2B5EF4-FFF2-40B4-BE49-F238E27FC236}">
                <a16:creationId xmlns:a16="http://schemas.microsoft.com/office/drawing/2014/main" id="{FD414968-8CF2-44A3-A7BB-71ABB4202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89B11-A551-4B31-BF8C-15CF50B3ED1D}"/>
              </a:ext>
            </a:extLst>
          </p:cNvPr>
          <p:cNvSpPr>
            <a:spLocks noGrp="1"/>
          </p:cNvSpPr>
          <p:nvPr>
            <p:ph type="sldNum" sz="quarter" idx="12"/>
          </p:nvPr>
        </p:nvSpPr>
        <p:spPr/>
        <p:txBody>
          <a:bodyPr/>
          <a:lstStyle/>
          <a:p>
            <a:fld id="{90E1B1CC-24BE-497B-BEB0-CA71AE39C784}" type="slidenum">
              <a:rPr lang="en-US" smtClean="0"/>
              <a:t>‹#›</a:t>
            </a:fld>
            <a:endParaRPr lang="en-US"/>
          </a:p>
        </p:txBody>
      </p:sp>
    </p:spTree>
    <p:extLst>
      <p:ext uri="{BB962C8B-B14F-4D97-AF65-F5344CB8AC3E}">
        <p14:creationId xmlns:p14="http://schemas.microsoft.com/office/powerpoint/2010/main" val="294541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08502-E398-492B-9C33-7E1D8F78D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A0702A-27CD-4DD9-A60F-04D8CB9D5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F5E45-D230-4AF1-9AF6-24507C2EE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87574-1DBF-4BD5-8475-B8DB0DA947D2}" type="datetimeFigureOut">
              <a:rPr lang="en-US" smtClean="0"/>
              <a:t>7/15/2020</a:t>
            </a:fld>
            <a:endParaRPr lang="en-US"/>
          </a:p>
        </p:txBody>
      </p:sp>
      <p:sp>
        <p:nvSpPr>
          <p:cNvPr id="5" name="Footer Placeholder 4">
            <a:extLst>
              <a:ext uri="{FF2B5EF4-FFF2-40B4-BE49-F238E27FC236}">
                <a16:creationId xmlns:a16="http://schemas.microsoft.com/office/drawing/2014/main" id="{D9F36787-5B6D-4E6E-84C8-2CABBCEEE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C5615C-2529-4812-A615-C5CB9865D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1B1CC-24BE-497B-BEB0-CA71AE39C784}" type="slidenum">
              <a:rPr lang="en-US" smtClean="0"/>
              <a:t>‹#›</a:t>
            </a:fld>
            <a:endParaRPr lang="en-US"/>
          </a:p>
        </p:txBody>
      </p:sp>
    </p:spTree>
    <p:extLst>
      <p:ext uri="{BB962C8B-B14F-4D97-AF65-F5344CB8AC3E}">
        <p14:creationId xmlns:p14="http://schemas.microsoft.com/office/powerpoint/2010/main" val="1361144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image" Target="../media/image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oleObject" Target="../embeddings/oleObject1.bin"/><Relationship Id="rId5" Type="http://schemas.openxmlformats.org/officeDocument/2006/relationships/tags" Target="../tags/tag4.xml"/><Relationship Id="rId10" Type="http://schemas.openxmlformats.org/officeDocument/2006/relationships/notesSlide" Target="../notesSlides/notesSlide1.xml"/><Relationship Id="rId4" Type="http://schemas.openxmlformats.org/officeDocument/2006/relationships/tags" Target="../tags/tag3.xml"/><Relationship Id="rId9"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2BF8-35AF-4C7B-AE97-F574CD873307}"/>
              </a:ext>
            </a:extLst>
          </p:cNvPr>
          <p:cNvSpPr>
            <a:spLocks noGrp="1"/>
          </p:cNvSpPr>
          <p:nvPr>
            <p:ph type="ctrTitle"/>
          </p:nvPr>
        </p:nvSpPr>
        <p:spPr/>
        <p:txBody>
          <a:bodyPr/>
          <a:lstStyle/>
          <a:p>
            <a:r>
              <a:rPr lang="en-US" dirty="0"/>
              <a:t>INFS 774 Big Data Analytics</a:t>
            </a:r>
          </a:p>
        </p:txBody>
      </p:sp>
      <p:sp>
        <p:nvSpPr>
          <p:cNvPr id="3" name="Subtitle 2">
            <a:extLst>
              <a:ext uri="{FF2B5EF4-FFF2-40B4-BE49-F238E27FC236}">
                <a16:creationId xmlns:a16="http://schemas.microsoft.com/office/drawing/2014/main" id="{5BBFC070-38E8-4F0A-9415-AF5DCB2AEB06}"/>
              </a:ext>
            </a:extLst>
          </p:cNvPr>
          <p:cNvSpPr>
            <a:spLocks noGrp="1"/>
          </p:cNvSpPr>
          <p:nvPr>
            <p:ph type="subTitle" idx="1"/>
          </p:nvPr>
        </p:nvSpPr>
        <p:spPr/>
        <p:txBody>
          <a:bodyPr/>
          <a:lstStyle/>
          <a:p>
            <a:r>
              <a:rPr lang="en-US"/>
              <a:t>Week 9</a:t>
            </a:r>
          </a:p>
        </p:txBody>
      </p:sp>
    </p:spTree>
    <p:extLst>
      <p:ext uri="{BB962C8B-B14F-4D97-AF65-F5344CB8AC3E}">
        <p14:creationId xmlns:p14="http://schemas.microsoft.com/office/powerpoint/2010/main" val="12746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270035" y="1219203"/>
            <a:ext cx="7633487" cy="4588985"/>
            <a:chOff x="6132094" y="2582805"/>
            <a:chExt cx="2640330" cy="1086452"/>
          </a:xfrm>
          <a:effectLst>
            <a:outerShdw blurRad="127000" dist="76200" dir="2700000" algn="tl" rotWithShape="0">
              <a:prstClr val="black">
                <a:alpha val="40000"/>
              </a:prstClr>
            </a:outerShdw>
          </a:effectLst>
        </p:grpSpPr>
        <p:sp>
          <p:nvSpPr>
            <p:cNvPr id="29" name="Rectangle 3"/>
            <p:cNvSpPr>
              <a:spLocks noChangeAspect="1" noChangeArrowheads="1"/>
            </p:cNvSpPr>
            <p:nvPr/>
          </p:nvSpPr>
          <p:spPr bwMode="auto">
            <a:xfrm>
              <a:off x="6132094" y="2582805"/>
              <a:ext cx="2640330" cy="1086452"/>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solidFill>
                  <a:prstClr val="black"/>
                </a:solidFill>
              </a:endParaRPr>
            </a:p>
          </p:txBody>
        </p:sp>
        <p:sp>
          <p:nvSpPr>
            <p:cNvPr id="30" name="Rectangle 3"/>
            <p:cNvSpPr>
              <a:spLocks noChangeArrowheads="1"/>
            </p:cNvSpPr>
            <p:nvPr/>
          </p:nvSpPr>
          <p:spPr bwMode="auto">
            <a:xfrm>
              <a:off x="6138332" y="2587516"/>
              <a:ext cx="2626949" cy="1078876"/>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solidFill>
                  <a:prstClr val="black"/>
                </a:solidFill>
              </a:endParaRPr>
            </a:p>
          </p:txBody>
        </p:sp>
        <p:sp>
          <p:nvSpPr>
            <p:cNvPr id="31" name="Rectangle 3"/>
            <p:cNvSpPr>
              <a:spLocks noChangeArrowheads="1"/>
            </p:cNvSpPr>
            <p:nvPr/>
          </p:nvSpPr>
          <p:spPr bwMode="auto">
            <a:xfrm>
              <a:off x="6143053" y="2590058"/>
              <a:ext cx="2611227" cy="1072569"/>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n-US" b="1" dirty="0">
                <a:solidFill>
                  <a:srgbClr val="1F497D"/>
                </a:solidFill>
              </a:endParaRPr>
            </a:p>
            <a:p>
              <a:pPr algn="ctr">
                <a:defRPr/>
              </a:pPr>
              <a:endParaRPr lang="en-US" b="1" dirty="0">
                <a:solidFill>
                  <a:srgbClr val="1F497D"/>
                </a:solidFill>
              </a:endParaRPr>
            </a:p>
          </p:txBody>
        </p:sp>
      </p:grpSp>
      <p:grpSp>
        <p:nvGrpSpPr>
          <p:cNvPr id="3" name="Group 72"/>
          <p:cNvGrpSpPr>
            <a:grpSpLocks/>
          </p:cNvGrpSpPr>
          <p:nvPr/>
        </p:nvGrpSpPr>
        <p:grpSpPr bwMode="auto">
          <a:xfrm>
            <a:off x="9151939" y="1320801"/>
            <a:ext cx="465137" cy="4264025"/>
            <a:chOff x="7627279" y="1600199"/>
            <a:chExt cx="465192" cy="4263235"/>
          </a:xfrm>
        </p:grpSpPr>
        <p:sp>
          <p:nvSpPr>
            <p:cNvPr id="132133" name="Text Box 17"/>
            <p:cNvSpPr txBox="1">
              <a:spLocks noChangeArrowheads="1"/>
            </p:cNvSpPr>
            <p:nvPr/>
          </p:nvSpPr>
          <p:spPr bwMode="auto">
            <a:xfrm>
              <a:off x="7627279" y="1600199"/>
              <a:ext cx="465192"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i="1">
                  <a:solidFill>
                    <a:srgbClr val="003399"/>
                  </a:solidFill>
                  <a:latin typeface="Arial" charset="0"/>
                </a:rPr>
                <a:t>D</a:t>
              </a:r>
              <a:r>
                <a:rPr lang="en-US" altLang="en-US" sz="2400" b="1" i="1" baseline="-25000">
                  <a:solidFill>
                    <a:srgbClr val="003399"/>
                  </a:solidFill>
                  <a:latin typeface="Arial" charset="0"/>
                </a:rPr>
                <a:t>I</a:t>
              </a:r>
              <a:endParaRPr lang="en-US" altLang="en-US" sz="2400" b="1" i="1">
                <a:solidFill>
                  <a:srgbClr val="003399"/>
                </a:solidFill>
                <a:latin typeface="Arial" charset="0"/>
              </a:endParaRPr>
            </a:p>
          </p:txBody>
        </p:sp>
        <p:sp>
          <p:nvSpPr>
            <p:cNvPr id="132134" name="Text Box 17"/>
            <p:cNvSpPr txBox="1">
              <a:spLocks noChangeArrowheads="1"/>
            </p:cNvSpPr>
            <p:nvPr/>
          </p:nvSpPr>
          <p:spPr bwMode="auto">
            <a:xfrm>
              <a:off x="7684429" y="2136712"/>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35" name="Text Box 17"/>
            <p:cNvSpPr txBox="1">
              <a:spLocks noChangeArrowheads="1"/>
            </p:cNvSpPr>
            <p:nvPr/>
          </p:nvSpPr>
          <p:spPr bwMode="auto">
            <a:xfrm>
              <a:off x="7684429" y="2544652"/>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36" name="Text Box 17"/>
            <p:cNvSpPr txBox="1">
              <a:spLocks noChangeArrowheads="1"/>
            </p:cNvSpPr>
            <p:nvPr/>
          </p:nvSpPr>
          <p:spPr bwMode="auto">
            <a:xfrm>
              <a:off x="7684429" y="2952593"/>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37" name="Text Box 17"/>
            <p:cNvSpPr txBox="1">
              <a:spLocks noChangeArrowheads="1"/>
            </p:cNvSpPr>
            <p:nvPr/>
          </p:nvSpPr>
          <p:spPr bwMode="auto">
            <a:xfrm>
              <a:off x="7684429" y="3358946"/>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38" name="Text Box 17"/>
            <p:cNvSpPr txBox="1">
              <a:spLocks noChangeArrowheads="1"/>
            </p:cNvSpPr>
            <p:nvPr/>
          </p:nvSpPr>
          <p:spPr bwMode="auto">
            <a:xfrm>
              <a:off x="7684429" y="3766886"/>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39" name="Text Box 17"/>
            <p:cNvSpPr txBox="1">
              <a:spLocks noChangeArrowheads="1"/>
            </p:cNvSpPr>
            <p:nvPr/>
          </p:nvSpPr>
          <p:spPr bwMode="auto">
            <a:xfrm>
              <a:off x="7684429" y="4174827"/>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40" name="Text Box 17"/>
            <p:cNvSpPr txBox="1">
              <a:spLocks noChangeArrowheads="1"/>
            </p:cNvSpPr>
            <p:nvPr/>
          </p:nvSpPr>
          <p:spPr bwMode="auto">
            <a:xfrm>
              <a:off x="7684429" y="4582767"/>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41" name="Text Box 17"/>
            <p:cNvSpPr txBox="1">
              <a:spLocks noChangeArrowheads="1"/>
            </p:cNvSpPr>
            <p:nvPr/>
          </p:nvSpPr>
          <p:spPr bwMode="auto">
            <a:xfrm>
              <a:off x="7684429" y="4990707"/>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132142" name="Text Box 17"/>
            <p:cNvSpPr txBox="1">
              <a:spLocks noChangeArrowheads="1"/>
            </p:cNvSpPr>
            <p:nvPr/>
          </p:nvSpPr>
          <p:spPr bwMode="auto">
            <a:xfrm>
              <a:off x="7684429" y="5401822"/>
              <a:ext cx="340158" cy="46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1</a:t>
              </a:r>
            </a:p>
          </p:txBody>
        </p:sp>
      </p:grpSp>
      <p:sp>
        <p:nvSpPr>
          <p:cNvPr id="54" name="Text Box 17"/>
          <p:cNvSpPr txBox="1">
            <a:spLocks noChangeArrowheads="1"/>
          </p:cNvSpPr>
          <p:nvPr/>
        </p:nvSpPr>
        <p:spPr bwMode="auto">
          <a:xfrm>
            <a:off x="9148764" y="1319213"/>
            <a:ext cx="46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i="1">
                <a:solidFill>
                  <a:srgbClr val="FFE98F"/>
                </a:solidFill>
                <a:latin typeface="Arial" charset="0"/>
              </a:rPr>
              <a:t>D</a:t>
            </a:r>
            <a:r>
              <a:rPr lang="en-US" altLang="en-US" sz="2400" b="1" i="1" baseline="-25000">
                <a:solidFill>
                  <a:srgbClr val="FFE98F"/>
                </a:solidFill>
                <a:latin typeface="Arial" charset="0"/>
              </a:rPr>
              <a:t>I</a:t>
            </a:r>
            <a:endParaRPr lang="en-US" altLang="en-US" sz="2400" b="1" i="1">
              <a:solidFill>
                <a:srgbClr val="FFE98F"/>
              </a:solidFill>
              <a:latin typeface="Arial" charset="0"/>
            </a:endParaRPr>
          </a:p>
        </p:txBody>
      </p:sp>
      <p:sp>
        <p:nvSpPr>
          <p:cNvPr id="64" name="Text Box 17"/>
          <p:cNvSpPr txBox="1">
            <a:spLocks noChangeArrowheads="1"/>
          </p:cNvSpPr>
          <p:nvPr/>
        </p:nvSpPr>
        <p:spPr bwMode="auto">
          <a:xfrm>
            <a:off x="9205914" y="1855788"/>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65" name="Text Box 17"/>
          <p:cNvSpPr txBox="1">
            <a:spLocks noChangeArrowheads="1"/>
          </p:cNvSpPr>
          <p:nvPr/>
        </p:nvSpPr>
        <p:spPr bwMode="auto">
          <a:xfrm>
            <a:off x="9205914" y="2262188"/>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66" name="Text Box 17"/>
          <p:cNvSpPr txBox="1">
            <a:spLocks noChangeArrowheads="1"/>
          </p:cNvSpPr>
          <p:nvPr/>
        </p:nvSpPr>
        <p:spPr bwMode="auto">
          <a:xfrm>
            <a:off x="9205914" y="2670176"/>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67" name="Text Box 17"/>
          <p:cNvSpPr txBox="1">
            <a:spLocks noChangeArrowheads="1"/>
          </p:cNvSpPr>
          <p:nvPr/>
        </p:nvSpPr>
        <p:spPr bwMode="auto">
          <a:xfrm>
            <a:off x="9205914" y="3087688"/>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68" name="Text Box 17"/>
          <p:cNvSpPr txBox="1">
            <a:spLocks noChangeArrowheads="1"/>
          </p:cNvSpPr>
          <p:nvPr/>
        </p:nvSpPr>
        <p:spPr bwMode="auto">
          <a:xfrm>
            <a:off x="9205914" y="3486151"/>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69" name="Text Box 17"/>
          <p:cNvSpPr txBox="1">
            <a:spLocks noChangeArrowheads="1"/>
          </p:cNvSpPr>
          <p:nvPr/>
        </p:nvSpPr>
        <p:spPr bwMode="auto">
          <a:xfrm>
            <a:off x="9205914" y="3894138"/>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70" name="Text Box 17"/>
          <p:cNvSpPr txBox="1">
            <a:spLocks noChangeArrowheads="1"/>
          </p:cNvSpPr>
          <p:nvPr/>
        </p:nvSpPr>
        <p:spPr bwMode="auto">
          <a:xfrm>
            <a:off x="9205914" y="4302126"/>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71" name="Text Box 17"/>
          <p:cNvSpPr txBox="1">
            <a:spLocks noChangeArrowheads="1"/>
          </p:cNvSpPr>
          <p:nvPr/>
        </p:nvSpPr>
        <p:spPr bwMode="auto">
          <a:xfrm>
            <a:off x="9205914" y="4708526"/>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0</a:t>
            </a:r>
          </a:p>
        </p:txBody>
      </p:sp>
      <p:sp>
        <p:nvSpPr>
          <p:cNvPr id="72" name="Text Box 17"/>
          <p:cNvSpPr txBox="1">
            <a:spLocks noChangeArrowheads="1"/>
          </p:cNvSpPr>
          <p:nvPr/>
        </p:nvSpPr>
        <p:spPr bwMode="auto">
          <a:xfrm>
            <a:off x="9207501" y="512286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FCD5B5"/>
                </a:solidFill>
              </a:rPr>
              <a:t>1</a:t>
            </a:r>
          </a:p>
        </p:txBody>
      </p:sp>
      <p:sp>
        <p:nvSpPr>
          <p:cNvPr id="132110" name="Rectangle 4"/>
          <p:cNvSpPr>
            <a:spLocks noGrp="1" noChangeArrowheads="1"/>
          </p:cNvSpPr>
          <p:nvPr>
            <p:ph type="title"/>
          </p:nvPr>
        </p:nvSpPr>
        <p:spPr/>
        <p:txBody>
          <a:bodyPr/>
          <a:lstStyle/>
          <a:p>
            <a:pPr eaLnBrk="1" hangingPunct="1"/>
            <a:r>
              <a:rPr lang="en-US" altLang="en-US"/>
              <a:t>Coding Redundancy</a:t>
            </a:r>
          </a:p>
        </p:txBody>
      </p:sp>
      <p:sp>
        <p:nvSpPr>
          <p:cNvPr id="132111" name="Line 7"/>
          <p:cNvSpPr>
            <a:spLocks noChangeShapeType="1"/>
          </p:cNvSpPr>
          <p:nvPr/>
        </p:nvSpPr>
        <p:spPr bwMode="auto">
          <a:xfrm>
            <a:off x="2438400" y="1778000"/>
            <a:ext cx="73152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8"/>
          <p:cNvSpPr txBox="1">
            <a:spLocks noChangeArrowheads="1"/>
          </p:cNvSpPr>
          <p:nvPr/>
        </p:nvSpPr>
        <p:spPr bwMode="auto">
          <a:xfrm>
            <a:off x="2384425" y="1320801"/>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i="1">
                <a:solidFill>
                  <a:srgbClr val="1F497D"/>
                </a:solidFill>
                <a:latin typeface="Arial" charset="0"/>
              </a:rPr>
              <a:t>Level</a:t>
            </a:r>
          </a:p>
        </p:txBody>
      </p:sp>
      <p:sp>
        <p:nvSpPr>
          <p:cNvPr id="132113" name="TextBox 31"/>
          <p:cNvSpPr txBox="1">
            <a:spLocks noChangeArrowheads="1"/>
          </p:cNvSpPr>
          <p:nvPr/>
        </p:nvSpPr>
        <p:spPr bwMode="auto">
          <a:xfrm>
            <a:off x="2662238" y="1857376"/>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1	0	0	0	0	0	0	0</a:t>
            </a:r>
          </a:p>
        </p:txBody>
      </p:sp>
      <p:sp>
        <p:nvSpPr>
          <p:cNvPr id="132114" name="TextBox 33"/>
          <p:cNvSpPr txBox="1">
            <a:spLocks noChangeArrowheads="1"/>
          </p:cNvSpPr>
          <p:nvPr/>
        </p:nvSpPr>
        <p:spPr bwMode="auto">
          <a:xfrm>
            <a:off x="2673350" y="1320801"/>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i="1">
                <a:solidFill>
                  <a:srgbClr val="1F497D"/>
                </a:solidFill>
              </a:rPr>
              <a:t>	D</a:t>
            </a:r>
            <a:r>
              <a:rPr lang="en-US" altLang="en-US" sz="2400" b="1" i="1" baseline="-25000">
                <a:solidFill>
                  <a:srgbClr val="1F497D"/>
                </a:solidFill>
              </a:rPr>
              <a:t>A</a:t>
            </a:r>
            <a:r>
              <a:rPr lang="en-US" altLang="en-US" sz="2400" b="1" i="1">
                <a:solidFill>
                  <a:srgbClr val="1F497D"/>
                </a:solidFill>
              </a:rPr>
              <a:t>	D</a:t>
            </a:r>
            <a:r>
              <a:rPr lang="en-US" altLang="en-US" sz="2400" b="1" i="1" baseline="-25000">
                <a:solidFill>
                  <a:srgbClr val="1F497D"/>
                </a:solidFill>
              </a:rPr>
              <a:t>B</a:t>
            </a:r>
            <a:r>
              <a:rPr lang="en-US" altLang="en-US" sz="2400" b="1" i="1">
                <a:solidFill>
                  <a:srgbClr val="1F497D"/>
                </a:solidFill>
              </a:rPr>
              <a:t>	D</a:t>
            </a:r>
            <a:r>
              <a:rPr lang="en-US" altLang="en-US" sz="2400" b="1" i="1" baseline="-25000">
                <a:solidFill>
                  <a:srgbClr val="1F497D"/>
                </a:solidFill>
              </a:rPr>
              <a:t>C</a:t>
            </a:r>
            <a:r>
              <a:rPr lang="en-US" altLang="en-US" sz="2400" b="1" i="1">
                <a:solidFill>
                  <a:srgbClr val="1F497D"/>
                </a:solidFill>
              </a:rPr>
              <a:t>	D</a:t>
            </a:r>
            <a:r>
              <a:rPr lang="en-US" altLang="en-US" sz="2400" b="1" i="1" baseline="-25000">
                <a:solidFill>
                  <a:srgbClr val="1F497D"/>
                </a:solidFill>
              </a:rPr>
              <a:t>D</a:t>
            </a:r>
            <a:r>
              <a:rPr lang="en-US" altLang="en-US" sz="2400" b="1" i="1">
                <a:solidFill>
                  <a:srgbClr val="1F497D"/>
                </a:solidFill>
              </a:rPr>
              <a:t>	D</a:t>
            </a:r>
            <a:r>
              <a:rPr lang="en-US" altLang="en-US" sz="2400" b="1" i="1" baseline="-25000">
                <a:solidFill>
                  <a:srgbClr val="1F497D"/>
                </a:solidFill>
              </a:rPr>
              <a:t>E</a:t>
            </a:r>
            <a:r>
              <a:rPr lang="en-US" altLang="en-US" sz="2400" b="1" i="1">
                <a:solidFill>
                  <a:srgbClr val="1F497D"/>
                </a:solidFill>
              </a:rPr>
              <a:t>	D</a:t>
            </a:r>
            <a:r>
              <a:rPr lang="en-US" altLang="en-US" sz="2400" b="1" i="1" baseline="-25000">
                <a:solidFill>
                  <a:srgbClr val="1F497D"/>
                </a:solidFill>
              </a:rPr>
              <a:t>F</a:t>
            </a:r>
            <a:r>
              <a:rPr lang="en-US" altLang="en-US" sz="2400" b="1" i="1">
                <a:solidFill>
                  <a:srgbClr val="1F497D"/>
                </a:solidFill>
              </a:rPr>
              <a:t>	D</a:t>
            </a:r>
            <a:r>
              <a:rPr lang="en-US" altLang="en-US" sz="2400" b="1" i="1" baseline="-25000">
                <a:solidFill>
                  <a:srgbClr val="1F497D"/>
                </a:solidFill>
              </a:rPr>
              <a:t>G</a:t>
            </a:r>
            <a:r>
              <a:rPr lang="en-US" altLang="en-US" sz="2400" b="1" i="1">
                <a:solidFill>
                  <a:srgbClr val="1F497D"/>
                </a:solidFill>
              </a:rPr>
              <a:t>	D</a:t>
            </a:r>
            <a:r>
              <a:rPr lang="en-US" altLang="en-US" sz="2400" b="1" i="1" baseline="-25000">
                <a:solidFill>
                  <a:srgbClr val="1F497D"/>
                </a:solidFill>
              </a:rPr>
              <a:t>H</a:t>
            </a:r>
          </a:p>
        </p:txBody>
      </p:sp>
      <p:sp>
        <p:nvSpPr>
          <p:cNvPr id="132115" name="TextBox 37"/>
          <p:cNvSpPr txBox="1">
            <a:spLocks noChangeArrowheads="1"/>
          </p:cNvSpPr>
          <p:nvPr/>
        </p:nvSpPr>
        <p:spPr bwMode="auto">
          <a:xfrm>
            <a:off x="2662238" y="3081338"/>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1	0	0	0	0</a:t>
            </a:r>
          </a:p>
        </p:txBody>
      </p:sp>
      <p:sp>
        <p:nvSpPr>
          <p:cNvPr id="132116" name="TextBox 38"/>
          <p:cNvSpPr txBox="1">
            <a:spLocks noChangeArrowheads="1"/>
          </p:cNvSpPr>
          <p:nvPr/>
        </p:nvSpPr>
        <p:spPr bwMode="auto">
          <a:xfrm>
            <a:off x="2662238" y="2265363"/>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1	0	0	0	0	0	0</a:t>
            </a:r>
          </a:p>
        </p:txBody>
      </p:sp>
      <p:sp>
        <p:nvSpPr>
          <p:cNvPr id="132117" name="TextBox 39"/>
          <p:cNvSpPr txBox="1">
            <a:spLocks noChangeArrowheads="1"/>
          </p:cNvSpPr>
          <p:nvPr/>
        </p:nvSpPr>
        <p:spPr bwMode="auto">
          <a:xfrm>
            <a:off x="2662238" y="2673351"/>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1	0	0	0	0	0</a:t>
            </a:r>
          </a:p>
        </p:txBody>
      </p:sp>
      <p:sp>
        <p:nvSpPr>
          <p:cNvPr id="132118" name="TextBox 40"/>
          <p:cNvSpPr txBox="1">
            <a:spLocks noChangeArrowheads="1"/>
          </p:cNvSpPr>
          <p:nvPr/>
        </p:nvSpPr>
        <p:spPr bwMode="auto">
          <a:xfrm>
            <a:off x="2662238" y="3489326"/>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1	0	0	0</a:t>
            </a:r>
          </a:p>
        </p:txBody>
      </p:sp>
      <p:sp>
        <p:nvSpPr>
          <p:cNvPr id="132119" name="TextBox 41"/>
          <p:cNvSpPr txBox="1">
            <a:spLocks noChangeArrowheads="1"/>
          </p:cNvSpPr>
          <p:nvPr/>
        </p:nvSpPr>
        <p:spPr bwMode="auto">
          <a:xfrm>
            <a:off x="2662238" y="3897313"/>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1	0	0</a:t>
            </a:r>
          </a:p>
        </p:txBody>
      </p:sp>
      <p:sp>
        <p:nvSpPr>
          <p:cNvPr id="132120" name="TextBox 42"/>
          <p:cNvSpPr txBox="1">
            <a:spLocks noChangeArrowheads="1"/>
          </p:cNvSpPr>
          <p:nvPr/>
        </p:nvSpPr>
        <p:spPr bwMode="auto">
          <a:xfrm>
            <a:off x="2662238" y="4305301"/>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0	1	0</a:t>
            </a:r>
          </a:p>
        </p:txBody>
      </p:sp>
      <p:sp>
        <p:nvSpPr>
          <p:cNvPr id="132121" name="TextBox 43"/>
          <p:cNvSpPr txBox="1">
            <a:spLocks noChangeArrowheads="1"/>
          </p:cNvSpPr>
          <p:nvPr/>
        </p:nvSpPr>
        <p:spPr bwMode="auto">
          <a:xfrm>
            <a:off x="2662238" y="4713288"/>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0	0	1</a:t>
            </a:r>
          </a:p>
        </p:txBody>
      </p:sp>
      <p:sp>
        <p:nvSpPr>
          <p:cNvPr id="132122" name="TextBox 44"/>
          <p:cNvSpPr txBox="1">
            <a:spLocks noChangeArrowheads="1"/>
          </p:cNvSpPr>
          <p:nvPr/>
        </p:nvSpPr>
        <p:spPr bwMode="auto">
          <a:xfrm>
            <a:off x="2662238" y="5121276"/>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0	0	0</a:t>
            </a:r>
          </a:p>
        </p:txBody>
      </p:sp>
      <p:sp>
        <p:nvSpPr>
          <p:cNvPr id="132123" name="Text Box 17"/>
          <p:cNvSpPr txBox="1">
            <a:spLocks noChangeArrowheads="1"/>
          </p:cNvSpPr>
          <p:nvPr/>
        </p:nvSpPr>
        <p:spPr bwMode="auto">
          <a:xfrm>
            <a:off x="2733675" y="1855788"/>
            <a:ext cx="369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A</a:t>
            </a:r>
          </a:p>
        </p:txBody>
      </p:sp>
      <p:sp>
        <p:nvSpPr>
          <p:cNvPr id="132124" name="Text Box 17"/>
          <p:cNvSpPr txBox="1">
            <a:spLocks noChangeArrowheads="1"/>
          </p:cNvSpPr>
          <p:nvPr/>
        </p:nvSpPr>
        <p:spPr bwMode="auto">
          <a:xfrm>
            <a:off x="2740025" y="22621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B</a:t>
            </a:r>
          </a:p>
        </p:txBody>
      </p:sp>
      <p:sp>
        <p:nvSpPr>
          <p:cNvPr id="132125" name="Text Box 17"/>
          <p:cNvSpPr txBox="1">
            <a:spLocks noChangeArrowheads="1"/>
          </p:cNvSpPr>
          <p:nvPr/>
        </p:nvSpPr>
        <p:spPr bwMode="auto">
          <a:xfrm>
            <a:off x="2744788" y="2670176"/>
            <a:ext cx="347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C</a:t>
            </a:r>
          </a:p>
        </p:txBody>
      </p:sp>
      <p:sp>
        <p:nvSpPr>
          <p:cNvPr id="132126" name="Text Box 17"/>
          <p:cNvSpPr txBox="1">
            <a:spLocks noChangeArrowheads="1"/>
          </p:cNvSpPr>
          <p:nvPr/>
        </p:nvSpPr>
        <p:spPr bwMode="auto">
          <a:xfrm>
            <a:off x="2728913" y="3078163"/>
            <a:ext cx="379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D</a:t>
            </a:r>
          </a:p>
        </p:txBody>
      </p:sp>
      <p:sp>
        <p:nvSpPr>
          <p:cNvPr id="132127" name="Text Box 17"/>
          <p:cNvSpPr txBox="1">
            <a:spLocks noChangeArrowheads="1"/>
          </p:cNvSpPr>
          <p:nvPr/>
        </p:nvSpPr>
        <p:spPr bwMode="auto">
          <a:xfrm>
            <a:off x="2751138" y="3486151"/>
            <a:ext cx="334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E</a:t>
            </a:r>
          </a:p>
        </p:txBody>
      </p:sp>
      <p:sp>
        <p:nvSpPr>
          <p:cNvPr id="132128" name="Text Box 17"/>
          <p:cNvSpPr txBox="1">
            <a:spLocks noChangeArrowheads="1"/>
          </p:cNvSpPr>
          <p:nvPr/>
        </p:nvSpPr>
        <p:spPr bwMode="auto">
          <a:xfrm>
            <a:off x="2755900" y="3894138"/>
            <a:ext cx="325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F</a:t>
            </a:r>
          </a:p>
        </p:txBody>
      </p:sp>
      <p:sp>
        <p:nvSpPr>
          <p:cNvPr id="132129" name="Text Box 17"/>
          <p:cNvSpPr txBox="1">
            <a:spLocks noChangeArrowheads="1"/>
          </p:cNvSpPr>
          <p:nvPr/>
        </p:nvSpPr>
        <p:spPr bwMode="auto">
          <a:xfrm>
            <a:off x="2728913" y="4302126"/>
            <a:ext cx="379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G</a:t>
            </a:r>
          </a:p>
        </p:txBody>
      </p:sp>
      <p:sp>
        <p:nvSpPr>
          <p:cNvPr id="132130" name="Text Box 17"/>
          <p:cNvSpPr txBox="1">
            <a:spLocks noChangeArrowheads="1"/>
          </p:cNvSpPr>
          <p:nvPr/>
        </p:nvSpPr>
        <p:spPr bwMode="auto">
          <a:xfrm>
            <a:off x="2728913" y="4708526"/>
            <a:ext cx="379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H</a:t>
            </a:r>
          </a:p>
        </p:txBody>
      </p:sp>
      <p:sp>
        <p:nvSpPr>
          <p:cNvPr id="132131" name="Text Box 17"/>
          <p:cNvSpPr txBox="1">
            <a:spLocks noChangeArrowheads="1"/>
          </p:cNvSpPr>
          <p:nvPr/>
        </p:nvSpPr>
        <p:spPr bwMode="auto">
          <a:xfrm>
            <a:off x="2786063" y="5116513"/>
            <a:ext cx="265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I</a:t>
            </a:r>
          </a:p>
        </p:txBody>
      </p:sp>
      <p:sp>
        <p:nvSpPr>
          <p:cNvPr id="132132" name="Animation Flag"/>
          <p:cNvSpPr txBox="1">
            <a:spLocks noChangeArrowheads="1"/>
          </p:cNvSpPr>
          <p:nvPr/>
        </p:nvSpPr>
        <p:spPr bwMode="auto">
          <a:xfrm>
            <a:off x="10096501"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000000"/>
                </a:solidFill>
                <a:latin typeface="Arial" charset="0"/>
              </a:rPr>
              <a:t>...</a:t>
            </a:r>
          </a:p>
        </p:txBody>
      </p:sp>
    </p:spTree>
    <p:extLst>
      <p:ext uri="{BB962C8B-B14F-4D97-AF65-F5344CB8AC3E}">
        <p14:creationId xmlns:p14="http://schemas.microsoft.com/office/powerpoint/2010/main" val="260443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1000"/>
                                        <p:tgtEl>
                                          <p:spTgt spid="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1000"/>
                                        <p:tgtEl>
                                          <p:spTgt spid="7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10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1000"/>
                                        <p:tgtEl>
                                          <p:spTgt spid="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par>
                                <p:cTn id="35" presetID="10" presetClass="exit" presetSubtype="0" fill="hold" nodeType="withEffect">
                                  <p:stCondLst>
                                    <p:cond delay="0"/>
                                  </p:stCondLst>
                                  <p:childTnLst>
                                    <p:animEffect transition="out" filter="fade">
                                      <p:cBhvr>
                                        <p:cTn id="36" dur="1000"/>
                                        <p:tgtEl>
                                          <p:spTgt spid="3"/>
                                        </p:tgtEl>
                                      </p:cBhvr>
                                    </p:animEffect>
                                    <p:set>
                                      <p:cBhvr>
                                        <p:cTn id="3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p:bldP spid="65" grpId="0"/>
      <p:bldP spid="66" grpId="0"/>
      <p:bldP spid="67" grpId="0"/>
      <p:bldP spid="68" grpId="0"/>
      <p:bldP spid="69" grpId="0"/>
      <p:bldP spid="70" grpId="0"/>
      <p:bldP spid="71" grpId="0"/>
      <p:bldP spid="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ChangeArrowheads="1"/>
          </p:cNvSpPr>
          <p:nvPr>
            <p:ph type="title"/>
          </p:nvPr>
        </p:nvSpPr>
        <p:spPr/>
        <p:txBody>
          <a:bodyPr/>
          <a:lstStyle/>
          <a:p>
            <a:pPr eaLnBrk="1" hangingPunct="1"/>
            <a:r>
              <a:rPr lang="en-US" altLang="en-US"/>
              <a:t>2.2. Missing Values Imputation</a:t>
            </a:r>
          </a:p>
        </p:txBody>
      </p:sp>
      <p:grpSp>
        <p:nvGrpSpPr>
          <p:cNvPr id="2" name="Group 352"/>
          <p:cNvGrpSpPr>
            <a:grpSpLocks/>
          </p:cNvGrpSpPr>
          <p:nvPr/>
        </p:nvGrpSpPr>
        <p:grpSpPr bwMode="auto">
          <a:xfrm>
            <a:off x="3298825" y="1219200"/>
            <a:ext cx="5562600" cy="2465388"/>
            <a:chOff x="1594223" y="1711162"/>
            <a:chExt cx="5562798" cy="2465393"/>
          </a:xfrm>
        </p:grpSpPr>
        <p:sp>
          <p:nvSpPr>
            <p:cNvPr id="135174" name="Text Box 10"/>
            <p:cNvSpPr txBox="1">
              <a:spLocks noChangeArrowheads="1"/>
            </p:cNvSpPr>
            <p:nvPr/>
          </p:nvSpPr>
          <p:spPr bwMode="auto">
            <a:xfrm>
              <a:off x="1594223" y="1711162"/>
              <a:ext cx="151235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000" b="1" i="1">
                  <a:solidFill>
                    <a:srgbClr val="000000"/>
                  </a:solidFill>
                  <a:latin typeface="Arial Narrow" pitchFamily="34" charset="0"/>
                </a:rPr>
                <a:t>Training Data</a:t>
              </a:r>
            </a:p>
          </p:txBody>
        </p:sp>
        <p:sp>
          <p:nvSpPr>
            <p:cNvPr id="238" name="Rectangle 3"/>
            <p:cNvSpPr>
              <a:spLocks noChangeArrowheads="1"/>
            </p:cNvSpPr>
            <p:nvPr/>
          </p:nvSpPr>
          <p:spPr bwMode="auto">
            <a:xfrm>
              <a:off x="6453734" y="2073113"/>
              <a:ext cx="703287" cy="2101854"/>
            </a:xfrm>
            <a:prstGeom prst="rect">
              <a:avLst/>
            </a:prstGeom>
            <a:solidFill>
              <a:schemeClr val="bg2">
                <a:lumMod val="40000"/>
                <a:lumOff val="60000"/>
              </a:schemeClr>
            </a:solidFill>
            <a:ln w="3175">
              <a:solidFill>
                <a:schemeClr val="tx1"/>
              </a:solidFill>
              <a:miter lim="800000"/>
              <a:headEnd/>
              <a:tailEnd/>
            </a:ln>
            <a:effectLst/>
          </p:spPr>
          <p:txBody>
            <a:bodyPr wrap="none" anchor="ctr"/>
            <a:lstStyle/>
            <a:p>
              <a:pPr algn="ctr">
                <a:defRPr/>
              </a:pPr>
              <a:endParaRPr lang="en-US" dirty="0">
                <a:solidFill>
                  <a:prstClr val="black"/>
                </a:solidFill>
                <a:latin typeface="Arial"/>
              </a:endParaRPr>
            </a:p>
          </p:txBody>
        </p:sp>
        <p:sp>
          <p:nvSpPr>
            <p:cNvPr id="135176" name="Rectangle 167"/>
            <p:cNvSpPr>
              <a:spLocks noChangeArrowheads="1"/>
            </p:cNvSpPr>
            <p:nvPr/>
          </p:nvSpPr>
          <p:spPr bwMode="auto">
            <a:xfrm>
              <a:off x="6483608" y="2442936"/>
              <a:ext cx="656680" cy="323472"/>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40" name="Rectangle 239"/>
            <p:cNvSpPr/>
            <p:nvPr/>
          </p:nvSpPr>
          <p:spPr bwMode="auto">
            <a:xfrm>
              <a:off x="6568038" y="2519202"/>
              <a:ext cx="487379"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5178" name="Rectangle 155"/>
            <p:cNvSpPr>
              <a:spLocks noChangeArrowheads="1"/>
            </p:cNvSpPr>
            <p:nvPr/>
          </p:nvSpPr>
          <p:spPr bwMode="auto">
            <a:xfrm>
              <a:off x="6483608" y="2789523"/>
              <a:ext cx="656680" cy="323472"/>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42" name="Rectangle 241"/>
            <p:cNvSpPr/>
            <p:nvPr/>
          </p:nvSpPr>
          <p:spPr bwMode="auto">
            <a:xfrm>
              <a:off x="6568038" y="2868452"/>
              <a:ext cx="487379"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5180" name="Rectangle 148"/>
            <p:cNvSpPr>
              <a:spLocks noChangeArrowheads="1"/>
            </p:cNvSpPr>
            <p:nvPr/>
          </p:nvSpPr>
          <p:spPr bwMode="auto">
            <a:xfrm>
              <a:off x="6483608" y="3829283"/>
              <a:ext cx="656680" cy="323472"/>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44" name="Rectangle 243"/>
            <p:cNvSpPr/>
            <p:nvPr/>
          </p:nvSpPr>
          <p:spPr bwMode="auto">
            <a:xfrm>
              <a:off x="6568038" y="3906679"/>
              <a:ext cx="487379" cy="168275"/>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5182" name="Rectangle 146"/>
            <p:cNvSpPr>
              <a:spLocks noChangeArrowheads="1"/>
            </p:cNvSpPr>
            <p:nvPr/>
          </p:nvSpPr>
          <p:spPr bwMode="auto">
            <a:xfrm>
              <a:off x="6483608" y="3482697"/>
              <a:ext cx="656680" cy="323472"/>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46" name="Rectangle 245"/>
            <p:cNvSpPr/>
            <p:nvPr/>
          </p:nvSpPr>
          <p:spPr bwMode="auto">
            <a:xfrm>
              <a:off x="6568038" y="3560604"/>
              <a:ext cx="487379"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5184" name="Rectangle 144"/>
            <p:cNvSpPr>
              <a:spLocks noChangeArrowheads="1"/>
            </p:cNvSpPr>
            <p:nvPr/>
          </p:nvSpPr>
          <p:spPr bwMode="auto">
            <a:xfrm>
              <a:off x="6483608" y="313611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48" name="Rectangle 247"/>
            <p:cNvSpPr/>
            <p:nvPr/>
          </p:nvSpPr>
          <p:spPr bwMode="auto">
            <a:xfrm>
              <a:off x="6568038" y="3214528"/>
              <a:ext cx="487379" cy="16668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249" name="Rectangle 248"/>
            <p:cNvSpPr/>
            <p:nvPr/>
          </p:nvSpPr>
          <p:spPr bwMode="auto">
            <a:xfrm>
              <a:off x="6479135" y="2098513"/>
              <a:ext cx="658835"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250" name="Rectangle 249"/>
            <p:cNvSpPr/>
            <p:nvPr/>
          </p:nvSpPr>
          <p:spPr bwMode="auto">
            <a:xfrm>
              <a:off x="6564863" y="2174713"/>
              <a:ext cx="487379" cy="168275"/>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5188" name="TextBox 250"/>
            <p:cNvSpPr txBox="1">
              <a:spLocks noChangeArrowheads="1"/>
            </p:cNvSpPr>
            <p:nvPr/>
          </p:nvSpPr>
          <p:spPr bwMode="auto">
            <a:xfrm>
              <a:off x="6498145" y="2079463"/>
              <a:ext cx="646265" cy="30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i="1">
                  <a:solidFill>
                    <a:srgbClr val="000000"/>
                  </a:solidFill>
                </a:rPr>
                <a:t>target</a:t>
              </a:r>
            </a:p>
          </p:txBody>
        </p:sp>
        <p:sp>
          <p:nvSpPr>
            <p:cNvPr id="159" name="Rectangle 3"/>
            <p:cNvSpPr>
              <a:spLocks noChangeArrowheads="1"/>
            </p:cNvSpPr>
            <p:nvPr/>
          </p:nvSpPr>
          <p:spPr bwMode="auto">
            <a:xfrm>
              <a:off x="1657725" y="2074701"/>
              <a:ext cx="4794421" cy="2101854"/>
            </a:xfrm>
            <a:prstGeom prst="rect">
              <a:avLst/>
            </a:prstGeom>
            <a:solidFill>
              <a:schemeClr val="bg2">
                <a:lumMod val="40000"/>
                <a:lumOff val="60000"/>
              </a:schemeClr>
            </a:solidFill>
            <a:ln w="3175">
              <a:solidFill>
                <a:schemeClr val="tx1"/>
              </a:solidFill>
              <a:miter lim="800000"/>
              <a:headEnd/>
              <a:tailEnd/>
            </a:ln>
            <a:effectLst/>
          </p:spPr>
          <p:txBody>
            <a:bodyPr wrap="none" anchor="ctr"/>
            <a:lstStyle/>
            <a:p>
              <a:pPr algn="ctr">
                <a:defRPr/>
              </a:pPr>
              <a:endParaRPr lang="en-US" dirty="0">
                <a:solidFill>
                  <a:prstClr val="black"/>
                </a:solidFill>
                <a:latin typeface="Arial"/>
              </a:endParaRPr>
            </a:p>
          </p:txBody>
        </p:sp>
        <p:grpSp>
          <p:nvGrpSpPr>
            <p:cNvPr id="135190" name="Group 76"/>
            <p:cNvGrpSpPr>
              <a:grpSpLocks/>
            </p:cNvGrpSpPr>
            <p:nvPr/>
          </p:nvGrpSpPr>
          <p:grpSpPr bwMode="auto">
            <a:xfrm>
              <a:off x="1692979" y="2444765"/>
              <a:ext cx="656680" cy="323472"/>
              <a:chOff x="770108" y="4387967"/>
              <a:chExt cx="612250" cy="326003"/>
            </a:xfrm>
          </p:grpSpPr>
          <p:sp>
            <p:nvSpPr>
              <p:cNvPr id="135308" name="Rectangle 74"/>
              <p:cNvSpPr>
                <a:spLocks noChangeArrowheads="1"/>
              </p:cNvSpPr>
              <p:nvPr/>
            </p:nvSpPr>
            <p:spPr bwMode="auto">
              <a:xfrm>
                <a:off x="770108" y="4387967"/>
                <a:ext cx="612250" cy="326003"/>
              </a:xfrm>
              <a:prstGeom prst="rect">
                <a:avLst/>
              </a:prstGeom>
              <a:solidFill>
                <a:srgbClr val="F8F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36" name="Rectangle 235"/>
              <p:cNvSpPr/>
              <p:nvPr/>
            </p:nvSpPr>
            <p:spPr bwMode="auto">
              <a:xfrm>
                <a:off x="849731" y="4466186"/>
                <a:ext cx="452924"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191" name="Group 78"/>
            <p:cNvGrpSpPr>
              <a:grpSpLocks/>
            </p:cNvGrpSpPr>
            <p:nvPr/>
          </p:nvGrpSpPr>
          <p:grpSpPr bwMode="auto">
            <a:xfrm>
              <a:off x="1692979" y="2791352"/>
              <a:ext cx="656680" cy="323472"/>
              <a:chOff x="770108" y="4387967"/>
              <a:chExt cx="612250" cy="326003"/>
            </a:xfrm>
          </p:grpSpPr>
          <p:sp>
            <p:nvSpPr>
              <p:cNvPr id="135306" name="Rectangle 81"/>
              <p:cNvSpPr>
                <a:spLocks noChangeArrowheads="1"/>
              </p:cNvSpPr>
              <p:nvPr/>
            </p:nvSpPr>
            <p:spPr bwMode="auto">
              <a:xfrm>
                <a:off x="770108" y="4387967"/>
                <a:ext cx="612250" cy="326003"/>
              </a:xfrm>
              <a:prstGeom prst="rect">
                <a:avLst/>
              </a:prstGeom>
              <a:solidFill>
                <a:srgbClr val="F0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35307" name="Rectangle 233"/>
              <p:cNvSpPr>
                <a:spLocks noChangeArrowheads="1"/>
              </p:cNvSpPr>
              <p:nvPr/>
            </p:nvSpPr>
            <p:spPr bwMode="auto">
              <a:xfrm>
                <a:off x="849392" y="4467272"/>
                <a:ext cx="452908" cy="167991"/>
              </a:xfrm>
              <a:prstGeom prst="rect">
                <a:avLst/>
              </a:prstGeom>
              <a:noFill/>
              <a:ln w="12700" algn="ctr">
                <a:solidFill>
                  <a:srgbClr val="70A0FF"/>
                </a:solidFill>
                <a:round/>
                <a:headEnd/>
                <a:tailEnd/>
              </a:ln>
              <a:extLst>
                <a:ext uri="{909E8E84-426E-40DD-AFC4-6F175D3DCCD1}">
                  <a14:hiddenFill xmlns:a14="http://schemas.microsoft.com/office/drawing/2010/main">
                    <a:solidFill>
                      <a:srgbClr val="FFFFFF"/>
                    </a:solidFill>
                  </a14:hiddenFill>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grpSp>
        <p:grpSp>
          <p:nvGrpSpPr>
            <p:cNvPr id="135192" name="Group 90"/>
            <p:cNvGrpSpPr>
              <a:grpSpLocks/>
            </p:cNvGrpSpPr>
            <p:nvPr/>
          </p:nvGrpSpPr>
          <p:grpSpPr bwMode="auto">
            <a:xfrm>
              <a:off x="1692979" y="3831113"/>
              <a:ext cx="656680" cy="323472"/>
              <a:chOff x="770108" y="4387967"/>
              <a:chExt cx="612250" cy="326003"/>
            </a:xfrm>
          </p:grpSpPr>
          <p:sp>
            <p:nvSpPr>
              <p:cNvPr id="135304" name="Rectangle 91"/>
              <p:cNvSpPr>
                <a:spLocks noChangeArrowheads="1"/>
              </p:cNvSpPr>
              <p:nvPr/>
            </p:nvSpPr>
            <p:spPr bwMode="auto">
              <a:xfrm>
                <a:off x="770108" y="4387967"/>
                <a:ext cx="612250" cy="326003"/>
              </a:xfrm>
              <a:prstGeom prst="rect">
                <a:avLst/>
              </a:prstGeom>
              <a:solidFill>
                <a:srgbClr val="DBE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35305" name="Rectangle 231"/>
              <p:cNvSpPr>
                <a:spLocks noChangeArrowheads="1"/>
              </p:cNvSpPr>
              <p:nvPr/>
            </p:nvSpPr>
            <p:spPr bwMode="auto">
              <a:xfrm>
                <a:off x="849392" y="4465724"/>
                <a:ext cx="452908" cy="169592"/>
              </a:xfrm>
              <a:prstGeom prst="rect">
                <a:avLst/>
              </a:prstGeom>
              <a:noFill/>
              <a:ln w="12700" algn="ctr">
                <a:solidFill>
                  <a:srgbClr val="70A0FF"/>
                </a:solidFill>
                <a:round/>
                <a:headEnd/>
                <a:tailEnd/>
              </a:ln>
              <a:extLst>
                <a:ext uri="{909E8E84-426E-40DD-AFC4-6F175D3DCCD1}">
                  <a14:hiddenFill xmlns:a14="http://schemas.microsoft.com/office/drawing/2010/main">
                    <a:solidFill>
                      <a:srgbClr val="FFFFFF"/>
                    </a:solidFill>
                  </a14:hiddenFill>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grpSp>
        <p:grpSp>
          <p:nvGrpSpPr>
            <p:cNvPr id="135193" name="Group 93"/>
            <p:cNvGrpSpPr>
              <a:grpSpLocks/>
            </p:cNvGrpSpPr>
            <p:nvPr/>
          </p:nvGrpSpPr>
          <p:grpSpPr bwMode="auto">
            <a:xfrm>
              <a:off x="1692979" y="3475001"/>
              <a:ext cx="656680" cy="323472"/>
              <a:chOff x="770108" y="4378367"/>
              <a:chExt cx="612250" cy="326003"/>
            </a:xfrm>
          </p:grpSpPr>
          <p:sp>
            <p:nvSpPr>
              <p:cNvPr id="135302" name="Rectangle 94"/>
              <p:cNvSpPr>
                <a:spLocks noChangeArrowheads="1"/>
              </p:cNvSpPr>
              <p:nvPr/>
            </p:nvSpPr>
            <p:spPr bwMode="auto">
              <a:xfrm>
                <a:off x="770108" y="4378367"/>
                <a:ext cx="612250" cy="326003"/>
              </a:xfrm>
              <a:prstGeom prst="rect">
                <a:avLst/>
              </a:prstGeom>
              <a:solidFill>
                <a:srgbClr val="E3E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30" name="Rectangle 229"/>
              <p:cNvSpPr/>
              <p:nvPr/>
            </p:nvSpPr>
            <p:spPr bwMode="auto">
              <a:xfrm>
                <a:off x="849731" y="4456640"/>
                <a:ext cx="452924" cy="167993"/>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194" name="Group 96"/>
            <p:cNvGrpSpPr>
              <a:grpSpLocks/>
            </p:cNvGrpSpPr>
            <p:nvPr/>
          </p:nvGrpSpPr>
          <p:grpSpPr bwMode="auto">
            <a:xfrm>
              <a:off x="1692979" y="3137939"/>
              <a:ext cx="656680" cy="323472"/>
              <a:chOff x="770108" y="4387967"/>
              <a:chExt cx="612250" cy="326003"/>
            </a:xfrm>
          </p:grpSpPr>
          <p:sp>
            <p:nvSpPr>
              <p:cNvPr id="135300" name="Rectangle 97"/>
              <p:cNvSpPr>
                <a:spLocks noChangeArrowheads="1"/>
              </p:cNvSpPr>
              <p:nvPr/>
            </p:nvSpPr>
            <p:spPr bwMode="auto">
              <a:xfrm>
                <a:off x="770108" y="4387967"/>
                <a:ext cx="612250" cy="326003"/>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28" name="Rectangle 227"/>
              <p:cNvSpPr/>
              <p:nvPr/>
            </p:nvSpPr>
            <p:spPr bwMode="auto">
              <a:xfrm>
                <a:off x="849731" y="4466755"/>
                <a:ext cx="452924" cy="167993"/>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195" name="Group 76"/>
            <p:cNvGrpSpPr>
              <a:grpSpLocks/>
            </p:cNvGrpSpPr>
            <p:nvPr/>
          </p:nvGrpSpPr>
          <p:grpSpPr bwMode="auto">
            <a:xfrm>
              <a:off x="5095863" y="2452718"/>
              <a:ext cx="656680" cy="323472"/>
              <a:chOff x="770108" y="4397567"/>
              <a:chExt cx="612250" cy="326003"/>
            </a:xfrm>
          </p:grpSpPr>
          <p:sp>
            <p:nvSpPr>
              <p:cNvPr id="135298" name="Rectangle 167"/>
              <p:cNvSpPr>
                <a:spLocks noChangeArrowheads="1"/>
              </p:cNvSpPr>
              <p:nvPr/>
            </p:nvSpPr>
            <p:spPr bwMode="auto">
              <a:xfrm>
                <a:off x="770108" y="4397567"/>
                <a:ext cx="612250" cy="326003"/>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91" name="Rectangle 190"/>
              <p:cNvSpPr/>
              <p:nvPr/>
            </p:nvSpPr>
            <p:spPr bwMode="auto">
              <a:xfrm>
                <a:off x="850511" y="4475770"/>
                <a:ext cx="451444"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196" name="Group 78"/>
            <p:cNvGrpSpPr>
              <a:grpSpLocks/>
            </p:cNvGrpSpPr>
            <p:nvPr/>
          </p:nvGrpSpPr>
          <p:grpSpPr bwMode="auto">
            <a:xfrm>
              <a:off x="5095863" y="2789780"/>
              <a:ext cx="656680" cy="323472"/>
              <a:chOff x="770108" y="4387967"/>
              <a:chExt cx="612250" cy="326003"/>
            </a:xfrm>
          </p:grpSpPr>
          <p:sp>
            <p:nvSpPr>
              <p:cNvPr id="135296" name="Rectangle 155"/>
              <p:cNvSpPr>
                <a:spLocks noChangeArrowheads="1"/>
              </p:cNvSpPr>
              <p:nvPr/>
            </p:nvSpPr>
            <p:spPr bwMode="auto">
              <a:xfrm>
                <a:off x="770108" y="4387967"/>
                <a:ext cx="612250" cy="326003"/>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35297" name="Rectangle 188"/>
              <p:cNvSpPr>
                <a:spLocks noChangeArrowheads="1"/>
              </p:cNvSpPr>
              <p:nvPr/>
            </p:nvSpPr>
            <p:spPr bwMode="auto">
              <a:xfrm>
                <a:off x="850059" y="4467259"/>
                <a:ext cx="452908" cy="167992"/>
              </a:xfrm>
              <a:prstGeom prst="rect">
                <a:avLst/>
              </a:prstGeom>
              <a:noFill/>
              <a:ln w="12700" algn="ctr">
                <a:solidFill>
                  <a:srgbClr val="70A0FF"/>
                </a:solidFill>
                <a:round/>
                <a:headEnd/>
                <a:tailEnd/>
              </a:ln>
              <a:extLst>
                <a:ext uri="{909E8E84-426E-40DD-AFC4-6F175D3DCCD1}">
                  <a14:hiddenFill xmlns:a14="http://schemas.microsoft.com/office/drawing/2010/main">
                    <a:solidFill>
                      <a:srgbClr val="FFFFFF"/>
                    </a:solidFill>
                  </a14:hiddenFill>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grpSp>
        <p:grpSp>
          <p:nvGrpSpPr>
            <p:cNvPr id="135197" name="Group 90"/>
            <p:cNvGrpSpPr>
              <a:grpSpLocks/>
            </p:cNvGrpSpPr>
            <p:nvPr/>
          </p:nvGrpSpPr>
          <p:grpSpPr bwMode="auto">
            <a:xfrm>
              <a:off x="5095863" y="3820014"/>
              <a:ext cx="656680" cy="323472"/>
              <a:chOff x="770108" y="4378365"/>
              <a:chExt cx="612250" cy="326003"/>
            </a:xfrm>
          </p:grpSpPr>
          <p:sp>
            <p:nvSpPr>
              <p:cNvPr id="135294" name="Rectangle 148"/>
              <p:cNvSpPr>
                <a:spLocks noChangeArrowheads="1"/>
              </p:cNvSpPr>
              <p:nvPr/>
            </p:nvSpPr>
            <p:spPr bwMode="auto">
              <a:xfrm>
                <a:off x="770108" y="4378365"/>
                <a:ext cx="612250" cy="326003"/>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87" name="Rectangle 186"/>
              <p:cNvSpPr/>
              <p:nvPr/>
            </p:nvSpPr>
            <p:spPr bwMode="auto">
              <a:xfrm>
                <a:off x="850511" y="4456109"/>
                <a:ext cx="451444"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198" name="Group 93"/>
            <p:cNvGrpSpPr>
              <a:grpSpLocks/>
            </p:cNvGrpSpPr>
            <p:nvPr/>
          </p:nvGrpSpPr>
          <p:grpSpPr bwMode="auto">
            <a:xfrm>
              <a:off x="5095863" y="3473428"/>
              <a:ext cx="656680" cy="323472"/>
              <a:chOff x="770108" y="4378366"/>
              <a:chExt cx="612250" cy="326003"/>
            </a:xfrm>
          </p:grpSpPr>
          <p:sp>
            <p:nvSpPr>
              <p:cNvPr id="135292" name="Rectangle 146"/>
              <p:cNvSpPr>
                <a:spLocks noChangeArrowheads="1"/>
              </p:cNvSpPr>
              <p:nvPr/>
            </p:nvSpPr>
            <p:spPr bwMode="auto">
              <a:xfrm>
                <a:off x="770108" y="4378366"/>
                <a:ext cx="612250" cy="326003"/>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35293" name="Rectangle 184"/>
              <p:cNvSpPr>
                <a:spLocks noChangeArrowheads="1"/>
              </p:cNvSpPr>
              <p:nvPr/>
            </p:nvSpPr>
            <p:spPr bwMode="auto">
              <a:xfrm>
                <a:off x="850059" y="4456625"/>
                <a:ext cx="452908" cy="167992"/>
              </a:xfrm>
              <a:prstGeom prst="rect">
                <a:avLst/>
              </a:prstGeom>
              <a:noFill/>
              <a:ln w="12700" algn="ctr">
                <a:solidFill>
                  <a:srgbClr val="70A0FF"/>
                </a:solidFill>
                <a:round/>
                <a:headEnd/>
                <a:tailEnd/>
              </a:ln>
              <a:extLst>
                <a:ext uri="{909E8E84-426E-40DD-AFC4-6F175D3DCCD1}">
                  <a14:hiddenFill xmlns:a14="http://schemas.microsoft.com/office/drawing/2010/main">
                    <a:solidFill>
                      <a:srgbClr val="FFFFFF"/>
                    </a:solidFill>
                  </a14:hiddenFill>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grpSp>
        <p:grpSp>
          <p:nvGrpSpPr>
            <p:cNvPr id="135199" name="Group 96"/>
            <p:cNvGrpSpPr>
              <a:grpSpLocks/>
            </p:cNvGrpSpPr>
            <p:nvPr/>
          </p:nvGrpSpPr>
          <p:grpSpPr bwMode="auto">
            <a:xfrm>
              <a:off x="5095863" y="3136367"/>
              <a:ext cx="656680" cy="323472"/>
              <a:chOff x="770108" y="4387967"/>
              <a:chExt cx="612250" cy="326003"/>
            </a:xfrm>
          </p:grpSpPr>
          <p:sp>
            <p:nvSpPr>
              <p:cNvPr id="135290" name="Rectangle 144"/>
              <p:cNvSpPr>
                <a:spLocks noChangeArrowheads="1"/>
              </p:cNvSpPr>
              <p:nvPr/>
            </p:nvSpPr>
            <p:spPr bwMode="auto">
              <a:xfrm>
                <a:off x="770108" y="4387967"/>
                <a:ext cx="612250" cy="326003"/>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83" name="Rectangle 182"/>
              <p:cNvSpPr/>
              <p:nvPr/>
            </p:nvSpPr>
            <p:spPr bwMode="auto">
              <a:xfrm>
                <a:off x="850511" y="4466740"/>
                <a:ext cx="451444" cy="1679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sp>
          <p:nvSpPr>
            <p:cNvPr id="169" name="Rectangle 168"/>
            <p:cNvSpPr/>
            <p:nvPr/>
          </p:nvSpPr>
          <p:spPr bwMode="auto">
            <a:xfrm>
              <a:off x="5091610" y="2108038"/>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70" name="Rectangle 169"/>
            <p:cNvSpPr/>
            <p:nvPr/>
          </p:nvSpPr>
          <p:spPr bwMode="auto">
            <a:xfrm>
              <a:off x="5178926" y="218582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nvGrpSpPr>
            <p:cNvPr id="135202" name="Group 76"/>
            <p:cNvGrpSpPr>
              <a:grpSpLocks/>
            </p:cNvGrpSpPr>
            <p:nvPr/>
          </p:nvGrpSpPr>
          <p:grpSpPr bwMode="auto">
            <a:xfrm>
              <a:off x="5768238" y="2445916"/>
              <a:ext cx="656680" cy="323472"/>
              <a:chOff x="770108" y="4387967"/>
              <a:chExt cx="612250" cy="326003"/>
            </a:xfrm>
          </p:grpSpPr>
          <p:sp>
            <p:nvSpPr>
              <p:cNvPr id="135288" name="Rectangle 167"/>
              <p:cNvSpPr>
                <a:spLocks noChangeArrowheads="1"/>
              </p:cNvSpPr>
              <p:nvPr/>
            </p:nvSpPr>
            <p:spPr bwMode="auto">
              <a:xfrm>
                <a:off x="770108" y="4387967"/>
                <a:ext cx="612250" cy="326003"/>
              </a:xfrm>
              <a:prstGeom prst="rect">
                <a:avLst/>
              </a:prstGeom>
              <a:solidFill>
                <a:srgbClr val="DE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68" name="Rectangle 267"/>
              <p:cNvSpPr/>
              <p:nvPr/>
            </p:nvSpPr>
            <p:spPr bwMode="auto">
              <a:xfrm>
                <a:off x="849730" y="4466625"/>
                <a:ext cx="452924"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03" name="Group 78"/>
            <p:cNvGrpSpPr>
              <a:grpSpLocks/>
            </p:cNvGrpSpPr>
            <p:nvPr/>
          </p:nvGrpSpPr>
          <p:grpSpPr bwMode="auto">
            <a:xfrm>
              <a:off x="5768238" y="2792503"/>
              <a:ext cx="656680" cy="323472"/>
              <a:chOff x="770108" y="4387967"/>
              <a:chExt cx="612250" cy="326003"/>
            </a:xfrm>
          </p:grpSpPr>
          <p:sp>
            <p:nvSpPr>
              <p:cNvPr id="135286" name="Rectangle 155"/>
              <p:cNvSpPr>
                <a:spLocks noChangeArrowheads="1"/>
              </p:cNvSpPr>
              <p:nvPr/>
            </p:nvSpPr>
            <p:spPr bwMode="auto">
              <a:xfrm>
                <a:off x="770108" y="4387967"/>
                <a:ext cx="612250" cy="326003"/>
              </a:xfrm>
              <a:prstGeom prst="rect">
                <a:avLst/>
              </a:prstGeom>
              <a:solidFill>
                <a:srgbClr val="CEDE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66" name="Rectangle 265"/>
              <p:cNvSpPr/>
              <p:nvPr/>
            </p:nvSpPr>
            <p:spPr bwMode="auto">
              <a:xfrm>
                <a:off x="849730" y="4467710"/>
                <a:ext cx="452924" cy="1679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04" name="Group 90"/>
            <p:cNvGrpSpPr>
              <a:grpSpLocks/>
            </p:cNvGrpSpPr>
            <p:nvPr/>
          </p:nvGrpSpPr>
          <p:grpSpPr bwMode="auto">
            <a:xfrm>
              <a:off x="5768238" y="3822739"/>
              <a:ext cx="656680" cy="323472"/>
              <a:chOff x="770108" y="4378367"/>
              <a:chExt cx="612250" cy="326003"/>
            </a:xfrm>
          </p:grpSpPr>
          <p:sp>
            <p:nvSpPr>
              <p:cNvPr id="135284" name="Rectangle 148"/>
              <p:cNvSpPr>
                <a:spLocks noChangeArrowheads="1"/>
              </p:cNvSpPr>
              <p:nvPr/>
            </p:nvSpPr>
            <p:spPr bwMode="auto">
              <a:xfrm>
                <a:off x="770108" y="4378367"/>
                <a:ext cx="612250" cy="326003"/>
              </a:xfrm>
              <a:prstGeom prst="rect">
                <a:avLst/>
              </a:prstGeom>
              <a:solidFill>
                <a:srgbClr val="A0B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64" name="Rectangle 263"/>
              <p:cNvSpPr/>
              <p:nvPr/>
            </p:nvSpPr>
            <p:spPr bwMode="auto">
              <a:xfrm>
                <a:off x="849730" y="4456564"/>
                <a:ext cx="452924" cy="1695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05" name="Group 93"/>
            <p:cNvGrpSpPr>
              <a:grpSpLocks/>
            </p:cNvGrpSpPr>
            <p:nvPr/>
          </p:nvGrpSpPr>
          <p:grpSpPr bwMode="auto">
            <a:xfrm>
              <a:off x="5768238" y="3476152"/>
              <a:ext cx="656680" cy="323472"/>
              <a:chOff x="770108" y="4378367"/>
              <a:chExt cx="612250" cy="326003"/>
            </a:xfrm>
          </p:grpSpPr>
          <p:sp>
            <p:nvSpPr>
              <p:cNvPr id="135282" name="Rectangle 146"/>
              <p:cNvSpPr>
                <a:spLocks noChangeArrowheads="1"/>
              </p:cNvSpPr>
              <p:nvPr/>
            </p:nvSpPr>
            <p:spPr bwMode="auto">
              <a:xfrm>
                <a:off x="770108" y="4378367"/>
                <a:ext cx="612250" cy="326003"/>
              </a:xfrm>
              <a:prstGeom prst="rect">
                <a:avLst/>
              </a:prstGeom>
              <a:solidFill>
                <a:srgbClr val="AFC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62" name="Rectangle 261"/>
              <p:cNvSpPr/>
              <p:nvPr/>
            </p:nvSpPr>
            <p:spPr bwMode="auto">
              <a:xfrm>
                <a:off x="849730" y="4457080"/>
                <a:ext cx="452924" cy="167992"/>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06" name="Group 96"/>
            <p:cNvGrpSpPr>
              <a:grpSpLocks/>
            </p:cNvGrpSpPr>
            <p:nvPr/>
          </p:nvGrpSpPr>
          <p:grpSpPr bwMode="auto">
            <a:xfrm>
              <a:off x="5768238" y="3139091"/>
              <a:ext cx="656680" cy="323472"/>
              <a:chOff x="770108" y="4387967"/>
              <a:chExt cx="612250" cy="326003"/>
            </a:xfrm>
          </p:grpSpPr>
          <p:sp>
            <p:nvSpPr>
              <p:cNvPr id="135280" name="Rectangle 144"/>
              <p:cNvSpPr>
                <a:spLocks noChangeArrowheads="1"/>
              </p:cNvSpPr>
              <p:nvPr/>
            </p:nvSpPr>
            <p:spPr bwMode="auto">
              <a:xfrm>
                <a:off x="770108" y="4387967"/>
                <a:ext cx="612250" cy="326003"/>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60" name="Rectangle 259"/>
              <p:cNvSpPr/>
              <p:nvPr/>
            </p:nvSpPr>
            <p:spPr bwMode="auto">
              <a:xfrm>
                <a:off x="849730" y="4465594"/>
                <a:ext cx="452924" cy="167993"/>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sp>
          <p:nvSpPr>
            <p:cNvPr id="270" name="Rectangle 269"/>
            <p:cNvSpPr/>
            <p:nvPr/>
          </p:nvSpPr>
          <p:spPr bwMode="auto">
            <a:xfrm>
              <a:off x="5772672" y="2111213"/>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271" name="Rectangle 270"/>
            <p:cNvSpPr/>
            <p:nvPr/>
          </p:nvSpPr>
          <p:spPr bwMode="auto">
            <a:xfrm>
              <a:off x="5859988" y="217947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nvGrpSpPr>
            <p:cNvPr id="135209" name="Group 76"/>
            <p:cNvGrpSpPr>
              <a:grpSpLocks/>
            </p:cNvGrpSpPr>
            <p:nvPr/>
          </p:nvGrpSpPr>
          <p:grpSpPr bwMode="auto">
            <a:xfrm>
              <a:off x="4417067" y="2444776"/>
              <a:ext cx="656680" cy="323174"/>
              <a:chOff x="770108" y="4387967"/>
              <a:chExt cx="612250" cy="326003"/>
            </a:xfrm>
          </p:grpSpPr>
          <p:sp>
            <p:nvSpPr>
              <p:cNvPr id="135278" name="Rectangle 132"/>
              <p:cNvSpPr>
                <a:spLocks noChangeArrowheads="1"/>
              </p:cNvSpPr>
              <p:nvPr/>
            </p:nvSpPr>
            <p:spPr bwMode="auto">
              <a:xfrm>
                <a:off x="770108" y="4387967"/>
                <a:ext cx="612250" cy="326003"/>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87" name="Rectangle 286"/>
              <p:cNvSpPr/>
              <p:nvPr/>
            </p:nvSpPr>
            <p:spPr bwMode="auto">
              <a:xfrm>
                <a:off x="849878" y="4466247"/>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0" name="Group 78"/>
            <p:cNvGrpSpPr>
              <a:grpSpLocks/>
            </p:cNvGrpSpPr>
            <p:nvPr/>
          </p:nvGrpSpPr>
          <p:grpSpPr bwMode="auto">
            <a:xfrm>
              <a:off x="4417067" y="2791044"/>
              <a:ext cx="656680" cy="323174"/>
              <a:chOff x="770108" y="4387967"/>
              <a:chExt cx="612250" cy="326003"/>
            </a:xfrm>
          </p:grpSpPr>
          <p:sp>
            <p:nvSpPr>
              <p:cNvPr id="135276" name="Rectangle 130"/>
              <p:cNvSpPr>
                <a:spLocks noChangeArrowheads="1"/>
              </p:cNvSpPr>
              <p:nvPr/>
            </p:nvSpPr>
            <p:spPr bwMode="auto">
              <a:xfrm>
                <a:off x="770108" y="4387967"/>
                <a:ext cx="612250" cy="326003"/>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85" name="Rectangle 284"/>
              <p:cNvSpPr/>
              <p:nvPr/>
            </p:nvSpPr>
            <p:spPr bwMode="auto">
              <a:xfrm>
                <a:off x="849878" y="4466053"/>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1" name="Group 90"/>
            <p:cNvGrpSpPr>
              <a:grpSpLocks/>
            </p:cNvGrpSpPr>
            <p:nvPr/>
          </p:nvGrpSpPr>
          <p:grpSpPr bwMode="auto">
            <a:xfrm>
              <a:off x="4417067" y="3820325"/>
              <a:ext cx="656680" cy="323174"/>
              <a:chOff x="770108" y="4378361"/>
              <a:chExt cx="612250" cy="326003"/>
            </a:xfrm>
          </p:grpSpPr>
          <p:sp>
            <p:nvSpPr>
              <p:cNvPr id="135274" name="Rectangle 127"/>
              <p:cNvSpPr>
                <a:spLocks noChangeArrowheads="1"/>
              </p:cNvSpPr>
              <p:nvPr/>
            </p:nvSpPr>
            <p:spPr bwMode="auto">
              <a:xfrm>
                <a:off x="770108" y="4378361"/>
                <a:ext cx="612250" cy="32600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83" name="Rectangle 282"/>
              <p:cNvSpPr/>
              <p:nvPr/>
            </p:nvSpPr>
            <p:spPr bwMode="auto">
              <a:xfrm>
                <a:off x="849878" y="4443052"/>
                <a:ext cx="452924"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2" name="Group 93"/>
            <p:cNvGrpSpPr>
              <a:grpSpLocks/>
            </p:cNvGrpSpPr>
            <p:nvPr/>
          </p:nvGrpSpPr>
          <p:grpSpPr bwMode="auto">
            <a:xfrm>
              <a:off x="4417067" y="3474058"/>
              <a:ext cx="656680" cy="323174"/>
              <a:chOff x="770108" y="4378361"/>
              <a:chExt cx="612250" cy="326003"/>
            </a:xfrm>
          </p:grpSpPr>
          <p:sp>
            <p:nvSpPr>
              <p:cNvPr id="135272" name="Rectangle 125"/>
              <p:cNvSpPr>
                <a:spLocks noChangeArrowheads="1"/>
              </p:cNvSpPr>
              <p:nvPr/>
            </p:nvSpPr>
            <p:spPr bwMode="auto">
              <a:xfrm>
                <a:off x="770108" y="4378361"/>
                <a:ext cx="612250" cy="326003"/>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81" name="Rectangle 280"/>
              <p:cNvSpPr/>
              <p:nvPr/>
            </p:nvSpPr>
            <p:spPr bwMode="auto">
              <a:xfrm>
                <a:off x="849878" y="4456056"/>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3" name="Group 96"/>
            <p:cNvGrpSpPr>
              <a:grpSpLocks/>
            </p:cNvGrpSpPr>
            <p:nvPr/>
          </p:nvGrpSpPr>
          <p:grpSpPr bwMode="auto">
            <a:xfrm>
              <a:off x="4417067" y="3137312"/>
              <a:ext cx="656680" cy="323174"/>
              <a:chOff x="770108" y="4387967"/>
              <a:chExt cx="612250" cy="326003"/>
            </a:xfrm>
          </p:grpSpPr>
          <p:sp>
            <p:nvSpPr>
              <p:cNvPr id="135270" name="Rectangle 123"/>
              <p:cNvSpPr>
                <a:spLocks noChangeArrowheads="1"/>
              </p:cNvSpPr>
              <p:nvPr/>
            </p:nvSpPr>
            <p:spPr bwMode="auto">
              <a:xfrm>
                <a:off x="770108" y="4387967"/>
                <a:ext cx="612250" cy="326003"/>
              </a:xfrm>
              <a:prstGeom prst="rect">
                <a:avLst/>
              </a:prstGeom>
              <a:solidFill>
                <a:srgbClr val="C8D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79" name="Rectangle 278"/>
              <p:cNvSpPr/>
              <p:nvPr/>
            </p:nvSpPr>
            <p:spPr bwMode="auto">
              <a:xfrm>
                <a:off x="849878" y="4465859"/>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4" name="Group 76"/>
            <p:cNvGrpSpPr>
              <a:grpSpLocks/>
            </p:cNvGrpSpPr>
            <p:nvPr/>
          </p:nvGrpSpPr>
          <p:grpSpPr bwMode="auto">
            <a:xfrm>
              <a:off x="3740792" y="2444776"/>
              <a:ext cx="656680" cy="323174"/>
              <a:chOff x="770108" y="4387967"/>
              <a:chExt cx="612250" cy="326003"/>
            </a:xfrm>
          </p:grpSpPr>
          <p:sp>
            <p:nvSpPr>
              <p:cNvPr id="135268" name="Rectangle 132"/>
              <p:cNvSpPr>
                <a:spLocks noChangeArrowheads="1"/>
              </p:cNvSpPr>
              <p:nvPr/>
            </p:nvSpPr>
            <p:spPr bwMode="auto">
              <a:xfrm>
                <a:off x="770108" y="4387967"/>
                <a:ext cx="612250" cy="326003"/>
              </a:xfrm>
              <a:prstGeom prst="rect">
                <a:avLst/>
              </a:prstGeom>
              <a:solidFill>
                <a:srgbClr val="E7EF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03" name="Rectangle 302"/>
              <p:cNvSpPr/>
              <p:nvPr/>
            </p:nvSpPr>
            <p:spPr bwMode="auto">
              <a:xfrm>
                <a:off x="849856" y="4466247"/>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5" name="Group 78"/>
            <p:cNvGrpSpPr>
              <a:grpSpLocks/>
            </p:cNvGrpSpPr>
            <p:nvPr/>
          </p:nvGrpSpPr>
          <p:grpSpPr bwMode="auto">
            <a:xfrm>
              <a:off x="3740792" y="2791044"/>
              <a:ext cx="656680" cy="323174"/>
              <a:chOff x="770108" y="4387967"/>
              <a:chExt cx="612250" cy="326003"/>
            </a:xfrm>
          </p:grpSpPr>
          <p:sp>
            <p:nvSpPr>
              <p:cNvPr id="135266" name="Rectangle 130"/>
              <p:cNvSpPr>
                <a:spLocks noChangeArrowheads="1"/>
              </p:cNvSpPr>
              <p:nvPr/>
            </p:nvSpPr>
            <p:spPr bwMode="auto">
              <a:xfrm>
                <a:off x="770108" y="4387967"/>
                <a:ext cx="612250" cy="326003"/>
              </a:xfrm>
              <a:prstGeom prst="rect">
                <a:avLst/>
              </a:prstGeom>
              <a:solidFill>
                <a:srgbClr val="DFE9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01" name="Rectangle 300"/>
              <p:cNvSpPr/>
              <p:nvPr/>
            </p:nvSpPr>
            <p:spPr bwMode="auto">
              <a:xfrm>
                <a:off x="849856" y="4466053"/>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6" name="Group 90"/>
            <p:cNvGrpSpPr>
              <a:grpSpLocks/>
            </p:cNvGrpSpPr>
            <p:nvPr/>
          </p:nvGrpSpPr>
          <p:grpSpPr bwMode="auto">
            <a:xfrm>
              <a:off x="3740792" y="3820325"/>
              <a:ext cx="656680" cy="323174"/>
              <a:chOff x="770108" y="4378361"/>
              <a:chExt cx="612250" cy="326003"/>
            </a:xfrm>
          </p:grpSpPr>
          <p:sp>
            <p:nvSpPr>
              <p:cNvPr id="135264" name="Rectangle 127"/>
              <p:cNvSpPr>
                <a:spLocks noChangeArrowheads="1"/>
              </p:cNvSpPr>
              <p:nvPr/>
            </p:nvSpPr>
            <p:spPr bwMode="auto">
              <a:xfrm>
                <a:off x="770108" y="4378361"/>
                <a:ext cx="612250" cy="326003"/>
              </a:xfrm>
              <a:prstGeom prst="rect">
                <a:avLst/>
              </a:prstGeom>
              <a:solidFill>
                <a:srgbClr val="B3CC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99" name="Rectangle 298"/>
              <p:cNvSpPr/>
              <p:nvPr/>
            </p:nvSpPr>
            <p:spPr bwMode="auto">
              <a:xfrm>
                <a:off x="849856" y="4443052"/>
                <a:ext cx="452924"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7" name="Group 93"/>
            <p:cNvGrpSpPr>
              <a:grpSpLocks/>
            </p:cNvGrpSpPr>
            <p:nvPr/>
          </p:nvGrpSpPr>
          <p:grpSpPr bwMode="auto">
            <a:xfrm>
              <a:off x="3740792" y="3474058"/>
              <a:ext cx="656680" cy="323174"/>
              <a:chOff x="770108" y="4378361"/>
              <a:chExt cx="612250" cy="326003"/>
            </a:xfrm>
          </p:grpSpPr>
          <p:sp>
            <p:nvSpPr>
              <p:cNvPr id="135262" name="Rectangle 125"/>
              <p:cNvSpPr>
                <a:spLocks noChangeArrowheads="1"/>
              </p:cNvSpPr>
              <p:nvPr/>
            </p:nvSpPr>
            <p:spPr bwMode="auto">
              <a:xfrm>
                <a:off x="770108" y="4378361"/>
                <a:ext cx="612250" cy="326003"/>
              </a:xfrm>
              <a:prstGeom prst="rect">
                <a:avLst/>
              </a:prstGeom>
              <a:solidFill>
                <a:srgbClr val="C3D7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97" name="Rectangle 296"/>
              <p:cNvSpPr/>
              <p:nvPr/>
            </p:nvSpPr>
            <p:spPr bwMode="auto">
              <a:xfrm>
                <a:off x="849856" y="4456056"/>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18" name="Group 96"/>
            <p:cNvGrpSpPr>
              <a:grpSpLocks/>
            </p:cNvGrpSpPr>
            <p:nvPr/>
          </p:nvGrpSpPr>
          <p:grpSpPr bwMode="auto">
            <a:xfrm>
              <a:off x="3740792" y="3137312"/>
              <a:ext cx="656680" cy="323174"/>
              <a:chOff x="770108" y="4387967"/>
              <a:chExt cx="612250" cy="326003"/>
            </a:xfrm>
          </p:grpSpPr>
          <p:sp>
            <p:nvSpPr>
              <p:cNvPr id="135260" name="Rectangle 123"/>
              <p:cNvSpPr>
                <a:spLocks noChangeArrowheads="1"/>
              </p:cNvSpPr>
              <p:nvPr/>
            </p:nvSpPr>
            <p:spPr bwMode="auto">
              <a:xfrm>
                <a:off x="770108" y="4387967"/>
                <a:ext cx="612250" cy="326003"/>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95" name="Rectangle 294"/>
              <p:cNvSpPr/>
              <p:nvPr/>
            </p:nvSpPr>
            <p:spPr bwMode="auto">
              <a:xfrm>
                <a:off x="849856" y="4465859"/>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sp>
          <p:nvSpPr>
            <p:cNvPr id="305" name="Rectangle 304"/>
            <p:cNvSpPr/>
            <p:nvPr/>
          </p:nvSpPr>
          <p:spPr bwMode="auto">
            <a:xfrm>
              <a:off x="3739012" y="2108038"/>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6" name="Rectangle 305"/>
            <p:cNvSpPr/>
            <p:nvPr/>
          </p:nvSpPr>
          <p:spPr bwMode="auto">
            <a:xfrm>
              <a:off x="3826327" y="218582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8" name="Rectangle 307"/>
            <p:cNvSpPr/>
            <p:nvPr/>
          </p:nvSpPr>
          <p:spPr bwMode="auto">
            <a:xfrm>
              <a:off x="4420074" y="2111213"/>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9" name="Rectangle 308"/>
            <p:cNvSpPr/>
            <p:nvPr/>
          </p:nvSpPr>
          <p:spPr bwMode="auto">
            <a:xfrm>
              <a:off x="4507390" y="217947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nvGrpSpPr>
            <p:cNvPr id="135223" name="Group 76"/>
            <p:cNvGrpSpPr>
              <a:grpSpLocks/>
            </p:cNvGrpSpPr>
            <p:nvPr/>
          </p:nvGrpSpPr>
          <p:grpSpPr bwMode="auto">
            <a:xfrm>
              <a:off x="3067099" y="2444776"/>
              <a:ext cx="656680" cy="323174"/>
              <a:chOff x="770108" y="4387967"/>
              <a:chExt cx="612250" cy="326003"/>
            </a:xfrm>
          </p:grpSpPr>
          <p:sp>
            <p:nvSpPr>
              <p:cNvPr id="135258" name="Rectangle 115"/>
              <p:cNvSpPr>
                <a:spLocks noChangeArrowheads="1"/>
              </p:cNvSpPr>
              <p:nvPr/>
            </p:nvSpPr>
            <p:spPr bwMode="auto">
              <a:xfrm>
                <a:off x="770108" y="4387967"/>
                <a:ext cx="612250" cy="326003"/>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35259" name="Rectangle 324"/>
              <p:cNvSpPr>
                <a:spLocks noChangeArrowheads="1"/>
              </p:cNvSpPr>
              <p:nvPr/>
            </p:nvSpPr>
            <p:spPr bwMode="auto">
              <a:xfrm>
                <a:off x="850002" y="4466249"/>
                <a:ext cx="452908" cy="169748"/>
              </a:xfrm>
              <a:prstGeom prst="rect">
                <a:avLst/>
              </a:prstGeom>
              <a:noFill/>
              <a:ln w="12700" algn="ctr">
                <a:solidFill>
                  <a:srgbClr val="70A0FF"/>
                </a:solidFill>
                <a:round/>
                <a:headEnd/>
                <a:tailEnd/>
              </a:ln>
              <a:extLst>
                <a:ext uri="{909E8E84-426E-40DD-AFC4-6F175D3DCCD1}">
                  <a14:hiddenFill xmlns:a14="http://schemas.microsoft.com/office/drawing/2010/main">
                    <a:solidFill>
                      <a:srgbClr val="FFFFFF"/>
                    </a:solidFill>
                  </a14:hiddenFill>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grpSp>
        <p:grpSp>
          <p:nvGrpSpPr>
            <p:cNvPr id="135224" name="Group 78"/>
            <p:cNvGrpSpPr>
              <a:grpSpLocks/>
            </p:cNvGrpSpPr>
            <p:nvPr/>
          </p:nvGrpSpPr>
          <p:grpSpPr bwMode="auto">
            <a:xfrm>
              <a:off x="3067099" y="2791044"/>
              <a:ext cx="656680" cy="323174"/>
              <a:chOff x="770108" y="4387967"/>
              <a:chExt cx="612250" cy="326003"/>
            </a:xfrm>
          </p:grpSpPr>
          <p:sp>
            <p:nvSpPr>
              <p:cNvPr id="135256" name="Rectangle 113"/>
              <p:cNvSpPr>
                <a:spLocks noChangeArrowheads="1"/>
              </p:cNvSpPr>
              <p:nvPr/>
            </p:nvSpPr>
            <p:spPr bwMode="auto">
              <a:xfrm>
                <a:off x="770108" y="4387967"/>
                <a:ext cx="612250" cy="326003"/>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23" name="Rectangle 322"/>
              <p:cNvSpPr/>
              <p:nvPr/>
            </p:nvSpPr>
            <p:spPr bwMode="auto">
              <a:xfrm>
                <a:off x="850386" y="4466053"/>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25" name="Group 90"/>
            <p:cNvGrpSpPr>
              <a:grpSpLocks/>
            </p:cNvGrpSpPr>
            <p:nvPr/>
          </p:nvGrpSpPr>
          <p:grpSpPr bwMode="auto">
            <a:xfrm>
              <a:off x="3067099" y="3820323"/>
              <a:ext cx="656680" cy="323174"/>
              <a:chOff x="770108" y="4378359"/>
              <a:chExt cx="612250" cy="326003"/>
            </a:xfrm>
          </p:grpSpPr>
          <p:sp>
            <p:nvSpPr>
              <p:cNvPr id="135254" name="Rectangle 111"/>
              <p:cNvSpPr>
                <a:spLocks noChangeArrowheads="1"/>
              </p:cNvSpPr>
              <p:nvPr/>
            </p:nvSpPr>
            <p:spPr bwMode="auto">
              <a:xfrm>
                <a:off x="770108" y="4378359"/>
                <a:ext cx="612250" cy="32600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21" name="Rectangle 320"/>
              <p:cNvSpPr/>
              <p:nvPr/>
            </p:nvSpPr>
            <p:spPr bwMode="auto">
              <a:xfrm>
                <a:off x="850386" y="4443052"/>
                <a:ext cx="452924"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26" name="Group 93"/>
            <p:cNvGrpSpPr>
              <a:grpSpLocks/>
            </p:cNvGrpSpPr>
            <p:nvPr/>
          </p:nvGrpSpPr>
          <p:grpSpPr bwMode="auto">
            <a:xfrm>
              <a:off x="3067099" y="3474056"/>
              <a:ext cx="656680" cy="323174"/>
              <a:chOff x="770108" y="4378359"/>
              <a:chExt cx="612250" cy="326003"/>
            </a:xfrm>
          </p:grpSpPr>
          <p:sp>
            <p:nvSpPr>
              <p:cNvPr id="135252" name="Rectangle 109"/>
              <p:cNvSpPr>
                <a:spLocks noChangeArrowheads="1"/>
              </p:cNvSpPr>
              <p:nvPr/>
            </p:nvSpPr>
            <p:spPr bwMode="auto">
              <a:xfrm>
                <a:off x="770108" y="4378359"/>
                <a:ext cx="612250" cy="326003"/>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35253" name="Rectangle 318"/>
              <p:cNvSpPr>
                <a:spLocks noChangeArrowheads="1"/>
              </p:cNvSpPr>
              <p:nvPr/>
            </p:nvSpPr>
            <p:spPr bwMode="auto">
              <a:xfrm>
                <a:off x="850002" y="4456056"/>
                <a:ext cx="452908" cy="169748"/>
              </a:xfrm>
              <a:prstGeom prst="rect">
                <a:avLst/>
              </a:prstGeom>
              <a:noFill/>
              <a:ln w="12700" algn="ctr">
                <a:solidFill>
                  <a:srgbClr val="70A0FF"/>
                </a:solidFill>
                <a:round/>
                <a:headEnd/>
                <a:tailEnd/>
              </a:ln>
              <a:extLst>
                <a:ext uri="{909E8E84-426E-40DD-AFC4-6F175D3DCCD1}">
                  <a14:hiddenFill xmlns:a14="http://schemas.microsoft.com/office/drawing/2010/main">
                    <a:solidFill>
                      <a:srgbClr val="FFFFFF"/>
                    </a:solidFill>
                  </a14:hiddenFill>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grpSp>
        <p:grpSp>
          <p:nvGrpSpPr>
            <p:cNvPr id="135227" name="Group 96"/>
            <p:cNvGrpSpPr>
              <a:grpSpLocks/>
            </p:cNvGrpSpPr>
            <p:nvPr/>
          </p:nvGrpSpPr>
          <p:grpSpPr bwMode="auto">
            <a:xfrm>
              <a:off x="3067099" y="3137312"/>
              <a:ext cx="656680" cy="323174"/>
              <a:chOff x="770108" y="4387967"/>
              <a:chExt cx="612250" cy="326003"/>
            </a:xfrm>
          </p:grpSpPr>
          <p:sp>
            <p:nvSpPr>
              <p:cNvPr id="135250" name="Rectangle 106"/>
              <p:cNvSpPr>
                <a:spLocks noChangeArrowheads="1"/>
              </p:cNvSpPr>
              <p:nvPr/>
            </p:nvSpPr>
            <p:spPr bwMode="auto">
              <a:xfrm>
                <a:off x="770108" y="4387967"/>
                <a:ext cx="612250" cy="326003"/>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17" name="Rectangle 316"/>
              <p:cNvSpPr/>
              <p:nvPr/>
            </p:nvSpPr>
            <p:spPr bwMode="auto">
              <a:xfrm>
                <a:off x="850386" y="4465859"/>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28" name="Group 76"/>
            <p:cNvGrpSpPr>
              <a:grpSpLocks/>
            </p:cNvGrpSpPr>
            <p:nvPr/>
          </p:nvGrpSpPr>
          <p:grpSpPr bwMode="auto">
            <a:xfrm>
              <a:off x="2381299" y="2444776"/>
              <a:ext cx="656680" cy="323174"/>
              <a:chOff x="770108" y="4387967"/>
              <a:chExt cx="612250" cy="326003"/>
            </a:xfrm>
          </p:grpSpPr>
          <p:sp>
            <p:nvSpPr>
              <p:cNvPr id="135248" name="Rectangle 115"/>
              <p:cNvSpPr>
                <a:spLocks noChangeArrowheads="1"/>
              </p:cNvSpPr>
              <p:nvPr/>
            </p:nvSpPr>
            <p:spPr bwMode="auto">
              <a:xfrm>
                <a:off x="770108" y="4387967"/>
                <a:ext cx="612250" cy="326003"/>
              </a:xfrm>
              <a:prstGeom prst="rect">
                <a:avLst/>
              </a:prstGeom>
              <a:solidFill>
                <a:srgbClr val="EFF5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41" name="Rectangle 340"/>
              <p:cNvSpPr/>
              <p:nvPr/>
            </p:nvSpPr>
            <p:spPr bwMode="auto">
              <a:xfrm>
                <a:off x="850364" y="4466247"/>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29" name="Group 78"/>
            <p:cNvGrpSpPr>
              <a:grpSpLocks/>
            </p:cNvGrpSpPr>
            <p:nvPr/>
          </p:nvGrpSpPr>
          <p:grpSpPr bwMode="auto">
            <a:xfrm>
              <a:off x="2381299" y="2791044"/>
              <a:ext cx="656680" cy="323174"/>
              <a:chOff x="770108" y="4387967"/>
              <a:chExt cx="612250" cy="326003"/>
            </a:xfrm>
          </p:grpSpPr>
          <p:sp>
            <p:nvSpPr>
              <p:cNvPr id="135246" name="Rectangle 113"/>
              <p:cNvSpPr>
                <a:spLocks noChangeArrowheads="1"/>
              </p:cNvSpPr>
              <p:nvPr/>
            </p:nvSpPr>
            <p:spPr bwMode="auto">
              <a:xfrm>
                <a:off x="770108" y="4387967"/>
                <a:ext cx="612250" cy="326003"/>
              </a:xfrm>
              <a:prstGeom prst="rect">
                <a:avLst/>
              </a:prstGeom>
              <a:solidFill>
                <a:srgbClr val="E8F0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39" name="Rectangle 338"/>
              <p:cNvSpPr/>
              <p:nvPr/>
            </p:nvSpPr>
            <p:spPr bwMode="auto">
              <a:xfrm>
                <a:off x="850364" y="4466053"/>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30" name="Group 90"/>
            <p:cNvGrpSpPr>
              <a:grpSpLocks/>
            </p:cNvGrpSpPr>
            <p:nvPr/>
          </p:nvGrpSpPr>
          <p:grpSpPr bwMode="auto">
            <a:xfrm>
              <a:off x="2381299" y="3820323"/>
              <a:ext cx="656680" cy="323174"/>
              <a:chOff x="770108" y="4378359"/>
              <a:chExt cx="612250" cy="326003"/>
            </a:xfrm>
          </p:grpSpPr>
          <p:sp>
            <p:nvSpPr>
              <p:cNvPr id="135244" name="Rectangle 111"/>
              <p:cNvSpPr>
                <a:spLocks noChangeArrowheads="1"/>
              </p:cNvSpPr>
              <p:nvPr/>
            </p:nvSpPr>
            <p:spPr bwMode="auto">
              <a:xfrm>
                <a:off x="770108" y="4378359"/>
                <a:ext cx="612250" cy="326003"/>
              </a:xfrm>
              <a:prstGeom prst="rect">
                <a:avLst/>
              </a:prstGeom>
              <a:solidFill>
                <a:srgbClr val="C8DA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37" name="Rectangle 336"/>
              <p:cNvSpPr/>
              <p:nvPr/>
            </p:nvSpPr>
            <p:spPr bwMode="auto">
              <a:xfrm>
                <a:off x="850364" y="4443052"/>
                <a:ext cx="452924" cy="201777"/>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31" name="Group 93"/>
            <p:cNvGrpSpPr>
              <a:grpSpLocks/>
            </p:cNvGrpSpPr>
            <p:nvPr/>
          </p:nvGrpSpPr>
          <p:grpSpPr bwMode="auto">
            <a:xfrm>
              <a:off x="2381299" y="3474056"/>
              <a:ext cx="656680" cy="323174"/>
              <a:chOff x="770108" y="4378359"/>
              <a:chExt cx="612250" cy="326003"/>
            </a:xfrm>
          </p:grpSpPr>
          <p:sp>
            <p:nvSpPr>
              <p:cNvPr id="135242" name="Rectangle 109"/>
              <p:cNvSpPr>
                <a:spLocks noChangeArrowheads="1"/>
              </p:cNvSpPr>
              <p:nvPr/>
            </p:nvSpPr>
            <p:spPr bwMode="auto">
              <a:xfrm>
                <a:off x="770108" y="4378359"/>
                <a:ext cx="612250" cy="326003"/>
              </a:xfrm>
              <a:prstGeom prst="rect">
                <a:avLst/>
              </a:prstGeom>
              <a:solidFill>
                <a:srgbClr val="D6E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35" name="Rectangle 334"/>
              <p:cNvSpPr/>
              <p:nvPr/>
            </p:nvSpPr>
            <p:spPr bwMode="auto">
              <a:xfrm>
                <a:off x="850364" y="4456056"/>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5232" name="Group 96"/>
            <p:cNvGrpSpPr>
              <a:grpSpLocks/>
            </p:cNvGrpSpPr>
            <p:nvPr/>
          </p:nvGrpSpPr>
          <p:grpSpPr bwMode="auto">
            <a:xfrm>
              <a:off x="2381299" y="3137312"/>
              <a:ext cx="656680" cy="323174"/>
              <a:chOff x="770108" y="4387967"/>
              <a:chExt cx="612250" cy="326003"/>
            </a:xfrm>
          </p:grpSpPr>
          <p:sp>
            <p:nvSpPr>
              <p:cNvPr id="135240" name="Rectangle 106"/>
              <p:cNvSpPr>
                <a:spLocks noChangeArrowheads="1"/>
              </p:cNvSpPr>
              <p:nvPr/>
            </p:nvSpPr>
            <p:spPr bwMode="auto">
              <a:xfrm>
                <a:off x="770108" y="4387967"/>
                <a:ext cx="612250" cy="326003"/>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33" name="Rectangle 332"/>
              <p:cNvSpPr/>
              <p:nvPr/>
            </p:nvSpPr>
            <p:spPr bwMode="auto">
              <a:xfrm>
                <a:off x="850364" y="4465859"/>
                <a:ext cx="452924" cy="16974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sp>
          <p:nvSpPr>
            <p:cNvPr id="343" name="Rectangle 342"/>
            <p:cNvSpPr/>
            <p:nvPr/>
          </p:nvSpPr>
          <p:spPr bwMode="auto">
            <a:xfrm>
              <a:off x="3053188" y="2108038"/>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4" name="Rectangle 343"/>
            <p:cNvSpPr/>
            <p:nvPr/>
          </p:nvSpPr>
          <p:spPr bwMode="auto">
            <a:xfrm>
              <a:off x="3140503" y="218582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6" name="Rectangle 345"/>
            <p:cNvSpPr/>
            <p:nvPr/>
          </p:nvSpPr>
          <p:spPr bwMode="auto">
            <a:xfrm>
              <a:off x="1700590" y="2108038"/>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7" name="Rectangle 346"/>
            <p:cNvSpPr/>
            <p:nvPr/>
          </p:nvSpPr>
          <p:spPr bwMode="auto">
            <a:xfrm>
              <a:off x="1787905" y="218582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9" name="Rectangle 348"/>
            <p:cNvSpPr/>
            <p:nvPr/>
          </p:nvSpPr>
          <p:spPr bwMode="auto">
            <a:xfrm>
              <a:off x="2381651" y="2111213"/>
              <a:ext cx="660424" cy="322264"/>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50" name="Rectangle 349"/>
            <p:cNvSpPr/>
            <p:nvPr/>
          </p:nvSpPr>
          <p:spPr bwMode="auto">
            <a:xfrm>
              <a:off x="2468967" y="2179476"/>
              <a:ext cx="485792" cy="166687"/>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5239" name="TextBox 167"/>
            <p:cNvSpPr txBox="1">
              <a:spLocks noChangeArrowheads="1"/>
            </p:cNvSpPr>
            <p:nvPr/>
          </p:nvSpPr>
          <p:spPr bwMode="auto">
            <a:xfrm>
              <a:off x="3741979" y="2100101"/>
              <a:ext cx="646393" cy="30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i="1">
                  <a:solidFill>
                    <a:srgbClr val="000000"/>
                  </a:solidFill>
                </a:rPr>
                <a:t>inputs</a:t>
              </a:r>
            </a:p>
          </p:txBody>
        </p:sp>
      </p:grpSp>
      <p:sp>
        <p:nvSpPr>
          <p:cNvPr id="352" name="Rectangle 351"/>
          <p:cNvSpPr>
            <a:spLocks noChangeArrowheads="1"/>
          </p:cNvSpPr>
          <p:nvPr/>
        </p:nvSpPr>
        <p:spPr bwMode="auto">
          <a:xfrm>
            <a:off x="3343275" y="4049713"/>
            <a:ext cx="5581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00000"/>
                </a:solidFill>
                <a:latin typeface="Arial Narrow" pitchFamily="34" charset="0"/>
              </a:rPr>
              <a:t>Problem 1: Training data cases with missing values on inputs used by a regression model are ignored.</a:t>
            </a:r>
          </a:p>
        </p:txBody>
      </p:sp>
      <p:sp>
        <p:nvSpPr>
          <p:cNvPr id="135173" name="Animation Flag"/>
          <p:cNvSpPr txBox="1">
            <a:spLocks noChangeArrowheads="1"/>
          </p:cNvSpPr>
          <p:nvPr/>
        </p:nvSpPr>
        <p:spPr bwMode="auto">
          <a:xfrm>
            <a:off x="10096501"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000000"/>
                </a:solidFill>
                <a:latin typeface="Arial" charset="0"/>
              </a:rPr>
              <a:t>...</a:t>
            </a:r>
          </a:p>
        </p:txBody>
      </p:sp>
    </p:spTree>
    <p:extLst>
      <p:ext uri="{BB962C8B-B14F-4D97-AF65-F5344CB8AC3E}">
        <p14:creationId xmlns:p14="http://schemas.microsoft.com/office/powerpoint/2010/main" val="2653386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1000"/>
                                        <p:tgtEl>
                                          <p:spTgt spid="35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10"/>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563939" y="1652589"/>
            <a:ext cx="5057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
        <p:nvSpPr>
          <p:cNvPr id="32771" name="Rectangle 4"/>
          <p:cNvSpPr>
            <a:spLocks noGrp="1" noChangeArrowheads="1"/>
          </p:cNvSpPr>
          <p:nvPr>
            <p:ph type="title"/>
          </p:nvPr>
        </p:nvSpPr>
        <p:spPr/>
        <p:txBody>
          <a:bodyPr rtlCol="0">
            <a:normAutofit/>
          </a:bodyPr>
          <a:lstStyle/>
          <a:p>
            <a:pPr>
              <a:defRPr/>
            </a:pPr>
            <a:r>
              <a:rPr lang="en-US" dirty="0"/>
              <a:t>Missing Values and Regression Modeling</a:t>
            </a:r>
          </a:p>
        </p:txBody>
      </p:sp>
      <p:grpSp>
        <p:nvGrpSpPr>
          <p:cNvPr id="2" name="Group 54"/>
          <p:cNvGrpSpPr>
            <a:grpSpLocks/>
          </p:cNvGrpSpPr>
          <p:nvPr/>
        </p:nvGrpSpPr>
        <p:grpSpPr bwMode="auto">
          <a:xfrm>
            <a:off x="3298825" y="1219200"/>
            <a:ext cx="5634038" cy="2535238"/>
            <a:chOff x="1775187" y="1711325"/>
            <a:chExt cx="5633676" cy="2535462"/>
          </a:xfrm>
        </p:grpSpPr>
        <p:sp>
          <p:nvSpPr>
            <p:cNvPr id="137222" name="Rectangle 351"/>
            <p:cNvSpPr>
              <a:spLocks noChangeArrowheads="1"/>
            </p:cNvSpPr>
            <p:nvPr/>
          </p:nvSpPr>
          <p:spPr bwMode="auto">
            <a:xfrm>
              <a:off x="1827213" y="3046413"/>
              <a:ext cx="5581650" cy="120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latin typeface="Arial Narrow" pitchFamily="34" charset="0"/>
                </a:rPr>
                <a:t>Consequence: Missing values can significantly reduce your amount of training data for regression modeling!</a:t>
              </a:r>
            </a:p>
          </p:txBody>
        </p:sp>
        <p:sp>
          <p:nvSpPr>
            <p:cNvPr id="137223" name="Text Box 10"/>
            <p:cNvSpPr txBox="1">
              <a:spLocks noChangeArrowheads="1"/>
            </p:cNvSpPr>
            <p:nvPr/>
          </p:nvSpPr>
          <p:spPr bwMode="auto">
            <a:xfrm>
              <a:off x="1775187" y="1711325"/>
              <a:ext cx="1512203" cy="4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000" b="1" i="1">
                  <a:solidFill>
                    <a:srgbClr val="F5F4ED"/>
                  </a:solidFill>
                  <a:latin typeface="Arial Narrow" pitchFamily="34" charset="0"/>
                </a:rPr>
                <a:t>Training Data</a:t>
              </a:r>
            </a:p>
          </p:txBody>
        </p:sp>
        <p:grpSp>
          <p:nvGrpSpPr>
            <p:cNvPr id="137224" name="Group 53"/>
            <p:cNvGrpSpPr>
              <a:grpSpLocks/>
            </p:cNvGrpSpPr>
            <p:nvPr/>
          </p:nvGrpSpPr>
          <p:grpSpPr bwMode="auto">
            <a:xfrm>
              <a:off x="1838348" y="2074877"/>
              <a:ext cx="5499078" cy="696939"/>
              <a:chOff x="1838348" y="2074877"/>
              <a:chExt cx="5499078" cy="696939"/>
            </a:xfrm>
          </p:grpSpPr>
          <p:sp>
            <p:nvSpPr>
              <p:cNvPr id="147" name="Rectangle 3"/>
              <p:cNvSpPr>
                <a:spLocks noChangeArrowheads="1"/>
              </p:cNvSpPr>
              <p:nvPr/>
            </p:nvSpPr>
            <p:spPr bwMode="auto">
              <a:xfrm>
                <a:off x="1838683" y="2074895"/>
                <a:ext cx="4793942" cy="696974"/>
              </a:xfrm>
              <a:prstGeom prst="rect">
                <a:avLst/>
              </a:prstGeom>
              <a:solidFill>
                <a:schemeClr val="bg2">
                  <a:lumMod val="40000"/>
                  <a:lumOff val="60000"/>
                </a:schemeClr>
              </a:solidFill>
              <a:ln w="3175">
                <a:solidFill>
                  <a:schemeClr val="tx1"/>
                </a:solidFill>
                <a:miter lim="800000"/>
                <a:headEnd/>
                <a:tailEnd/>
              </a:ln>
              <a:effectLst/>
            </p:spPr>
            <p:txBody>
              <a:bodyPr wrap="none" anchor="ctr"/>
              <a:lstStyle/>
              <a:p>
                <a:pPr algn="ctr">
                  <a:defRPr/>
                </a:pPr>
                <a:endParaRPr lang="en-US" dirty="0">
                  <a:solidFill>
                    <a:prstClr val="black"/>
                  </a:solidFill>
                  <a:latin typeface="Arial"/>
                </a:endParaRPr>
              </a:p>
            </p:txBody>
          </p:sp>
          <p:sp>
            <p:nvSpPr>
              <p:cNvPr id="148" name="Rectangle 3"/>
              <p:cNvSpPr>
                <a:spLocks noChangeArrowheads="1"/>
              </p:cNvSpPr>
              <p:nvPr/>
            </p:nvSpPr>
            <p:spPr bwMode="auto">
              <a:xfrm>
                <a:off x="6634213" y="2074895"/>
                <a:ext cx="703217" cy="696974"/>
              </a:xfrm>
              <a:prstGeom prst="rect">
                <a:avLst/>
              </a:prstGeom>
              <a:solidFill>
                <a:schemeClr val="bg2">
                  <a:lumMod val="40000"/>
                  <a:lumOff val="60000"/>
                </a:schemeClr>
              </a:solidFill>
              <a:ln w="3175">
                <a:solidFill>
                  <a:schemeClr val="tx1"/>
                </a:solidFill>
                <a:miter lim="800000"/>
                <a:headEnd/>
                <a:tailEnd/>
              </a:ln>
              <a:effectLst/>
            </p:spPr>
            <p:txBody>
              <a:bodyPr wrap="none" anchor="ctr"/>
              <a:lstStyle/>
              <a:p>
                <a:pPr algn="ctr">
                  <a:defRPr/>
                </a:pPr>
                <a:endParaRPr lang="en-US" dirty="0">
                  <a:solidFill>
                    <a:prstClr val="black"/>
                  </a:solidFill>
                  <a:latin typeface="Arial"/>
                </a:endParaRPr>
              </a:p>
            </p:txBody>
          </p:sp>
          <p:grpSp>
            <p:nvGrpSpPr>
              <p:cNvPr id="137227" name="Group 145"/>
              <p:cNvGrpSpPr>
                <a:grpSpLocks/>
              </p:cNvGrpSpPr>
              <p:nvPr/>
            </p:nvGrpSpPr>
            <p:grpSpPr bwMode="auto">
              <a:xfrm>
                <a:off x="1873250" y="2438400"/>
                <a:ext cx="5448300" cy="325438"/>
                <a:chOff x="1692979" y="3136111"/>
                <a:chExt cx="5447309" cy="326452"/>
              </a:xfrm>
            </p:grpSpPr>
            <p:sp>
              <p:nvSpPr>
                <p:cNvPr id="137247" name="Rectangle 144"/>
                <p:cNvSpPr>
                  <a:spLocks noChangeArrowheads="1"/>
                </p:cNvSpPr>
                <p:nvPr/>
              </p:nvSpPr>
              <p:spPr bwMode="auto">
                <a:xfrm>
                  <a:off x="6483608" y="3136111"/>
                  <a:ext cx="656680" cy="323472"/>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48" name="Rectangle 247"/>
                <p:cNvSpPr/>
                <p:nvPr/>
              </p:nvSpPr>
              <p:spPr bwMode="auto">
                <a:xfrm>
                  <a:off x="6567348" y="3214213"/>
                  <a:ext cx="488830" cy="167221"/>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nvGrpSpPr>
                <p:cNvPr id="137249" name="Group 96"/>
                <p:cNvGrpSpPr>
                  <a:grpSpLocks/>
                </p:cNvGrpSpPr>
                <p:nvPr/>
              </p:nvGrpSpPr>
              <p:grpSpPr bwMode="auto">
                <a:xfrm>
                  <a:off x="1692979" y="3137939"/>
                  <a:ext cx="656680" cy="323472"/>
                  <a:chOff x="770108" y="4387967"/>
                  <a:chExt cx="612250" cy="326003"/>
                </a:xfrm>
              </p:grpSpPr>
              <p:sp>
                <p:nvSpPr>
                  <p:cNvPr id="137268" name="Rectangle 97"/>
                  <p:cNvSpPr>
                    <a:spLocks noChangeArrowheads="1"/>
                  </p:cNvSpPr>
                  <p:nvPr/>
                </p:nvSpPr>
                <p:spPr bwMode="auto">
                  <a:xfrm>
                    <a:off x="770108" y="4387967"/>
                    <a:ext cx="612250" cy="326003"/>
                  </a:xfrm>
                  <a:prstGeom prst="rect">
                    <a:avLst/>
                  </a:prstGeom>
                  <a:solidFill>
                    <a:srgbClr val="EAF1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28" name="Rectangle 227"/>
                  <p:cNvSpPr/>
                  <p:nvPr/>
                </p:nvSpPr>
                <p:spPr bwMode="auto">
                  <a:xfrm>
                    <a:off x="850345" y="4466442"/>
                    <a:ext cx="452796" cy="168530"/>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7250" name="Group 96"/>
                <p:cNvGrpSpPr>
                  <a:grpSpLocks/>
                </p:cNvGrpSpPr>
                <p:nvPr/>
              </p:nvGrpSpPr>
              <p:grpSpPr bwMode="auto">
                <a:xfrm>
                  <a:off x="5095863" y="3136367"/>
                  <a:ext cx="656680" cy="323472"/>
                  <a:chOff x="770108" y="4387967"/>
                  <a:chExt cx="612250" cy="326003"/>
                </a:xfrm>
              </p:grpSpPr>
              <p:sp>
                <p:nvSpPr>
                  <p:cNvPr id="137266" name="Rectangle 144"/>
                  <p:cNvSpPr>
                    <a:spLocks noChangeArrowheads="1"/>
                  </p:cNvSpPr>
                  <p:nvPr/>
                </p:nvSpPr>
                <p:spPr bwMode="auto">
                  <a:xfrm>
                    <a:off x="770108" y="4387967"/>
                    <a:ext cx="612250" cy="326003"/>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183" name="Rectangle 182"/>
                  <p:cNvSpPr/>
                  <p:nvPr/>
                </p:nvSpPr>
                <p:spPr bwMode="auto">
                  <a:xfrm>
                    <a:off x="850231" y="4466422"/>
                    <a:ext cx="452796" cy="16852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7251" name="Group 96"/>
                <p:cNvGrpSpPr>
                  <a:grpSpLocks/>
                </p:cNvGrpSpPr>
                <p:nvPr/>
              </p:nvGrpSpPr>
              <p:grpSpPr bwMode="auto">
                <a:xfrm>
                  <a:off x="5768238" y="3139091"/>
                  <a:ext cx="656680" cy="323472"/>
                  <a:chOff x="770108" y="4387967"/>
                  <a:chExt cx="612250" cy="326003"/>
                </a:xfrm>
              </p:grpSpPr>
              <p:sp>
                <p:nvSpPr>
                  <p:cNvPr id="137264" name="Rectangle 144"/>
                  <p:cNvSpPr>
                    <a:spLocks noChangeArrowheads="1"/>
                  </p:cNvSpPr>
                  <p:nvPr/>
                </p:nvSpPr>
                <p:spPr bwMode="auto">
                  <a:xfrm>
                    <a:off x="770108" y="4387967"/>
                    <a:ext cx="612250" cy="326003"/>
                  </a:xfrm>
                  <a:prstGeom prst="rect">
                    <a:avLst/>
                  </a:prstGeom>
                  <a:solidFill>
                    <a:srgbClr val="BFD4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60" name="Rectangle 259"/>
                  <p:cNvSpPr/>
                  <p:nvPr/>
                </p:nvSpPr>
                <p:spPr bwMode="auto">
                  <a:xfrm>
                    <a:off x="850753" y="4466887"/>
                    <a:ext cx="451317" cy="168529"/>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7252" name="Group 96"/>
                <p:cNvGrpSpPr>
                  <a:grpSpLocks/>
                </p:cNvGrpSpPr>
                <p:nvPr/>
              </p:nvGrpSpPr>
              <p:grpSpPr bwMode="auto">
                <a:xfrm>
                  <a:off x="4417067" y="3137312"/>
                  <a:ext cx="656680" cy="323174"/>
                  <a:chOff x="770108" y="4387967"/>
                  <a:chExt cx="612250" cy="326003"/>
                </a:xfrm>
              </p:grpSpPr>
              <p:sp>
                <p:nvSpPr>
                  <p:cNvPr id="137262" name="Rectangle 123"/>
                  <p:cNvSpPr>
                    <a:spLocks noChangeArrowheads="1"/>
                  </p:cNvSpPr>
                  <p:nvPr/>
                </p:nvSpPr>
                <p:spPr bwMode="auto">
                  <a:xfrm>
                    <a:off x="770108" y="4387967"/>
                    <a:ext cx="612250" cy="326003"/>
                  </a:xfrm>
                  <a:prstGeom prst="rect">
                    <a:avLst/>
                  </a:prstGeom>
                  <a:solidFill>
                    <a:srgbClr val="C8D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79" name="Rectangle 278"/>
                  <p:cNvSpPr/>
                  <p:nvPr/>
                </p:nvSpPr>
                <p:spPr bwMode="auto">
                  <a:xfrm>
                    <a:off x="849777" y="4467147"/>
                    <a:ext cx="452796" cy="168686"/>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7253" name="Group 96"/>
                <p:cNvGrpSpPr>
                  <a:grpSpLocks/>
                </p:cNvGrpSpPr>
                <p:nvPr/>
              </p:nvGrpSpPr>
              <p:grpSpPr bwMode="auto">
                <a:xfrm>
                  <a:off x="3740792" y="3137312"/>
                  <a:ext cx="656680" cy="323174"/>
                  <a:chOff x="770108" y="4387967"/>
                  <a:chExt cx="612250" cy="326003"/>
                </a:xfrm>
              </p:grpSpPr>
              <p:sp>
                <p:nvSpPr>
                  <p:cNvPr id="137260" name="Rectangle 123"/>
                  <p:cNvSpPr>
                    <a:spLocks noChangeArrowheads="1"/>
                  </p:cNvSpPr>
                  <p:nvPr/>
                </p:nvSpPr>
                <p:spPr bwMode="auto">
                  <a:xfrm>
                    <a:off x="770108" y="4387967"/>
                    <a:ext cx="612250" cy="326003"/>
                  </a:xfrm>
                  <a:prstGeom prst="rect">
                    <a:avLst/>
                  </a:prstGeom>
                  <a:solidFill>
                    <a:srgbClr val="D2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295" name="Rectangle 294"/>
                  <p:cNvSpPr/>
                  <p:nvPr/>
                </p:nvSpPr>
                <p:spPr bwMode="auto">
                  <a:xfrm>
                    <a:off x="849933" y="4467147"/>
                    <a:ext cx="452796" cy="168686"/>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7254" name="Group 96"/>
                <p:cNvGrpSpPr>
                  <a:grpSpLocks/>
                </p:cNvGrpSpPr>
                <p:nvPr/>
              </p:nvGrpSpPr>
              <p:grpSpPr bwMode="auto">
                <a:xfrm>
                  <a:off x="3067099" y="3137312"/>
                  <a:ext cx="656680" cy="323174"/>
                  <a:chOff x="770108" y="4387967"/>
                  <a:chExt cx="612250" cy="326003"/>
                </a:xfrm>
              </p:grpSpPr>
              <p:sp>
                <p:nvSpPr>
                  <p:cNvPr id="137258" name="Rectangle 106"/>
                  <p:cNvSpPr>
                    <a:spLocks noChangeArrowheads="1"/>
                  </p:cNvSpPr>
                  <p:nvPr/>
                </p:nvSpPr>
                <p:spPr bwMode="auto">
                  <a:xfrm>
                    <a:off x="770108" y="4387967"/>
                    <a:ext cx="612250" cy="326003"/>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17" name="Rectangle 316"/>
                  <p:cNvSpPr/>
                  <p:nvPr/>
                </p:nvSpPr>
                <p:spPr bwMode="auto">
                  <a:xfrm>
                    <a:off x="850641" y="4467147"/>
                    <a:ext cx="451317" cy="168686"/>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nvGrpSpPr>
                <p:cNvPr id="137255" name="Group 96"/>
                <p:cNvGrpSpPr>
                  <a:grpSpLocks/>
                </p:cNvGrpSpPr>
                <p:nvPr/>
              </p:nvGrpSpPr>
              <p:grpSpPr bwMode="auto">
                <a:xfrm>
                  <a:off x="2381299" y="3137312"/>
                  <a:ext cx="656680" cy="323174"/>
                  <a:chOff x="770108" y="4387967"/>
                  <a:chExt cx="612250" cy="326003"/>
                </a:xfrm>
              </p:grpSpPr>
              <p:sp>
                <p:nvSpPr>
                  <p:cNvPr id="137256" name="Rectangle 106"/>
                  <p:cNvSpPr>
                    <a:spLocks noChangeArrowheads="1"/>
                  </p:cNvSpPr>
                  <p:nvPr/>
                </p:nvSpPr>
                <p:spPr bwMode="auto">
                  <a:xfrm>
                    <a:off x="770108" y="4387967"/>
                    <a:ext cx="612250" cy="326003"/>
                  </a:xfrm>
                  <a:prstGeom prst="rect">
                    <a:avLst/>
                  </a:prstGeom>
                  <a:solidFill>
                    <a:srgbClr val="E1EBFF"/>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2400">
                      <a:solidFill>
                        <a:srgbClr val="000000"/>
                      </a:solidFill>
                      <a:latin typeface="Arial" charset="0"/>
                    </a:endParaRPr>
                  </a:p>
                </p:txBody>
              </p:sp>
              <p:sp>
                <p:nvSpPr>
                  <p:cNvPr id="333" name="Rectangle 332"/>
                  <p:cNvSpPr/>
                  <p:nvPr/>
                </p:nvSpPr>
                <p:spPr bwMode="auto">
                  <a:xfrm>
                    <a:off x="850798" y="4467147"/>
                    <a:ext cx="451317" cy="168686"/>
                  </a:xfrm>
                  <a:prstGeom prst="rect">
                    <a:avLst/>
                  </a:prstGeom>
                  <a:solidFill>
                    <a:schemeClr val="tx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grpSp>
          </p:grpSp>
          <p:grpSp>
            <p:nvGrpSpPr>
              <p:cNvPr id="137228" name="Group 149"/>
              <p:cNvGrpSpPr>
                <a:grpSpLocks/>
              </p:cNvGrpSpPr>
              <p:nvPr/>
            </p:nvGrpSpPr>
            <p:grpSpPr bwMode="auto">
              <a:xfrm>
                <a:off x="1881211" y="2079638"/>
                <a:ext cx="5443606" cy="354028"/>
                <a:chOff x="1881211" y="2079638"/>
                <a:chExt cx="5443606" cy="354028"/>
              </a:xfrm>
            </p:grpSpPr>
            <p:sp>
              <p:nvSpPr>
                <p:cNvPr id="249" name="Rectangle 248"/>
                <p:cNvSpPr/>
                <p:nvPr/>
              </p:nvSpPr>
              <p:spPr bwMode="auto">
                <a:xfrm>
                  <a:off x="6659612" y="2098709"/>
                  <a:ext cx="658770"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250" name="Rectangle 249"/>
                <p:cNvSpPr/>
                <p:nvPr/>
              </p:nvSpPr>
              <p:spPr bwMode="auto">
                <a:xfrm>
                  <a:off x="6745331" y="2174915"/>
                  <a:ext cx="487331" cy="168290"/>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7231" name="TextBox 250"/>
                <p:cNvSpPr txBox="1">
                  <a:spLocks noChangeArrowheads="1"/>
                </p:cNvSpPr>
                <p:nvPr/>
              </p:nvSpPr>
              <p:spPr bwMode="auto">
                <a:xfrm>
                  <a:off x="6678617" y="2079638"/>
                  <a:ext cx="646200" cy="30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i="1">
                      <a:solidFill>
                        <a:srgbClr val="FFFFFF"/>
                      </a:solidFill>
                    </a:rPr>
                    <a:t>target</a:t>
                  </a:r>
                </a:p>
              </p:txBody>
            </p:sp>
            <p:sp>
              <p:nvSpPr>
                <p:cNvPr id="169" name="Rectangle 168"/>
                <p:cNvSpPr/>
                <p:nvPr/>
              </p:nvSpPr>
              <p:spPr bwMode="auto">
                <a:xfrm>
                  <a:off x="5272226" y="2108235"/>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70" name="Rectangle 169"/>
                <p:cNvSpPr/>
                <p:nvPr/>
              </p:nvSpPr>
              <p:spPr bwMode="auto">
                <a:xfrm>
                  <a:off x="5359532" y="218602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270" name="Rectangle 269"/>
                <p:cNvSpPr/>
                <p:nvPr/>
              </p:nvSpPr>
              <p:spPr bwMode="auto">
                <a:xfrm>
                  <a:off x="5954807" y="2111410"/>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271" name="Rectangle 270"/>
                <p:cNvSpPr/>
                <p:nvPr/>
              </p:nvSpPr>
              <p:spPr bwMode="auto">
                <a:xfrm>
                  <a:off x="6042113" y="217967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5" name="Rectangle 304"/>
                <p:cNvSpPr/>
                <p:nvPr/>
              </p:nvSpPr>
              <p:spPr bwMode="auto">
                <a:xfrm>
                  <a:off x="3919762" y="2108235"/>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6" name="Rectangle 305"/>
                <p:cNvSpPr/>
                <p:nvPr/>
              </p:nvSpPr>
              <p:spPr bwMode="auto">
                <a:xfrm>
                  <a:off x="4007069" y="218602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8" name="Rectangle 307"/>
                <p:cNvSpPr/>
                <p:nvPr/>
              </p:nvSpPr>
              <p:spPr bwMode="auto">
                <a:xfrm>
                  <a:off x="4602344" y="2111410"/>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09" name="Rectangle 308"/>
                <p:cNvSpPr/>
                <p:nvPr/>
              </p:nvSpPr>
              <p:spPr bwMode="auto">
                <a:xfrm>
                  <a:off x="4689650" y="217967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3" name="Rectangle 342"/>
                <p:cNvSpPr/>
                <p:nvPr/>
              </p:nvSpPr>
              <p:spPr bwMode="auto">
                <a:xfrm>
                  <a:off x="3234006" y="2108235"/>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4" name="Rectangle 343"/>
                <p:cNvSpPr/>
                <p:nvPr/>
              </p:nvSpPr>
              <p:spPr bwMode="auto">
                <a:xfrm>
                  <a:off x="3321313" y="218602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6" name="Rectangle 345"/>
                <p:cNvSpPr/>
                <p:nvPr/>
              </p:nvSpPr>
              <p:spPr bwMode="auto">
                <a:xfrm>
                  <a:off x="1881543" y="2108235"/>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7" name="Rectangle 346"/>
                <p:cNvSpPr/>
                <p:nvPr/>
              </p:nvSpPr>
              <p:spPr bwMode="auto">
                <a:xfrm>
                  <a:off x="1968849" y="218602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49" name="Rectangle 348"/>
                <p:cNvSpPr/>
                <p:nvPr/>
              </p:nvSpPr>
              <p:spPr bwMode="auto">
                <a:xfrm>
                  <a:off x="2564124" y="2111410"/>
                  <a:ext cx="660358" cy="322291"/>
                </a:xfrm>
                <a:prstGeom prst="rect">
                  <a:avLst/>
                </a:prstGeom>
                <a:solidFill>
                  <a:schemeClr val="bg2">
                    <a:lumMod val="60000"/>
                    <a:lumOff val="4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350" name="Rectangle 349"/>
                <p:cNvSpPr/>
                <p:nvPr/>
              </p:nvSpPr>
              <p:spPr bwMode="auto">
                <a:xfrm>
                  <a:off x="2651431" y="2179679"/>
                  <a:ext cx="485744" cy="166702"/>
                </a:xfrm>
                <a:prstGeom prst="rect">
                  <a:avLst/>
                </a:prstGeom>
                <a:solidFill>
                  <a:schemeClr val="bg2">
                    <a:lumMod val="40000"/>
                    <a:lumOff val="60000"/>
                  </a:schemeClr>
                </a:solidFill>
                <a:ln w="38100" cap="flat" cmpd="sng" algn="ctr">
                  <a:noFill/>
                  <a:prstDash val="solid"/>
                  <a:round/>
                  <a:headEnd type="none" w="med" len="med"/>
                  <a:tailEnd type="none" w="med" len="med"/>
                </a:ln>
                <a:effectLst/>
              </p:spPr>
              <p:txBody>
                <a:bodyPr lIns="88900" tIns="88900" rIns="88900" bIns="88900"/>
                <a:lstStyle/>
                <a:p>
                  <a:pPr algn="ctr">
                    <a:defRPr/>
                  </a:pPr>
                  <a:endParaRPr lang="en-US" dirty="0">
                    <a:solidFill>
                      <a:prstClr val="black"/>
                    </a:solidFill>
                    <a:latin typeface="Arial"/>
                  </a:endParaRPr>
                </a:p>
              </p:txBody>
            </p:sp>
            <p:sp>
              <p:nvSpPr>
                <p:cNvPr id="137246" name="TextBox 167"/>
                <p:cNvSpPr txBox="1">
                  <a:spLocks noChangeArrowheads="1"/>
                </p:cNvSpPr>
                <p:nvPr/>
              </p:nvSpPr>
              <p:spPr bwMode="auto">
                <a:xfrm>
                  <a:off x="3922728" y="2100277"/>
                  <a:ext cx="646328" cy="30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i="1">
                      <a:solidFill>
                        <a:srgbClr val="FFFFFF"/>
                      </a:solidFill>
                    </a:rPr>
                    <a:t>inputs</a:t>
                  </a:r>
                </a:p>
              </p:txBody>
            </p:sp>
          </p:grpSp>
        </p:grpSp>
      </p:grpSp>
      <p:sp>
        <p:nvSpPr>
          <p:cNvPr id="137221" name="Animation Flag"/>
          <p:cNvSpPr txBox="1">
            <a:spLocks noChangeArrowheads="1"/>
          </p:cNvSpPr>
          <p:nvPr/>
        </p:nvSpPr>
        <p:spPr bwMode="auto">
          <a:xfrm>
            <a:off x="10096501"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000000"/>
                </a:solidFill>
                <a:latin typeface="Arial" charset="0"/>
              </a:rPr>
              <a:t>...</a:t>
            </a:r>
          </a:p>
        </p:txBody>
      </p:sp>
    </p:spTree>
    <p:extLst>
      <p:ext uri="{BB962C8B-B14F-4D97-AF65-F5344CB8AC3E}">
        <p14:creationId xmlns:p14="http://schemas.microsoft.com/office/powerpoint/2010/main" val="2908915670"/>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xit" presetSubtype="2" fill="hold" nodeType="withEffect">
                                  <p:stCondLst>
                                    <p:cond delay="0"/>
                                  </p:stCondLst>
                                  <p:childTnLst>
                                    <p:animEffect transition="out" filter="wipe(right)">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pPr eaLnBrk="1" hangingPunct="1"/>
            <a:r>
              <a:rPr lang="en-US" altLang="en-US"/>
              <a:t>Missing Value Imputation</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318584568"/>
              </p:ext>
            </p:extLst>
          </p:nvPr>
        </p:nvGraphicFramePr>
        <p:xfrm>
          <a:off x="2057401" y="1219200"/>
          <a:ext cx="6934201" cy="326108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886201">
                  <a:extLst>
                    <a:ext uri="{9D8B030D-6E8A-4147-A177-3AD203B41FA5}">
                      <a16:colId xmlns:a16="http://schemas.microsoft.com/office/drawing/2014/main" val="20002"/>
                    </a:ext>
                  </a:extLst>
                </a:gridCol>
              </a:tblGrid>
              <a:tr h="960010">
                <a:tc>
                  <a:txBody>
                    <a:bodyPr/>
                    <a:lstStyle/>
                    <a:p>
                      <a:r>
                        <a:rPr lang="en-US" sz="1900" dirty="0"/>
                        <a:t>Independent</a:t>
                      </a:r>
                      <a:r>
                        <a:rPr lang="en-US" sz="1900" baseline="0" dirty="0"/>
                        <a:t> variable type</a:t>
                      </a:r>
                      <a:endParaRPr lang="en-US" sz="1900" dirty="0"/>
                    </a:p>
                  </a:txBody>
                  <a:tcPr marT="45706" marB="45706"/>
                </a:tc>
                <a:tc>
                  <a:txBody>
                    <a:bodyPr/>
                    <a:lstStyle/>
                    <a:p>
                      <a:r>
                        <a:rPr lang="en-US" sz="1900" dirty="0"/>
                        <a:t>Method </a:t>
                      </a:r>
                    </a:p>
                  </a:txBody>
                  <a:tcPr marT="45706" marB="45706"/>
                </a:tc>
                <a:extLst>
                  <a:ext uri="{0D108BD9-81ED-4DB2-BD59-A6C34878D82A}">
                    <a16:rowId xmlns:a16="http://schemas.microsoft.com/office/drawing/2014/main" val="10000"/>
                  </a:ext>
                </a:extLst>
              </a:tr>
              <a:tr h="670477">
                <a:tc>
                  <a:txBody>
                    <a:bodyPr/>
                    <a:lstStyle/>
                    <a:p>
                      <a:r>
                        <a:rPr lang="en-US" sz="1900" dirty="0"/>
                        <a:t>Categorical (including</a:t>
                      </a:r>
                      <a:r>
                        <a:rPr lang="en-US" sz="1900" baseline="0" dirty="0"/>
                        <a:t> binary</a:t>
                      </a:r>
                      <a:r>
                        <a:rPr lang="en-US" sz="1900" dirty="0"/>
                        <a:t>), Nominal</a:t>
                      </a:r>
                    </a:p>
                  </a:txBody>
                  <a:tcPr marT="45706" marB="45706"/>
                </a:tc>
                <a:tc>
                  <a:txBody>
                    <a:bodyPr/>
                    <a:lstStyle/>
                    <a:p>
                      <a:r>
                        <a:rPr lang="en-US" sz="1900" dirty="0"/>
                        <a:t>Treat missing as a category, dummy coding</a:t>
                      </a:r>
                    </a:p>
                  </a:txBody>
                  <a:tcPr marT="45706" marB="45706"/>
                </a:tc>
                <a:extLst>
                  <a:ext uri="{0D108BD9-81ED-4DB2-BD59-A6C34878D82A}">
                    <a16:rowId xmlns:a16="http://schemas.microsoft.com/office/drawing/2014/main" val="10001"/>
                  </a:ext>
                </a:extLst>
              </a:tr>
              <a:tr h="9600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t>Ordinal</a:t>
                      </a:r>
                      <a:r>
                        <a:rPr lang="en-US" sz="1900" baseline="0" dirty="0"/>
                        <a:t> (levels)</a:t>
                      </a:r>
                    </a:p>
                  </a:txBody>
                  <a:tcPr marT="45706" marB="45706"/>
                </a:tc>
                <a:tc>
                  <a:txBody>
                    <a:bodyPr/>
                    <a:lstStyle/>
                    <a:p>
                      <a:r>
                        <a:rPr lang="en-US" sz="1900" dirty="0"/>
                        <a:t>Treat</a:t>
                      </a:r>
                      <a:r>
                        <a:rPr lang="en-US" sz="1900" baseline="0" dirty="0"/>
                        <a:t> missing as a new category dummy coding</a:t>
                      </a:r>
                      <a:endParaRPr lang="en-US" sz="1900" dirty="0"/>
                    </a:p>
                  </a:txBody>
                  <a:tcPr marT="45706" marB="45706"/>
                </a:tc>
                <a:extLst>
                  <a:ext uri="{0D108BD9-81ED-4DB2-BD59-A6C34878D82A}">
                    <a16:rowId xmlns:a16="http://schemas.microsoft.com/office/drawing/2014/main" val="10003"/>
                  </a:ext>
                </a:extLst>
              </a:tr>
              <a:tr h="670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t>Ordinal</a:t>
                      </a:r>
                      <a:r>
                        <a:rPr lang="en-US" sz="1900" baseline="0" dirty="0"/>
                        <a:t> (count), </a:t>
                      </a:r>
                      <a:r>
                        <a:rPr lang="en-US" sz="1900" dirty="0"/>
                        <a:t>Continuous</a:t>
                      </a:r>
                    </a:p>
                  </a:txBody>
                  <a:tcPr marT="45706" marB="4570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t>Mean</a:t>
                      </a:r>
                      <a:r>
                        <a:rPr lang="en-US" sz="1900" baseline="0" dirty="0"/>
                        <a:t> value and add an indicator variable</a:t>
                      </a:r>
                      <a:endParaRPr lang="en-US" sz="1900" dirty="0"/>
                    </a:p>
                  </a:txBody>
                  <a:tcPr marT="45706" marB="4570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74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71AD-D92F-4F25-93B7-33CCAB709498}"/>
              </a:ext>
            </a:extLst>
          </p:cNvPr>
          <p:cNvSpPr>
            <a:spLocks noGrp="1"/>
          </p:cNvSpPr>
          <p:nvPr>
            <p:ph type="title"/>
          </p:nvPr>
        </p:nvSpPr>
        <p:spPr/>
        <p:txBody>
          <a:bodyPr/>
          <a:lstStyle/>
          <a:p>
            <a:r>
              <a:rPr lang="en-US" dirty="0"/>
              <a:t>Step 3 Data splitting</a:t>
            </a:r>
          </a:p>
        </p:txBody>
      </p:sp>
      <p:sp>
        <p:nvSpPr>
          <p:cNvPr id="3" name="Content Placeholder 2">
            <a:extLst>
              <a:ext uri="{FF2B5EF4-FFF2-40B4-BE49-F238E27FC236}">
                <a16:creationId xmlns:a16="http://schemas.microsoft.com/office/drawing/2014/main" id="{CFB702D9-AA5B-4021-95F1-3D06399C3D9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1774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457201"/>
            <a:ext cx="6400800" cy="461665"/>
          </a:xfrm>
          <a:prstGeom prst="rect">
            <a:avLst/>
          </a:prstGeom>
          <a:noFill/>
        </p:spPr>
        <p:txBody>
          <a:bodyPr wrap="square" rtlCol="0">
            <a:spAutoFit/>
          </a:bodyPr>
          <a:lstStyle/>
          <a:p>
            <a:r>
              <a:rPr lang="en-US" sz="2400" b="1" dirty="0"/>
              <a:t>Validation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707" y="1524000"/>
            <a:ext cx="8935718"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64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685801"/>
            <a:ext cx="5562600" cy="584775"/>
          </a:xfrm>
          <a:prstGeom prst="rect">
            <a:avLst/>
          </a:prstGeom>
          <a:noFill/>
        </p:spPr>
        <p:txBody>
          <a:bodyPr wrap="square" rtlCol="0">
            <a:spAutoFit/>
          </a:bodyPr>
          <a:lstStyle/>
          <a:p>
            <a:pPr algn="ctr"/>
            <a:r>
              <a:rPr lang="en-US" sz="3200" dirty="0"/>
              <a:t>Uses of validation</a:t>
            </a:r>
          </a:p>
        </p:txBody>
      </p:sp>
      <p:sp>
        <p:nvSpPr>
          <p:cNvPr id="3" name="Rectangle 2"/>
          <p:cNvSpPr/>
          <p:nvPr/>
        </p:nvSpPr>
        <p:spPr>
          <a:xfrm>
            <a:off x="2057400" y="1600201"/>
            <a:ext cx="7315200" cy="1569660"/>
          </a:xfrm>
          <a:prstGeom prst="rect">
            <a:avLst/>
          </a:prstGeom>
        </p:spPr>
        <p:txBody>
          <a:bodyPr wrap="square">
            <a:spAutoFit/>
          </a:bodyPr>
          <a:lstStyle/>
          <a:p>
            <a:pPr marL="342900" indent="-342900">
              <a:buAutoNum type="arabicPeriod"/>
            </a:pPr>
            <a:r>
              <a:rPr lang="en-US" sz="3200" dirty="0"/>
              <a:t>Select models.</a:t>
            </a:r>
          </a:p>
          <a:p>
            <a:pPr marL="342900" indent="-342900">
              <a:buAutoNum type="arabicPeriod"/>
            </a:pPr>
            <a:r>
              <a:rPr lang="en-US" sz="3200" dirty="0"/>
              <a:t>Select variables.</a:t>
            </a:r>
          </a:p>
          <a:p>
            <a:pPr marL="342900" indent="-342900">
              <a:buAutoNum type="arabicPeriod"/>
            </a:pPr>
            <a:r>
              <a:rPr lang="en-US" sz="3200" dirty="0"/>
              <a:t>Tune algorithm hyperparameter.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1219200"/>
            <a:ext cx="662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dataset</a:t>
            </a:r>
          </a:p>
        </p:txBody>
      </p:sp>
      <p:sp>
        <p:nvSpPr>
          <p:cNvPr id="3" name="TextBox 2"/>
          <p:cNvSpPr txBox="1"/>
          <p:nvPr/>
        </p:nvSpPr>
        <p:spPr>
          <a:xfrm>
            <a:off x="2667000" y="2667001"/>
            <a:ext cx="7086600" cy="3108543"/>
          </a:xfrm>
          <a:prstGeom prst="rect">
            <a:avLst/>
          </a:prstGeom>
          <a:noFill/>
        </p:spPr>
        <p:txBody>
          <a:bodyPr wrap="square" rtlCol="0">
            <a:spAutoFit/>
          </a:bodyPr>
          <a:lstStyle/>
          <a:p>
            <a:r>
              <a:rPr lang="en-US" sz="2800" dirty="0"/>
              <a:t> The test set is used for  estimating final model (the model which was selected by selection process) prediction error.</a:t>
            </a:r>
          </a:p>
          <a:p>
            <a:endParaRPr lang="en-US" sz="2800" dirty="0"/>
          </a:p>
          <a:p>
            <a:r>
              <a:rPr lang="en-US" sz="2800" dirty="0"/>
              <a:t>Why?: Validation dataset is often “contaminated” during selection/tuning process</a:t>
            </a:r>
          </a:p>
        </p:txBody>
      </p:sp>
    </p:spTree>
    <p:extLst>
      <p:ext uri="{BB962C8B-B14F-4D97-AF65-F5344CB8AC3E}">
        <p14:creationId xmlns:p14="http://schemas.microsoft.com/office/powerpoint/2010/main" val="52121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71AD-D92F-4F25-93B7-33CCAB709498}"/>
              </a:ext>
            </a:extLst>
          </p:cNvPr>
          <p:cNvSpPr>
            <a:spLocks noGrp="1"/>
          </p:cNvSpPr>
          <p:nvPr>
            <p:ph type="title"/>
          </p:nvPr>
        </p:nvSpPr>
        <p:spPr/>
        <p:txBody>
          <a:bodyPr/>
          <a:lstStyle/>
          <a:p>
            <a:r>
              <a:rPr lang="en-US" dirty="0"/>
              <a:t>Step 4 Variable selection</a:t>
            </a:r>
          </a:p>
        </p:txBody>
      </p:sp>
      <p:sp>
        <p:nvSpPr>
          <p:cNvPr id="3" name="Content Placeholder 2">
            <a:extLst>
              <a:ext uri="{FF2B5EF4-FFF2-40B4-BE49-F238E27FC236}">
                <a16:creationId xmlns:a16="http://schemas.microsoft.com/office/drawing/2014/main" id="{CFB702D9-AA5B-4021-95F1-3D06399C3D94}"/>
              </a:ext>
            </a:extLst>
          </p:cNvPr>
          <p:cNvSpPr>
            <a:spLocks noGrp="1"/>
          </p:cNvSpPr>
          <p:nvPr>
            <p:ph idx="1"/>
          </p:nvPr>
        </p:nvSpPr>
        <p:spPr/>
        <p:txBody>
          <a:bodyPr/>
          <a:lstStyle/>
          <a:p>
            <a:r>
              <a:rPr lang="en-US" dirty="0" err="1"/>
              <a:t>ChiSquareSelector</a:t>
            </a:r>
            <a:endParaRPr lang="en-US" dirty="0"/>
          </a:p>
        </p:txBody>
      </p:sp>
    </p:spTree>
    <p:extLst>
      <p:ext uri="{BB962C8B-B14F-4D97-AF65-F5344CB8AC3E}">
        <p14:creationId xmlns:p14="http://schemas.microsoft.com/office/powerpoint/2010/main" val="407094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71AD-D92F-4F25-93B7-33CCAB709498}"/>
              </a:ext>
            </a:extLst>
          </p:cNvPr>
          <p:cNvSpPr>
            <a:spLocks noGrp="1"/>
          </p:cNvSpPr>
          <p:nvPr>
            <p:ph type="title"/>
          </p:nvPr>
        </p:nvSpPr>
        <p:spPr/>
        <p:txBody>
          <a:bodyPr/>
          <a:lstStyle/>
          <a:p>
            <a:r>
              <a:rPr lang="en-US" dirty="0"/>
              <a:t>Step 5 Model building</a:t>
            </a:r>
          </a:p>
        </p:txBody>
      </p:sp>
      <p:graphicFrame>
        <p:nvGraphicFramePr>
          <p:cNvPr id="4" name="Content Placeholder 3">
            <a:extLst>
              <a:ext uri="{FF2B5EF4-FFF2-40B4-BE49-F238E27FC236}">
                <a16:creationId xmlns:a16="http://schemas.microsoft.com/office/drawing/2014/main" id="{5A05B2E7-B02C-4016-955B-F1CF604FA721}"/>
              </a:ext>
            </a:extLst>
          </p:cNvPr>
          <p:cNvGraphicFramePr>
            <a:graphicFrameLocks noGrp="1"/>
          </p:cNvGraphicFramePr>
          <p:nvPr>
            <p:ph idx="1"/>
          </p:nvPr>
        </p:nvGraphicFramePr>
        <p:xfrm>
          <a:off x="2314575" y="2324894"/>
          <a:ext cx="7562850" cy="3352800"/>
        </p:xfrm>
        <a:graphic>
          <a:graphicData uri="http://schemas.openxmlformats.org/drawingml/2006/table">
            <a:tbl>
              <a:tblPr/>
              <a:tblGrid>
                <a:gridCol w="3781425">
                  <a:extLst>
                    <a:ext uri="{9D8B030D-6E8A-4147-A177-3AD203B41FA5}">
                      <a16:colId xmlns:a16="http://schemas.microsoft.com/office/drawing/2014/main" val="986693703"/>
                    </a:ext>
                  </a:extLst>
                </a:gridCol>
                <a:gridCol w="3781425">
                  <a:extLst>
                    <a:ext uri="{9D8B030D-6E8A-4147-A177-3AD203B41FA5}">
                      <a16:colId xmlns:a16="http://schemas.microsoft.com/office/drawing/2014/main" val="3025669541"/>
                    </a:ext>
                  </a:extLst>
                </a:gridCol>
              </a:tblGrid>
              <a:tr h="0">
                <a:tc>
                  <a:txBody>
                    <a:bodyPr/>
                    <a:lstStyle/>
                    <a:p>
                      <a:pPr algn="l" fontAlgn="b"/>
                      <a:r>
                        <a:rPr lang="en-US" b="1">
                          <a:effectLst/>
                        </a:rPr>
                        <a:t>Problem Type</a:t>
                      </a:r>
                    </a:p>
                  </a:txBody>
                  <a:tcPr marL="76200" marR="76200" marT="76200" marB="7620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8920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b="1">
                          <a:effectLst/>
                        </a:rPr>
                        <a:t>Supported Methods</a:t>
                      </a:r>
                    </a:p>
                  </a:txBody>
                  <a:tcPr marL="76200" marR="76200" marT="76200" marB="7620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109509"/>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7893747"/>
                  </a:ext>
                </a:extLst>
              </a:tr>
              <a:tr h="0">
                <a:tc>
                  <a:txBody>
                    <a:bodyPr/>
                    <a:lstStyle/>
                    <a:p>
                      <a:pPr algn="l" fontAlgn="t"/>
                      <a:r>
                        <a:rPr lang="en-US">
                          <a:effectLst/>
                        </a:rPr>
                        <a:t>Binary Classification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linear SVMs, logistic regression, decision trees, random forests, gradient-boosted trees, naive Bayes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49631507"/>
                  </a:ext>
                </a:extLst>
              </a:tr>
              <a:tr h="0">
                <a:tc>
                  <a:txBody>
                    <a:bodyPr/>
                    <a:lstStyle/>
                    <a:p>
                      <a:pPr algn="l" fontAlgn="t"/>
                      <a:r>
                        <a:rPr lang="en-US">
                          <a:effectLst/>
                        </a:rPr>
                        <a:t>Multiclass Classification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4F5"/>
                    </a:solidFill>
                  </a:tcPr>
                </a:tc>
                <a:tc>
                  <a:txBody>
                    <a:bodyPr/>
                    <a:lstStyle/>
                    <a:p>
                      <a:pPr algn="l" fontAlgn="t"/>
                      <a:r>
                        <a:rPr lang="en-US">
                          <a:effectLst/>
                        </a:rPr>
                        <a:t>logistic regression, decision trees, random forests, naive Bayes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4F5"/>
                    </a:solidFill>
                  </a:tcPr>
                </a:tc>
                <a:extLst>
                  <a:ext uri="{0D108BD9-81ED-4DB2-BD59-A6C34878D82A}">
                    <a16:rowId xmlns:a16="http://schemas.microsoft.com/office/drawing/2014/main" val="2325471172"/>
                  </a:ext>
                </a:extLst>
              </a:tr>
              <a:tr h="0">
                <a:tc>
                  <a:txBody>
                    <a:bodyPr/>
                    <a:lstStyle/>
                    <a:p>
                      <a:pPr algn="l" fontAlgn="t"/>
                      <a:r>
                        <a:rPr lang="en-US">
                          <a:effectLst/>
                        </a:rPr>
                        <a:t>Regression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linear least squares, Lasso, ridge regression, decision trees, random forests, gradient-boosted trees, isotonic regression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14902545"/>
                  </a:ext>
                </a:extLst>
              </a:tr>
            </a:tbl>
          </a:graphicData>
        </a:graphic>
      </p:graphicFrame>
    </p:spTree>
    <p:extLst>
      <p:ext uri="{BB962C8B-B14F-4D97-AF65-F5344CB8AC3E}">
        <p14:creationId xmlns:p14="http://schemas.microsoft.com/office/powerpoint/2010/main" val="131424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tools</a:t>
            </a:r>
          </a:p>
        </p:txBody>
      </p:sp>
      <p:pic>
        <p:nvPicPr>
          <p:cNvPr id="4" name="Content Placeholder 3"/>
          <p:cNvPicPr>
            <a:picLocks noGrp="1" noChangeAspect="1"/>
          </p:cNvPicPr>
          <p:nvPr>
            <p:ph idx="1"/>
          </p:nvPr>
        </p:nvPicPr>
        <p:blipFill>
          <a:blip r:embed="rId2"/>
          <a:stretch>
            <a:fillRect/>
          </a:stretch>
        </p:blipFill>
        <p:spPr>
          <a:xfrm>
            <a:off x="2589001" y="1825625"/>
            <a:ext cx="7013998" cy="4351338"/>
          </a:xfrm>
          <a:prstGeom prst="rect">
            <a:avLst/>
          </a:prstGeom>
        </p:spPr>
      </p:pic>
    </p:spTree>
    <p:extLst>
      <p:ext uri="{BB962C8B-B14F-4D97-AF65-F5344CB8AC3E}">
        <p14:creationId xmlns:p14="http://schemas.microsoft.com/office/powerpoint/2010/main" val="243611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71AD-D92F-4F25-93B7-33CCAB709498}"/>
              </a:ext>
            </a:extLst>
          </p:cNvPr>
          <p:cNvSpPr>
            <a:spLocks noGrp="1"/>
          </p:cNvSpPr>
          <p:nvPr>
            <p:ph type="title"/>
          </p:nvPr>
        </p:nvSpPr>
        <p:spPr/>
        <p:txBody>
          <a:bodyPr/>
          <a:lstStyle/>
          <a:p>
            <a:r>
              <a:rPr lang="en-US" dirty="0"/>
              <a:t>Step 6 Model assessment</a:t>
            </a:r>
          </a:p>
        </p:txBody>
      </p:sp>
      <p:sp>
        <p:nvSpPr>
          <p:cNvPr id="5" name="Content Placeholder 4">
            <a:extLst>
              <a:ext uri="{FF2B5EF4-FFF2-40B4-BE49-F238E27FC236}">
                <a16:creationId xmlns:a16="http://schemas.microsoft.com/office/drawing/2014/main" id="{FF370A53-BA5D-45FB-837D-3DEB3B65AF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0517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2481264" y="463551"/>
            <a:ext cx="7462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400" dirty="0">
                <a:latin typeface="Arial" charset="0"/>
              </a:rPr>
              <a:t>Assessing linear regression models</a:t>
            </a:r>
          </a:p>
        </p:txBody>
      </p:sp>
      <p:sp>
        <p:nvSpPr>
          <p:cNvPr id="25603" name="TextBox 2"/>
          <p:cNvSpPr txBox="1">
            <a:spLocks noChangeArrowheads="1"/>
          </p:cNvSpPr>
          <p:nvPr/>
        </p:nvSpPr>
        <p:spPr bwMode="auto">
          <a:xfrm>
            <a:off x="2481263" y="1246188"/>
            <a:ext cx="77835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400">
                <a:latin typeface="Arial" charset="0"/>
              </a:rPr>
              <a:t>We compute the Residual Standard Error (or Root-mean-squared error)</a:t>
            </a: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038" y="2064295"/>
            <a:ext cx="3733801" cy="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Box 3"/>
          <p:cNvSpPr txBox="1">
            <a:spLocks noChangeArrowheads="1"/>
          </p:cNvSpPr>
          <p:nvPr/>
        </p:nvSpPr>
        <p:spPr bwMode="auto">
          <a:xfrm>
            <a:off x="2597150" y="3349626"/>
            <a:ext cx="6965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400">
                <a:latin typeface="Arial" charset="0"/>
              </a:rPr>
              <a:t>R-squared of fraction of variance explained is </a:t>
            </a:r>
          </a:p>
        </p:txBody>
      </p:sp>
      <p:pic>
        <p:nvPicPr>
          <p:cNvPr id="256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6" y="5248276"/>
            <a:ext cx="41814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848601" y="1828801"/>
            <a:ext cx="2549525" cy="153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These measures work for all regression based algorithms</a:t>
            </a:r>
          </a:p>
        </p:txBody>
      </p:sp>
      <p:pic>
        <p:nvPicPr>
          <p:cNvPr id="256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4038600"/>
            <a:ext cx="20478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335588" y="4038600"/>
            <a:ext cx="4341812" cy="819150"/>
          </a:xfrm>
          <a:prstGeom prst="wedgeRectCallout">
            <a:avLst>
              <a:gd name="adj1" fmla="val -56022"/>
              <a:gd name="adj2" fmla="val 315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The proportion of variation in the dependent variable that is accounted for (or explained) by the regression model. </a:t>
            </a:r>
            <a:r>
              <a:rPr lang="en-US" sz="1600" i="1" dirty="0"/>
              <a:t>R</a:t>
            </a:r>
            <a:r>
              <a:rPr lang="en-US" sz="1600" baseline="30000" dirty="0"/>
              <a:t>2 </a:t>
            </a:r>
            <a:r>
              <a:rPr lang="en-US" sz="1600" dirty="0"/>
              <a:t> lies between 0 and 1.</a:t>
            </a:r>
          </a:p>
        </p:txBody>
      </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3037" y="2759455"/>
            <a:ext cx="2265724" cy="64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32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2362200" y="457200"/>
            <a:ext cx="8212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dirty="0">
                <a:solidFill>
                  <a:srgbClr val="000000"/>
                </a:solidFill>
              </a:rPr>
              <a:t>Model assessment of classification problems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965325"/>
            <a:ext cx="84296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1981201" y="5189538"/>
            <a:ext cx="1870075" cy="677862"/>
          </a:xfrm>
          <a:prstGeom prst="wedgeRectCallout">
            <a:avLst>
              <a:gd name="adj1" fmla="val 77250"/>
              <a:gd name="adj2" fmla="val -409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prstClr val="white"/>
                </a:solidFill>
              </a:rPr>
              <a:t>Recall (critical for class imbalance</a:t>
            </a:r>
            <a:r>
              <a:rPr lang="en-US" dirty="0">
                <a:solidFill>
                  <a:prstClr val="white"/>
                </a:solidFill>
              </a:rPr>
              <a:t>)</a:t>
            </a:r>
          </a:p>
        </p:txBody>
      </p:sp>
      <p:sp>
        <p:nvSpPr>
          <p:cNvPr id="2" name="Rectangular Callout 1"/>
          <p:cNvSpPr/>
          <p:nvPr/>
        </p:nvSpPr>
        <p:spPr>
          <a:xfrm>
            <a:off x="3048001" y="1022351"/>
            <a:ext cx="7250113" cy="942975"/>
          </a:xfrm>
          <a:prstGeom prst="wedgeRectCallout">
            <a:avLst>
              <a:gd name="adj1" fmla="val -45589"/>
              <a:gd name="adj2" fmla="val 467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These measures can be used for classification based algorithms (e.g., logistic regression, </a:t>
            </a:r>
            <a:r>
              <a:rPr lang="en-US" dirty="0" err="1"/>
              <a:t>svm</a:t>
            </a:r>
            <a:r>
              <a:rPr lang="en-US" dirty="0"/>
              <a:t>, neural networks, etc.)</a:t>
            </a:r>
          </a:p>
        </p:txBody>
      </p:sp>
      <p:sp>
        <p:nvSpPr>
          <p:cNvPr id="4" name="Rectangle 3"/>
          <p:cNvSpPr/>
          <p:nvPr/>
        </p:nvSpPr>
        <p:spPr>
          <a:xfrm>
            <a:off x="2133601" y="6156325"/>
            <a:ext cx="81645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There are other commonly used measures (such as roc curve, KS statistic). </a:t>
            </a:r>
          </a:p>
        </p:txBody>
      </p:sp>
    </p:spTree>
    <p:extLst>
      <p:ext uri="{BB962C8B-B14F-4D97-AF65-F5344CB8AC3E}">
        <p14:creationId xmlns:p14="http://schemas.microsoft.com/office/powerpoint/2010/main" val="212949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an ROC Curve? - The Analysis Factor">
            <a:extLst>
              <a:ext uri="{FF2B5EF4-FFF2-40B4-BE49-F238E27FC236}">
                <a16:creationId xmlns:a16="http://schemas.microsoft.com/office/drawing/2014/main" id="{1EC48EC1-0533-4CCC-ACD0-A030C5506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7" y="1601624"/>
            <a:ext cx="5885952" cy="47134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1">
            <a:extLst>
              <a:ext uri="{FF2B5EF4-FFF2-40B4-BE49-F238E27FC236}">
                <a16:creationId xmlns:a16="http://schemas.microsoft.com/office/drawing/2014/main" id="{9CB1F11C-FDAC-4B9E-9538-317FD73C6996}"/>
              </a:ext>
            </a:extLst>
          </p:cNvPr>
          <p:cNvSpPr txBox="1">
            <a:spLocks noChangeArrowheads="1"/>
          </p:cNvSpPr>
          <p:nvPr/>
        </p:nvSpPr>
        <p:spPr bwMode="auto">
          <a:xfrm>
            <a:off x="2362200" y="457200"/>
            <a:ext cx="8212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dirty="0">
                <a:solidFill>
                  <a:srgbClr val="000000"/>
                </a:solidFill>
              </a:rPr>
              <a:t>Model assessment of classification problems</a:t>
            </a:r>
          </a:p>
        </p:txBody>
      </p:sp>
    </p:spTree>
    <p:extLst>
      <p:ext uri="{BB962C8B-B14F-4D97-AF65-F5344CB8AC3E}">
        <p14:creationId xmlns:p14="http://schemas.microsoft.com/office/powerpoint/2010/main" val="57622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1" y="1524001"/>
            <a:ext cx="5444571" cy="381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35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69EA-AB4A-4190-A142-4903DF974D2E}"/>
              </a:ext>
            </a:extLst>
          </p:cNvPr>
          <p:cNvSpPr>
            <a:spLocks noGrp="1"/>
          </p:cNvSpPr>
          <p:nvPr>
            <p:ph type="title"/>
          </p:nvPr>
        </p:nvSpPr>
        <p:spPr/>
        <p:txBody>
          <a:bodyPr/>
          <a:lstStyle/>
          <a:p>
            <a:r>
              <a:rPr lang="en-US" dirty="0"/>
              <a:t>Types of supervised learning</a:t>
            </a:r>
          </a:p>
        </p:txBody>
      </p:sp>
      <p:sp>
        <p:nvSpPr>
          <p:cNvPr id="3" name="Content Placeholder 2">
            <a:extLst>
              <a:ext uri="{FF2B5EF4-FFF2-40B4-BE49-F238E27FC236}">
                <a16:creationId xmlns:a16="http://schemas.microsoft.com/office/drawing/2014/main" id="{B2E80B83-1A94-4642-AD8B-FE6A9B2B6FD9}"/>
              </a:ext>
            </a:extLst>
          </p:cNvPr>
          <p:cNvSpPr>
            <a:spLocks noGrp="1"/>
          </p:cNvSpPr>
          <p:nvPr>
            <p:ph idx="1"/>
          </p:nvPr>
        </p:nvSpPr>
        <p:spPr/>
        <p:txBody>
          <a:bodyPr/>
          <a:lstStyle/>
          <a:p>
            <a:r>
              <a:rPr lang="en-US" dirty="0"/>
              <a:t>Classification (The target/dependent variable is categorical)</a:t>
            </a:r>
          </a:p>
          <a:p>
            <a:r>
              <a:rPr lang="en-US" dirty="0"/>
              <a:t>Regression (The target/dependent variable contains real-valued numbers)</a:t>
            </a:r>
          </a:p>
          <a:p>
            <a:pPr marL="0" indent="0">
              <a:buNone/>
            </a:pPr>
            <a:endParaRPr lang="en-US" dirty="0"/>
          </a:p>
        </p:txBody>
      </p:sp>
    </p:spTree>
    <p:extLst>
      <p:ext uri="{BB962C8B-B14F-4D97-AF65-F5344CB8AC3E}">
        <p14:creationId xmlns:p14="http://schemas.microsoft.com/office/powerpoint/2010/main" val="29893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a:t>STEP 1</a:t>
            </a:r>
          </a:p>
        </p:txBody>
      </p:sp>
      <p:sp>
        <p:nvSpPr>
          <p:cNvPr id="124931" name="Content Placeholder 2"/>
          <p:cNvSpPr>
            <a:spLocks noGrp="1"/>
          </p:cNvSpPr>
          <p:nvPr>
            <p:ph idx="1"/>
          </p:nvPr>
        </p:nvSpPr>
        <p:spPr/>
        <p:txBody>
          <a:bodyPr/>
          <a:lstStyle/>
          <a:p>
            <a:r>
              <a:rPr lang="en-US" altLang="en-US"/>
              <a:t>Exploration</a:t>
            </a:r>
          </a:p>
        </p:txBody>
      </p:sp>
    </p:spTree>
    <p:extLst>
      <p:ext uri="{BB962C8B-B14F-4D97-AF65-F5344CB8AC3E}">
        <p14:creationId xmlns:p14="http://schemas.microsoft.com/office/powerpoint/2010/main" val="297171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pPr eaLnBrk="1" hangingPunct="1"/>
            <a:r>
              <a:rPr lang="en-US" altLang="en-US"/>
              <a:t>1.1 Univariate analysis</a:t>
            </a:r>
          </a:p>
        </p:txBody>
      </p:sp>
      <p:graphicFrame>
        <p:nvGraphicFramePr>
          <p:cNvPr id="4" name="Table 3"/>
          <p:cNvGraphicFramePr>
            <a:graphicFrameLocks noGrp="1"/>
          </p:cNvGraphicFramePr>
          <p:nvPr>
            <p:extLst>
              <p:ext uri="{D42A27DB-BD31-4B8C-83A1-F6EECF244321}">
                <p14:modId xmlns:p14="http://schemas.microsoft.com/office/powerpoint/2010/main" val="417526810"/>
              </p:ext>
            </p:extLst>
          </p:nvPr>
        </p:nvGraphicFramePr>
        <p:xfrm>
          <a:off x="2819400" y="1905000"/>
          <a:ext cx="7239000" cy="259080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r>
                        <a:rPr lang="en-US" sz="1900" dirty="0"/>
                        <a:t>Issue</a:t>
                      </a:r>
                      <a:r>
                        <a:rPr lang="en-US" sz="1900" baseline="0" dirty="0"/>
                        <a:t> </a:t>
                      </a:r>
                      <a:endParaRPr lang="en-US" sz="1900" dirty="0"/>
                    </a:p>
                  </a:txBody>
                  <a:tcPr/>
                </a:tc>
                <a:tc>
                  <a:txBody>
                    <a:bodyPr/>
                    <a:lstStyle/>
                    <a:p>
                      <a:r>
                        <a:rPr lang="en-US" sz="1900" dirty="0"/>
                        <a:t>Method</a:t>
                      </a:r>
                    </a:p>
                  </a:txBody>
                  <a:tcPr/>
                </a:tc>
                <a:extLst>
                  <a:ext uri="{0D108BD9-81ED-4DB2-BD59-A6C34878D82A}">
                    <a16:rowId xmlns:a16="http://schemas.microsoft.com/office/drawing/2014/main" val="10000"/>
                  </a:ext>
                </a:extLst>
              </a:tr>
              <a:tr h="1539240">
                <a:tc>
                  <a:txBody>
                    <a:bodyPr/>
                    <a:lstStyle/>
                    <a:p>
                      <a:r>
                        <a:rPr lang="en-US" sz="1900" dirty="0"/>
                        <a:t>Un</a:t>
                      </a:r>
                      <a:r>
                        <a:rPr lang="en-US" sz="1900" baseline="0" dirty="0"/>
                        <a:t>reasonable, false values</a:t>
                      </a:r>
                      <a:endParaRPr lang="en-US" sz="1900" dirty="0"/>
                    </a:p>
                  </a:txBody>
                  <a:tcPr/>
                </a:tc>
                <a:tc>
                  <a:txBody>
                    <a:bodyPr/>
                    <a:lstStyle/>
                    <a:p>
                      <a:r>
                        <a:rPr lang="en-US" sz="1900" dirty="0"/>
                        <a:t>Basic stats such as mean standard deviation, max, min, percentiles. Histogram</a:t>
                      </a:r>
                    </a:p>
                  </a:txBody>
                  <a:tcPr/>
                </a:tc>
                <a:extLst>
                  <a:ext uri="{0D108BD9-81ED-4DB2-BD59-A6C34878D82A}">
                    <a16:rowId xmlns:a16="http://schemas.microsoft.com/office/drawing/2014/main" val="10001"/>
                  </a:ext>
                </a:extLst>
              </a:tr>
              <a:tr h="670560">
                <a:tc>
                  <a:txBody>
                    <a:bodyPr/>
                    <a:lstStyle/>
                    <a:p>
                      <a:r>
                        <a:rPr lang="en-US" sz="1900" baseline="0" dirty="0"/>
                        <a:t>Missing values</a:t>
                      </a:r>
                      <a:endParaRPr lang="en-US" sz="1900" dirty="0"/>
                    </a:p>
                  </a:txBody>
                  <a:tcPr/>
                </a:tc>
                <a:tc>
                  <a:txBody>
                    <a:bodyPr/>
                    <a:lstStyle/>
                    <a:p>
                      <a:r>
                        <a:rPr lang="en-US" sz="1900" dirty="0"/>
                        <a:t>Remove if  at least</a:t>
                      </a:r>
                      <a:r>
                        <a:rPr lang="en-US" sz="1900" baseline="0" dirty="0"/>
                        <a:t> +95% values are missing</a:t>
                      </a:r>
                      <a:endParaRPr lang="en-US" sz="19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684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6" name="Rectangle 2" hidden="1"/>
          <p:cNvGraphicFramePr>
            <a:graphicFrameLocks/>
          </p:cNvGraphicFramePr>
          <p:nvPr>
            <p:custDataLst>
              <p:tags r:id="rId2"/>
            </p:custDataLst>
          </p:nvPr>
        </p:nvGraphicFramePr>
        <p:xfrm>
          <a:off x="1524000" y="0"/>
          <a:ext cx="146050" cy="158750"/>
        </p:xfrm>
        <a:graphic>
          <a:graphicData uri="http://schemas.openxmlformats.org/presentationml/2006/ole">
            <mc:AlternateContent xmlns:mc="http://schemas.openxmlformats.org/markup-compatibility/2006">
              <mc:Choice xmlns:v="urn:schemas-microsoft-com:vml" Requires="v">
                <p:oleObj spid="_x0000_s1034" name="think-cell Slide" r:id="rId11" imgW="0" imgH="0" progId="">
                  <p:embed/>
                </p:oleObj>
              </mc:Choice>
              <mc:Fallback>
                <p:oleObj name="think-cell Slide" r:id="rId11" imgW="0" imgH="0" progId="">
                  <p:embed/>
                  <p:pic>
                    <p:nvPicPr>
                      <p:cNvPr id="129026"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460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27" name="TTVActionTitle_ID_996356"/>
          <p:cNvSpPr>
            <a:spLocks noGrp="1" noChangeArrowheads="1"/>
          </p:cNvSpPr>
          <p:nvPr>
            <p:ph type="title"/>
            <p:custDataLst>
              <p:tags r:id="rId3"/>
            </p:custDataLst>
          </p:nvPr>
        </p:nvSpPr>
        <p:spPr bwMode="gray">
          <a:xfrm>
            <a:off x="1984375" y="304800"/>
            <a:ext cx="8229600" cy="1143000"/>
          </a:xfrm>
        </p:spPr>
        <p:txBody>
          <a:bodyPr/>
          <a:lstStyle/>
          <a:p>
            <a:pPr eaLnBrk="1" hangingPunct="1"/>
            <a:r>
              <a:rPr lang="en-US" altLang="en-US"/>
              <a:t>1.2. Bi-Variate Analysis</a:t>
            </a:r>
          </a:p>
        </p:txBody>
      </p:sp>
      <p:sp>
        <p:nvSpPr>
          <p:cNvPr id="129028" name="Rectangle 19"/>
          <p:cNvSpPr>
            <a:spLocks noChangeArrowheads="1"/>
          </p:cNvSpPr>
          <p:nvPr/>
        </p:nvSpPr>
        <p:spPr bwMode="gray">
          <a:xfrm>
            <a:off x="2060575" y="1447801"/>
            <a:ext cx="7861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28600" indent="-2286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Tx/>
              <a:buNone/>
            </a:pPr>
            <a:r>
              <a:rPr lang="en-US" altLang="en-US" sz="1600" b="1">
                <a:solidFill>
                  <a:srgbClr val="11356F"/>
                </a:solidFill>
              </a:rPr>
              <a:t>BEYOND LINEAR CORRELATIONS: A REAL CASE FROM ONLINE SUB-CHANNEL OPTIMIZATIONS</a:t>
            </a:r>
          </a:p>
        </p:txBody>
      </p:sp>
      <p:sp>
        <p:nvSpPr>
          <p:cNvPr id="21" name="Rectangle 224"/>
          <p:cNvSpPr>
            <a:spLocks noChangeArrowheads="1"/>
          </p:cNvSpPr>
          <p:nvPr>
            <p:custDataLst>
              <p:tags r:id="rId4"/>
            </p:custDataLst>
          </p:nvPr>
        </p:nvSpPr>
        <p:spPr bwMode="gray">
          <a:xfrm>
            <a:off x="1882776" y="1757364"/>
            <a:ext cx="8393113" cy="4060825"/>
          </a:xfrm>
          <a:prstGeom prst="roundRect">
            <a:avLst>
              <a:gd name="adj" fmla="val 6349"/>
            </a:avLst>
          </a:prstGeom>
          <a:noFill/>
          <a:ln w="9525" algn="ctr">
            <a:solidFill>
              <a:srgbClr val="11356F"/>
            </a:solidFill>
            <a:round/>
            <a:headEnd/>
            <a:tailEnd/>
          </a:ln>
          <a:effectLst>
            <a:outerShdw blurRad="50800" dist="38100" dir="2700000" algn="tl" rotWithShape="0">
              <a:prstClr val="black">
                <a:alpha val="40000"/>
              </a:prstClr>
            </a:outerShdw>
          </a:effectLst>
        </p:spPr>
        <p:txBody>
          <a:bodyPr lIns="46800" rIns="46800" bIns="46800"/>
          <a:lstStyle/>
          <a:p>
            <a:pPr marL="115888" indent="-115888">
              <a:defRPr/>
            </a:pPr>
            <a:endParaRPr lang="en-US" sz="1200" b="1" i="1">
              <a:solidFill>
                <a:prstClr val="black"/>
              </a:solidFill>
              <a:latin typeface="Calibri"/>
              <a:ea typeface="SimSun" pitchFamily="2" charset="-122"/>
            </a:endParaRPr>
          </a:p>
          <a:p>
            <a:pPr marL="115888" indent="-115888">
              <a:defRPr/>
            </a:pPr>
            <a:endParaRPr lang="en-US" sz="1200" b="1" i="1">
              <a:solidFill>
                <a:prstClr val="black"/>
              </a:solidFill>
              <a:latin typeface="Calibri"/>
              <a:ea typeface="SimSun" pitchFamily="2" charset="-122"/>
            </a:endParaRPr>
          </a:p>
        </p:txBody>
      </p:sp>
      <p:sp>
        <p:nvSpPr>
          <p:cNvPr id="129030" name="TTVBodyText_ID_971910"/>
          <p:cNvSpPr>
            <a:spLocks noChangeArrowheads="1"/>
          </p:cNvSpPr>
          <p:nvPr>
            <p:custDataLst>
              <p:tags r:id="rId5"/>
            </p:custDataLst>
          </p:nvPr>
        </p:nvSpPr>
        <p:spPr bwMode="gray">
          <a:xfrm>
            <a:off x="2122489" y="1843088"/>
            <a:ext cx="809148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500" b="1">
                <a:solidFill>
                  <a:srgbClr val="11356F"/>
                </a:solidFill>
              </a:rPr>
              <a:t>Business problems:  </a:t>
            </a:r>
            <a:r>
              <a:rPr lang="en-US" altLang="en-US" sz="1500">
                <a:solidFill>
                  <a:srgbClr val="595959"/>
                </a:solidFill>
              </a:rPr>
              <a:t>In order to establish the “Halo Effect” of Direct TV on online application, the Amex team studied the correlation between daily DRTV impressions on the one hand, and online applications on the other hand</a:t>
            </a:r>
          </a:p>
        </p:txBody>
      </p:sp>
      <p:pic>
        <p:nvPicPr>
          <p:cNvPr id="129031" name="Picture 37"/>
          <p:cNvPicPr>
            <a:picLocks noChangeAspect="1" noChangeArrowheads="1"/>
          </p:cNvPicPr>
          <p:nvPr/>
        </p:nvPicPr>
        <p:blipFill>
          <a:blip r:embed="rId12">
            <a:extLst>
              <a:ext uri="{28A0092B-C50C-407E-A947-70E740481C1C}">
                <a14:useLocalDpi xmlns:a14="http://schemas.microsoft.com/office/drawing/2010/main" val="0"/>
              </a:ext>
            </a:extLst>
          </a:blip>
          <a:srcRect l="2481" t="1906" r="2940" b="8286"/>
          <a:stretch>
            <a:fillRect/>
          </a:stretch>
        </p:blipFill>
        <p:spPr bwMode="gray">
          <a:xfrm>
            <a:off x="2209801" y="2633663"/>
            <a:ext cx="3440113"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2" name="AutoShape 30"/>
          <p:cNvSpPr>
            <a:spLocks/>
          </p:cNvSpPr>
          <p:nvPr/>
        </p:nvSpPr>
        <p:spPr bwMode="gray">
          <a:xfrm>
            <a:off x="5867400" y="2570163"/>
            <a:ext cx="344488" cy="3155950"/>
          </a:xfrm>
          <a:prstGeom prst="rightBrace">
            <a:avLst>
              <a:gd name="adj1" fmla="val 50260"/>
              <a:gd name="adj2" fmla="val 50000"/>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solidFill>
                <a:srgbClr val="000000"/>
              </a:solidFill>
            </a:endParaRPr>
          </a:p>
        </p:txBody>
      </p:sp>
      <p:sp>
        <p:nvSpPr>
          <p:cNvPr id="33" name="TTVBodyText_ID_1038368"/>
          <p:cNvSpPr>
            <a:spLocks noChangeArrowheads="1"/>
          </p:cNvSpPr>
          <p:nvPr>
            <p:custDataLst>
              <p:tags r:id="rId6"/>
            </p:custDataLst>
          </p:nvPr>
        </p:nvSpPr>
        <p:spPr bwMode="gray">
          <a:xfrm>
            <a:off x="6400800" y="2584451"/>
            <a:ext cx="3657600" cy="1230313"/>
          </a:xfrm>
          <a:prstGeom prst="roundRect">
            <a:avLst>
              <a:gd name="adj" fmla="val 11359"/>
            </a:avLst>
          </a:prstGeom>
          <a:solidFill>
            <a:srgbClr val="800000"/>
          </a:solidFill>
          <a:ln w="9525">
            <a:noFill/>
            <a:round/>
            <a:headEnd/>
            <a:tailEnd/>
          </a:ln>
          <a:effectLst>
            <a:outerShdw blurRad="50800" dist="38100" dir="2700000" algn="tl" rotWithShape="0">
              <a:prstClr val="black">
                <a:alpha val="40000"/>
              </a:prstClr>
            </a:outerShdw>
          </a:effectLst>
        </p:spPr>
        <p:txBody>
          <a:bodyPr lIns="36000" tIns="36000" rIns="36000" bIns="36000"/>
          <a:lstStyle/>
          <a:p>
            <a:pPr marL="174625" indent="-174625">
              <a:spcBef>
                <a:spcPts val="600"/>
              </a:spcBef>
              <a:buFontTx/>
              <a:buChar char="•"/>
              <a:defRPr/>
            </a:pPr>
            <a:r>
              <a:rPr lang="en-US" sz="1400" dirty="0">
                <a:solidFill>
                  <a:prstClr val="white"/>
                </a:solidFill>
                <a:latin typeface="Calibri"/>
              </a:rPr>
              <a:t>A quick analysis of the </a:t>
            </a:r>
            <a:r>
              <a:rPr lang="en-US" sz="1400" dirty="0" err="1">
                <a:solidFill>
                  <a:prstClr val="white"/>
                </a:solidFill>
                <a:latin typeface="Calibri"/>
              </a:rPr>
              <a:t>scatterplot</a:t>
            </a:r>
            <a:r>
              <a:rPr lang="en-US" sz="1400" dirty="0">
                <a:solidFill>
                  <a:prstClr val="white"/>
                </a:solidFill>
                <a:latin typeface="Calibri"/>
              </a:rPr>
              <a:t> (daily date points throughout 2007) shows no linear correlation between the 2 </a:t>
            </a:r>
          </a:p>
          <a:p>
            <a:pPr marL="347663" lvl="2" indent="-173038">
              <a:spcBef>
                <a:spcPts val="600"/>
              </a:spcBef>
              <a:buFontTx/>
              <a:buChar char="–"/>
              <a:defRPr/>
            </a:pPr>
            <a:r>
              <a:rPr lang="en-US" sz="1200" dirty="0">
                <a:solidFill>
                  <a:prstClr val="white"/>
                </a:solidFill>
                <a:latin typeface="Calibri"/>
                <a:sym typeface="Wingdings" pitchFamily="2" charset="2"/>
              </a:rPr>
              <a:t>A quick conclusion was that DRTV does not drive for web applications</a:t>
            </a:r>
            <a:endParaRPr lang="en-US" sz="1200" dirty="0">
              <a:solidFill>
                <a:prstClr val="white"/>
              </a:solidFill>
              <a:latin typeface="Calibri"/>
            </a:endParaRPr>
          </a:p>
        </p:txBody>
      </p:sp>
      <p:sp>
        <p:nvSpPr>
          <p:cNvPr id="34" name="TTVBodyText_ID_1038368"/>
          <p:cNvSpPr>
            <a:spLocks noChangeArrowheads="1"/>
          </p:cNvSpPr>
          <p:nvPr>
            <p:custDataLst>
              <p:tags r:id="rId7"/>
            </p:custDataLst>
          </p:nvPr>
        </p:nvSpPr>
        <p:spPr bwMode="gray">
          <a:xfrm>
            <a:off x="6400800" y="4025901"/>
            <a:ext cx="3657600" cy="1687513"/>
          </a:xfrm>
          <a:prstGeom prst="roundRect">
            <a:avLst>
              <a:gd name="adj" fmla="val 9515"/>
            </a:avLst>
          </a:prstGeom>
          <a:solidFill>
            <a:srgbClr val="800000"/>
          </a:solidFill>
          <a:ln w="9525">
            <a:noFill/>
            <a:round/>
            <a:headEnd/>
            <a:tailEnd/>
          </a:ln>
          <a:effectLst>
            <a:outerShdw blurRad="50800" dist="38100" dir="2700000" algn="tl" rotWithShape="0">
              <a:prstClr val="black">
                <a:alpha val="40000"/>
              </a:prstClr>
            </a:outerShdw>
          </a:effectLst>
        </p:spPr>
        <p:txBody>
          <a:bodyPr lIns="36000" tIns="36000" rIns="36000" bIns="36000"/>
          <a:lstStyle/>
          <a:p>
            <a:pPr marL="174625" indent="-174625">
              <a:spcBef>
                <a:spcPts val="600"/>
              </a:spcBef>
              <a:buFontTx/>
              <a:buChar char="•"/>
              <a:defRPr/>
            </a:pPr>
            <a:r>
              <a:rPr lang="en-US" sz="1400" dirty="0">
                <a:solidFill>
                  <a:prstClr val="white"/>
                </a:solidFill>
                <a:latin typeface="Calibri"/>
              </a:rPr>
              <a:t>Further analysis with a more flexible tool revealed 2 modes:</a:t>
            </a:r>
          </a:p>
          <a:p>
            <a:pPr marL="347663" lvl="2" indent="-173038">
              <a:spcBef>
                <a:spcPts val="600"/>
              </a:spcBef>
              <a:buFontTx/>
              <a:buChar char="–"/>
              <a:defRPr/>
            </a:pPr>
            <a:r>
              <a:rPr lang="en-US" sz="1200" dirty="0">
                <a:solidFill>
                  <a:prstClr val="white"/>
                </a:solidFill>
                <a:latin typeface="Calibri"/>
              </a:rPr>
              <a:t>When DRTV impressions were &lt; 30MM/day online applications increase with DRTV impressions at the rate of YY</a:t>
            </a:r>
          </a:p>
          <a:p>
            <a:pPr marL="347663" lvl="2" indent="-173038">
              <a:spcBef>
                <a:spcPts val="600"/>
              </a:spcBef>
              <a:buFontTx/>
              <a:buChar char="–"/>
              <a:defRPr/>
            </a:pPr>
            <a:r>
              <a:rPr lang="en-US" sz="1200" dirty="0">
                <a:solidFill>
                  <a:prstClr val="white"/>
                </a:solidFill>
                <a:latin typeface="Calibri"/>
              </a:rPr>
              <a:t>Beyond a certain DRTV impression volume; the correlation is negative</a:t>
            </a:r>
          </a:p>
        </p:txBody>
      </p:sp>
      <p:sp>
        <p:nvSpPr>
          <p:cNvPr id="36" name="Rectangle 224"/>
          <p:cNvSpPr>
            <a:spLocks noChangeArrowheads="1"/>
          </p:cNvSpPr>
          <p:nvPr>
            <p:custDataLst>
              <p:tags r:id="rId8"/>
            </p:custDataLst>
          </p:nvPr>
        </p:nvSpPr>
        <p:spPr bwMode="gray">
          <a:xfrm>
            <a:off x="2100263" y="2506663"/>
            <a:ext cx="3713162" cy="3092450"/>
          </a:xfrm>
          <a:prstGeom prst="roundRect">
            <a:avLst>
              <a:gd name="adj" fmla="val 6349"/>
            </a:avLst>
          </a:prstGeom>
          <a:noFill/>
          <a:ln w="9525" algn="ctr">
            <a:solidFill>
              <a:srgbClr val="C6BD9D"/>
            </a:solidFill>
            <a:round/>
            <a:headEnd/>
            <a:tailEnd/>
          </a:ln>
          <a:effectLst>
            <a:outerShdw blurRad="50800" dist="38100" dir="2700000" algn="tl" rotWithShape="0">
              <a:prstClr val="black">
                <a:alpha val="40000"/>
              </a:prstClr>
            </a:outerShdw>
          </a:effectLst>
        </p:spPr>
        <p:txBody>
          <a:bodyPr lIns="46800" rIns="46800" bIns="46800"/>
          <a:lstStyle/>
          <a:p>
            <a:pPr marL="115888" indent="-115888">
              <a:defRPr/>
            </a:pPr>
            <a:endParaRPr lang="en-US" sz="1200" b="1" i="1">
              <a:solidFill>
                <a:prstClr val="black"/>
              </a:solidFill>
              <a:latin typeface="Calibri"/>
              <a:ea typeface="SimSun" pitchFamily="2" charset="-122"/>
            </a:endParaRPr>
          </a:p>
          <a:p>
            <a:pPr marL="115888" indent="-115888">
              <a:defRPr/>
            </a:pPr>
            <a:endParaRPr lang="en-US" sz="1200" b="1" i="1">
              <a:solidFill>
                <a:prstClr val="black"/>
              </a:solidFill>
              <a:latin typeface="Calibri"/>
              <a:ea typeface="SimSun" pitchFamily="2" charset="-122"/>
            </a:endParaRPr>
          </a:p>
        </p:txBody>
      </p:sp>
    </p:spTree>
    <p:extLst>
      <p:ext uri="{BB962C8B-B14F-4D97-AF65-F5344CB8AC3E}">
        <p14:creationId xmlns:p14="http://schemas.microsoft.com/office/powerpoint/2010/main" val="49189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a:t>STEP 2</a:t>
            </a:r>
          </a:p>
        </p:txBody>
      </p:sp>
      <p:sp>
        <p:nvSpPr>
          <p:cNvPr id="130051" name="Content Placeholder 2"/>
          <p:cNvSpPr>
            <a:spLocks noGrp="1"/>
          </p:cNvSpPr>
          <p:nvPr>
            <p:ph idx="1"/>
          </p:nvPr>
        </p:nvSpPr>
        <p:spPr/>
        <p:txBody>
          <a:bodyPr/>
          <a:lstStyle/>
          <a:p>
            <a:r>
              <a:rPr lang="en-US" altLang="en-US"/>
              <a:t>MODIFICATION</a:t>
            </a:r>
          </a:p>
        </p:txBody>
      </p:sp>
    </p:spTree>
    <p:extLst>
      <p:ext uri="{BB962C8B-B14F-4D97-AF65-F5344CB8AC3E}">
        <p14:creationId xmlns:p14="http://schemas.microsoft.com/office/powerpoint/2010/main" val="208344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270035" y="1219203"/>
            <a:ext cx="7633487" cy="4588985"/>
            <a:chOff x="6132094" y="2582805"/>
            <a:chExt cx="2640330" cy="1086452"/>
          </a:xfrm>
          <a:effectLst>
            <a:outerShdw blurRad="127000" dist="76200" dir="2700000" algn="tl" rotWithShape="0">
              <a:prstClr val="black">
                <a:alpha val="40000"/>
              </a:prstClr>
            </a:outerShdw>
          </a:effectLst>
        </p:grpSpPr>
        <p:sp>
          <p:nvSpPr>
            <p:cNvPr id="29" name="Rectangle 3"/>
            <p:cNvSpPr>
              <a:spLocks noChangeAspect="1" noChangeArrowheads="1"/>
            </p:cNvSpPr>
            <p:nvPr/>
          </p:nvSpPr>
          <p:spPr bwMode="auto">
            <a:xfrm>
              <a:off x="6132094" y="2582805"/>
              <a:ext cx="2640330" cy="1086452"/>
            </a:xfrm>
            <a:prstGeom prst="rect">
              <a:avLst/>
            </a:prstGeom>
            <a:gradFill flip="none" rotWithShape="1">
              <a:gsLst>
                <a:gs pos="0">
                  <a:srgbClr val="CC9900"/>
                </a:gs>
                <a:gs pos="50000">
                  <a:srgbClr val="FFCD37"/>
                </a:gs>
                <a:gs pos="100000">
                  <a:srgbClr val="FFCC33"/>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solidFill>
                  <a:prstClr val="black"/>
                </a:solidFill>
              </a:endParaRPr>
            </a:p>
          </p:txBody>
        </p:sp>
        <p:sp>
          <p:nvSpPr>
            <p:cNvPr id="30" name="Rectangle 3"/>
            <p:cNvSpPr>
              <a:spLocks noChangeArrowheads="1"/>
            </p:cNvSpPr>
            <p:nvPr/>
          </p:nvSpPr>
          <p:spPr bwMode="auto">
            <a:xfrm>
              <a:off x="6138332" y="2587516"/>
              <a:ext cx="2626949" cy="1078876"/>
            </a:xfrm>
            <a:prstGeom prst="rect">
              <a:avLst/>
            </a:prstGeom>
            <a:gradFill flip="none" rotWithShape="1">
              <a:gsLst>
                <a:gs pos="0">
                  <a:srgbClr val="FFCC33"/>
                </a:gs>
                <a:gs pos="50000">
                  <a:srgbClr val="FFFBE5"/>
                </a:gs>
                <a:gs pos="100000">
                  <a:srgbClr val="FFFDEF"/>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2800" b="1" dirty="0">
                <a:solidFill>
                  <a:prstClr val="black"/>
                </a:solidFill>
              </a:endParaRPr>
            </a:p>
          </p:txBody>
        </p:sp>
        <p:sp>
          <p:nvSpPr>
            <p:cNvPr id="31" name="Rectangle 3"/>
            <p:cNvSpPr>
              <a:spLocks noChangeArrowheads="1"/>
            </p:cNvSpPr>
            <p:nvPr/>
          </p:nvSpPr>
          <p:spPr bwMode="auto">
            <a:xfrm>
              <a:off x="6143053" y="2590058"/>
              <a:ext cx="2611227" cy="1072569"/>
            </a:xfrm>
            <a:prstGeom prst="rect">
              <a:avLst/>
            </a:prstGeom>
            <a:gradFill flip="none" rotWithShape="1">
              <a:gsLst>
                <a:gs pos="0">
                  <a:srgbClr val="FFCC33"/>
                </a:gs>
                <a:gs pos="50000">
                  <a:srgbClr val="FFE263"/>
                </a:gs>
                <a:gs pos="100000">
                  <a:srgbClr val="FFF790"/>
                </a:gs>
              </a:gsLst>
              <a:lin ang="10800000" scaled="1"/>
              <a:tileRect/>
            </a:gradFill>
            <a:ln>
              <a:noFill/>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n-US" b="1" dirty="0">
                <a:solidFill>
                  <a:srgbClr val="1F497D"/>
                </a:solidFill>
              </a:endParaRPr>
            </a:p>
            <a:p>
              <a:pPr algn="ctr">
                <a:defRPr/>
              </a:pPr>
              <a:endParaRPr lang="en-US" b="1" dirty="0">
                <a:solidFill>
                  <a:srgbClr val="1F497D"/>
                </a:solidFill>
              </a:endParaRPr>
            </a:p>
          </p:txBody>
        </p:sp>
      </p:grpSp>
      <p:sp>
        <p:nvSpPr>
          <p:cNvPr id="131075" name="Rectangle 4"/>
          <p:cNvSpPr>
            <a:spLocks noGrp="1" noChangeArrowheads="1"/>
          </p:cNvSpPr>
          <p:nvPr>
            <p:ph type="title"/>
          </p:nvPr>
        </p:nvSpPr>
        <p:spPr/>
        <p:txBody>
          <a:bodyPr/>
          <a:lstStyle/>
          <a:p>
            <a:pPr eaLnBrk="1" hangingPunct="1"/>
            <a:r>
              <a:rPr lang="en-US" altLang="en-US" dirty="0"/>
              <a:t>2.1. Categorical and nominal variable Coding</a:t>
            </a:r>
          </a:p>
        </p:txBody>
      </p:sp>
      <p:sp>
        <p:nvSpPr>
          <p:cNvPr id="131076" name="Line 7"/>
          <p:cNvSpPr>
            <a:spLocks noChangeShapeType="1"/>
          </p:cNvSpPr>
          <p:nvPr/>
        </p:nvSpPr>
        <p:spPr bwMode="auto">
          <a:xfrm>
            <a:off x="2438400" y="1778000"/>
            <a:ext cx="73152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77" name="Text Box 8"/>
          <p:cNvSpPr txBox="1">
            <a:spLocks noChangeArrowheads="1"/>
          </p:cNvSpPr>
          <p:nvPr/>
        </p:nvSpPr>
        <p:spPr bwMode="auto">
          <a:xfrm>
            <a:off x="2384425" y="1320801"/>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i="1">
                <a:solidFill>
                  <a:srgbClr val="1F497D"/>
                </a:solidFill>
                <a:latin typeface="Arial" charset="0"/>
              </a:rPr>
              <a:t>Level</a:t>
            </a:r>
          </a:p>
        </p:txBody>
      </p:sp>
      <p:sp>
        <p:nvSpPr>
          <p:cNvPr id="131078" name="Text Box 17"/>
          <p:cNvSpPr txBox="1">
            <a:spLocks noChangeArrowheads="1"/>
          </p:cNvSpPr>
          <p:nvPr/>
        </p:nvSpPr>
        <p:spPr bwMode="auto">
          <a:xfrm>
            <a:off x="9151939" y="1320801"/>
            <a:ext cx="465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i="1">
                <a:solidFill>
                  <a:srgbClr val="003399"/>
                </a:solidFill>
                <a:latin typeface="Arial" charset="0"/>
              </a:rPr>
              <a:t>D</a:t>
            </a:r>
            <a:r>
              <a:rPr lang="en-US" altLang="en-US" sz="2400" b="1" i="1" baseline="-25000">
                <a:solidFill>
                  <a:srgbClr val="003399"/>
                </a:solidFill>
                <a:latin typeface="Arial" charset="0"/>
              </a:rPr>
              <a:t>I</a:t>
            </a:r>
            <a:endParaRPr lang="en-US" altLang="en-US" sz="2400" b="1" i="1">
              <a:solidFill>
                <a:srgbClr val="003399"/>
              </a:solidFill>
              <a:latin typeface="Arial" charset="0"/>
            </a:endParaRPr>
          </a:p>
        </p:txBody>
      </p:sp>
      <p:sp>
        <p:nvSpPr>
          <p:cNvPr id="32" name="TextBox 31"/>
          <p:cNvSpPr txBox="1">
            <a:spLocks noChangeArrowheads="1"/>
          </p:cNvSpPr>
          <p:nvPr/>
        </p:nvSpPr>
        <p:spPr bwMode="auto">
          <a:xfrm>
            <a:off x="2662238" y="1857376"/>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1	0	0	0	0	0	0	0</a:t>
            </a:r>
          </a:p>
        </p:txBody>
      </p:sp>
      <p:sp>
        <p:nvSpPr>
          <p:cNvPr id="131080" name="TextBox 33"/>
          <p:cNvSpPr txBox="1">
            <a:spLocks noChangeArrowheads="1"/>
          </p:cNvSpPr>
          <p:nvPr/>
        </p:nvSpPr>
        <p:spPr bwMode="auto">
          <a:xfrm>
            <a:off x="2673350" y="1320801"/>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i="1">
                <a:solidFill>
                  <a:srgbClr val="1F497D"/>
                </a:solidFill>
              </a:rPr>
              <a:t>	D</a:t>
            </a:r>
            <a:r>
              <a:rPr lang="en-US" altLang="en-US" sz="2400" b="1" i="1" baseline="-25000">
                <a:solidFill>
                  <a:srgbClr val="1F497D"/>
                </a:solidFill>
              </a:rPr>
              <a:t>A</a:t>
            </a:r>
            <a:r>
              <a:rPr lang="en-US" altLang="en-US" sz="2400" b="1" i="1">
                <a:solidFill>
                  <a:srgbClr val="1F497D"/>
                </a:solidFill>
              </a:rPr>
              <a:t>	D</a:t>
            </a:r>
            <a:r>
              <a:rPr lang="en-US" altLang="en-US" sz="2400" b="1" i="1" baseline="-25000">
                <a:solidFill>
                  <a:srgbClr val="1F497D"/>
                </a:solidFill>
              </a:rPr>
              <a:t>B</a:t>
            </a:r>
            <a:r>
              <a:rPr lang="en-US" altLang="en-US" sz="2400" b="1" i="1">
                <a:solidFill>
                  <a:srgbClr val="1F497D"/>
                </a:solidFill>
              </a:rPr>
              <a:t>	D</a:t>
            </a:r>
            <a:r>
              <a:rPr lang="en-US" altLang="en-US" sz="2400" b="1" i="1" baseline="-25000">
                <a:solidFill>
                  <a:srgbClr val="1F497D"/>
                </a:solidFill>
              </a:rPr>
              <a:t>C</a:t>
            </a:r>
            <a:r>
              <a:rPr lang="en-US" altLang="en-US" sz="2400" b="1" i="1">
                <a:solidFill>
                  <a:srgbClr val="1F497D"/>
                </a:solidFill>
              </a:rPr>
              <a:t>	D</a:t>
            </a:r>
            <a:r>
              <a:rPr lang="en-US" altLang="en-US" sz="2400" b="1" i="1" baseline="-25000">
                <a:solidFill>
                  <a:srgbClr val="1F497D"/>
                </a:solidFill>
              </a:rPr>
              <a:t>D</a:t>
            </a:r>
            <a:r>
              <a:rPr lang="en-US" altLang="en-US" sz="2400" b="1" i="1">
                <a:solidFill>
                  <a:srgbClr val="1F497D"/>
                </a:solidFill>
              </a:rPr>
              <a:t>	D</a:t>
            </a:r>
            <a:r>
              <a:rPr lang="en-US" altLang="en-US" sz="2400" b="1" i="1" baseline="-25000">
                <a:solidFill>
                  <a:srgbClr val="1F497D"/>
                </a:solidFill>
              </a:rPr>
              <a:t>E</a:t>
            </a:r>
            <a:r>
              <a:rPr lang="en-US" altLang="en-US" sz="2400" b="1" i="1">
                <a:solidFill>
                  <a:srgbClr val="1F497D"/>
                </a:solidFill>
              </a:rPr>
              <a:t>	D</a:t>
            </a:r>
            <a:r>
              <a:rPr lang="en-US" altLang="en-US" sz="2400" b="1" i="1" baseline="-25000">
                <a:solidFill>
                  <a:srgbClr val="1F497D"/>
                </a:solidFill>
              </a:rPr>
              <a:t>F</a:t>
            </a:r>
            <a:r>
              <a:rPr lang="en-US" altLang="en-US" sz="2400" b="1" i="1">
                <a:solidFill>
                  <a:srgbClr val="1F497D"/>
                </a:solidFill>
              </a:rPr>
              <a:t>	D</a:t>
            </a:r>
            <a:r>
              <a:rPr lang="en-US" altLang="en-US" sz="2400" b="1" i="1" baseline="-25000">
                <a:solidFill>
                  <a:srgbClr val="1F497D"/>
                </a:solidFill>
              </a:rPr>
              <a:t>G</a:t>
            </a:r>
            <a:r>
              <a:rPr lang="en-US" altLang="en-US" sz="2400" b="1" i="1">
                <a:solidFill>
                  <a:srgbClr val="1F497D"/>
                </a:solidFill>
              </a:rPr>
              <a:t>	D</a:t>
            </a:r>
            <a:r>
              <a:rPr lang="en-US" altLang="en-US" sz="2400" b="1" i="1" baseline="-25000">
                <a:solidFill>
                  <a:srgbClr val="1F497D"/>
                </a:solidFill>
              </a:rPr>
              <a:t>H</a:t>
            </a:r>
          </a:p>
        </p:txBody>
      </p:sp>
      <p:sp>
        <p:nvSpPr>
          <p:cNvPr id="36" name="Text Box 17"/>
          <p:cNvSpPr txBox="1">
            <a:spLocks noChangeArrowheads="1"/>
          </p:cNvSpPr>
          <p:nvPr/>
        </p:nvSpPr>
        <p:spPr bwMode="auto">
          <a:xfrm>
            <a:off x="9209089" y="1857376"/>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38" name="TextBox 37"/>
          <p:cNvSpPr txBox="1">
            <a:spLocks noChangeArrowheads="1"/>
          </p:cNvSpPr>
          <p:nvPr/>
        </p:nvSpPr>
        <p:spPr bwMode="auto">
          <a:xfrm>
            <a:off x="2662238" y="3081338"/>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1	0	0	0	0</a:t>
            </a:r>
          </a:p>
        </p:txBody>
      </p:sp>
      <p:sp>
        <p:nvSpPr>
          <p:cNvPr id="39" name="TextBox 38"/>
          <p:cNvSpPr txBox="1">
            <a:spLocks noChangeArrowheads="1"/>
          </p:cNvSpPr>
          <p:nvPr/>
        </p:nvSpPr>
        <p:spPr bwMode="auto">
          <a:xfrm>
            <a:off x="2662238" y="2265363"/>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1	0	0	0	0	0	0</a:t>
            </a:r>
          </a:p>
        </p:txBody>
      </p:sp>
      <p:sp>
        <p:nvSpPr>
          <p:cNvPr id="40" name="TextBox 39"/>
          <p:cNvSpPr txBox="1">
            <a:spLocks noChangeArrowheads="1"/>
          </p:cNvSpPr>
          <p:nvPr/>
        </p:nvSpPr>
        <p:spPr bwMode="auto">
          <a:xfrm>
            <a:off x="2662238" y="2673351"/>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1	0	0	0	0	0</a:t>
            </a:r>
          </a:p>
        </p:txBody>
      </p:sp>
      <p:sp>
        <p:nvSpPr>
          <p:cNvPr id="41" name="TextBox 40"/>
          <p:cNvSpPr txBox="1">
            <a:spLocks noChangeArrowheads="1"/>
          </p:cNvSpPr>
          <p:nvPr/>
        </p:nvSpPr>
        <p:spPr bwMode="auto">
          <a:xfrm>
            <a:off x="2662238" y="3489326"/>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1	0	0	0</a:t>
            </a:r>
          </a:p>
        </p:txBody>
      </p:sp>
      <p:sp>
        <p:nvSpPr>
          <p:cNvPr id="42" name="TextBox 41"/>
          <p:cNvSpPr txBox="1">
            <a:spLocks noChangeArrowheads="1"/>
          </p:cNvSpPr>
          <p:nvPr/>
        </p:nvSpPr>
        <p:spPr bwMode="auto">
          <a:xfrm>
            <a:off x="2662238" y="3897313"/>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1	0	0</a:t>
            </a:r>
          </a:p>
        </p:txBody>
      </p:sp>
      <p:sp>
        <p:nvSpPr>
          <p:cNvPr id="43" name="TextBox 42"/>
          <p:cNvSpPr txBox="1">
            <a:spLocks noChangeArrowheads="1"/>
          </p:cNvSpPr>
          <p:nvPr/>
        </p:nvSpPr>
        <p:spPr bwMode="auto">
          <a:xfrm>
            <a:off x="2662238" y="4305301"/>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0	1	0</a:t>
            </a:r>
          </a:p>
        </p:txBody>
      </p:sp>
      <p:sp>
        <p:nvSpPr>
          <p:cNvPr id="44" name="TextBox 43"/>
          <p:cNvSpPr txBox="1">
            <a:spLocks noChangeArrowheads="1"/>
          </p:cNvSpPr>
          <p:nvPr/>
        </p:nvSpPr>
        <p:spPr bwMode="auto">
          <a:xfrm>
            <a:off x="2662238" y="4713288"/>
            <a:ext cx="649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0	0	1</a:t>
            </a:r>
          </a:p>
        </p:txBody>
      </p:sp>
      <p:sp>
        <p:nvSpPr>
          <p:cNvPr id="45" name="TextBox 44"/>
          <p:cNvSpPr txBox="1">
            <a:spLocks noChangeArrowheads="1"/>
          </p:cNvSpPr>
          <p:nvPr/>
        </p:nvSpPr>
        <p:spPr bwMode="auto">
          <a:xfrm>
            <a:off x="2662238" y="5121276"/>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3200">
                <a:solidFill>
                  <a:schemeClr val="tx1"/>
                </a:solidFill>
                <a:latin typeface="Calibri" pitchFamily="34" charset="0"/>
              </a:defRPr>
            </a:lvl1pPr>
            <a:lvl2pPr marL="742950" indent="-28575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800">
                <a:solidFill>
                  <a:schemeClr val="tx1"/>
                </a:solidFill>
                <a:latin typeface="Calibri" pitchFamily="34" charset="0"/>
              </a:defRPr>
            </a:lvl2pPr>
            <a:lvl3pPr marL="11430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400">
                <a:solidFill>
                  <a:schemeClr val="tx1"/>
                </a:solidFill>
                <a:latin typeface="Calibri" pitchFamily="34" charset="0"/>
              </a:defRPr>
            </a:lvl3pPr>
            <a:lvl4pPr marL="16002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4pPr>
            <a:lvl5pPr marL="2057400" indent="-228600" eaLnBrk="0" hangingPunct="0">
              <a:spcBef>
                <a:spcPct val="20000"/>
              </a:spcBef>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119063" algn="ctr"/>
                <a:tab pos="1139825" algn="ctr"/>
                <a:tab pos="1828800" algn="ctr"/>
                <a:tab pos="2517775" algn="ctr"/>
                <a:tab pos="3206750" algn="ctr"/>
                <a:tab pos="3883025" algn="ctr"/>
                <a:tab pos="4572000" algn="ctr"/>
                <a:tab pos="5260975" algn="ctr"/>
                <a:tab pos="5949950" algn="ctr"/>
              </a:tabLst>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		0	0	0	0	0	0	0	0</a:t>
            </a:r>
          </a:p>
        </p:txBody>
      </p:sp>
      <p:sp>
        <p:nvSpPr>
          <p:cNvPr id="46" name="Text Box 17"/>
          <p:cNvSpPr txBox="1">
            <a:spLocks noChangeArrowheads="1"/>
          </p:cNvSpPr>
          <p:nvPr/>
        </p:nvSpPr>
        <p:spPr bwMode="auto">
          <a:xfrm>
            <a:off x="9209089" y="226536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47" name="Text Box 17"/>
          <p:cNvSpPr txBox="1">
            <a:spLocks noChangeArrowheads="1"/>
          </p:cNvSpPr>
          <p:nvPr/>
        </p:nvSpPr>
        <p:spPr bwMode="auto">
          <a:xfrm>
            <a:off x="9209089" y="2673351"/>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48" name="Text Box 17"/>
          <p:cNvSpPr txBox="1">
            <a:spLocks noChangeArrowheads="1"/>
          </p:cNvSpPr>
          <p:nvPr/>
        </p:nvSpPr>
        <p:spPr bwMode="auto">
          <a:xfrm>
            <a:off x="9209089" y="3079751"/>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49" name="Text Box 17"/>
          <p:cNvSpPr txBox="1">
            <a:spLocks noChangeArrowheads="1"/>
          </p:cNvSpPr>
          <p:nvPr/>
        </p:nvSpPr>
        <p:spPr bwMode="auto">
          <a:xfrm>
            <a:off x="9209089" y="3487738"/>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50" name="Text Box 17"/>
          <p:cNvSpPr txBox="1">
            <a:spLocks noChangeArrowheads="1"/>
          </p:cNvSpPr>
          <p:nvPr/>
        </p:nvSpPr>
        <p:spPr bwMode="auto">
          <a:xfrm>
            <a:off x="9209089" y="3895726"/>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51" name="Text Box 17"/>
          <p:cNvSpPr txBox="1">
            <a:spLocks noChangeArrowheads="1"/>
          </p:cNvSpPr>
          <p:nvPr/>
        </p:nvSpPr>
        <p:spPr bwMode="auto">
          <a:xfrm>
            <a:off x="9209089" y="4303713"/>
            <a:ext cx="33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52" name="Text Box 17"/>
          <p:cNvSpPr txBox="1">
            <a:spLocks noChangeArrowheads="1"/>
          </p:cNvSpPr>
          <p:nvPr/>
        </p:nvSpPr>
        <p:spPr bwMode="auto">
          <a:xfrm>
            <a:off x="9209089" y="4711701"/>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0</a:t>
            </a:r>
          </a:p>
        </p:txBody>
      </p:sp>
      <p:sp>
        <p:nvSpPr>
          <p:cNvPr id="53" name="Text Box 17"/>
          <p:cNvSpPr txBox="1">
            <a:spLocks noChangeArrowheads="1"/>
          </p:cNvSpPr>
          <p:nvPr/>
        </p:nvSpPr>
        <p:spPr bwMode="auto">
          <a:xfrm>
            <a:off x="9209089" y="5118101"/>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1F497D"/>
                </a:solidFill>
              </a:rPr>
              <a:t>1</a:t>
            </a:r>
          </a:p>
        </p:txBody>
      </p:sp>
      <p:sp>
        <p:nvSpPr>
          <p:cNvPr id="55" name="Text Box 17"/>
          <p:cNvSpPr txBox="1">
            <a:spLocks noChangeArrowheads="1"/>
          </p:cNvSpPr>
          <p:nvPr/>
        </p:nvSpPr>
        <p:spPr bwMode="auto">
          <a:xfrm>
            <a:off x="2733675" y="1855788"/>
            <a:ext cx="369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A</a:t>
            </a:r>
          </a:p>
        </p:txBody>
      </p:sp>
      <p:sp>
        <p:nvSpPr>
          <p:cNvPr id="56" name="Text Box 17"/>
          <p:cNvSpPr txBox="1">
            <a:spLocks noChangeArrowheads="1"/>
          </p:cNvSpPr>
          <p:nvPr/>
        </p:nvSpPr>
        <p:spPr bwMode="auto">
          <a:xfrm>
            <a:off x="2740025" y="226218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B</a:t>
            </a:r>
          </a:p>
        </p:txBody>
      </p:sp>
      <p:sp>
        <p:nvSpPr>
          <p:cNvPr id="57" name="Text Box 17"/>
          <p:cNvSpPr txBox="1">
            <a:spLocks noChangeArrowheads="1"/>
          </p:cNvSpPr>
          <p:nvPr/>
        </p:nvSpPr>
        <p:spPr bwMode="auto">
          <a:xfrm>
            <a:off x="2744788" y="2670176"/>
            <a:ext cx="347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C</a:t>
            </a:r>
          </a:p>
        </p:txBody>
      </p:sp>
      <p:sp>
        <p:nvSpPr>
          <p:cNvPr id="58" name="Text Box 17"/>
          <p:cNvSpPr txBox="1">
            <a:spLocks noChangeArrowheads="1"/>
          </p:cNvSpPr>
          <p:nvPr/>
        </p:nvSpPr>
        <p:spPr bwMode="auto">
          <a:xfrm>
            <a:off x="2728913" y="3078163"/>
            <a:ext cx="379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D</a:t>
            </a:r>
          </a:p>
        </p:txBody>
      </p:sp>
      <p:sp>
        <p:nvSpPr>
          <p:cNvPr id="59" name="Text Box 17"/>
          <p:cNvSpPr txBox="1">
            <a:spLocks noChangeArrowheads="1"/>
          </p:cNvSpPr>
          <p:nvPr/>
        </p:nvSpPr>
        <p:spPr bwMode="auto">
          <a:xfrm>
            <a:off x="2751138" y="3486151"/>
            <a:ext cx="334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E</a:t>
            </a:r>
          </a:p>
        </p:txBody>
      </p:sp>
      <p:sp>
        <p:nvSpPr>
          <p:cNvPr id="60" name="Text Box 17"/>
          <p:cNvSpPr txBox="1">
            <a:spLocks noChangeArrowheads="1"/>
          </p:cNvSpPr>
          <p:nvPr/>
        </p:nvSpPr>
        <p:spPr bwMode="auto">
          <a:xfrm>
            <a:off x="2755900" y="3894138"/>
            <a:ext cx="325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F</a:t>
            </a:r>
          </a:p>
        </p:txBody>
      </p:sp>
      <p:sp>
        <p:nvSpPr>
          <p:cNvPr id="61" name="Text Box 17"/>
          <p:cNvSpPr txBox="1">
            <a:spLocks noChangeArrowheads="1"/>
          </p:cNvSpPr>
          <p:nvPr/>
        </p:nvSpPr>
        <p:spPr bwMode="auto">
          <a:xfrm>
            <a:off x="2728913" y="4302126"/>
            <a:ext cx="379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G</a:t>
            </a:r>
          </a:p>
        </p:txBody>
      </p:sp>
      <p:sp>
        <p:nvSpPr>
          <p:cNvPr id="62" name="Text Box 17"/>
          <p:cNvSpPr txBox="1">
            <a:spLocks noChangeArrowheads="1"/>
          </p:cNvSpPr>
          <p:nvPr/>
        </p:nvSpPr>
        <p:spPr bwMode="auto">
          <a:xfrm>
            <a:off x="2728913" y="4708526"/>
            <a:ext cx="379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H</a:t>
            </a:r>
          </a:p>
        </p:txBody>
      </p:sp>
      <p:sp>
        <p:nvSpPr>
          <p:cNvPr id="63" name="Text Box 17"/>
          <p:cNvSpPr txBox="1">
            <a:spLocks noChangeArrowheads="1"/>
          </p:cNvSpPr>
          <p:nvPr/>
        </p:nvSpPr>
        <p:spPr bwMode="auto">
          <a:xfrm>
            <a:off x="2786063" y="5116513"/>
            <a:ext cx="265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solidFill>
                  <a:srgbClr val="1F497D"/>
                </a:solidFill>
              </a:rPr>
              <a:t>I</a:t>
            </a:r>
          </a:p>
        </p:txBody>
      </p:sp>
      <p:sp>
        <p:nvSpPr>
          <p:cNvPr id="131107" name="Animation Flag"/>
          <p:cNvSpPr txBox="1">
            <a:spLocks noChangeArrowheads="1"/>
          </p:cNvSpPr>
          <p:nvPr/>
        </p:nvSpPr>
        <p:spPr bwMode="auto">
          <a:xfrm>
            <a:off x="10096501" y="645160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000000"/>
                </a:solidFill>
                <a:latin typeface="Arial" charset="0"/>
              </a:rPr>
              <a:t>...</a:t>
            </a:r>
          </a:p>
        </p:txBody>
      </p:sp>
    </p:spTree>
    <p:extLst>
      <p:ext uri="{BB962C8B-B14F-4D97-AF65-F5344CB8AC3E}">
        <p14:creationId xmlns:p14="http://schemas.microsoft.com/office/powerpoint/2010/main" val="356226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childTnLst>
                                </p:cTn>
                              </p:par>
                              <p:par>
                                <p:cTn id="11" presetID="6" presetClass="emph" presetSubtype="0" autoRev="1" fill="hold" grpId="0" nodeType="withEffect">
                                  <p:stCondLst>
                                    <p:cond delay="0"/>
                                  </p:stCondLst>
                                  <p:childTnLst>
                                    <p:animScale>
                                      <p:cBhvr>
                                        <p:cTn id="12" dur="500" fill="hold"/>
                                        <p:tgtEl>
                                          <p:spTgt spid="55"/>
                                        </p:tgtEl>
                                      </p:cBhvr>
                                      <p:by x="120000" y="120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1000"/>
                                        <p:tgtEl>
                                          <p:spTgt spid="46"/>
                                        </p:tgtEl>
                                      </p:cBhvr>
                                    </p:animEffect>
                                  </p:childTnLst>
                                </p:cTn>
                              </p:par>
                              <p:par>
                                <p:cTn id="21" presetID="6" presetClass="emph" presetSubtype="0" autoRev="1" fill="hold" grpId="0" nodeType="withEffect">
                                  <p:stCondLst>
                                    <p:cond delay="0"/>
                                  </p:stCondLst>
                                  <p:childTnLst>
                                    <p:animScale>
                                      <p:cBhvr>
                                        <p:cTn id="22" dur="500" fill="hold"/>
                                        <p:tgtEl>
                                          <p:spTgt spid="56"/>
                                        </p:tgtEl>
                                      </p:cBhvr>
                                      <p:by x="120000" y="12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1000"/>
                                        <p:tgtEl>
                                          <p:spTgt spid="47"/>
                                        </p:tgtEl>
                                      </p:cBhvr>
                                    </p:animEffect>
                                  </p:childTnLst>
                                </p:cTn>
                              </p:par>
                              <p:par>
                                <p:cTn id="31" presetID="6" presetClass="emph" presetSubtype="0" autoRev="1" fill="hold" grpId="0" nodeType="withEffect">
                                  <p:stCondLst>
                                    <p:cond delay="0"/>
                                  </p:stCondLst>
                                  <p:childTnLst>
                                    <p:animScale>
                                      <p:cBhvr>
                                        <p:cTn id="32" dur="500" fill="hold"/>
                                        <p:tgtEl>
                                          <p:spTgt spid="57"/>
                                        </p:tgtEl>
                                      </p:cBhvr>
                                      <p:by x="120000" y="120000"/>
                                    </p:animScale>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1000"/>
                                        <p:tgtEl>
                                          <p:spTgt spid="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1000"/>
                                        <p:tgtEl>
                                          <p:spTgt spid="4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1000"/>
                                        <p:tgtEl>
                                          <p:spTgt spid="4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10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1000"/>
                                        <p:tgtEl>
                                          <p:spTgt spid="4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1000"/>
                                        <p:tgtEl>
                                          <p:spTgt spid="4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childTnLst>
                                </p:cTn>
                              </p:par>
                              <p:par>
                                <p:cTn id="71" presetID="6" presetClass="emph" presetSubtype="0" autoRev="1" fill="hold" grpId="0" nodeType="withEffect">
                                  <p:stCondLst>
                                    <p:cond delay="0"/>
                                  </p:stCondLst>
                                  <p:childTnLst>
                                    <p:animScale>
                                      <p:cBhvr>
                                        <p:cTn id="72" dur="500" fill="hold"/>
                                        <p:tgtEl>
                                          <p:spTgt spid="58"/>
                                        </p:tgtEl>
                                      </p:cBhvr>
                                      <p:by x="120000" y="120000"/>
                                    </p:animScale>
                                  </p:childTnLst>
                                </p:cTn>
                              </p:par>
                              <p:par>
                                <p:cTn id="73" presetID="6" presetClass="emph" presetSubtype="0" autoRev="1" fill="hold" grpId="0" nodeType="withEffect">
                                  <p:stCondLst>
                                    <p:cond delay="0"/>
                                  </p:stCondLst>
                                  <p:childTnLst>
                                    <p:animScale>
                                      <p:cBhvr>
                                        <p:cTn id="74" dur="500" fill="hold"/>
                                        <p:tgtEl>
                                          <p:spTgt spid="59"/>
                                        </p:tgtEl>
                                      </p:cBhvr>
                                      <p:by x="120000" y="120000"/>
                                    </p:animScale>
                                  </p:childTnLst>
                                </p:cTn>
                              </p:par>
                              <p:par>
                                <p:cTn id="75" presetID="6" presetClass="emph" presetSubtype="0" autoRev="1" fill="hold" grpId="0" nodeType="withEffect">
                                  <p:stCondLst>
                                    <p:cond delay="0"/>
                                  </p:stCondLst>
                                  <p:childTnLst>
                                    <p:animScale>
                                      <p:cBhvr>
                                        <p:cTn id="76" dur="500" fill="hold"/>
                                        <p:tgtEl>
                                          <p:spTgt spid="60"/>
                                        </p:tgtEl>
                                      </p:cBhvr>
                                      <p:by x="120000" y="120000"/>
                                    </p:animScale>
                                  </p:childTnLst>
                                </p:cTn>
                              </p:par>
                              <p:par>
                                <p:cTn id="77" presetID="6" presetClass="emph" presetSubtype="0" autoRev="1" fill="hold" grpId="0" nodeType="withEffect">
                                  <p:stCondLst>
                                    <p:cond delay="0"/>
                                  </p:stCondLst>
                                  <p:childTnLst>
                                    <p:animScale>
                                      <p:cBhvr>
                                        <p:cTn id="78" dur="500" fill="hold"/>
                                        <p:tgtEl>
                                          <p:spTgt spid="61"/>
                                        </p:tgtEl>
                                      </p:cBhvr>
                                      <p:by x="120000" y="120000"/>
                                    </p:animScale>
                                  </p:childTnLst>
                                </p:cTn>
                              </p:par>
                              <p:par>
                                <p:cTn id="79" presetID="6" presetClass="emph" presetSubtype="0" autoRev="1" fill="hold" grpId="0" nodeType="withEffect">
                                  <p:stCondLst>
                                    <p:cond delay="0"/>
                                  </p:stCondLst>
                                  <p:childTnLst>
                                    <p:animScale>
                                      <p:cBhvr>
                                        <p:cTn id="80" dur="500" fill="hold"/>
                                        <p:tgtEl>
                                          <p:spTgt spid="62"/>
                                        </p:tgtEl>
                                      </p:cBhvr>
                                      <p:by x="120000" y="120000"/>
                                    </p:animScale>
                                  </p:childTnLst>
                                </p:cTn>
                              </p:par>
                              <p:par>
                                <p:cTn id="81" presetID="6" presetClass="emph" presetSubtype="0" autoRev="1" fill="hold" grpId="0" nodeType="withEffect">
                                  <p:stCondLst>
                                    <p:cond delay="0"/>
                                  </p:stCondLst>
                                  <p:childTnLst>
                                    <p:animScale>
                                      <p:cBhvr>
                                        <p:cTn id="82" dur="500" fill="hold"/>
                                        <p:tgtEl>
                                          <p:spTgt spid="6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5" grpId="0"/>
      <p:bldP spid="56" grpId="0"/>
      <p:bldP spid="57" grpId="0"/>
      <p:bldP spid="58" grpId="0"/>
      <p:bldP spid="59" grpId="0"/>
      <p:bldP spid="60" grpId="0"/>
      <p:bldP spid="61" grpId="0"/>
      <p:bldP spid="62" grpId="0"/>
      <p:bldP spid="6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STYLE" val="TTVActionTitle"/>
  <p:tag name="DATE" val="17/06/2008 12:50:45 p.m."/>
  <p:tag name="THINKCELLSHAPEDONOTDELETE" val="puANhUcI25kq5PrF38HPX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FLDINaNtUSBd5M1.4angA"/>
</p:tagLst>
</file>

<file path=ppt/tags/tag4.xml><?xml version="1.0" encoding="utf-8"?>
<p:tagLst xmlns:a="http://schemas.openxmlformats.org/drawingml/2006/main" xmlns:r="http://schemas.openxmlformats.org/officeDocument/2006/relationships" xmlns:p="http://schemas.openxmlformats.org/presentationml/2006/main">
  <p:tag name="TTV_CONVTB_FRAME" val="TXTF_WIDTH$True|TXTF_HEIGHT$True|TXTF_TOP$True|TXTF_LEFT$True|TXTF_FILL_COLOR$True|TXTF_LINE_WEIGHT$True|TXTF_LINE_STYLE$True|TXTF_LINE_COLOR$True|TXTF_MARGIN_TOP$True|TXTF_MARGIN_BOTTOM$True|TXTF_MARGIN_LEFT$True|TXTF_MARGIN_RIGHT$True|TXTF_WORD_WRAP$True|TXTF_FIT_SHAPE$True|TXTF_ROTATION$True|TXTF_ANCHOR_POINT$True"/>
  <p:tag name="TTV_CONVTB_TEXTRANGE" val="TXT_BOLD$True|TXT_ITALIC$True|TXT_UNDERLINE$True|TXT_FONT_TYPE$False|TXT_FONT_SIZE$True|TXT_FONT_COLOR$True|TXT_SHADOW$False|TXT_SCRIPT$True"/>
  <p:tag name="TTV_CONVTB_PARAGRAPH" val="PARA_ALIGNMENT$True|PARA_LINE_SPACING$True|PARA_BEFORE_PARAGRAPH$True|PARA_AFTER_PARAGRAPH$True"/>
  <p:tag name="TTV_CONVTB_INDENTLEVEL" val="IND_PRESERVE$True|IND_RESET$False|IND_ADD$False"/>
  <p:tag name="STYLE" val="TTVBodyText"/>
  <p:tag name="DATE" val="6/13/2008 4:22:25 PM"/>
  <p:tag name="THINKCELLSHAPEDONOTDELETE" val="pBGR.UXVXdkCSPehcdao0JA"/>
</p:tagLst>
</file>

<file path=ppt/tags/tag5.xml><?xml version="1.0" encoding="utf-8"?>
<p:tagLst xmlns:a="http://schemas.openxmlformats.org/drawingml/2006/main" xmlns:r="http://schemas.openxmlformats.org/officeDocument/2006/relationships" xmlns:p="http://schemas.openxmlformats.org/presentationml/2006/main">
  <p:tag name="TTV_CONVTB_FRAME" val="TXTF_WIDTH$True|TXTF_HEIGHT$True|TXTF_TOP$True|TXTF_LEFT$True|TXTF_FILL_COLOR$True|TXTF_LINE_WEIGHT$True|TXTF_LINE_STYLE$True|TXTF_LINE_COLOR$True|TXTF_MARGIN_TOP$True|TXTF_MARGIN_BOTTOM$True|TXTF_MARGIN_LEFT$True|TXTF_MARGIN_RIGHT$True|TXTF_WORD_WRAP$True|TXTF_FIT_SHAPE$True|TXTF_ROTATION$True|TXTF_ANCHOR_POINT$True"/>
  <p:tag name="TTV_CONVTB_TEXTRANGE" val="TXT_BOLD$True|TXT_ITALIC$True|TXT_UNDERLINE$True|TXT_FONT_TYPE$False|TXT_FONT_SIZE$True|TXT_FONT_COLOR$True|TXT_SHADOW$False|TXT_SCRIPT$True"/>
  <p:tag name="TTV_CONVTB_PARAGRAPH" val="PARA_ALIGNMENT$True|PARA_LINE_SPACING$True|PARA_BEFORE_PARAGRAPH$True|PARA_AFTER_PARAGRAPH$True"/>
  <p:tag name="TTV_CONVTB_INDENTLEVEL" val="IND_PRESERVE$True|IND_RESET$False|IND_ADD$False"/>
  <p:tag name="THINKCELLSHAPEDONOTDELETE" val="phiFtDWNEDUqzME_Xyvqpvw"/>
  <p:tag name="STYLE" val="TTVBodyText"/>
  <p:tag name="DATE" val="6/17/2008 6:14:50 PM"/>
</p:tagLst>
</file>

<file path=ppt/tags/tag6.xml><?xml version="1.0" encoding="utf-8"?>
<p:tagLst xmlns:a="http://schemas.openxmlformats.org/drawingml/2006/main" xmlns:r="http://schemas.openxmlformats.org/officeDocument/2006/relationships" xmlns:p="http://schemas.openxmlformats.org/presentationml/2006/main">
  <p:tag name="TTV_CONVTB_FRAME" val="TXTF_WIDTH$True|TXTF_HEIGHT$True|TXTF_TOP$True|TXTF_LEFT$True|TXTF_FILL_COLOR$True|TXTF_LINE_WEIGHT$True|TXTF_LINE_STYLE$True|TXTF_LINE_COLOR$True|TXTF_MARGIN_TOP$True|TXTF_MARGIN_BOTTOM$True|TXTF_MARGIN_LEFT$True|TXTF_MARGIN_RIGHT$True|TXTF_WORD_WRAP$True|TXTF_FIT_SHAPE$True|TXTF_ROTATION$True|TXTF_ANCHOR_POINT$True"/>
  <p:tag name="TTV_CONVTB_TEXTRANGE" val="TXT_BOLD$True|TXT_ITALIC$True|TXT_UNDERLINE$True|TXT_FONT_TYPE$False|TXT_FONT_SIZE$True|TXT_FONT_COLOR$True|TXT_SHADOW$False|TXT_SCRIPT$True"/>
  <p:tag name="TTV_CONVTB_PARAGRAPH" val="PARA_ALIGNMENT$True|PARA_LINE_SPACING$True|PARA_BEFORE_PARAGRAPH$True|PARA_AFTER_PARAGRAPH$True"/>
  <p:tag name="TTV_CONVTB_INDENTLEVEL" val="IND_PRESERVE$True|IND_RESET$False|IND_ADD$False"/>
  <p:tag name="THINKCELLSHAPEDONOTDELETE" val="phiFtDWNEDUqzME_Xyvqpvw"/>
  <p:tag name="STYLE" val="TTVBodyText"/>
  <p:tag name="DATE" val="6/17/2008 6:14:50 PM"/>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FLDINaNtUSBd5M1.4angA"/>
</p:tagLst>
</file>

<file path=ppt/tags/tag8.xml><?xml version="1.0" encoding="utf-8"?>
<p:tagLst xmlns:a="http://schemas.openxmlformats.org/drawingml/2006/main" xmlns:r="http://schemas.openxmlformats.org/officeDocument/2006/relationships" xmlns:p="http://schemas.openxmlformats.org/presentationml/2006/main">
  <p:tag name="MMPROD_SUBSTITUTION_ID" val="{1C5E116E-7A5D-4E47-B659-AD6D4A5824C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954</Words>
  <Application>Microsoft Office PowerPoint</Application>
  <PresentationFormat>Widescreen</PresentationFormat>
  <Paragraphs>160</Paragraphs>
  <Slides>23</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Arial Narrow</vt:lpstr>
      <vt:lpstr>Calibri</vt:lpstr>
      <vt:lpstr>Calibri Light</vt:lpstr>
      <vt:lpstr>Times New Roman</vt:lpstr>
      <vt:lpstr>Office Theme</vt:lpstr>
      <vt:lpstr>think-cell Slide</vt:lpstr>
      <vt:lpstr>INFS 774 Big Data Analytics</vt:lpstr>
      <vt:lpstr>Spark tools</vt:lpstr>
      <vt:lpstr>Supervised learning</vt:lpstr>
      <vt:lpstr>Types of supervised learning</vt:lpstr>
      <vt:lpstr>STEP 1</vt:lpstr>
      <vt:lpstr>1.1 Univariate analysis</vt:lpstr>
      <vt:lpstr>1.2. Bi-Variate Analysis</vt:lpstr>
      <vt:lpstr>STEP 2</vt:lpstr>
      <vt:lpstr>2.1. Categorical and nominal variable Coding</vt:lpstr>
      <vt:lpstr>Coding Redundancy</vt:lpstr>
      <vt:lpstr>2.2. Missing Values Imputation</vt:lpstr>
      <vt:lpstr>Missing Values and Regression Modeling</vt:lpstr>
      <vt:lpstr>Missing Value Imputation</vt:lpstr>
      <vt:lpstr>Step 3 Data splitting</vt:lpstr>
      <vt:lpstr>PowerPoint Presentation</vt:lpstr>
      <vt:lpstr>PowerPoint Presentation</vt:lpstr>
      <vt:lpstr>PowerPoint Presentation</vt:lpstr>
      <vt:lpstr>Step 4 Variable selection</vt:lpstr>
      <vt:lpstr>Step 5 Model building</vt:lpstr>
      <vt:lpstr>Step 6 Model assessment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INFS 774 Big Data Analytics</dc:title>
  <dc:creator>Jun</dc:creator>
  <cp:lastModifiedBy>Liu, Jun</cp:lastModifiedBy>
  <cp:revision>7</cp:revision>
  <dcterms:created xsi:type="dcterms:W3CDTF">2020-07-16T00:28:44Z</dcterms:created>
  <dcterms:modified xsi:type="dcterms:W3CDTF">2020-07-16T01:00:30Z</dcterms:modified>
</cp:coreProperties>
</file>