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7" r:id="rId2"/>
    <p:sldId id="426" r:id="rId3"/>
    <p:sldId id="428" r:id="rId4"/>
    <p:sldId id="430" r:id="rId5"/>
    <p:sldId id="429" r:id="rId6"/>
    <p:sldId id="445" r:id="rId7"/>
    <p:sldId id="435" r:id="rId8"/>
    <p:sldId id="439" r:id="rId9"/>
    <p:sldId id="436" r:id="rId10"/>
    <p:sldId id="431" r:id="rId11"/>
    <p:sldId id="433" r:id="rId12"/>
    <p:sldId id="448" r:id="rId13"/>
    <p:sldId id="444" r:id="rId14"/>
    <p:sldId id="434" r:id="rId15"/>
    <p:sldId id="443" r:id="rId16"/>
    <p:sldId id="432" r:id="rId17"/>
    <p:sldId id="437" r:id="rId18"/>
    <p:sldId id="447" r:id="rId19"/>
    <p:sldId id="451" r:id="rId20"/>
    <p:sldId id="452" r:id="rId21"/>
    <p:sldId id="449" r:id="rId22"/>
    <p:sldId id="29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g Green" initials="MG" lastIdx="4" clrIdx="0">
    <p:extLst/>
  </p:cmAuthor>
  <p:cmAuthor id="2" name="Grady Renfrow" initials="GR" lastIdx="54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A5D"/>
    <a:srgbClr val="4B2913"/>
    <a:srgbClr val="00A3AD"/>
    <a:srgbClr val="F1C912"/>
    <a:srgbClr val="FDD219"/>
    <a:srgbClr val="E87423"/>
    <a:srgbClr val="DCAA38"/>
    <a:srgbClr val="8B6F4B"/>
    <a:srgbClr val="97ABFF"/>
    <a:srgbClr val="8B23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86842" autoAdjust="0"/>
  </p:normalViewPr>
  <p:slideViewPr>
    <p:cSldViewPr snapToGrid="0">
      <p:cViewPr varScale="1">
        <p:scale>
          <a:sx n="114" d="100"/>
          <a:sy n="114" d="100"/>
        </p:scale>
        <p:origin x="420" y="12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98CACE-8488-438C-B7C8-236013967FD7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E0CCD6-EF7D-4B8C-B337-C3CE884792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866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EA09A-3171-4AFC-9F03-03448402EF11}" type="datetimeFigureOut">
              <a:rPr lang="en-US" smtClean="0"/>
              <a:t>8/20/2019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AA137-2B89-4B02-8626-1D395D4047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783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1544E-EAAD-6649-8D2D-D5B2E67FEF3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2451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AA137-2B89-4B02-8626-1D395D40479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376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findings from our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1544E-EAAD-6649-8D2D-D5B2E67FEF3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16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AA137-2B89-4B02-8626-1D395D40479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311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AA137-2B89-4B02-8626-1D395D40479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658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1AA137-2B89-4B02-8626-1D395D40479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384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1544E-EAAD-6649-8D2D-D5B2E67FEF3D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254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="" xmlns:a16="http://schemas.microsoft.com/office/drawing/2014/main" id="{22BECFD5-EAB3-408D-82E7-3763EC013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597" y="-2196"/>
            <a:ext cx="11523898" cy="6836211"/>
          </a:xfrm>
          <a:prstGeom prst="rect">
            <a:avLst/>
          </a:prstGeom>
        </p:spPr>
      </p:pic>
      <p:sp>
        <p:nvSpPr>
          <p:cNvPr id="12" name="Freeform 11"/>
          <p:cNvSpPr/>
          <p:nvPr userDrawn="1"/>
        </p:nvSpPr>
        <p:spPr>
          <a:xfrm>
            <a:off x="1" y="-2196"/>
            <a:ext cx="8527100" cy="6860197"/>
          </a:xfrm>
          <a:custGeom>
            <a:avLst/>
            <a:gdLst>
              <a:gd name="connsiteX0" fmla="*/ 835996 w 9664047"/>
              <a:gd name="connsiteY0" fmla="*/ 0 h 7774890"/>
              <a:gd name="connsiteX1" fmla="*/ 9664045 w 9664047"/>
              <a:gd name="connsiteY1" fmla="*/ 0 h 7774890"/>
              <a:gd name="connsiteX2" fmla="*/ 5870580 w 9664047"/>
              <a:gd name="connsiteY2" fmla="*/ 3887444 h 7774890"/>
              <a:gd name="connsiteX3" fmla="*/ 9664047 w 9664047"/>
              <a:gd name="connsiteY3" fmla="*/ 7774890 h 7774890"/>
              <a:gd name="connsiteX4" fmla="*/ 835996 w 9664047"/>
              <a:gd name="connsiteY4" fmla="*/ 7774890 h 7774890"/>
              <a:gd name="connsiteX5" fmla="*/ 835996 w 9664047"/>
              <a:gd name="connsiteY5" fmla="*/ 7774889 h 7774890"/>
              <a:gd name="connsiteX6" fmla="*/ 0 w 9664047"/>
              <a:gd name="connsiteY6" fmla="*/ 7774889 h 7774890"/>
              <a:gd name="connsiteX7" fmla="*/ 0 w 9664047"/>
              <a:gd name="connsiteY7" fmla="*/ 2489 h 7774890"/>
              <a:gd name="connsiteX8" fmla="*/ 835996 w 9664047"/>
              <a:gd name="connsiteY8" fmla="*/ 2489 h 7774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64047" h="7774890">
                <a:moveTo>
                  <a:pt x="835996" y="0"/>
                </a:moveTo>
                <a:lnTo>
                  <a:pt x="9664045" y="0"/>
                </a:lnTo>
                <a:lnTo>
                  <a:pt x="5870580" y="3887444"/>
                </a:lnTo>
                <a:lnTo>
                  <a:pt x="9664047" y="7774890"/>
                </a:lnTo>
                <a:lnTo>
                  <a:pt x="835996" y="7774890"/>
                </a:lnTo>
                <a:lnTo>
                  <a:pt x="835996" y="7774889"/>
                </a:lnTo>
                <a:lnTo>
                  <a:pt x="0" y="7774889"/>
                </a:lnTo>
                <a:lnTo>
                  <a:pt x="0" y="2489"/>
                </a:lnTo>
                <a:lnTo>
                  <a:pt x="835996" y="24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682" tIns="40341" rIns="80682" bIns="403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49347"/>
            <a:endParaRPr lang="en-US" sz="1765" dirty="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867" y="3517463"/>
            <a:ext cx="4271074" cy="919799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1765" b="0" i="0" cap="all" spc="265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indent="0" algn="l">
              <a:lnSpc>
                <a:spcPct val="100000"/>
              </a:lnSpc>
              <a:spcBef>
                <a:spcPts val="882"/>
              </a:spcBef>
              <a:buNone/>
              <a:defRPr sz="1412" b="0" i="0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marL="898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8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7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6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96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45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94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</a:t>
            </a:r>
          </a:p>
          <a:p>
            <a:pPr lvl="1"/>
            <a:r>
              <a:rPr lang="en-US" dirty="0"/>
              <a:t>Date</a:t>
            </a:r>
          </a:p>
        </p:txBody>
      </p:sp>
      <p:sp>
        <p:nvSpPr>
          <p:cNvPr id="8" name="Title 9"/>
          <p:cNvSpPr>
            <a:spLocks noGrp="1"/>
          </p:cNvSpPr>
          <p:nvPr>
            <p:ph type="title"/>
          </p:nvPr>
        </p:nvSpPr>
        <p:spPr>
          <a:xfrm>
            <a:off x="569866" y="1566471"/>
            <a:ext cx="4271076" cy="1851558"/>
          </a:xfrm>
          <a:prstGeom prst="rect">
            <a:avLst/>
          </a:prstGeom>
          <a:noFill/>
        </p:spPr>
        <p:txBody>
          <a:bodyPr vert="horz" lIns="0" tIns="0" rIns="0" bIns="0" anchor="b" anchorCtr="0"/>
          <a:lstStyle>
            <a:lvl1pPr algn="l">
              <a:lnSpc>
                <a:spcPct val="90000"/>
              </a:lnSpc>
              <a:defRPr sz="4236" b="0" i="0" baseline="0">
                <a:solidFill>
                  <a:srgbClr val="4B291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 flipV="1">
            <a:off x="5001366" y="0"/>
            <a:ext cx="3341239" cy="3431197"/>
          </a:xfrm>
          <a:prstGeom prst="line">
            <a:avLst/>
          </a:prstGeom>
          <a:ln w="19050">
            <a:solidFill>
              <a:srgbClr val="003A5D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 flipH="1" flipV="1">
            <a:off x="5001366" y="3425862"/>
            <a:ext cx="3341239" cy="3431197"/>
          </a:xfrm>
          <a:prstGeom prst="line">
            <a:avLst/>
          </a:prstGeom>
          <a:ln w="19050">
            <a:solidFill>
              <a:srgbClr val="003A5D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3ef5003b-5ee1-4f4d-8436-31767a73ee64@programmanagers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879453" y="-5511830"/>
            <a:ext cx="609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156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1" y="-2197"/>
            <a:ext cx="12192001" cy="6859256"/>
          </a:xfrm>
          <a:prstGeom prst="rect">
            <a:avLst/>
          </a:prstGeom>
          <a:solidFill>
            <a:srgbClr val="00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682" tIns="40341" rIns="80682" bIns="403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49347"/>
            <a:endParaRPr lang="en-US" sz="1765" dirty="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09986" y="2028810"/>
            <a:ext cx="6094000" cy="1687481"/>
          </a:xfrm>
          <a:prstGeom prst="rect">
            <a:avLst/>
          </a:prstGeom>
        </p:spPr>
        <p:txBody>
          <a:bodyPr vert="horz" lIns="0" rIns="0" anchor="b"/>
          <a:lstStyle>
            <a:lvl1pPr algn="l">
              <a:defRPr sz="3530" b="1" i="0" spc="265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986" y="3849455"/>
            <a:ext cx="6094000" cy="675335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ts val="1853"/>
              </a:lnSpc>
              <a:buNone/>
              <a:defRPr sz="1588" b="0" i="0" cap="all" spc="265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indent="0" algn="l">
              <a:lnSpc>
                <a:spcPts val="1853"/>
              </a:lnSpc>
              <a:spcBef>
                <a:spcPts val="882"/>
              </a:spcBef>
              <a:buNone/>
              <a:defRPr sz="1235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898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480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97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467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96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45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947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9037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Slide -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29DB1F8E-30F1-D446-99B8-B0DC98BF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88" y="364975"/>
            <a:ext cx="11083637" cy="477572"/>
          </a:xfrm>
          <a:prstGeom prst="rect">
            <a:avLst/>
          </a:prstGeom>
        </p:spPr>
        <p:txBody>
          <a:bodyPr anchor="t"/>
          <a:lstStyle>
            <a:lvl1pPr algn="l">
              <a:defRPr lang="en-US" sz="2824" b="1" i="0" kern="1200" cap="none" spc="88" baseline="0" dirty="0">
                <a:solidFill>
                  <a:srgbClr val="4B291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lvl="0" indent="0" algn="l" defTabSz="449347" rtl="0" eaLnBrk="1" latinLnBrk="0" hangingPunct="1">
              <a:lnSpc>
                <a:spcPct val="100000"/>
              </a:lnSpc>
              <a:spcBef>
                <a:spcPts val="148"/>
              </a:spcBef>
              <a:buFont typeface="Arial"/>
              <a:buNone/>
            </a:pPr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2810595" y="6375058"/>
            <a:ext cx="96064" cy="147020"/>
          </a:xfrm>
          <a:prstGeom prst="line">
            <a:avLst/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 userDrawn="1"/>
        </p:nvSpPr>
        <p:spPr>
          <a:xfrm>
            <a:off x="11803503" y="6325149"/>
            <a:ext cx="388498" cy="252612"/>
          </a:xfrm>
          <a:prstGeom prst="rect">
            <a:avLst/>
          </a:prstGeom>
          <a:solidFill>
            <a:srgbClr val="003A5D"/>
          </a:solidFill>
          <a:ln>
            <a:solidFill>
              <a:srgbClr val="4B2913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9347"/>
            <a:endParaRPr lang="en-US" sz="1765" dirty="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539807" y="1405703"/>
            <a:ext cx="11082618" cy="4821331"/>
          </a:xfrm>
          <a:prstGeom prst="rect">
            <a:avLst/>
          </a:prstGeom>
        </p:spPr>
        <p:txBody>
          <a:bodyPr/>
          <a:lstStyle>
            <a:lvl1pPr marL="337011" indent="-337011">
              <a:buClr>
                <a:srgbClr val="8B2332"/>
              </a:buClr>
              <a:buSzPct val="120000"/>
              <a:buFont typeface="Arial" panose="020B0604020202020204" pitchFamily="34" charset="0"/>
              <a:buChar char="›"/>
              <a:defRPr sz="2118">
                <a:solidFill>
                  <a:schemeClr val="tx2"/>
                </a:solidFill>
              </a:defRPr>
            </a:lvl1pPr>
            <a:lvl2pPr marL="730190" indent="-280842" algn="l" defTabSz="449347" rtl="0" eaLnBrk="1" latinLnBrk="0" hangingPunct="1">
              <a:spcBef>
                <a:spcPct val="20000"/>
              </a:spcBef>
              <a:buClr>
                <a:srgbClr val="64666A"/>
              </a:buClr>
              <a:buFont typeface="Cambria" charset="0"/>
              <a:buChar char="⎼"/>
              <a:defRPr lang="en-US" sz="1588" kern="120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23369" indent="-224673" algn="l" defTabSz="449347" rtl="0" eaLnBrk="1" latinLnBrk="0" hangingPunct="1">
              <a:spcBef>
                <a:spcPct val="20000"/>
              </a:spcBef>
              <a:buClr>
                <a:srgbClr val="B2B1B1"/>
              </a:buClr>
              <a:buFont typeface="Wingdings" charset="2"/>
              <a:buChar char="§"/>
              <a:defRPr lang="en-US" sz="1588" kern="1200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marL="1572717" indent="-224673" algn="l" defTabSz="449347" rtl="0" eaLnBrk="1" latinLnBrk="0" hangingPunct="1">
              <a:spcBef>
                <a:spcPct val="20000"/>
              </a:spcBef>
              <a:buClr>
                <a:srgbClr val="B2B1B1"/>
              </a:buClr>
              <a:buFont typeface="Arial" charset="0"/>
              <a:buChar char="•"/>
              <a:defRPr lang="en-US" sz="1588" kern="1200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  <a:lvl5pPr marL="2022065" indent="-224673" algn="l" defTabSz="449347" rtl="0" eaLnBrk="1" latinLnBrk="0" hangingPunct="1">
              <a:spcBef>
                <a:spcPct val="20000"/>
              </a:spcBef>
              <a:buClr>
                <a:srgbClr val="B2B1B1"/>
              </a:buClr>
              <a:buFont typeface="Arial"/>
              <a:buChar char="»"/>
              <a:defRPr lang="en-US" sz="1588" kern="12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539283" y="860678"/>
            <a:ext cx="11082618" cy="3936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88" b="1" cap="all" spc="88" baseline="0"/>
            </a:lvl1pPr>
            <a:lvl2pPr marL="449347" indent="0">
              <a:buNone/>
              <a:defRPr/>
            </a:lvl2pPr>
            <a:lvl3pPr marL="898696" indent="0">
              <a:buNone/>
              <a:defRPr/>
            </a:lvl3pPr>
            <a:lvl4pPr marL="1348043" indent="0">
              <a:buNone/>
              <a:defRPr/>
            </a:lvl4pPr>
            <a:lvl5pPr marL="1797391" indent="0">
              <a:buNone/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="" xmlns:a16="http://schemas.microsoft.com/office/drawing/2014/main" id="{2F855B2C-A2C6-F34D-924D-4845F0B852DC}"/>
              </a:ext>
            </a:extLst>
          </p:cNvPr>
          <p:cNvSpPr txBox="1">
            <a:spLocks/>
          </p:cNvSpPr>
          <p:nvPr userDrawn="1"/>
        </p:nvSpPr>
        <p:spPr>
          <a:xfrm>
            <a:off x="2972471" y="6290834"/>
            <a:ext cx="7213323" cy="322169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509233" rtl="0" eaLnBrk="1" latinLnBrk="0" hangingPunct="1">
              <a:defRPr lang="en-US" sz="1050" b="0" i="0" kern="1200" spc="200" baseline="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509233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467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7701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6935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6169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5400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4636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3867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sz="927">
                <a:solidFill>
                  <a:srgbClr val="565A5C"/>
                </a:solidFill>
              </a:rPr>
              <a:t>MACHINE LEARNING I</a:t>
            </a:r>
            <a:endParaRPr sz="927" dirty="0">
              <a:solidFill>
                <a:srgbClr val="565A5C"/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58293" y="6277108"/>
            <a:ext cx="515372" cy="32216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27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defTabSz="449347"/>
            <a:fld id="{679751D3-02F5-2B45-A12D-F3831CAE6381}" type="slidenum">
              <a:rPr lang="en-US" smtClean="0">
                <a:solidFill>
                  <a:srgbClr val="FFFFFF"/>
                </a:solidFill>
              </a:rPr>
              <a:pPr defTabSz="449347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="" xmlns:a16="http://schemas.microsoft.com/office/drawing/2014/main" id="{2F855B2C-A2C6-F34D-924D-4845F0B852DC}"/>
              </a:ext>
            </a:extLst>
          </p:cNvPr>
          <p:cNvSpPr txBox="1">
            <a:spLocks/>
          </p:cNvSpPr>
          <p:nvPr userDrawn="1"/>
        </p:nvSpPr>
        <p:spPr>
          <a:xfrm>
            <a:off x="1075314" y="6286517"/>
            <a:ext cx="1831345" cy="322169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509233" rtl="0" eaLnBrk="1" latinLnBrk="0" hangingPunct="1">
              <a:defRPr lang="en-US" sz="1050" b="0" i="0" kern="1200" spc="200" baseline="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509233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467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7701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6935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6169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5400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4636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3867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27">
                <a:solidFill>
                  <a:srgbClr val="565A5C"/>
                </a:solidFill>
              </a:rPr>
              <a:t>RENFROW</a:t>
            </a:r>
            <a:r>
              <a:rPr lang="en-US" sz="927" baseline="0">
                <a:solidFill>
                  <a:srgbClr val="565A5C"/>
                </a:solidFill>
              </a:rPr>
              <a:t> , GOBBY </a:t>
            </a:r>
            <a:endParaRPr lang="en-US" sz="927" dirty="0">
              <a:solidFill>
                <a:srgbClr val="565A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3030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48">
          <p15:clr>
            <a:srgbClr val="FBAE40"/>
          </p15:clr>
        </p15:guide>
        <p15:guide id="2" pos="43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Slide - Additional Sty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538788" y="1405703"/>
            <a:ext cx="11083637" cy="4732284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82"/>
              </a:spcAft>
              <a:buNone/>
              <a:defRPr sz="2118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0" indent="0">
              <a:buNone/>
              <a:defRPr sz="1588" b="1" cap="all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marL="0" indent="0">
              <a:buNone/>
              <a:defRPr sz="1588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marL="564807" indent="-225923">
              <a:buClr>
                <a:srgbClr val="8B2332"/>
              </a:buClr>
              <a:buSzPct val="120000"/>
              <a:buFont typeface="Arial" panose="020B0604020202020204" pitchFamily="34" charset="0"/>
              <a:buChar char="›"/>
              <a:defRPr sz="1588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  <a:lvl5pPr marL="806867" indent="-224673">
              <a:buClr>
                <a:schemeClr val="tx2"/>
              </a:buClr>
              <a:buFont typeface="Cambria" charset="0"/>
              <a:buChar char="⎼"/>
              <a:defRPr sz="1588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1803503" y="6325149"/>
            <a:ext cx="388498" cy="252612"/>
          </a:xfrm>
          <a:prstGeom prst="rect">
            <a:avLst/>
          </a:prstGeom>
          <a:solidFill>
            <a:srgbClr val="003A5D"/>
          </a:solidFill>
          <a:ln>
            <a:solidFill>
              <a:srgbClr val="4B2913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9347"/>
            <a:endParaRPr lang="en-US" sz="1765" dirty="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2810595" y="6375058"/>
            <a:ext cx="96064" cy="147020"/>
          </a:xfrm>
          <a:prstGeom prst="line">
            <a:avLst/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2">
            <a:extLst>
              <a:ext uri="{FF2B5EF4-FFF2-40B4-BE49-F238E27FC236}">
                <a16:creationId xmlns="" xmlns:a16="http://schemas.microsoft.com/office/drawing/2014/main" id="{29DB1F8E-30F1-D446-99B8-B0DC98BF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88" y="364975"/>
            <a:ext cx="11083637" cy="477572"/>
          </a:xfrm>
          <a:prstGeom prst="rect">
            <a:avLst/>
          </a:prstGeom>
        </p:spPr>
        <p:txBody>
          <a:bodyPr anchor="t"/>
          <a:lstStyle>
            <a:lvl1pPr algn="l">
              <a:defRPr lang="en-US" sz="2824" b="1" i="0" kern="1200" cap="none" spc="88" baseline="0" dirty="0">
                <a:solidFill>
                  <a:srgbClr val="0020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lvl="0" indent="0" algn="l" defTabSz="449347" rtl="0" eaLnBrk="1" latinLnBrk="0" hangingPunct="1">
              <a:lnSpc>
                <a:spcPct val="100000"/>
              </a:lnSpc>
              <a:spcBef>
                <a:spcPts val="148"/>
              </a:spcBef>
              <a:buFont typeface="Arial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539283" y="860678"/>
            <a:ext cx="11082618" cy="3936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88" b="1" cap="all" spc="88" baseline="0"/>
            </a:lvl1pPr>
            <a:lvl2pPr marL="449347" indent="0">
              <a:buNone/>
              <a:defRPr/>
            </a:lvl2pPr>
            <a:lvl3pPr marL="898696" indent="0">
              <a:buNone/>
              <a:defRPr/>
            </a:lvl3pPr>
            <a:lvl4pPr marL="1348043" indent="0">
              <a:buNone/>
              <a:defRPr/>
            </a:lvl4pPr>
            <a:lvl5pPr marL="1797391" indent="0">
              <a:buNone/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2F855B2C-A2C6-F34D-924D-4845F0B852DC}"/>
              </a:ext>
            </a:extLst>
          </p:cNvPr>
          <p:cNvSpPr txBox="1">
            <a:spLocks/>
          </p:cNvSpPr>
          <p:nvPr userDrawn="1"/>
        </p:nvSpPr>
        <p:spPr>
          <a:xfrm>
            <a:off x="2972471" y="6290834"/>
            <a:ext cx="7213323" cy="322169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509233" rtl="0" eaLnBrk="1" latinLnBrk="0" hangingPunct="1">
              <a:defRPr lang="en-US" sz="1050" b="0" i="0" kern="1200" spc="200" baseline="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509233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467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7701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6935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6169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5400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4636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3867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27">
                <a:solidFill>
                  <a:srgbClr val="565A5C"/>
                </a:solidFill>
              </a:rPr>
              <a:t>MACHINE LEARNING I </a:t>
            </a:r>
            <a:endParaRPr lang="en-US" sz="927" dirty="0">
              <a:solidFill>
                <a:srgbClr val="565A5C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58293" y="6277108"/>
            <a:ext cx="515372" cy="32216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27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defTabSz="449347"/>
            <a:fld id="{679751D3-02F5-2B45-A12D-F3831CAE6381}" type="slidenum">
              <a:rPr lang="en-US" smtClean="0">
                <a:solidFill>
                  <a:srgbClr val="FFFFFF"/>
                </a:solidFill>
              </a:rPr>
              <a:pPr defTabSz="449347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="" xmlns:a16="http://schemas.microsoft.com/office/drawing/2014/main" id="{2F855B2C-A2C6-F34D-924D-4845F0B852DC}"/>
              </a:ext>
            </a:extLst>
          </p:cNvPr>
          <p:cNvSpPr txBox="1">
            <a:spLocks/>
          </p:cNvSpPr>
          <p:nvPr userDrawn="1"/>
        </p:nvSpPr>
        <p:spPr>
          <a:xfrm>
            <a:off x="1075314" y="6286517"/>
            <a:ext cx="1831345" cy="322169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509233" rtl="0" eaLnBrk="1" latinLnBrk="0" hangingPunct="1">
              <a:defRPr lang="en-US" sz="1050" b="0" i="0" kern="1200" spc="200" baseline="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509233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467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7701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6935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6169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5400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4636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3867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27">
                <a:solidFill>
                  <a:srgbClr val="565A5C"/>
                </a:solidFill>
              </a:rPr>
              <a:t>RENFROW</a:t>
            </a:r>
            <a:r>
              <a:rPr lang="en-US" sz="927" baseline="0">
                <a:solidFill>
                  <a:srgbClr val="565A5C"/>
                </a:solidFill>
              </a:rPr>
              <a:t> , GOBBY </a:t>
            </a:r>
            <a:endParaRPr lang="en-US" sz="927" dirty="0">
              <a:solidFill>
                <a:srgbClr val="565A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051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48">
          <p15:clr>
            <a:srgbClr val="FBAE40"/>
          </p15:clr>
        </p15:guide>
        <p15:guide id="2" pos="43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Slide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11803503" y="6325149"/>
            <a:ext cx="388498" cy="252612"/>
          </a:xfrm>
          <a:prstGeom prst="rect">
            <a:avLst/>
          </a:prstGeom>
          <a:solidFill>
            <a:srgbClr val="003A5D"/>
          </a:solidFill>
          <a:ln>
            <a:solidFill>
              <a:srgbClr val="4B2913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9347"/>
            <a:endParaRPr lang="en-US" sz="1765" dirty="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2810595" y="6375058"/>
            <a:ext cx="96064" cy="147020"/>
          </a:xfrm>
          <a:prstGeom prst="line">
            <a:avLst/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2">
            <a:extLst>
              <a:ext uri="{FF2B5EF4-FFF2-40B4-BE49-F238E27FC236}">
                <a16:creationId xmlns="" xmlns:a16="http://schemas.microsoft.com/office/drawing/2014/main" id="{29DB1F8E-30F1-D446-99B8-B0DC98BF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88" y="364975"/>
            <a:ext cx="11083637" cy="477572"/>
          </a:xfrm>
          <a:prstGeom prst="rect">
            <a:avLst/>
          </a:prstGeom>
        </p:spPr>
        <p:txBody>
          <a:bodyPr anchor="t"/>
          <a:lstStyle>
            <a:lvl1pPr algn="l">
              <a:defRPr lang="en-US" sz="2824" b="1" i="0" kern="1200" cap="none" spc="88" baseline="0" dirty="0">
                <a:solidFill>
                  <a:srgbClr val="4B291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lvl="0" indent="0" algn="l" defTabSz="449347" rtl="0" eaLnBrk="1" latinLnBrk="0" hangingPunct="1">
              <a:lnSpc>
                <a:spcPct val="100000"/>
              </a:lnSpc>
              <a:spcBef>
                <a:spcPts val="148"/>
              </a:spcBef>
              <a:buFont typeface="Arial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539283" y="860678"/>
            <a:ext cx="11082618" cy="3936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88" b="1" cap="all" spc="88" baseline="0"/>
            </a:lvl1pPr>
            <a:lvl2pPr marL="449347" indent="0">
              <a:buNone/>
              <a:defRPr/>
            </a:lvl2pPr>
            <a:lvl3pPr marL="898696" indent="0">
              <a:buNone/>
              <a:defRPr/>
            </a:lvl3pPr>
            <a:lvl4pPr marL="1348043" indent="0">
              <a:buNone/>
              <a:defRPr/>
            </a:lvl4pPr>
            <a:lvl5pPr marL="1797391" indent="0">
              <a:buNone/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="" xmlns:a16="http://schemas.microsoft.com/office/drawing/2014/main" id="{2F855B2C-A2C6-F34D-924D-4845F0B852DC}"/>
              </a:ext>
            </a:extLst>
          </p:cNvPr>
          <p:cNvSpPr txBox="1">
            <a:spLocks/>
          </p:cNvSpPr>
          <p:nvPr userDrawn="1"/>
        </p:nvSpPr>
        <p:spPr>
          <a:xfrm>
            <a:off x="2972471" y="6290834"/>
            <a:ext cx="7213323" cy="322169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509233" rtl="0" eaLnBrk="1" latinLnBrk="0" hangingPunct="1">
              <a:defRPr lang="en-US" sz="1050" b="0" i="0" kern="1200" spc="200" baseline="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509233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467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7701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6935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6169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5400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4636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3867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27">
                <a:solidFill>
                  <a:srgbClr val="565A5C"/>
                </a:solidFill>
              </a:rPr>
              <a:t>MACHINE LEARNING I </a:t>
            </a:r>
            <a:endParaRPr lang="en-US" sz="927" dirty="0">
              <a:solidFill>
                <a:srgbClr val="565A5C"/>
              </a:solidFill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58293" y="6277108"/>
            <a:ext cx="515372" cy="32216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27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defTabSz="449347"/>
            <a:fld id="{679751D3-02F5-2B45-A12D-F3831CAE6381}" type="slidenum">
              <a:rPr lang="en-US" smtClean="0">
                <a:solidFill>
                  <a:srgbClr val="FFFFFF"/>
                </a:solidFill>
              </a:rPr>
              <a:pPr defTabSz="449347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4" name="Footer Placeholder 4">
            <a:extLst>
              <a:ext uri="{FF2B5EF4-FFF2-40B4-BE49-F238E27FC236}">
                <a16:creationId xmlns="" xmlns:a16="http://schemas.microsoft.com/office/drawing/2014/main" id="{2F855B2C-A2C6-F34D-924D-4845F0B852DC}"/>
              </a:ext>
            </a:extLst>
          </p:cNvPr>
          <p:cNvSpPr txBox="1">
            <a:spLocks/>
          </p:cNvSpPr>
          <p:nvPr userDrawn="1"/>
        </p:nvSpPr>
        <p:spPr>
          <a:xfrm>
            <a:off x="1075314" y="6286517"/>
            <a:ext cx="1831345" cy="322169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509233" rtl="0" eaLnBrk="1" latinLnBrk="0" hangingPunct="1">
              <a:defRPr lang="en-US" sz="1050" b="0" i="0" kern="1200" spc="200" baseline="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509233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467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7701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6935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6169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5400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4636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3867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27">
                <a:solidFill>
                  <a:srgbClr val="565A5C"/>
                </a:solidFill>
              </a:rPr>
              <a:t>RENFROW</a:t>
            </a:r>
            <a:r>
              <a:rPr lang="en-US" sz="927" baseline="0">
                <a:solidFill>
                  <a:srgbClr val="565A5C"/>
                </a:solidFill>
              </a:rPr>
              <a:t> , GOBBY </a:t>
            </a:r>
            <a:endParaRPr lang="en-US" sz="927" dirty="0">
              <a:solidFill>
                <a:srgbClr val="565A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243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48">
          <p15:clr>
            <a:srgbClr val="FBAE40"/>
          </p15:clr>
        </p15:guide>
        <p15:guide id="2" pos="43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Slide - Two-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11803503" y="6325149"/>
            <a:ext cx="388498" cy="252612"/>
          </a:xfrm>
          <a:prstGeom prst="rect">
            <a:avLst/>
          </a:prstGeom>
          <a:solidFill>
            <a:srgbClr val="003A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9347"/>
            <a:endParaRPr lang="en-US" sz="1765" dirty="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cxnSp>
        <p:nvCxnSpPr>
          <p:cNvPr id="21" name="Straight Connector 20"/>
          <p:cNvCxnSpPr/>
          <p:nvPr userDrawn="1"/>
        </p:nvCxnSpPr>
        <p:spPr>
          <a:xfrm flipH="1">
            <a:off x="2810595" y="6375058"/>
            <a:ext cx="96064" cy="147020"/>
          </a:xfrm>
          <a:prstGeom prst="line">
            <a:avLst/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3"/>
          <p:cNvSpPr>
            <a:spLocks noGrp="1"/>
          </p:cNvSpPr>
          <p:nvPr>
            <p:ph sz="quarter" idx="18"/>
          </p:nvPr>
        </p:nvSpPr>
        <p:spPr>
          <a:xfrm>
            <a:off x="539807" y="1405704"/>
            <a:ext cx="5407117" cy="4752709"/>
          </a:xfrm>
          <a:prstGeom prst="rect">
            <a:avLst/>
          </a:prstGeom>
        </p:spPr>
        <p:txBody>
          <a:bodyPr/>
          <a:lstStyle>
            <a:lvl1pPr marL="337011" indent="-337011">
              <a:buClr>
                <a:srgbClr val="8B2332"/>
              </a:buClr>
              <a:buSzPct val="120000"/>
              <a:buFont typeface="Arial" panose="020B0604020202020204" pitchFamily="34" charset="0"/>
              <a:buChar char="›"/>
              <a:defRPr sz="2118">
                <a:solidFill>
                  <a:schemeClr val="tx2"/>
                </a:solidFill>
              </a:defRPr>
            </a:lvl1pPr>
            <a:lvl2pPr marL="730190" indent="-280842" algn="l" defTabSz="449347" rtl="0" eaLnBrk="1" latinLnBrk="0" hangingPunct="1">
              <a:spcBef>
                <a:spcPct val="20000"/>
              </a:spcBef>
              <a:buClr>
                <a:srgbClr val="64666A"/>
              </a:buClr>
              <a:buFont typeface="Cambria" charset="0"/>
              <a:buChar char="⎼"/>
              <a:defRPr lang="en-US" sz="1588" kern="120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23369" indent="-224673" algn="l" defTabSz="449347" rtl="0" eaLnBrk="1" latinLnBrk="0" hangingPunct="1">
              <a:spcBef>
                <a:spcPct val="20000"/>
              </a:spcBef>
              <a:buClr>
                <a:srgbClr val="B2B1B1"/>
              </a:buClr>
              <a:buFont typeface="Wingdings" charset="2"/>
              <a:buChar char="§"/>
              <a:defRPr lang="en-US" sz="1588" kern="1200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marL="1572717" indent="-224673" algn="l" defTabSz="449347" rtl="0" eaLnBrk="1" latinLnBrk="0" hangingPunct="1">
              <a:spcBef>
                <a:spcPct val="20000"/>
              </a:spcBef>
              <a:buClr>
                <a:srgbClr val="B2B1B1"/>
              </a:buClr>
              <a:buFont typeface="Arial" charset="0"/>
              <a:buChar char="•"/>
              <a:defRPr lang="en-US" sz="1588" kern="1200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  <a:lvl5pPr marL="2022065" indent="-224673" algn="l" defTabSz="449347" rtl="0" eaLnBrk="1" latinLnBrk="0" hangingPunct="1">
              <a:spcBef>
                <a:spcPct val="20000"/>
              </a:spcBef>
              <a:buClr>
                <a:srgbClr val="B2B1B1"/>
              </a:buClr>
              <a:buFont typeface="Arial"/>
              <a:buChar char="»"/>
              <a:defRPr lang="en-US" sz="1588" kern="12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6215307" y="1405704"/>
            <a:ext cx="5407117" cy="4752709"/>
          </a:xfrm>
          <a:prstGeom prst="rect">
            <a:avLst/>
          </a:prstGeom>
        </p:spPr>
        <p:txBody>
          <a:bodyPr/>
          <a:lstStyle>
            <a:lvl1pPr marL="337011" indent="-337011">
              <a:buClr>
                <a:srgbClr val="8B2332"/>
              </a:buClr>
              <a:buSzPct val="120000"/>
              <a:buFont typeface="Arial" panose="020B0604020202020204" pitchFamily="34" charset="0"/>
              <a:buChar char="›"/>
              <a:defRPr sz="2118">
                <a:solidFill>
                  <a:schemeClr val="tx2"/>
                </a:solidFill>
              </a:defRPr>
            </a:lvl1pPr>
            <a:lvl2pPr marL="730190" indent="-280842" algn="l" defTabSz="449347" rtl="0" eaLnBrk="1" latinLnBrk="0" hangingPunct="1">
              <a:spcBef>
                <a:spcPct val="20000"/>
              </a:spcBef>
              <a:buClr>
                <a:srgbClr val="64666A"/>
              </a:buClr>
              <a:buFont typeface="Cambria" charset="0"/>
              <a:buChar char="⎼"/>
              <a:defRPr lang="en-US" sz="1588" kern="120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23369" indent="-224673" algn="l" defTabSz="449347" rtl="0" eaLnBrk="1" latinLnBrk="0" hangingPunct="1">
              <a:spcBef>
                <a:spcPct val="20000"/>
              </a:spcBef>
              <a:buClr>
                <a:srgbClr val="B2B1B1"/>
              </a:buClr>
              <a:buFont typeface="Wingdings" charset="2"/>
              <a:buChar char="§"/>
              <a:defRPr lang="en-US" sz="1588" kern="1200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marL="1572717" indent="-224673" algn="l" defTabSz="449347" rtl="0" eaLnBrk="1" latinLnBrk="0" hangingPunct="1">
              <a:spcBef>
                <a:spcPct val="20000"/>
              </a:spcBef>
              <a:buClr>
                <a:srgbClr val="B2B1B1"/>
              </a:buClr>
              <a:buFont typeface="Arial" charset="0"/>
              <a:buChar char="•"/>
              <a:defRPr lang="en-US" sz="1588" kern="1200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  <a:lvl5pPr marL="2022065" indent="-224673" algn="l" defTabSz="449347" rtl="0" eaLnBrk="1" latinLnBrk="0" hangingPunct="1">
              <a:spcBef>
                <a:spcPct val="20000"/>
              </a:spcBef>
              <a:buClr>
                <a:srgbClr val="B2B1B1"/>
              </a:buClr>
              <a:buFont typeface="Arial"/>
              <a:buChar char="»"/>
              <a:defRPr lang="en-US" sz="1588" kern="12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2">
            <a:extLst>
              <a:ext uri="{FF2B5EF4-FFF2-40B4-BE49-F238E27FC236}">
                <a16:creationId xmlns="" xmlns:a16="http://schemas.microsoft.com/office/drawing/2014/main" id="{29DB1F8E-30F1-D446-99B8-B0DC98BF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88" y="364975"/>
            <a:ext cx="11083637" cy="477572"/>
          </a:xfrm>
          <a:prstGeom prst="rect">
            <a:avLst/>
          </a:prstGeom>
        </p:spPr>
        <p:txBody>
          <a:bodyPr anchor="t"/>
          <a:lstStyle>
            <a:lvl1pPr algn="l">
              <a:defRPr lang="en-US" sz="2824" b="1" i="0" kern="1200" cap="none" spc="88" baseline="0" dirty="0">
                <a:solidFill>
                  <a:srgbClr val="8B233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lvl="0" indent="0" algn="l" defTabSz="449347" rtl="0" eaLnBrk="1" latinLnBrk="0" hangingPunct="1">
              <a:lnSpc>
                <a:spcPct val="100000"/>
              </a:lnSpc>
              <a:spcBef>
                <a:spcPts val="148"/>
              </a:spcBef>
              <a:buFont typeface="Arial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539283" y="860678"/>
            <a:ext cx="11082618" cy="3936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88" b="1" cap="all" spc="88" baseline="0"/>
            </a:lvl1pPr>
            <a:lvl2pPr marL="449347" indent="0">
              <a:buNone/>
              <a:defRPr/>
            </a:lvl2pPr>
            <a:lvl3pPr marL="898696" indent="0">
              <a:buNone/>
              <a:defRPr/>
            </a:lvl3pPr>
            <a:lvl4pPr marL="1348043" indent="0">
              <a:buNone/>
              <a:defRPr/>
            </a:lvl4pPr>
            <a:lvl5pPr marL="1797391" indent="0">
              <a:buNone/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="" xmlns:a16="http://schemas.microsoft.com/office/drawing/2014/main" id="{2F855B2C-A2C6-F34D-924D-4845F0B852DC}"/>
              </a:ext>
            </a:extLst>
          </p:cNvPr>
          <p:cNvSpPr txBox="1">
            <a:spLocks/>
          </p:cNvSpPr>
          <p:nvPr userDrawn="1"/>
        </p:nvSpPr>
        <p:spPr>
          <a:xfrm>
            <a:off x="2972471" y="6290834"/>
            <a:ext cx="7213323" cy="322169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509233" rtl="0" eaLnBrk="1" latinLnBrk="0" hangingPunct="1">
              <a:defRPr lang="en-US" sz="1050" b="0" i="0" kern="1200" spc="200" baseline="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509233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467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7701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6935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6169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5400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4636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3867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27">
                <a:solidFill>
                  <a:srgbClr val="565A5C"/>
                </a:solidFill>
              </a:rPr>
              <a:t>MACHINE</a:t>
            </a:r>
            <a:r>
              <a:rPr lang="en-US" sz="927" baseline="0">
                <a:solidFill>
                  <a:srgbClr val="565A5C"/>
                </a:solidFill>
              </a:rPr>
              <a:t> LEARNING I </a:t>
            </a:r>
            <a:endParaRPr lang="en-US" sz="927" dirty="0">
              <a:solidFill>
                <a:srgbClr val="565A5C"/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58293" y="6277108"/>
            <a:ext cx="515372" cy="32216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27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defTabSz="449347"/>
            <a:fld id="{679751D3-02F5-2B45-A12D-F3831CAE6381}" type="slidenum">
              <a:rPr lang="en-US" smtClean="0">
                <a:solidFill>
                  <a:srgbClr val="FFFFFF"/>
                </a:solidFill>
              </a:rPr>
              <a:pPr defTabSz="449347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7" name="Footer Placeholder 4">
            <a:extLst>
              <a:ext uri="{FF2B5EF4-FFF2-40B4-BE49-F238E27FC236}">
                <a16:creationId xmlns="" xmlns:a16="http://schemas.microsoft.com/office/drawing/2014/main" id="{2F855B2C-A2C6-F34D-924D-4845F0B852DC}"/>
              </a:ext>
            </a:extLst>
          </p:cNvPr>
          <p:cNvSpPr txBox="1">
            <a:spLocks/>
          </p:cNvSpPr>
          <p:nvPr userDrawn="1"/>
        </p:nvSpPr>
        <p:spPr>
          <a:xfrm>
            <a:off x="1075314" y="6286517"/>
            <a:ext cx="1831345" cy="322169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509233" rtl="0" eaLnBrk="1" latinLnBrk="0" hangingPunct="1">
              <a:defRPr lang="en-US" sz="1050" b="0" i="0" kern="1200" spc="200" baseline="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509233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467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7701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6935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6169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5400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4636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3867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27">
                <a:solidFill>
                  <a:srgbClr val="565A5C"/>
                </a:solidFill>
              </a:rPr>
              <a:t>RENFROW</a:t>
            </a:r>
            <a:r>
              <a:rPr lang="en-US" sz="927" baseline="0">
                <a:solidFill>
                  <a:srgbClr val="565A5C"/>
                </a:solidFill>
              </a:rPr>
              <a:t> , GOBBY </a:t>
            </a:r>
            <a:endParaRPr lang="en-US" sz="927" dirty="0">
              <a:solidFill>
                <a:srgbClr val="565A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50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48">
          <p15:clr>
            <a:srgbClr val="FBAE40"/>
          </p15:clr>
        </p15:guide>
        <p15:guide id="2" pos="43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Slide - Side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text on a white background&#10;&#10;Description automatically generated">
            <a:extLst>
              <a:ext uri="{FF2B5EF4-FFF2-40B4-BE49-F238E27FC236}">
                <a16:creationId xmlns="" xmlns:a16="http://schemas.microsoft.com/office/drawing/2014/main" id="{89ED4ADD-2D7E-4715-B824-9BE24D6A60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22" b="9902"/>
          <a:stretch/>
        </p:blipFill>
        <p:spPr>
          <a:xfrm>
            <a:off x="0" y="-1"/>
            <a:ext cx="7211042" cy="6126481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="" xmlns:a16="http://schemas.microsoft.com/office/drawing/2014/main" id="{5157EC62-6C17-2B44-BD00-B6205129F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1593" y="318745"/>
            <a:ext cx="4231909" cy="937240"/>
          </a:xfrm>
          <a:prstGeom prst="rect">
            <a:avLst/>
          </a:prstGeom>
        </p:spPr>
        <p:txBody>
          <a:bodyPr anchor="t"/>
          <a:lstStyle>
            <a:lvl1pPr algn="l">
              <a:defRPr lang="en-US" sz="2824" b="1" i="0" kern="1200" cap="none" spc="88" baseline="0" dirty="0">
                <a:solidFill>
                  <a:srgbClr val="4B291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lvl="0" indent="0" algn="l" defTabSz="449347" rtl="0" eaLnBrk="1" latinLnBrk="0" hangingPunct="1">
              <a:lnSpc>
                <a:spcPct val="100000"/>
              </a:lnSpc>
              <a:spcBef>
                <a:spcPts val="148"/>
              </a:spcBef>
              <a:buFont typeface="Arial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11803503" y="6325149"/>
            <a:ext cx="388498" cy="252612"/>
          </a:xfrm>
          <a:prstGeom prst="rect">
            <a:avLst/>
          </a:prstGeom>
          <a:solidFill>
            <a:srgbClr val="003A5D"/>
          </a:solidFill>
          <a:ln>
            <a:solidFill>
              <a:srgbClr val="4B2913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9347"/>
            <a:endParaRPr lang="en-US" sz="1765" dirty="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2810595" y="6375058"/>
            <a:ext cx="96064" cy="147020"/>
          </a:xfrm>
          <a:prstGeom prst="line">
            <a:avLst/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3"/>
          <p:cNvSpPr>
            <a:spLocks noGrp="1"/>
          </p:cNvSpPr>
          <p:nvPr>
            <p:ph sz="quarter" idx="18"/>
          </p:nvPr>
        </p:nvSpPr>
        <p:spPr>
          <a:xfrm>
            <a:off x="7571593" y="1387011"/>
            <a:ext cx="4231909" cy="4840023"/>
          </a:xfrm>
          <a:prstGeom prst="rect">
            <a:avLst/>
          </a:prstGeom>
        </p:spPr>
        <p:txBody>
          <a:bodyPr/>
          <a:lstStyle>
            <a:lvl1pPr marL="337011" indent="-337011">
              <a:buClr>
                <a:srgbClr val="8B2332"/>
              </a:buClr>
              <a:buSzPct val="120000"/>
              <a:buFont typeface="Arial" panose="020B0604020202020204" pitchFamily="34" charset="0"/>
              <a:buChar char="›"/>
              <a:defRPr sz="2118">
                <a:solidFill>
                  <a:schemeClr val="tx2"/>
                </a:solidFill>
              </a:defRPr>
            </a:lvl1pPr>
            <a:lvl2pPr marL="730190" indent="-280842" algn="l" defTabSz="449347" rtl="0" eaLnBrk="1" latinLnBrk="0" hangingPunct="1">
              <a:spcBef>
                <a:spcPct val="20000"/>
              </a:spcBef>
              <a:buClr>
                <a:srgbClr val="64666A"/>
              </a:buClr>
              <a:buFont typeface="Cambria" charset="0"/>
              <a:buChar char="⎼"/>
              <a:defRPr lang="en-US" sz="1588" kern="120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23369" indent="-224673" algn="l" defTabSz="449347" rtl="0" eaLnBrk="1" latinLnBrk="0" hangingPunct="1">
              <a:spcBef>
                <a:spcPct val="20000"/>
              </a:spcBef>
              <a:buClr>
                <a:srgbClr val="B2B1B1"/>
              </a:buClr>
              <a:buFont typeface="Wingdings" charset="2"/>
              <a:buChar char="§"/>
              <a:defRPr lang="en-US" sz="1588" kern="1200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marL="1572717" indent="-224673" algn="l" defTabSz="449347" rtl="0" eaLnBrk="1" latinLnBrk="0" hangingPunct="1">
              <a:spcBef>
                <a:spcPct val="20000"/>
              </a:spcBef>
              <a:buClr>
                <a:srgbClr val="B2B1B1"/>
              </a:buClr>
              <a:buFont typeface="Arial" charset="0"/>
              <a:buChar char="•"/>
              <a:defRPr lang="en-US" sz="1588" kern="1200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  <a:lvl5pPr marL="2022065" indent="-224673" algn="l" defTabSz="449347" rtl="0" eaLnBrk="1" latinLnBrk="0" hangingPunct="1">
              <a:spcBef>
                <a:spcPct val="20000"/>
              </a:spcBef>
              <a:buClr>
                <a:srgbClr val="B2B1B1"/>
              </a:buClr>
              <a:buFont typeface="Arial"/>
              <a:buChar char="»"/>
              <a:defRPr lang="en-US" sz="1588" kern="12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7571593" y="833482"/>
            <a:ext cx="4231910" cy="3936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88" b="1" cap="all" spc="88" baseline="0"/>
            </a:lvl1pPr>
            <a:lvl2pPr marL="449347" indent="0">
              <a:buNone/>
              <a:defRPr/>
            </a:lvl2pPr>
            <a:lvl3pPr marL="898696" indent="0">
              <a:buNone/>
              <a:defRPr/>
            </a:lvl3pPr>
            <a:lvl4pPr marL="1348043" indent="0">
              <a:buNone/>
              <a:defRPr/>
            </a:lvl4pPr>
            <a:lvl5pPr marL="1797391" indent="0">
              <a:buNone/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2F855B2C-A2C6-F34D-924D-4845F0B852DC}"/>
              </a:ext>
            </a:extLst>
          </p:cNvPr>
          <p:cNvSpPr txBox="1">
            <a:spLocks/>
          </p:cNvSpPr>
          <p:nvPr userDrawn="1"/>
        </p:nvSpPr>
        <p:spPr>
          <a:xfrm>
            <a:off x="2972471" y="6290834"/>
            <a:ext cx="7213323" cy="322169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509233" rtl="0" eaLnBrk="1" latinLnBrk="0" hangingPunct="1">
              <a:defRPr lang="en-US" sz="1050" b="0" i="0" kern="1200" spc="200" baseline="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509233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467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7701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6935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6169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5400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4636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3867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27">
                <a:solidFill>
                  <a:srgbClr val="565A5C"/>
                </a:solidFill>
              </a:rPr>
              <a:t>MACHINE LEARNING I </a:t>
            </a:r>
            <a:endParaRPr lang="en-US" sz="927" dirty="0">
              <a:solidFill>
                <a:srgbClr val="565A5C"/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58293" y="6277108"/>
            <a:ext cx="515372" cy="32216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27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defTabSz="449347"/>
            <a:fld id="{679751D3-02F5-2B45-A12D-F3831CAE6381}" type="slidenum">
              <a:rPr lang="en-US" smtClean="0">
                <a:solidFill>
                  <a:srgbClr val="FFFFFF"/>
                </a:solidFill>
              </a:rPr>
              <a:pPr defTabSz="449347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="" xmlns:a16="http://schemas.microsoft.com/office/drawing/2014/main" id="{2F855B2C-A2C6-F34D-924D-4845F0B852DC}"/>
              </a:ext>
            </a:extLst>
          </p:cNvPr>
          <p:cNvSpPr txBox="1">
            <a:spLocks/>
          </p:cNvSpPr>
          <p:nvPr userDrawn="1"/>
        </p:nvSpPr>
        <p:spPr>
          <a:xfrm>
            <a:off x="1075314" y="6286517"/>
            <a:ext cx="1831345" cy="322169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509233" rtl="0" eaLnBrk="1" latinLnBrk="0" hangingPunct="1">
              <a:defRPr lang="en-US" sz="1050" b="0" i="0" kern="1200" spc="200" baseline="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509233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467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7701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6935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6169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5400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4636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3867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27">
                <a:solidFill>
                  <a:srgbClr val="565A5C"/>
                </a:solidFill>
              </a:rPr>
              <a:t>RENFROW</a:t>
            </a:r>
            <a:r>
              <a:rPr lang="en-US" sz="927" baseline="0">
                <a:solidFill>
                  <a:srgbClr val="565A5C"/>
                </a:solidFill>
              </a:rPr>
              <a:t> , GOBBY </a:t>
            </a:r>
            <a:endParaRPr lang="en-US" sz="927" dirty="0">
              <a:solidFill>
                <a:srgbClr val="565A5C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6C2C9DE-1BEE-F54C-BC94-5AE4647FBFFC}"/>
              </a:ext>
            </a:extLst>
          </p:cNvPr>
          <p:cNvSpPr/>
          <p:nvPr userDrawn="1"/>
        </p:nvSpPr>
        <p:spPr>
          <a:xfrm>
            <a:off x="7211042" y="0"/>
            <a:ext cx="5015239" cy="6858000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9347"/>
            <a:endParaRPr lang="en-US" sz="1765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5560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48">
          <p15:clr>
            <a:srgbClr val="FBAE40"/>
          </p15:clr>
        </p15:guide>
        <p15:guide id="2" pos="43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erior Slide - Side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="" xmlns:a16="http://schemas.microsoft.com/office/drawing/2014/main" id="{5157EC62-6C17-2B44-BD00-B6205129F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1593" y="318745"/>
            <a:ext cx="4231909" cy="937240"/>
          </a:xfrm>
          <a:prstGeom prst="rect">
            <a:avLst/>
          </a:prstGeom>
        </p:spPr>
        <p:txBody>
          <a:bodyPr anchor="t"/>
          <a:lstStyle>
            <a:lvl1pPr algn="l">
              <a:defRPr lang="en-US" sz="2824" b="1" i="0" kern="1200" cap="none" spc="88" baseline="0" dirty="0">
                <a:solidFill>
                  <a:srgbClr val="4B291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lvl="0" indent="0" algn="l" defTabSz="449347" rtl="0" eaLnBrk="1" latinLnBrk="0" hangingPunct="1">
              <a:lnSpc>
                <a:spcPct val="100000"/>
              </a:lnSpc>
              <a:spcBef>
                <a:spcPts val="148"/>
              </a:spcBef>
              <a:buFont typeface="Arial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11803503" y="6325149"/>
            <a:ext cx="388498" cy="252612"/>
          </a:xfrm>
          <a:prstGeom prst="rect">
            <a:avLst/>
          </a:prstGeom>
          <a:solidFill>
            <a:srgbClr val="003A5D"/>
          </a:solidFill>
          <a:ln>
            <a:solidFill>
              <a:srgbClr val="4B2913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9347"/>
            <a:endParaRPr lang="en-US" sz="1765" dirty="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 flipH="1">
            <a:off x="2810595" y="6375058"/>
            <a:ext cx="96064" cy="147020"/>
          </a:xfrm>
          <a:prstGeom prst="line">
            <a:avLst/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3"/>
          <p:cNvSpPr>
            <a:spLocks noGrp="1"/>
          </p:cNvSpPr>
          <p:nvPr>
            <p:ph sz="quarter" idx="18"/>
          </p:nvPr>
        </p:nvSpPr>
        <p:spPr>
          <a:xfrm>
            <a:off x="7571593" y="1387011"/>
            <a:ext cx="4231909" cy="4840023"/>
          </a:xfrm>
          <a:prstGeom prst="rect">
            <a:avLst/>
          </a:prstGeom>
        </p:spPr>
        <p:txBody>
          <a:bodyPr/>
          <a:lstStyle>
            <a:lvl1pPr marL="337011" indent="-337011">
              <a:buClr>
                <a:srgbClr val="8B2332"/>
              </a:buClr>
              <a:buSzPct val="120000"/>
              <a:buFont typeface="Arial" panose="020B0604020202020204" pitchFamily="34" charset="0"/>
              <a:buChar char="›"/>
              <a:defRPr sz="2118">
                <a:solidFill>
                  <a:schemeClr val="tx2"/>
                </a:solidFill>
              </a:defRPr>
            </a:lvl1pPr>
            <a:lvl2pPr marL="730190" indent="-280842" algn="l" defTabSz="449347" rtl="0" eaLnBrk="1" latinLnBrk="0" hangingPunct="1">
              <a:spcBef>
                <a:spcPct val="20000"/>
              </a:spcBef>
              <a:buClr>
                <a:srgbClr val="64666A"/>
              </a:buClr>
              <a:buFont typeface="Cambria" charset="0"/>
              <a:buChar char="⎼"/>
              <a:defRPr lang="en-US" sz="1588" kern="120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23369" indent="-224673" algn="l" defTabSz="449347" rtl="0" eaLnBrk="1" latinLnBrk="0" hangingPunct="1">
              <a:spcBef>
                <a:spcPct val="20000"/>
              </a:spcBef>
              <a:buClr>
                <a:srgbClr val="B2B1B1"/>
              </a:buClr>
              <a:buFont typeface="Wingdings" charset="2"/>
              <a:buChar char="§"/>
              <a:defRPr lang="en-US" sz="1588" kern="1200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marL="1572717" indent="-224673" algn="l" defTabSz="449347" rtl="0" eaLnBrk="1" latinLnBrk="0" hangingPunct="1">
              <a:spcBef>
                <a:spcPct val="20000"/>
              </a:spcBef>
              <a:buClr>
                <a:srgbClr val="B2B1B1"/>
              </a:buClr>
              <a:buFont typeface="Arial" charset="0"/>
              <a:buChar char="•"/>
              <a:defRPr lang="en-US" sz="1588" kern="1200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  <a:lvl5pPr marL="2022065" indent="-224673" algn="l" defTabSz="449347" rtl="0" eaLnBrk="1" latinLnBrk="0" hangingPunct="1">
              <a:spcBef>
                <a:spcPct val="20000"/>
              </a:spcBef>
              <a:buClr>
                <a:srgbClr val="B2B1B1"/>
              </a:buClr>
              <a:buFont typeface="Arial"/>
              <a:buChar char="»"/>
              <a:defRPr lang="en-US" sz="1588" kern="12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7571593" y="833482"/>
            <a:ext cx="4231910" cy="3936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88" b="1" cap="all" spc="88" baseline="0"/>
            </a:lvl1pPr>
            <a:lvl2pPr marL="449347" indent="0">
              <a:buNone/>
              <a:defRPr/>
            </a:lvl2pPr>
            <a:lvl3pPr marL="898696" indent="0">
              <a:buNone/>
              <a:defRPr/>
            </a:lvl3pPr>
            <a:lvl4pPr marL="1348043" indent="0">
              <a:buNone/>
              <a:defRPr/>
            </a:lvl4pPr>
            <a:lvl5pPr marL="1797391" indent="0">
              <a:buNone/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2F855B2C-A2C6-F34D-924D-4845F0B852DC}"/>
              </a:ext>
            </a:extLst>
          </p:cNvPr>
          <p:cNvSpPr txBox="1">
            <a:spLocks/>
          </p:cNvSpPr>
          <p:nvPr userDrawn="1"/>
        </p:nvSpPr>
        <p:spPr>
          <a:xfrm>
            <a:off x="2972471" y="6290834"/>
            <a:ext cx="7213323" cy="322169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509233" rtl="0" eaLnBrk="1" latinLnBrk="0" hangingPunct="1">
              <a:defRPr lang="en-US" sz="1050" b="0" i="0" kern="1200" spc="200" baseline="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509233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467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7701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6935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6169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5400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4636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3867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27">
                <a:solidFill>
                  <a:srgbClr val="565A5C"/>
                </a:solidFill>
              </a:rPr>
              <a:t>MACHINE LEARNING I </a:t>
            </a:r>
            <a:endParaRPr lang="en-US" sz="927" dirty="0">
              <a:solidFill>
                <a:srgbClr val="565A5C"/>
              </a:solidFill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58293" y="6277108"/>
            <a:ext cx="515372" cy="32216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27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defTabSz="449347"/>
            <a:fld id="{679751D3-02F5-2B45-A12D-F3831CAE6381}" type="slidenum">
              <a:rPr lang="en-US" smtClean="0">
                <a:solidFill>
                  <a:srgbClr val="FFFFFF"/>
                </a:solidFill>
              </a:rPr>
              <a:pPr defTabSz="449347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="" xmlns:a16="http://schemas.microsoft.com/office/drawing/2014/main" id="{2F855B2C-A2C6-F34D-924D-4845F0B852DC}"/>
              </a:ext>
            </a:extLst>
          </p:cNvPr>
          <p:cNvSpPr txBox="1">
            <a:spLocks/>
          </p:cNvSpPr>
          <p:nvPr userDrawn="1"/>
        </p:nvSpPr>
        <p:spPr>
          <a:xfrm>
            <a:off x="1075314" y="6286517"/>
            <a:ext cx="1831345" cy="322169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509233" rtl="0" eaLnBrk="1" latinLnBrk="0" hangingPunct="1">
              <a:defRPr lang="en-US" sz="1050" b="0" i="0" kern="1200" spc="200" baseline="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509233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467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7701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6935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6169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5400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4636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3867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27">
                <a:solidFill>
                  <a:srgbClr val="565A5C"/>
                </a:solidFill>
              </a:rPr>
              <a:t>RENFROW</a:t>
            </a:r>
            <a:r>
              <a:rPr lang="en-US" sz="927" baseline="0">
                <a:solidFill>
                  <a:srgbClr val="565A5C"/>
                </a:solidFill>
              </a:rPr>
              <a:t> , GOBBY </a:t>
            </a:r>
            <a:endParaRPr lang="en-US" sz="927" dirty="0">
              <a:solidFill>
                <a:srgbClr val="565A5C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6C2C9DE-1BEE-F54C-BC94-5AE4647FBFFC}"/>
              </a:ext>
            </a:extLst>
          </p:cNvPr>
          <p:cNvSpPr/>
          <p:nvPr userDrawn="1"/>
        </p:nvSpPr>
        <p:spPr>
          <a:xfrm>
            <a:off x="7211042" y="0"/>
            <a:ext cx="5015239" cy="6858000"/>
          </a:xfrm>
          <a:prstGeom prst="rect">
            <a:avLst/>
          </a:prstGeom>
          <a:solidFill>
            <a:schemeClr val="accent6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9347"/>
            <a:endParaRPr lang="en-US" sz="1765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849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48">
          <p15:clr>
            <a:srgbClr val="FBAE40"/>
          </p15:clr>
        </p15:guide>
        <p15:guide id="2" pos="43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ior Slide - Sidebar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11803503" y="6325149"/>
            <a:ext cx="388498" cy="252612"/>
          </a:xfrm>
          <a:prstGeom prst="rect">
            <a:avLst/>
          </a:prstGeom>
          <a:solidFill>
            <a:srgbClr val="003A5D"/>
          </a:solidFill>
          <a:ln>
            <a:solidFill>
              <a:srgbClr val="4B2913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9347"/>
            <a:endParaRPr lang="en-US" sz="1765" dirty="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2810595" y="6375058"/>
            <a:ext cx="96064" cy="147020"/>
          </a:xfrm>
          <a:prstGeom prst="line">
            <a:avLst/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3"/>
          <p:cNvSpPr>
            <a:spLocks noGrp="1"/>
          </p:cNvSpPr>
          <p:nvPr>
            <p:ph sz="quarter" idx="18"/>
          </p:nvPr>
        </p:nvSpPr>
        <p:spPr>
          <a:xfrm>
            <a:off x="539807" y="1405703"/>
            <a:ext cx="6445191" cy="4821331"/>
          </a:xfrm>
          <a:prstGeom prst="rect">
            <a:avLst/>
          </a:prstGeom>
        </p:spPr>
        <p:txBody>
          <a:bodyPr/>
          <a:lstStyle>
            <a:lvl1pPr marL="337011" indent="-337011">
              <a:buClr>
                <a:srgbClr val="8B2332"/>
              </a:buClr>
              <a:buSzPct val="120000"/>
              <a:buFont typeface="Arial" panose="020B0604020202020204" pitchFamily="34" charset="0"/>
              <a:buChar char="›"/>
              <a:defRPr sz="2118">
                <a:solidFill>
                  <a:schemeClr val="tx2"/>
                </a:solidFill>
              </a:defRPr>
            </a:lvl1pPr>
            <a:lvl2pPr marL="730190" indent="-280842" algn="l" defTabSz="449347" rtl="0" eaLnBrk="1" latinLnBrk="0" hangingPunct="1">
              <a:spcBef>
                <a:spcPct val="20000"/>
              </a:spcBef>
              <a:buClr>
                <a:srgbClr val="64666A"/>
              </a:buClr>
              <a:buFont typeface="Cambria" charset="0"/>
              <a:buChar char="⎼"/>
              <a:defRPr lang="en-US" sz="1588" kern="120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23369" indent="-224673" algn="l" defTabSz="449347" rtl="0" eaLnBrk="1" latinLnBrk="0" hangingPunct="1">
              <a:spcBef>
                <a:spcPct val="20000"/>
              </a:spcBef>
              <a:buClr>
                <a:srgbClr val="B2B1B1"/>
              </a:buClr>
              <a:buFont typeface="Wingdings" charset="2"/>
              <a:buChar char="§"/>
              <a:defRPr lang="en-US" sz="1588" kern="1200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3pPr>
            <a:lvl4pPr marL="1572717" indent="-224673" algn="l" defTabSz="449347" rtl="0" eaLnBrk="1" latinLnBrk="0" hangingPunct="1">
              <a:spcBef>
                <a:spcPct val="20000"/>
              </a:spcBef>
              <a:buClr>
                <a:srgbClr val="B2B1B1"/>
              </a:buClr>
              <a:buFont typeface="Arial" charset="0"/>
              <a:buChar char="•"/>
              <a:defRPr lang="en-US" sz="1588" kern="1200" dirty="0" smtClean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4pPr>
            <a:lvl5pPr marL="2022065" indent="-224673" algn="l" defTabSz="449347" rtl="0" eaLnBrk="1" latinLnBrk="0" hangingPunct="1">
              <a:spcBef>
                <a:spcPct val="20000"/>
              </a:spcBef>
              <a:buClr>
                <a:srgbClr val="B2B1B1"/>
              </a:buClr>
              <a:buFont typeface="Arial"/>
              <a:buChar char="»"/>
              <a:defRPr lang="en-US" sz="1588" kern="120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2">
            <a:extLst>
              <a:ext uri="{FF2B5EF4-FFF2-40B4-BE49-F238E27FC236}">
                <a16:creationId xmlns="" xmlns:a16="http://schemas.microsoft.com/office/drawing/2014/main" id="{29DB1F8E-30F1-D446-99B8-B0DC98BFB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88" y="364975"/>
            <a:ext cx="6446210" cy="477572"/>
          </a:xfrm>
          <a:prstGeom prst="rect">
            <a:avLst/>
          </a:prstGeom>
        </p:spPr>
        <p:txBody>
          <a:bodyPr anchor="t"/>
          <a:lstStyle>
            <a:lvl1pPr algn="l">
              <a:defRPr lang="en-US" sz="2824" b="1" i="0" kern="1200" cap="none" spc="88" baseline="0" dirty="0">
                <a:solidFill>
                  <a:srgbClr val="4B2913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lvl="0" indent="0" algn="l" defTabSz="449347" rtl="0" eaLnBrk="1" latinLnBrk="0" hangingPunct="1">
              <a:lnSpc>
                <a:spcPct val="100000"/>
              </a:lnSpc>
              <a:spcBef>
                <a:spcPts val="148"/>
              </a:spcBef>
              <a:buFont typeface="Arial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539284" y="860678"/>
            <a:ext cx="6445714" cy="3936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88" b="1" cap="all" spc="88" baseline="0"/>
            </a:lvl1pPr>
            <a:lvl2pPr marL="449347" indent="0">
              <a:buNone/>
              <a:defRPr/>
            </a:lvl2pPr>
            <a:lvl3pPr marL="898696" indent="0">
              <a:buNone/>
              <a:defRPr/>
            </a:lvl3pPr>
            <a:lvl4pPr marL="1348043" indent="0">
              <a:buNone/>
              <a:defRPr/>
            </a:lvl4pPr>
            <a:lvl5pPr marL="1797391" indent="0">
              <a:buNone/>
              <a:defRPr/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2F855B2C-A2C6-F34D-924D-4845F0B852DC}"/>
              </a:ext>
            </a:extLst>
          </p:cNvPr>
          <p:cNvSpPr txBox="1">
            <a:spLocks/>
          </p:cNvSpPr>
          <p:nvPr userDrawn="1"/>
        </p:nvSpPr>
        <p:spPr>
          <a:xfrm>
            <a:off x="2972471" y="6290834"/>
            <a:ext cx="7213323" cy="322169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509233" rtl="0" eaLnBrk="1" latinLnBrk="0" hangingPunct="1">
              <a:defRPr lang="en-US" sz="1050" b="0" i="0" kern="1200" spc="200" baseline="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509233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467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7701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6935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6169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5400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4636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3867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27">
                <a:solidFill>
                  <a:srgbClr val="565A5C"/>
                </a:solidFill>
              </a:rPr>
              <a:t>MACHINE LEARNING I </a:t>
            </a:r>
            <a:endParaRPr lang="en-US" sz="927" dirty="0">
              <a:solidFill>
                <a:srgbClr val="565A5C"/>
              </a:solidFill>
            </a:endParaRP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58293" y="6277108"/>
            <a:ext cx="515372" cy="32216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27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defTabSz="449347"/>
            <a:fld id="{679751D3-02F5-2B45-A12D-F3831CAE6381}" type="slidenum">
              <a:rPr lang="en-US" smtClean="0">
                <a:solidFill>
                  <a:srgbClr val="FFFFFF"/>
                </a:solidFill>
              </a:rPr>
              <a:pPr defTabSz="449347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="" xmlns:a16="http://schemas.microsoft.com/office/drawing/2014/main" id="{2F855B2C-A2C6-F34D-924D-4845F0B852DC}"/>
              </a:ext>
            </a:extLst>
          </p:cNvPr>
          <p:cNvSpPr txBox="1">
            <a:spLocks/>
          </p:cNvSpPr>
          <p:nvPr userDrawn="1"/>
        </p:nvSpPr>
        <p:spPr>
          <a:xfrm>
            <a:off x="1075314" y="6286517"/>
            <a:ext cx="1831345" cy="322169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509233" rtl="0" eaLnBrk="1" latinLnBrk="0" hangingPunct="1">
              <a:defRPr lang="en-US" sz="1050" b="0" i="0" kern="1200" spc="200" baseline="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509233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467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7701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6935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6169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5400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4636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3867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27" dirty="0">
                <a:solidFill>
                  <a:srgbClr val="565A5C"/>
                </a:solidFill>
              </a:rPr>
              <a:t>RENFROW</a:t>
            </a:r>
            <a:r>
              <a:rPr lang="en-US" sz="927" baseline="0" dirty="0">
                <a:solidFill>
                  <a:srgbClr val="565A5C"/>
                </a:solidFill>
              </a:rPr>
              <a:t> , </a:t>
            </a:r>
            <a:r>
              <a:rPr lang="en-US" sz="927" baseline="0" dirty="0" smtClean="0">
                <a:solidFill>
                  <a:srgbClr val="565A5C"/>
                </a:solidFill>
              </a:rPr>
              <a:t>GOBBI </a:t>
            </a:r>
            <a:endParaRPr lang="en-US" sz="927" dirty="0">
              <a:solidFill>
                <a:srgbClr val="565A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3764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448">
          <p15:clr>
            <a:srgbClr val="FBAE40"/>
          </p15:clr>
        </p15:guide>
        <p15:guide id="2" pos="43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803503" y="6325149"/>
            <a:ext cx="388498" cy="252612"/>
          </a:xfrm>
          <a:prstGeom prst="rect">
            <a:avLst/>
          </a:prstGeom>
          <a:solidFill>
            <a:srgbClr val="003A5D"/>
          </a:solidFill>
          <a:ln>
            <a:solidFill>
              <a:srgbClr val="4B2913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49347"/>
            <a:endParaRPr lang="en-US" sz="1765" dirty="0">
              <a:solidFill>
                <a:srgbClr val="FFFFFF"/>
              </a:solidFill>
              <a:ea typeface="Arial" charset="0"/>
              <a:cs typeface="Arial" charset="0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 flipH="1">
            <a:off x="2810595" y="6375058"/>
            <a:ext cx="96064" cy="147020"/>
          </a:xfrm>
          <a:prstGeom prst="line">
            <a:avLst/>
          </a:prstGeom>
          <a:ln w="12700">
            <a:solidFill>
              <a:schemeClr val="accent1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2F855B2C-A2C6-F34D-924D-4845F0B852DC}"/>
              </a:ext>
            </a:extLst>
          </p:cNvPr>
          <p:cNvSpPr txBox="1">
            <a:spLocks/>
          </p:cNvSpPr>
          <p:nvPr userDrawn="1"/>
        </p:nvSpPr>
        <p:spPr>
          <a:xfrm>
            <a:off x="2972471" y="6290834"/>
            <a:ext cx="7213323" cy="322169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509233" rtl="0" eaLnBrk="1" latinLnBrk="0" hangingPunct="1">
              <a:defRPr lang="en-US" sz="1050" b="0" i="0" kern="1200" spc="200" baseline="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509233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467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7701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6935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6169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5400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4636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3867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27">
                <a:solidFill>
                  <a:srgbClr val="565A5C"/>
                </a:solidFill>
              </a:rPr>
              <a:t>MACHINE LEARNING I </a:t>
            </a:r>
            <a:endParaRPr lang="en-US" sz="927" dirty="0">
              <a:solidFill>
                <a:srgbClr val="565A5C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58293" y="6277108"/>
            <a:ext cx="515372" cy="322169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927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defTabSz="449347"/>
            <a:fld id="{679751D3-02F5-2B45-A12D-F3831CAE6381}" type="slidenum">
              <a:rPr lang="en-US" smtClean="0">
                <a:solidFill>
                  <a:srgbClr val="FFFFFF"/>
                </a:solidFill>
              </a:rPr>
              <a:pPr defTabSz="449347"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="" xmlns:a16="http://schemas.microsoft.com/office/drawing/2014/main" id="{2F855B2C-A2C6-F34D-924D-4845F0B852DC}"/>
              </a:ext>
            </a:extLst>
          </p:cNvPr>
          <p:cNvSpPr txBox="1">
            <a:spLocks/>
          </p:cNvSpPr>
          <p:nvPr userDrawn="1"/>
        </p:nvSpPr>
        <p:spPr>
          <a:xfrm>
            <a:off x="1075314" y="6286517"/>
            <a:ext cx="1831345" cy="322169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509233" rtl="0" eaLnBrk="1" latinLnBrk="0" hangingPunct="1">
              <a:defRPr lang="en-US" sz="1050" b="0" i="0" kern="1200" spc="200" baseline="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  <a:lvl2pPr marL="509233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18467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7701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36935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46169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55400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64636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3867" algn="l" defTabSz="509233" rtl="0" eaLnBrk="1" latinLnBrk="0" hangingPunct="1"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27">
                <a:solidFill>
                  <a:srgbClr val="565A5C"/>
                </a:solidFill>
              </a:rPr>
              <a:t>RENFROW</a:t>
            </a:r>
            <a:r>
              <a:rPr lang="en-US" sz="927" baseline="0">
                <a:solidFill>
                  <a:srgbClr val="565A5C"/>
                </a:solidFill>
              </a:rPr>
              <a:t> , GOBBY </a:t>
            </a:r>
            <a:endParaRPr lang="en-US" sz="927" dirty="0">
              <a:solidFill>
                <a:srgbClr val="565A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92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769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73" r:id="rId7"/>
    <p:sldLayoutId id="2147483668" r:id="rId8"/>
    <p:sldLayoutId id="2147483669" r:id="rId9"/>
    <p:sldLayoutId id="2147483672" r:id="rId10"/>
  </p:sldLayoutIdLst>
  <p:hf hdr="0" ftr="0" dt="0"/>
  <p:txStyles>
    <p:titleStyle>
      <a:lvl1pPr algn="ctr" defTabSz="449347" rtl="0" eaLnBrk="1" latinLnBrk="0" hangingPunct="1">
        <a:spcBef>
          <a:spcPct val="0"/>
        </a:spcBef>
        <a:buNone/>
        <a:defRPr sz="43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011" indent="-337011" algn="l" defTabSz="449347" rtl="0" eaLnBrk="1" latinLnBrk="0" hangingPunct="1">
        <a:spcBef>
          <a:spcPct val="20000"/>
        </a:spcBef>
        <a:buFont typeface="Arial"/>
        <a:buChar char="•"/>
        <a:defRPr sz="3177" kern="1200">
          <a:solidFill>
            <a:schemeClr val="tx1"/>
          </a:solidFill>
          <a:latin typeface="+mn-lt"/>
          <a:ea typeface="+mn-ea"/>
          <a:cs typeface="+mn-cs"/>
        </a:defRPr>
      </a:lvl1pPr>
      <a:lvl2pPr marL="730190" indent="-280842" algn="l" defTabSz="449347" rtl="0" eaLnBrk="1" latinLnBrk="0" hangingPunct="1">
        <a:spcBef>
          <a:spcPct val="20000"/>
        </a:spcBef>
        <a:buFont typeface="Arial"/>
        <a:buChar char="–"/>
        <a:defRPr sz="2735" kern="1200">
          <a:solidFill>
            <a:schemeClr val="tx1"/>
          </a:solidFill>
          <a:latin typeface="+mn-lt"/>
          <a:ea typeface="+mn-ea"/>
          <a:cs typeface="+mn-cs"/>
        </a:defRPr>
      </a:lvl2pPr>
      <a:lvl3pPr marL="1123369" indent="-224673" algn="l" defTabSz="449347" rtl="0" eaLnBrk="1" latinLnBrk="0" hangingPunct="1">
        <a:spcBef>
          <a:spcPct val="20000"/>
        </a:spcBef>
        <a:buFont typeface="Arial"/>
        <a:buChar char="•"/>
        <a:defRPr sz="2382" kern="1200">
          <a:solidFill>
            <a:schemeClr val="tx1"/>
          </a:solidFill>
          <a:latin typeface="+mn-lt"/>
          <a:ea typeface="+mn-ea"/>
          <a:cs typeface="+mn-cs"/>
        </a:defRPr>
      </a:lvl3pPr>
      <a:lvl4pPr marL="1572717" indent="-224673" algn="l" defTabSz="449347" rtl="0" eaLnBrk="1" latinLnBrk="0" hangingPunct="1">
        <a:spcBef>
          <a:spcPct val="20000"/>
        </a:spcBef>
        <a:buFont typeface="Arial"/>
        <a:buChar char="–"/>
        <a:defRPr sz="1941" kern="1200">
          <a:solidFill>
            <a:schemeClr val="tx1"/>
          </a:solidFill>
          <a:latin typeface="+mn-lt"/>
          <a:ea typeface="+mn-ea"/>
          <a:cs typeface="+mn-cs"/>
        </a:defRPr>
      </a:lvl4pPr>
      <a:lvl5pPr marL="2022065" indent="-224673" algn="l" defTabSz="449347" rtl="0" eaLnBrk="1" latinLnBrk="0" hangingPunct="1">
        <a:spcBef>
          <a:spcPct val="20000"/>
        </a:spcBef>
        <a:buFont typeface="Arial"/>
        <a:buChar char="»"/>
        <a:defRPr sz="1941" kern="1200">
          <a:solidFill>
            <a:schemeClr val="tx1"/>
          </a:solidFill>
          <a:latin typeface="+mn-lt"/>
          <a:ea typeface="+mn-ea"/>
          <a:cs typeface="+mn-cs"/>
        </a:defRPr>
      </a:lvl5pPr>
      <a:lvl6pPr marL="2471413" indent="-224673" algn="l" defTabSz="449347" rtl="0" eaLnBrk="1" latinLnBrk="0" hangingPunct="1">
        <a:spcBef>
          <a:spcPct val="20000"/>
        </a:spcBef>
        <a:buFont typeface="Arial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6pPr>
      <a:lvl7pPr marL="2920761" indent="-224673" algn="l" defTabSz="449347" rtl="0" eaLnBrk="1" latinLnBrk="0" hangingPunct="1">
        <a:spcBef>
          <a:spcPct val="20000"/>
        </a:spcBef>
        <a:buFont typeface="Arial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7pPr>
      <a:lvl8pPr marL="3370107" indent="-224673" algn="l" defTabSz="449347" rtl="0" eaLnBrk="1" latinLnBrk="0" hangingPunct="1">
        <a:spcBef>
          <a:spcPct val="20000"/>
        </a:spcBef>
        <a:buFont typeface="Arial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8pPr>
      <a:lvl9pPr marL="3819455" indent="-224673" algn="l" defTabSz="449347" rtl="0" eaLnBrk="1" latinLnBrk="0" hangingPunct="1">
        <a:spcBef>
          <a:spcPct val="20000"/>
        </a:spcBef>
        <a:buFont typeface="Arial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934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49347" algn="l" defTabSz="44934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898695" algn="l" defTabSz="44934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48043" algn="l" defTabSz="44934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797391" algn="l" defTabSz="44934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46740" algn="l" defTabSz="44934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696085" algn="l" defTabSz="44934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45435" algn="l" defTabSz="44934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594780" algn="l" defTabSz="44934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69865" y="3563933"/>
            <a:ext cx="4572288" cy="2256368"/>
          </a:xfrm>
        </p:spPr>
        <p:txBody>
          <a:bodyPr>
            <a:normAutofit/>
          </a:bodyPr>
          <a:lstStyle/>
          <a:p>
            <a:r>
              <a:rPr lang="en-US" sz="1800"/>
              <a:t>PRESENTATION </a:t>
            </a:r>
            <a:endParaRPr lang="en-US" sz="1800" dirty="0"/>
          </a:p>
          <a:p>
            <a:pPr lvl="1"/>
            <a:r>
              <a:rPr lang="en-US"/>
              <a:t>AUGUST 20, </a:t>
            </a:r>
            <a:r>
              <a:rPr lang="en-US" dirty="0"/>
              <a:t>2019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9865" y="1499939"/>
            <a:ext cx="4193521" cy="1851558"/>
          </a:xfrm>
        </p:spPr>
        <p:txBody>
          <a:bodyPr/>
          <a:lstStyle/>
          <a:p>
            <a:r>
              <a:rPr lang="en-US" sz="2800" dirty="0">
                <a:solidFill>
                  <a:srgbClr val="002060"/>
                </a:solidFill>
              </a:rPr>
              <a:t>Forecasting Exchange Rates Using A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468041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Swiss </a:t>
            </a:r>
            <a:r>
              <a:rPr lang="en-US" dirty="0" smtClean="0"/>
              <a:t>Franc </a:t>
            </a:r>
            <a:r>
              <a:rPr lang="en-US" sz="1800" i="1" dirty="0"/>
              <a:t>(July 2014 – January 2019) </a:t>
            </a:r>
            <a:endParaRPr lang="en-US" i="1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Brazilian Real </a:t>
            </a:r>
            <a:r>
              <a:rPr lang="en-US" sz="1800" i="1" dirty="0"/>
              <a:t>(July 2014 – January 2019) </a:t>
            </a:r>
            <a:endParaRPr lang="en-US" i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The Model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PRETESTING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49347"/>
            <a:fld id="{679751D3-02F5-2B45-A12D-F3831CAE6381}" type="slidenum">
              <a:rPr lang="en-US" smtClean="0">
                <a:solidFill>
                  <a:srgbClr val="FFFFFF"/>
                </a:solidFill>
              </a:rPr>
              <a:pPr defTabSz="449347"/>
              <a:t>10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B8AA946D-08B9-4918-BCF0-8FFAB42AA0D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3"/>
          <a:stretch/>
        </p:blipFill>
        <p:spPr bwMode="auto">
          <a:xfrm>
            <a:off x="813732" y="1770078"/>
            <a:ext cx="5133191" cy="422724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90CAF5AC-254C-4B54-95ED-EAC2266E45F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9"/>
          <a:stretch/>
        </p:blipFill>
        <p:spPr bwMode="auto">
          <a:xfrm>
            <a:off x="6411425" y="1817504"/>
            <a:ext cx="5129784" cy="42245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7760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Swiss </a:t>
            </a:r>
            <a:r>
              <a:rPr lang="en-US" dirty="0" smtClean="0"/>
              <a:t>Franc </a:t>
            </a:r>
            <a:r>
              <a:rPr lang="en-US" dirty="0"/>
              <a:t>ACF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Brazilian Real ACF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The Model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PRETESTING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49347"/>
            <a:fld id="{679751D3-02F5-2B45-A12D-F3831CAE6381}" type="slidenum">
              <a:rPr lang="en-US" smtClean="0">
                <a:solidFill>
                  <a:srgbClr val="FFFFFF"/>
                </a:solidFill>
              </a:rPr>
              <a:pPr defTabSz="449347"/>
              <a:t>11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AB1E716-C515-4881-A1E1-F65855DF871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75" y="1904078"/>
            <a:ext cx="5084605" cy="3850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70F964EE-B030-498F-AA99-038C9EA56D8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078" y="1996323"/>
            <a:ext cx="5084064" cy="38496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3155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Swiss </a:t>
            </a:r>
            <a:r>
              <a:rPr lang="en-US" dirty="0" smtClean="0"/>
              <a:t>Franc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Brazilian Real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The Model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PRETESTING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49347"/>
            <a:fld id="{679751D3-02F5-2B45-A12D-F3831CAE6381}" type="slidenum">
              <a:rPr lang="en-US" smtClean="0">
                <a:solidFill>
                  <a:srgbClr val="FFFFFF"/>
                </a:solidFill>
              </a:rPr>
              <a:pPr defTabSz="449347"/>
              <a:t>12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A192F85C-482D-4B5F-88EE-D7F73D8AB8AD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5"/>
          <a:stretch/>
        </p:blipFill>
        <p:spPr bwMode="auto">
          <a:xfrm>
            <a:off x="1602299" y="1878276"/>
            <a:ext cx="3473042" cy="2028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FE72794F-547E-4C02-BFE7-69B4660F304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251" y="1816005"/>
            <a:ext cx="3474720" cy="2029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BE66C45B-81C9-44FB-B801-B5935FE187DA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7"/>
          <a:stretch/>
        </p:blipFill>
        <p:spPr bwMode="auto">
          <a:xfrm>
            <a:off x="1602299" y="4058487"/>
            <a:ext cx="3473042" cy="202996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FCAE230E-6D3C-4B14-98CB-7C9B81D14A3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5251" y="4128445"/>
            <a:ext cx="3474720" cy="20299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0758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Swiss </a:t>
            </a:r>
            <a:r>
              <a:rPr lang="en-US" dirty="0" smtClean="0"/>
              <a:t>Franc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Brazilian Real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The Model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PRETESTING – optimal neurons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49347"/>
            <a:fld id="{679751D3-02F5-2B45-A12D-F3831CAE6381}" type="slidenum">
              <a:rPr lang="en-US" smtClean="0">
                <a:solidFill>
                  <a:srgbClr val="FFFFFF"/>
                </a:solidFill>
              </a:rPr>
              <a:pPr defTabSz="449347"/>
              <a:t>13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9" descr="A picture containing object, antenna&#10;&#10;Description automatically generated">
            <a:extLst>
              <a:ext uri="{FF2B5EF4-FFF2-40B4-BE49-F238E27FC236}">
                <a16:creationId xmlns="" xmlns:a16="http://schemas.microsoft.com/office/drawing/2014/main" id="{73581E4A-E1B8-4AE6-8A55-AC6279A94F3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41" y="1898877"/>
            <a:ext cx="4980794" cy="4259536"/>
          </a:xfrm>
          <a:prstGeom prst="rect">
            <a:avLst/>
          </a:prstGeom>
        </p:spPr>
      </p:pic>
      <p:pic>
        <p:nvPicPr>
          <p:cNvPr id="11" name="Picture 10" descr="A picture containing antenna, object&#10;&#10;Description automatically generated">
            <a:extLst>
              <a:ext uri="{FF2B5EF4-FFF2-40B4-BE49-F238E27FC236}">
                <a16:creationId xmlns="" xmlns:a16="http://schemas.microsoft.com/office/drawing/2014/main" id="{6EB6F092-7296-4FC3-B3C0-577D4A7D5CF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559" y="1898878"/>
            <a:ext cx="5227856" cy="425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808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Swiss </a:t>
            </a:r>
            <a:r>
              <a:rPr lang="en-US" dirty="0" smtClean="0"/>
              <a:t>Franc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Brazilian Real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The Model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Train &amp; TEST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49347"/>
            <a:fld id="{679751D3-02F5-2B45-A12D-F3831CAE6381}" type="slidenum">
              <a:rPr lang="en-US" smtClean="0">
                <a:solidFill>
                  <a:srgbClr val="FFFFFF"/>
                </a:solidFill>
              </a:rPr>
              <a:pPr defTabSz="449347"/>
              <a:t>14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60DFEB8B-EF77-40AA-95F3-08ADD7D2ABA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38" y="1758940"/>
            <a:ext cx="5340556" cy="402946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884C214D-B745-4D09-A846-00B28E38E25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004" y="1817504"/>
            <a:ext cx="5407117" cy="400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21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Swiss </a:t>
            </a:r>
            <a:r>
              <a:rPr lang="en-US" dirty="0" smtClean="0"/>
              <a:t>Franc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Brazilian Real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The Model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Forecast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49347"/>
            <a:fld id="{679751D3-02F5-2B45-A12D-F3831CAE6381}" type="slidenum">
              <a:rPr lang="en-US" smtClean="0">
                <a:solidFill>
                  <a:srgbClr val="FFFFFF"/>
                </a:solidFill>
              </a:rPr>
              <a:pPr defTabSz="449347"/>
              <a:t>15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9" descr="A close up of text on a white background&#10;&#10;Description automatically generated">
            <a:extLst>
              <a:ext uri="{FF2B5EF4-FFF2-40B4-BE49-F238E27FC236}">
                <a16:creationId xmlns="" xmlns:a16="http://schemas.microsoft.com/office/drawing/2014/main" id="{3CB2D8BD-5873-4E17-9B0D-7E7E43704E3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76" y="1830940"/>
            <a:ext cx="5048280" cy="4544693"/>
          </a:xfrm>
          <a:prstGeom prst="rect">
            <a:avLst/>
          </a:prstGeom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="" xmlns:a16="http://schemas.microsoft.com/office/drawing/2014/main" id="{5DE24DBA-53A5-4B77-9D50-25DD9478F47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078" y="1804068"/>
            <a:ext cx="5313215" cy="455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16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Swiss </a:t>
            </a:r>
            <a:r>
              <a:rPr lang="en-US" dirty="0" smtClean="0"/>
              <a:t>Franc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Brazilian Real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The Model 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Performance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49347"/>
            <a:fld id="{679751D3-02F5-2B45-A12D-F3831CAE6381}" type="slidenum">
              <a:rPr lang="en-US" smtClean="0">
                <a:solidFill>
                  <a:srgbClr val="FFFFFF"/>
                </a:solidFill>
              </a:rPr>
              <a:pPr defTabSz="449347"/>
              <a:t>16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A538604D-4400-40D7-8FDD-16FAEB92FB3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11" y="1896108"/>
            <a:ext cx="5501285" cy="3875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3C07661F-541F-470B-BC83-683E78AF836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806" y="1784046"/>
            <a:ext cx="5287811" cy="405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173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2060"/>
                </a:solidFill>
              </a:rPr>
              <a:t>Agenda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b="0" cap="none"/>
              <a:t>August 20, </a:t>
            </a:r>
            <a:r>
              <a:rPr lang="en-US" b="0" cap="none" dirty="0"/>
              <a:t>2019 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533581"/>
              </p:ext>
            </p:extLst>
          </p:nvPr>
        </p:nvGraphicFramePr>
        <p:xfrm>
          <a:off x="538788" y="1272477"/>
          <a:ext cx="11019505" cy="376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0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55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60885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94144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55010" marR="55010" marT="27506" marB="2750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010" marR="55010" marT="27506" marB="2750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Context</a:t>
                      </a:r>
                    </a:p>
                  </a:txBody>
                  <a:tcPr marL="55010" marR="55010" marT="27506" marB="2750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1444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010" marR="55010" marT="27506" marB="2750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341150" rtl="0" eaLnBrk="1" latinLnBrk="0" hangingPunct="1"/>
                      <a:endParaRPr lang="en-US" sz="2500" b="1" kern="1200" baseline="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5010" marR="55010" marT="27506" marB="2750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baseline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Network </a:t>
                      </a:r>
                      <a:endParaRPr lang="en-US" sz="2800" b="1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010" marR="55010" marT="27506" marB="2750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41444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010" marR="55010" marT="27506" marB="2750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341150" rtl="0" eaLnBrk="1" latinLnBrk="0" hangingPunct="1"/>
                      <a:endParaRPr lang="en-US" sz="2500" b="1" kern="1200" baseline="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5010" marR="55010" marT="27506" marB="2750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baseline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Model </a:t>
                      </a:r>
                      <a:endParaRPr lang="en-US" sz="2800" b="1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010" marR="55010" marT="27506" marB="2750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4144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55010" marR="55010" marT="27506" marB="2750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A5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341150" rtl="0" eaLnBrk="1" latinLnBrk="0" hangingPunct="1"/>
                      <a:endParaRPr lang="en-US" sz="2500" b="1" kern="1200" baseline="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5010" marR="55010" marT="27506" marB="2750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baseline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Results</a:t>
                      </a:r>
                      <a:r>
                        <a:rPr lang="en-US" sz="2800" b="1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55010" marR="55010" marT="27506" marB="2750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49347"/>
            <a:fld id="{679751D3-02F5-2B45-A12D-F3831CAE6381}" type="slidenum">
              <a:rPr lang="en-US" smtClean="0">
                <a:solidFill>
                  <a:srgbClr val="FFFFFF"/>
                </a:solidFill>
              </a:rPr>
              <a:pPr defTabSz="449347"/>
              <a:t>17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163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Results</a:t>
            </a:r>
            <a:r>
              <a:rPr lang="en-US" dirty="0"/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Testing with Differenced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51D3-02F5-2B45-A12D-F3831CAE6381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A737EFFC-8251-4A74-BF71-BCC6C1F8A3C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788" y="3589633"/>
            <a:ext cx="2884764" cy="2236905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619932A6-8CB8-4482-8098-C9F74CED9359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7876" y="1432992"/>
            <a:ext cx="3240249" cy="2236905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712F3C53-D5BD-4388-86E6-A799DE0E4EE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199" y="3591895"/>
            <a:ext cx="3446594" cy="24054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EECFEE5B-EB08-467E-B4A6-625455BC5294}"/>
              </a:ext>
            </a:extLst>
          </p:cNvPr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9"/>
          <a:stretch/>
        </p:blipFill>
        <p:spPr bwMode="auto">
          <a:xfrm>
            <a:off x="4269530" y="1476214"/>
            <a:ext cx="2811182" cy="21145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="" xmlns:a16="http://schemas.microsoft.com/office/drawing/2014/main" id="{7D87B575-C943-4D3B-A6ED-AA205997A51A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509" y="1475084"/>
            <a:ext cx="2811183" cy="1953916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65A181EF-64F8-41AB-B315-04A6B298CC5B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070" y="3462218"/>
            <a:ext cx="2597880" cy="232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049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Results</a:t>
            </a:r>
            <a:r>
              <a:rPr lang="en-US" dirty="0"/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smtClean="0"/>
              <a:t>Validation – </a:t>
            </a:r>
            <a:r>
              <a:rPr lang="en-US" dirty="0"/>
              <a:t>Training on years 1 and 2 | Testing on year </a:t>
            </a:r>
            <a:r>
              <a:rPr lang="en-US" dirty="0" smtClean="0"/>
              <a:t>3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51D3-02F5-2B45-A12D-F3831CAE638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9" name="Picture 18" descr="A picture containing screenshot&#10;&#10;Description automatically generated">
            <a:extLst>
              <a:ext uri="{FF2B5EF4-FFF2-40B4-BE49-F238E27FC236}">
                <a16:creationId xmlns="" xmlns:a16="http://schemas.microsoft.com/office/drawing/2014/main" id="{642C1932-6EFA-4E0B-97A5-501B6E0A2A8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79" y="1409289"/>
            <a:ext cx="2134308" cy="1497985"/>
          </a:xfrm>
          <a:prstGeom prst="rect">
            <a:avLst/>
          </a:prstGeom>
        </p:spPr>
      </p:pic>
      <p:pic>
        <p:nvPicPr>
          <p:cNvPr id="20" name="Picture 19" descr="A screenshot of a social media post&#10;&#10;Description automatically generated">
            <a:extLst>
              <a:ext uri="{FF2B5EF4-FFF2-40B4-BE49-F238E27FC236}">
                <a16:creationId xmlns="" xmlns:a16="http://schemas.microsoft.com/office/drawing/2014/main" id="{7A183446-E9D0-4A82-8E06-E84009B098A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6987" y="1379291"/>
            <a:ext cx="2182496" cy="1604543"/>
          </a:xfrm>
          <a:prstGeom prst="rect">
            <a:avLst/>
          </a:prstGeom>
        </p:spPr>
      </p:pic>
      <p:pic>
        <p:nvPicPr>
          <p:cNvPr id="21" name="Picture 20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4A082D45-CAF1-4A77-9F97-92D9F80C4192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88" y="2882117"/>
            <a:ext cx="2367339" cy="1729762"/>
          </a:xfrm>
          <a:prstGeom prst="rect">
            <a:avLst/>
          </a:prstGeom>
        </p:spPr>
      </p:pic>
      <p:pic>
        <p:nvPicPr>
          <p:cNvPr id="22" name="Picture 21" descr="A close up of a map&#10;&#10;Description automatically generated">
            <a:extLst>
              <a:ext uri="{FF2B5EF4-FFF2-40B4-BE49-F238E27FC236}">
                <a16:creationId xmlns="" xmlns:a16="http://schemas.microsoft.com/office/drawing/2014/main" id="{FAC8E3B9-0AC4-46B8-8CB8-1DDB1B82DE31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160" y="2960070"/>
            <a:ext cx="2082516" cy="1604543"/>
          </a:xfrm>
          <a:prstGeom prst="rect">
            <a:avLst/>
          </a:prstGeom>
        </p:spPr>
      </p:pic>
      <p:pic>
        <p:nvPicPr>
          <p:cNvPr id="23" name="Picture 22" descr="A screenshot of a social media post&#10;&#10;Description automatically generated">
            <a:extLst>
              <a:ext uri="{FF2B5EF4-FFF2-40B4-BE49-F238E27FC236}">
                <a16:creationId xmlns="" xmlns:a16="http://schemas.microsoft.com/office/drawing/2014/main" id="{0CB29E2F-5874-42AC-93DA-4B7231585466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57" y="4488053"/>
            <a:ext cx="2605443" cy="1869440"/>
          </a:xfrm>
          <a:prstGeom prst="rect">
            <a:avLst/>
          </a:prstGeom>
        </p:spPr>
      </p:pic>
      <p:pic>
        <p:nvPicPr>
          <p:cNvPr id="24" name="Picture 23" descr="A screenshot of a social media post&#10;&#10;Description automatically generated">
            <a:extLst>
              <a:ext uri="{FF2B5EF4-FFF2-40B4-BE49-F238E27FC236}">
                <a16:creationId xmlns="" xmlns:a16="http://schemas.microsoft.com/office/drawing/2014/main" id="{29EBE1C1-7B82-45C1-81F6-EAEDAA9208FA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127" y="4488053"/>
            <a:ext cx="2244090" cy="1869440"/>
          </a:xfrm>
          <a:prstGeom prst="rect">
            <a:avLst/>
          </a:prstGeom>
        </p:spPr>
      </p:pic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8900E03C-6A2E-41D7-8578-C343FBFC5F5F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038" y="1386267"/>
            <a:ext cx="2270016" cy="1521007"/>
          </a:xfrm>
          <a:prstGeom prst="rect">
            <a:avLst/>
          </a:prstGeom>
        </p:spPr>
      </p:pic>
      <p:pic>
        <p:nvPicPr>
          <p:cNvPr id="26" name="Picture 25" descr="A picture containing screenshot&#10;&#10;Description automatically generated">
            <a:extLst>
              <a:ext uri="{FF2B5EF4-FFF2-40B4-BE49-F238E27FC236}">
                <a16:creationId xmlns="" xmlns:a16="http://schemas.microsoft.com/office/drawing/2014/main" id="{08F423A0-F471-4D77-A0CD-840229548FB4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874" y="1310192"/>
            <a:ext cx="2350135" cy="1615440"/>
          </a:xfrm>
          <a:prstGeom prst="rect">
            <a:avLst/>
          </a:prstGeom>
        </p:spPr>
      </p:pic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301305B3-CC66-4963-A739-35CA9F493DE9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179" y="2844162"/>
            <a:ext cx="1923415" cy="1869440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3ABA0D8B-31A6-4BE6-A054-E5A869412618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594" y="2817175"/>
            <a:ext cx="1923415" cy="1923415"/>
          </a:xfrm>
          <a:prstGeom prst="rect">
            <a:avLst/>
          </a:prstGeom>
        </p:spPr>
      </p:pic>
      <p:pic>
        <p:nvPicPr>
          <p:cNvPr id="29" name="Picture 28" descr="A screenshot of a social media post&#10;&#10;Description automatically generated">
            <a:extLst>
              <a:ext uri="{FF2B5EF4-FFF2-40B4-BE49-F238E27FC236}">
                <a16:creationId xmlns="" xmlns:a16="http://schemas.microsoft.com/office/drawing/2014/main" id="{5E760347-EFAE-452E-851F-17232B6FD8B3}"/>
              </a:ext>
            </a:extLst>
          </p:cNvPr>
          <p:cNvPicPr/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534" y="4576686"/>
            <a:ext cx="2575420" cy="1855544"/>
          </a:xfrm>
          <a:prstGeom prst="rect">
            <a:avLst/>
          </a:prstGeom>
        </p:spPr>
      </p:pic>
      <p:pic>
        <p:nvPicPr>
          <p:cNvPr id="30" name="Picture 29" descr="A screenshot of a social media post&#10;&#10;Description automatically generated">
            <a:extLst>
              <a:ext uri="{FF2B5EF4-FFF2-40B4-BE49-F238E27FC236}">
                <a16:creationId xmlns="" xmlns:a16="http://schemas.microsoft.com/office/drawing/2014/main" id="{D8B06D3B-83EC-4FF2-A319-6086B371E745}"/>
              </a:ext>
            </a:extLst>
          </p:cNvPr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874" y="4552186"/>
            <a:ext cx="2466364" cy="186944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5689128" y="1775259"/>
            <a:ext cx="14287" cy="423977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58396" y="1136503"/>
            <a:ext cx="948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Levels</a:t>
            </a:r>
            <a:endParaRPr lang="en-US" sz="1400" i="1" dirty="0"/>
          </a:p>
        </p:txBody>
      </p:sp>
      <p:sp>
        <p:nvSpPr>
          <p:cNvPr id="31" name="TextBox 30"/>
          <p:cNvSpPr txBox="1"/>
          <p:nvPr/>
        </p:nvSpPr>
        <p:spPr>
          <a:xfrm>
            <a:off x="6204378" y="1136503"/>
            <a:ext cx="2153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First Differences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957791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2060"/>
                </a:solidFill>
              </a:rPr>
              <a:t>Agenda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b="0" cap="none"/>
              <a:t>August 20, </a:t>
            </a:r>
            <a:r>
              <a:rPr lang="en-US" b="0" cap="none" dirty="0"/>
              <a:t>2019 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522792"/>
              </p:ext>
            </p:extLst>
          </p:nvPr>
        </p:nvGraphicFramePr>
        <p:xfrm>
          <a:off x="538788" y="1272477"/>
          <a:ext cx="11019505" cy="376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0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55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60885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94144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55010" marR="55010" marT="27506" marB="2750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A5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010" marR="55010" marT="27506" marB="2750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baseline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Context</a:t>
                      </a:r>
                    </a:p>
                  </a:txBody>
                  <a:tcPr marL="55010" marR="55010" marT="27506" marB="2750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1444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010" marR="55010" marT="27506" marB="2750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A5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341150" rtl="0" eaLnBrk="1" latinLnBrk="0" hangingPunct="1"/>
                      <a:endParaRPr lang="en-US" sz="2500" b="1" kern="1200" baseline="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5010" marR="55010" marT="27506" marB="2750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baseline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Network </a:t>
                      </a:r>
                    </a:p>
                  </a:txBody>
                  <a:tcPr marL="55010" marR="55010" marT="27506" marB="2750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41444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010" marR="55010" marT="27506" marB="2750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A5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341150" rtl="0" eaLnBrk="1" latinLnBrk="0" hangingPunct="1"/>
                      <a:endParaRPr lang="en-US" sz="2500" b="1" kern="1200" baseline="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5010" marR="55010" marT="27506" marB="2750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baseline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Model </a:t>
                      </a:r>
                      <a:endParaRPr lang="en-US" sz="2800" b="1" baseline="0" dirty="0">
                        <a:solidFill>
                          <a:srgbClr val="00206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010" marR="55010" marT="27506" marB="2750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4144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55010" marR="55010" marT="27506" marB="2750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A5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341150" rtl="0" eaLnBrk="1" latinLnBrk="0" hangingPunct="1"/>
                      <a:endParaRPr lang="en-US" sz="2500" b="1" kern="1200" baseline="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5010" marR="55010" marT="27506" marB="2750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baseline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Results </a:t>
                      </a:r>
                    </a:p>
                  </a:txBody>
                  <a:tcPr marL="55010" marR="55010" marT="27506" marB="2750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49347"/>
            <a:fld id="{679751D3-02F5-2B45-A12D-F3831CAE6381}" type="slidenum">
              <a:rPr lang="en-US" smtClean="0">
                <a:solidFill>
                  <a:srgbClr val="FFFFFF"/>
                </a:solidFill>
              </a:rPr>
              <a:pPr defTabSz="449347"/>
              <a:t>2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492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Results</a:t>
            </a:r>
            <a:r>
              <a:rPr lang="en-US" dirty="0"/>
              <a:t>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Back testing – Training on year 3 | Testing on year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51D3-02F5-2B45-A12D-F3831CAE638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EBD9100D-F0A8-4D1F-87F5-A6EF13BAEBB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88" y="1410004"/>
            <a:ext cx="2238375" cy="1564555"/>
          </a:xfrm>
          <a:prstGeom prst="rect">
            <a:avLst/>
          </a:prstGeom>
        </p:spPr>
      </p:pic>
      <p:pic>
        <p:nvPicPr>
          <p:cNvPr id="33" name="Picture 32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2F249B49-37C5-4DF6-92AB-043CBC8F254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322" y="1350244"/>
            <a:ext cx="2112231" cy="1654204"/>
          </a:xfrm>
          <a:prstGeom prst="rect">
            <a:avLst/>
          </a:prstGeom>
        </p:spPr>
      </p:pic>
      <p:pic>
        <p:nvPicPr>
          <p:cNvPr id="34" name="Picture 33" descr="A close up of text on a white background&#10;&#10;Description automatically generated">
            <a:extLst>
              <a:ext uri="{FF2B5EF4-FFF2-40B4-BE49-F238E27FC236}">
                <a16:creationId xmlns="" xmlns:a16="http://schemas.microsoft.com/office/drawing/2014/main" id="{98EB115E-07D5-421F-8263-A3548B5B9D61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89" y="3072155"/>
            <a:ext cx="2309904" cy="1632245"/>
          </a:xfrm>
          <a:prstGeom prst="rect">
            <a:avLst/>
          </a:prstGeom>
        </p:spPr>
      </p:pic>
      <p:pic>
        <p:nvPicPr>
          <p:cNvPr id="35" name="Picture 34" descr="A close up of a map&#10;&#10;Description automatically generated">
            <a:extLst>
              <a:ext uri="{FF2B5EF4-FFF2-40B4-BE49-F238E27FC236}">
                <a16:creationId xmlns="" xmlns:a16="http://schemas.microsoft.com/office/drawing/2014/main" id="{CA5146F2-15A3-4106-85E3-293F5E8901AD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93" y="2867353"/>
            <a:ext cx="2212614" cy="1911592"/>
          </a:xfrm>
          <a:prstGeom prst="rect">
            <a:avLst/>
          </a:prstGeom>
        </p:spPr>
      </p:pic>
      <p:pic>
        <p:nvPicPr>
          <p:cNvPr id="36" name="Picture 35" descr="A screenshot of a social media post&#10;&#10;Description automatically generated">
            <a:extLst>
              <a:ext uri="{FF2B5EF4-FFF2-40B4-BE49-F238E27FC236}">
                <a16:creationId xmlns="" xmlns:a16="http://schemas.microsoft.com/office/drawing/2014/main" id="{BAABF76B-033E-45B5-9404-D468D696C040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014" y="4647117"/>
            <a:ext cx="2372691" cy="1719434"/>
          </a:xfrm>
          <a:prstGeom prst="rect">
            <a:avLst/>
          </a:prstGeom>
        </p:spPr>
      </p:pic>
      <p:pic>
        <p:nvPicPr>
          <p:cNvPr id="37" name="Picture 36" descr="A screenshot of a social media post&#10;&#10;Description automatically generated">
            <a:extLst>
              <a:ext uri="{FF2B5EF4-FFF2-40B4-BE49-F238E27FC236}">
                <a16:creationId xmlns="" xmlns:a16="http://schemas.microsoft.com/office/drawing/2014/main" id="{0C665780-C7EE-48B4-85DC-2ED10B221DAA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047" y="4647117"/>
            <a:ext cx="2177560" cy="1719434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7326280E-64E2-45CA-8D04-35BEC5F2D119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015" y="1455882"/>
            <a:ext cx="2111342" cy="1543138"/>
          </a:xfrm>
          <a:prstGeom prst="rect">
            <a:avLst/>
          </a:prstGeom>
        </p:spPr>
      </p:pic>
      <p:pic>
        <p:nvPicPr>
          <p:cNvPr id="25" name="Picture 24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D523ECF4-41EF-45F7-B621-C8503D51CD87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084" y="1478994"/>
            <a:ext cx="1997990" cy="1456178"/>
          </a:xfrm>
          <a:prstGeom prst="rect">
            <a:avLst/>
          </a:prstGeom>
        </p:spPr>
      </p:pic>
      <p:pic>
        <p:nvPicPr>
          <p:cNvPr id="26" name="Picture 25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6CA944BD-BE26-489D-9A93-7FFBAB297961}"/>
              </a:ext>
            </a:extLst>
          </p:cNvPr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81" y="3033024"/>
            <a:ext cx="2056772" cy="1719434"/>
          </a:xfrm>
          <a:prstGeom prst="rect">
            <a:avLst/>
          </a:prstGeom>
        </p:spPr>
      </p:pic>
      <p:pic>
        <p:nvPicPr>
          <p:cNvPr id="27" name="Picture 26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08ED405D-C769-48D0-984F-76D58C2EDB38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595" y="2855798"/>
            <a:ext cx="2056772" cy="1911592"/>
          </a:xfrm>
          <a:prstGeom prst="rect">
            <a:avLst/>
          </a:prstGeom>
        </p:spPr>
      </p:pic>
      <p:pic>
        <p:nvPicPr>
          <p:cNvPr id="28" name="Picture 27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15BD13BE-0032-40D4-B900-B36ADA512F6A}"/>
              </a:ext>
            </a:extLst>
          </p:cNvPr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212" y="4603670"/>
            <a:ext cx="2212614" cy="1719434"/>
          </a:xfrm>
          <a:prstGeom prst="rect">
            <a:avLst/>
          </a:prstGeom>
        </p:spPr>
      </p:pic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="" xmlns:a16="http://schemas.microsoft.com/office/drawing/2014/main" id="{C33A0DF3-DE6E-47EC-93BA-AC3999E8A138}"/>
              </a:ext>
            </a:extLst>
          </p:cNvPr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3826" y="4595801"/>
            <a:ext cx="2142777" cy="1710678"/>
          </a:xfrm>
          <a:prstGeom prst="rect">
            <a:avLst/>
          </a:prstGeom>
        </p:spPr>
      </p:pic>
      <p:cxnSp>
        <p:nvCxnSpPr>
          <p:cNvPr id="23" name="Straight Connector 22"/>
          <p:cNvCxnSpPr/>
          <p:nvPr/>
        </p:nvCxnSpPr>
        <p:spPr>
          <a:xfrm>
            <a:off x="5689128" y="1775259"/>
            <a:ext cx="14287" cy="423977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ash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58396" y="1136503"/>
            <a:ext cx="948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Levels</a:t>
            </a:r>
            <a:endParaRPr lang="en-US" sz="1400" i="1" dirty="0"/>
          </a:p>
        </p:txBody>
      </p:sp>
      <p:sp>
        <p:nvSpPr>
          <p:cNvPr id="30" name="TextBox 29"/>
          <p:cNvSpPr txBox="1"/>
          <p:nvPr/>
        </p:nvSpPr>
        <p:spPr>
          <a:xfrm>
            <a:off x="6204378" y="1136503"/>
            <a:ext cx="2153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First Differences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71669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571593" y="318745"/>
            <a:ext cx="4231909" cy="93724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Conclusion</a:t>
            </a:r>
            <a:r>
              <a:rPr lang="en-US" dirty="0"/>
              <a:t> 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8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z="1600" dirty="0"/>
              <a:t>Accurate </a:t>
            </a:r>
          </a:p>
          <a:p>
            <a:r>
              <a:rPr lang="en-US" sz="1600" dirty="0"/>
              <a:t>Unbiased estimates</a:t>
            </a:r>
          </a:p>
          <a:p>
            <a:r>
              <a:rPr lang="en-US" sz="1600" dirty="0"/>
              <a:t>Not economically significant 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Future Considerations:</a:t>
            </a:r>
          </a:p>
          <a:p>
            <a:r>
              <a:rPr lang="en-US" sz="1600" dirty="0"/>
              <a:t>Modify the learning rate</a:t>
            </a:r>
          </a:p>
          <a:p>
            <a:r>
              <a:rPr lang="en-US" sz="1600" dirty="0"/>
              <a:t>Use a different optimizer</a:t>
            </a:r>
          </a:p>
          <a:p>
            <a:r>
              <a:rPr lang="en-US" sz="1600" dirty="0"/>
              <a:t>Utilize additional layers  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Forecasting Using LSTM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51D3-02F5-2B45-A12D-F3831CAE638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21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237182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scoreboard&#10;&#10;Description automatically generated">
            <a:extLst>
              <a:ext uri="{FF2B5EF4-FFF2-40B4-BE49-F238E27FC236}">
                <a16:creationId xmlns="" xmlns:a16="http://schemas.microsoft.com/office/drawing/2014/main" id="{270B95E8-85F6-45C4-AA60-ED4E89CB13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" y="178956"/>
            <a:ext cx="12189255" cy="667904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751D3-02F5-2B45-A12D-F3831CAE638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0" y="-17757"/>
            <a:ext cx="12192000" cy="1402913"/>
          </a:xfrm>
          <a:prstGeom prst="rect">
            <a:avLst/>
          </a:prstGeom>
          <a:solidFill>
            <a:schemeClr val="accent5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682" tIns="40341" rIns="80682" bIns="4034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588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" name="Title 7"/>
          <p:cNvSpPr txBox="1">
            <a:spLocks/>
          </p:cNvSpPr>
          <p:nvPr/>
        </p:nvSpPr>
        <p:spPr>
          <a:xfrm>
            <a:off x="419450" y="489968"/>
            <a:ext cx="11083637" cy="477572"/>
          </a:xfrm>
          <a:prstGeom prst="rect">
            <a:avLst/>
          </a:prstGeom>
        </p:spPr>
        <p:txBody>
          <a:bodyPr anchor="ctr"/>
          <a:lstStyle>
            <a:lvl1pPr algn="l" defTabSz="509233" rtl="0" eaLnBrk="1" latinLnBrk="0" hangingPunct="1">
              <a:spcBef>
                <a:spcPct val="0"/>
              </a:spcBef>
              <a:buNone/>
              <a:defRPr lang="en-US" sz="3200" b="0" i="0" kern="1200" cap="none" spc="100" baseline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400" b="1" i="1" dirty="0">
                <a:solidFill>
                  <a:schemeClr val="bg1"/>
                </a:solidFill>
              </a:rPr>
              <a:t>Exchange rates indicate the worldwide demand for a currency </a:t>
            </a:r>
          </a:p>
        </p:txBody>
      </p:sp>
    </p:spTree>
    <p:extLst>
      <p:ext uri="{BB962C8B-B14F-4D97-AF65-F5344CB8AC3E}">
        <p14:creationId xmlns:p14="http://schemas.microsoft.com/office/powerpoint/2010/main" val="945967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Project Context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What are exchange rates?</a:t>
            </a:r>
          </a:p>
          <a:p>
            <a:pPr lvl="1"/>
            <a:r>
              <a:rPr lang="en-US" dirty="0"/>
              <a:t>Nominal?</a:t>
            </a:r>
          </a:p>
          <a:p>
            <a:pPr lvl="1"/>
            <a:r>
              <a:rPr lang="en-US" dirty="0"/>
              <a:t>Real? </a:t>
            </a:r>
          </a:p>
          <a:p>
            <a:endParaRPr lang="en-US" dirty="0"/>
          </a:p>
          <a:p>
            <a:r>
              <a:rPr lang="en-US" dirty="0"/>
              <a:t>How are exchange rates determined? </a:t>
            </a:r>
          </a:p>
          <a:p>
            <a:endParaRPr lang="en-US" dirty="0"/>
          </a:p>
          <a:p>
            <a:r>
              <a:rPr lang="en-US" dirty="0"/>
              <a:t>Why are exchange rates used?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EXCHANGE RATES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49347"/>
            <a:fld id="{679751D3-02F5-2B45-A12D-F3831CAE6381}" type="slidenum">
              <a:rPr lang="en-US" smtClean="0">
                <a:solidFill>
                  <a:srgbClr val="FFFFFF"/>
                </a:solidFill>
              </a:rPr>
              <a:pPr defTabSz="449347"/>
              <a:t>4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="" xmlns:a16="http://schemas.microsoft.com/office/drawing/2014/main" id="{05424E19-9E16-4A27-ACB2-D8C8A6D38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72" y="639965"/>
            <a:ext cx="6145980" cy="26569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="" xmlns:a16="http://schemas.microsoft.com/office/drawing/2014/main" id="{93D824A7-56BE-4461-B1F5-50E83B5432B6}"/>
                  </a:ext>
                </a:extLst>
              </p:cNvPr>
              <p:cNvSpPr/>
              <p:nvPr/>
            </p:nvSpPr>
            <p:spPr>
              <a:xfrm>
                <a:off x="589834" y="3879982"/>
                <a:ext cx="6096000" cy="121206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𝑒𝑥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.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𝑟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∗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𝑃𝑟𝑖𝑐𝑒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𝑈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.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𝑆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.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𝑃𝑟𝑖𝑐𝑒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𝑊𝑜𝑟𝑙𝑑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endParaRPr>
              </a:p>
              <a:p>
                <a:pPr algn="ctr"/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  <a:ea typeface="Calibri" panose="020F0502020204030204" pitchFamily="34" charset="0"/>
                  </a:rPr>
                  <a:t> 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 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𝑒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 =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𝑃𝑟𝑖𝑐𝑒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𝑊𝑜𝑟𝑙𝑑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𝑃𝑟𝑖𝑐𝑒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 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𝑈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.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𝑆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</a:rPr>
                                <m:t>.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  <a:ea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3D824A7-56BE-4461-B1F5-50E83B5432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34" y="3879982"/>
                <a:ext cx="6096000" cy="12120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599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50CB3AC2-1665-47DC-8816-B94E0DA78802}"/>
              </a:ext>
            </a:extLst>
          </p:cNvPr>
          <p:cNvPicPr>
            <a:picLocks noGrp="1"/>
          </p:cNvPicPr>
          <p:nvPr>
            <p:ph sz="quarter" idx="18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8"/>
          <a:stretch/>
        </p:blipFill>
        <p:spPr bwMode="auto">
          <a:xfrm>
            <a:off x="794064" y="1518407"/>
            <a:ext cx="4898396" cy="463950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55F52C3A-EDF2-49BC-9FAF-CCE257F83D85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Autoregressive process</a:t>
            </a:r>
          </a:p>
          <a:p>
            <a:pPr lvl="1"/>
            <a:r>
              <a:rPr lang="en-US" dirty="0"/>
              <a:t>AR (p) </a:t>
            </a:r>
          </a:p>
          <a:p>
            <a:pPr lvl="1"/>
            <a:endParaRPr lang="en-US" dirty="0"/>
          </a:p>
          <a:p>
            <a:r>
              <a:rPr lang="en-US" dirty="0"/>
              <a:t>Stationarity</a:t>
            </a:r>
          </a:p>
          <a:p>
            <a:pPr lvl="1"/>
            <a:r>
              <a:rPr lang="en-US" dirty="0"/>
              <a:t>Constant mean and variance over time</a:t>
            </a:r>
          </a:p>
          <a:p>
            <a:endParaRPr lang="en-US" dirty="0"/>
          </a:p>
          <a:p>
            <a:r>
              <a:rPr lang="en-US" dirty="0"/>
              <a:t>Non-stationarity </a:t>
            </a:r>
          </a:p>
          <a:p>
            <a:pPr lvl="1"/>
            <a:r>
              <a:rPr lang="en-US" dirty="0"/>
              <a:t>Random-walk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Project Context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Time series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49347"/>
            <a:fld id="{679751D3-02F5-2B45-A12D-F3831CAE6381}" type="slidenum">
              <a:rPr lang="en-US" smtClean="0">
                <a:solidFill>
                  <a:srgbClr val="FFFFFF"/>
                </a:solidFill>
              </a:rPr>
              <a:pPr defTabSz="449347"/>
              <a:t>5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652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Autocorrelation </a:t>
            </a:r>
          </a:p>
          <a:p>
            <a:pPr lvl="1"/>
            <a:r>
              <a:rPr lang="en-US" dirty="0"/>
              <a:t>Adjacent observations are related </a:t>
            </a:r>
          </a:p>
          <a:p>
            <a:endParaRPr lang="en-US" dirty="0"/>
          </a:p>
          <a:p>
            <a:r>
              <a:rPr lang="en-US" dirty="0"/>
              <a:t>Autocorrelation function (ACF / PCF)</a:t>
            </a:r>
          </a:p>
          <a:p>
            <a:pPr lvl="1"/>
            <a:r>
              <a:rPr lang="en-US" dirty="0"/>
              <a:t>Correlation between a series and its lags </a:t>
            </a:r>
          </a:p>
          <a:p>
            <a:endParaRPr lang="en-US" dirty="0"/>
          </a:p>
          <a:p>
            <a:r>
              <a:rPr lang="en-US" dirty="0"/>
              <a:t>First Difference</a:t>
            </a:r>
          </a:p>
          <a:p>
            <a:pPr lvl="1"/>
            <a:r>
              <a:rPr lang="en-US" dirty="0"/>
              <a:t>The change in output between one period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27A6FBCA-B85E-4F03-B865-F43759E90529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Project Context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Time series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49347"/>
            <a:fld id="{679751D3-02F5-2B45-A12D-F3831CAE6381}" type="slidenum">
              <a:rPr lang="en-US" smtClean="0">
                <a:solidFill>
                  <a:srgbClr val="FFFFFF"/>
                </a:solidFill>
              </a:rPr>
              <a:pPr defTabSz="449347"/>
              <a:t>6</a:t>
            </a:fld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3AC7AC4-9D68-4B4E-AB7C-E9ECE1845BC7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2"/>
          <a:stretch/>
        </p:blipFill>
        <p:spPr bwMode="auto">
          <a:xfrm>
            <a:off x="5629013" y="1057512"/>
            <a:ext cx="5929280" cy="4852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565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2060"/>
                </a:solidFill>
              </a:rPr>
              <a:t>Agenda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b="0" cap="none"/>
              <a:t>August 20, </a:t>
            </a:r>
            <a:r>
              <a:rPr lang="en-US" b="0" cap="none" dirty="0"/>
              <a:t>2019 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401380"/>
              </p:ext>
            </p:extLst>
          </p:nvPr>
        </p:nvGraphicFramePr>
        <p:xfrm>
          <a:off x="538788" y="1272477"/>
          <a:ext cx="11019505" cy="376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0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55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60885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94144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55010" marR="55010" marT="27506" marB="2750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010" marR="55010" marT="27506" marB="2750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Context</a:t>
                      </a:r>
                    </a:p>
                  </a:txBody>
                  <a:tcPr marL="55010" marR="55010" marT="27506" marB="2750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144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55010" marR="55010" marT="27506" marB="2750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A5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341150" rtl="0" eaLnBrk="1" latinLnBrk="0" hangingPunct="1"/>
                      <a:endParaRPr lang="en-US" sz="2500" b="1" kern="1200" baseline="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5010" marR="55010" marT="27506" marB="2750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baseline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Network </a:t>
                      </a:r>
                    </a:p>
                  </a:txBody>
                  <a:tcPr marL="55010" marR="55010" marT="27506" marB="2750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41444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010" marR="55010" marT="27506" marB="2750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341150" rtl="0" eaLnBrk="1" latinLnBrk="0" hangingPunct="1"/>
                      <a:endParaRPr lang="en-US" sz="2500" b="1" kern="1200" baseline="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5010" marR="55010" marT="27506" marB="2750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Model </a:t>
                      </a:r>
                    </a:p>
                  </a:txBody>
                  <a:tcPr marL="55010" marR="55010" marT="27506" marB="2750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41444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010" marR="55010" marT="27506" marB="2750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341150" rtl="0" eaLnBrk="1" latinLnBrk="0" hangingPunct="1"/>
                      <a:endParaRPr lang="en-US" sz="2500" b="1" kern="1200" baseline="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5010" marR="55010" marT="27506" marB="2750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Results </a:t>
                      </a:r>
                    </a:p>
                  </a:txBody>
                  <a:tcPr marL="55010" marR="55010" marT="27506" marB="2750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49347"/>
            <a:fld id="{679751D3-02F5-2B45-A12D-F3831CAE6381}" type="slidenum">
              <a:rPr lang="en-US" smtClean="0">
                <a:solidFill>
                  <a:srgbClr val="FFFFFF"/>
                </a:solidFill>
              </a:rPr>
              <a:pPr defTabSz="449347"/>
              <a:t>7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378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The Network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Long Short-Term memory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49347"/>
            <a:fld id="{679751D3-02F5-2B45-A12D-F3831CAE6381}" type="slidenum">
              <a:rPr lang="en-US" smtClean="0">
                <a:solidFill>
                  <a:srgbClr val="FFFFFF"/>
                </a:solidFill>
              </a:rPr>
              <a:pPr defTabSz="449347"/>
              <a:t>8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1749" y="1594884"/>
            <a:ext cx="1039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A2D6A354-415B-465E-9A09-B2A965F6B914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78"/>
          <a:stretch/>
        </p:blipFill>
        <p:spPr bwMode="auto">
          <a:xfrm>
            <a:off x="880171" y="1708150"/>
            <a:ext cx="4850765" cy="25019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40DDC177-8F7D-45D9-93CB-78B4F70BC6C7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25"/>
          <a:stretch/>
        </p:blipFill>
        <p:spPr bwMode="auto">
          <a:xfrm>
            <a:off x="5959692" y="2489200"/>
            <a:ext cx="5270500" cy="939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06035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2060"/>
                </a:solidFill>
              </a:rPr>
              <a:t>Agenda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b="0" cap="none"/>
              <a:t>August 20, </a:t>
            </a:r>
            <a:r>
              <a:rPr lang="en-US" b="0" cap="none" dirty="0"/>
              <a:t>2019 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846248"/>
              </p:ext>
            </p:extLst>
          </p:nvPr>
        </p:nvGraphicFramePr>
        <p:xfrm>
          <a:off x="538788" y="1272477"/>
          <a:ext cx="11019505" cy="37657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504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455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60885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94144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55010" marR="55010" marT="27506" marB="2750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010" marR="55010" marT="27506" marB="2750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Context</a:t>
                      </a:r>
                    </a:p>
                  </a:txBody>
                  <a:tcPr marL="55010" marR="55010" marT="27506" marB="2750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41444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010" marR="55010" marT="27506" marB="2750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341150" rtl="0" eaLnBrk="1" latinLnBrk="0" hangingPunct="1"/>
                      <a:endParaRPr lang="en-US" sz="2500" b="1" kern="1200" baseline="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5010" marR="55010" marT="27506" marB="2750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baseline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Network </a:t>
                      </a:r>
                      <a:endParaRPr lang="en-US" sz="2800" b="1" baseline="0" dirty="0">
                        <a:solidFill>
                          <a:schemeClr val="bg1">
                            <a:lumMod val="8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010" marR="55010" marT="27506" marB="2750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941444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55010" marR="55010" marT="27506" marB="2750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3A5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341150" rtl="0" eaLnBrk="1" latinLnBrk="0" hangingPunct="1"/>
                      <a:endParaRPr lang="en-US" sz="2500" b="1" kern="1200" baseline="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5010" marR="55010" marT="27506" marB="2750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baseline="0" dirty="0">
                          <a:solidFill>
                            <a:srgbClr val="00206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Model </a:t>
                      </a:r>
                    </a:p>
                  </a:txBody>
                  <a:tcPr marL="55010" marR="55010" marT="27506" marB="2750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941444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010" marR="55010" marT="27506" marB="2750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1341150" rtl="0" eaLnBrk="1" latinLnBrk="0" hangingPunct="1"/>
                      <a:endParaRPr lang="en-US" sz="2500" b="1" kern="1200" baseline="0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55010" marR="55010" marT="27506" marB="2750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1" baseline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Results </a:t>
                      </a:r>
                    </a:p>
                  </a:txBody>
                  <a:tcPr marL="55010" marR="55010" marT="27506" marB="27506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49347"/>
            <a:fld id="{679751D3-02F5-2B45-A12D-F3831CAE6381}" type="slidenum">
              <a:rPr lang="en-US" smtClean="0">
                <a:solidFill>
                  <a:srgbClr val="FFFFFF"/>
                </a:solidFill>
              </a:rPr>
              <a:pPr defTabSz="449347"/>
              <a:t>9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46185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al State San Marcos">
      <a:dk1>
        <a:srgbClr val="000000"/>
      </a:dk1>
      <a:lt1>
        <a:srgbClr val="FFFFFF"/>
      </a:lt1>
      <a:dk2>
        <a:srgbClr val="565A5C"/>
      </a:dk2>
      <a:lt2>
        <a:srgbClr val="D2D4D3"/>
      </a:lt2>
      <a:accent1>
        <a:srgbClr val="000F4B"/>
      </a:accent1>
      <a:accent2>
        <a:srgbClr val="1E2A5B"/>
      </a:accent2>
      <a:accent3>
        <a:srgbClr val="2F3F86"/>
      </a:accent3>
      <a:accent4>
        <a:srgbClr val="A6BCD5"/>
      </a:accent4>
      <a:accent5>
        <a:srgbClr val="99CCFF"/>
      </a:accent5>
      <a:accent6>
        <a:srgbClr val="E8DFCB"/>
      </a:accent6>
      <a:hlink>
        <a:srgbClr val="AF9075"/>
      </a:hlink>
      <a:folHlink>
        <a:srgbClr val="2F3F8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>
            <a:latin typeface="Arial" charset="0"/>
            <a:ea typeface="Arial" charset="0"/>
            <a:cs typeface="Arial" charset="0"/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l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>
              <a:lumMod val="50000"/>
              <a:lumOff val="50000"/>
            </a:schemeClr>
          </a:solidFill>
          <a:prstDash val="sysDash"/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D_PresentationTemplate_16x9_PPT.pptx" id="{601B4EA0-844C-4304-BA2A-288DBD73B045}" vid="{6A9AB215-38DE-4E88-907E-377BDBDA0F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62373</TotalTime>
  <Words>338</Words>
  <Application>Microsoft Office PowerPoint</Application>
  <PresentationFormat>Widescreen</PresentationFormat>
  <Paragraphs>156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</vt:lpstr>
      <vt:lpstr>Cambria Math</vt:lpstr>
      <vt:lpstr>Wingdings</vt:lpstr>
      <vt:lpstr>1_Office Theme</vt:lpstr>
      <vt:lpstr>Forecasting Exchange Rates Using A Neural Network</vt:lpstr>
      <vt:lpstr>Agenda</vt:lpstr>
      <vt:lpstr>PowerPoint Presentation</vt:lpstr>
      <vt:lpstr>Project Context </vt:lpstr>
      <vt:lpstr>Project Context </vt:lpstr>
      <vt:lpstr>Project Context </vt:lpstr>
      <vt:lpstr>Agenda</vt:lpstr>
      <vt:lpstr>The Network </vt:lpstr>
      <vt:lpstr>Agenda</vt:lpstr>
      <vt:lpstr>The Model</vt:lpstr>
      <vt:lpstr>The Model</vt:lpstr>
      <vt:lpstr>The Model</vt:lpstr>
      <vt:lpstr>The Model</vt:lpstr>
      <vt:lpstr>The Model</vt:lpstr>
      <vt:lpstr>The Model</vt:lpstr>
      <vt:lpstr>The Model </vt:lpstr>
      <vt:lpstr>Agenda</vt:lpstr>
      <vt:lpstr>Results </vt:lpstr>
      <vt:lpstr>Results </vt:lpstr>
      <vt:lpstr>Results </vt:lpstr>
      <vt:lpstr>Conclusion </vt:lpstr>
      <vt:lpstr>Thank you.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 Green</dc:creator>
  <cp:lastModifiedBy>Grady Renfrow</cp:lastModifiedBy>
  <cp:revision>1508</cp:revision>
  <dcterms:created xsi:type="dcterms:W3CDTF">2019-02-13T14:11:00Z</dcterms:created>
  <dcterms:modified xsi:type="dcterms:W3CDTF">2019-08-20T12:46:14Z</dcterms:modified>
</cp:coreProperties>
</file>