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6" r:id="rId15"/>
    <p:sldId id="273" r:id="rId16"/>
    <p:sldId id="274" r:id="rId17"/>
    <p:sldId id="272" r:id="rId18"/>
    <p:sldId id="275" r:id="rId19"/>
    <p:sldId id="287" r:id="rId20"/>
    <p:sldId id="277" r:id="rId21"/>
    <p:sldId id="283" r:id="rId22"/>
    <p:sldId id="284" r:id="rId23"/>
    <p:sldId id="282" r:id="rId24"/>
    <p:sldId id="285" r:id="rId25"/>
    <p:sldId id="286" r:id="rId26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3470" userDrawn="1">
          <p15:clr>
            <a:srgbClr val="A4A3A4"/>
          </p15:clr>
        </p15:guide>
        <p15:guide id="4" pos="113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3139" autoAdjust="0"/>
  </p:normalViewPr>
  <p:slideViewPr>
    <p:cSldViewPr>
      <p:cViewPr>
        <p:scale>
          <a:sx n="100" d="100"/>
          <a:sy n="100" d="100"/>
        </p:scale>
        <p:origin x="1848" y="138"/>
      </p:cViewPr>
      <p:guideLst>
        <p:guide orient="horz" pos="2523"/>
        <p:guide orient="horz" pos="3474"/>
        <p:guide pos="3470"/>
        <p:guide pos="113"/>
        <p:guide pos="24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0695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53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173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25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939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9214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893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6422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857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1169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904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5763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181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1866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988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9160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433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Inha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March 11, 2022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  <a:endParaRPr 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F38F420-3423-49D4-B7E1-FA3EB2C8D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966193"/>
            <a:ext cx="3208889" cy="19656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A0B5AC-2ACD-4327-8B48-E125A8BDE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363860"/>
            <a:ext cx="2448272" cy="195019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496" y="556480"/>
            <a:ext cx="4896544" cy="229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사칙연산</a:t>
            </a:r>
            <a:endParaRPr lang="en-US" altLang="ko-KR" sz="2400" dirty="0"/>
          </a:p>
          <a:p>
            <a:pPr marL="0" indent="0">
              <a:buFontTx/>
              <a:buNone/>
            </a:pPr>
            <a:endParaRPr lang="en-US" altLang="ko-KR" sz="600" dirty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altLang="ko-KR" sz="1800" dirty="0"/>
              <a:t>+, -, *, /, ^, %%, %/%, %*%</a:t>
            </a:r>
          </a:p>
          <a:p>
            <a:pPr marL="273050" indent="-96838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서로 다른 길이를 가지는 벡터의 연산을 할 경우에는 길이가 짧은 벡터의 값을 순서대로 반복하며 연산 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주의</a:t>
            </a:r>
            <a:r>
              <a:rPr lang="en-US" altLang="ko-KR" sz="1800" dirty="0">
                <a:solidFill>
                  <a:srgbClr val="FF0000"/>
                </a:solidFill>
              </a:rPr>
              <a:t>!)</a:t>
            </a:r>
          </a:p>
          <a:p>
            <a:pPr marL="273050" indent="-96838">
              <a:buFontTx/>
              <a:buNone/>
            </a:pPr>
            <a:endParaRPr lang="en-US" altLang="ko-KR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5496" y="3130301"/>
            <a:ext cx="4896544" cy="268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비교연산자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600" dirty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altLang="ko-KR" sz="1800" dirty="0"/>
              <a:t>&lt;,</a:t>
            </a:r>
            <a:r>
              <a:rPr lang="ko-KR" altLang="en-US" sz="1800" dirty="0"/>
              <a:t> </a:t>
            </a:r>
            <a:r>
              <a:rPr lang="en-US" altLang="ko-KR" sz="1800" dirty="0"/>
              <a:t>&gt;,</a:t>
            </a:r>
            <a:r>
              <a:rPr lang="ko-KR" altLang="en-US" sz="1800" dirty="0"/>
              <a:t> </a:t>
            </a:r>
            <a:r>
              <a:rPr lang="en-US" altLang="ko-KR" sz="1800" dirty="0"/>
              <a:t>&lt;=, &gt;=, ==, !=</a:t>
            </a:r>
          </a:p>
          <a:p>
            <a:pPr marL="273050" indent="-96838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양쪽의 값을 비교하여 결과가 참이면 </a:t>
            </a:r>
            <a:r>
              <a:rPr lang="en-US" altLang="ko-KR" sz="1800" dirty="0"/>
              <a:t>TRUE, </a:t>
            </a:r>
            <a:r>
              <a:rPr lang="ko-KR" altLang="en-US" sz="1800" dirty="0"/>
              <a:t>거짓이면 </a:t>
            </a:r>
            <a:r>
              <a:rPr lang="en-US" altLang="ko-KR" sz="1800" dirty="0"/>
              <a:t>FALSE</a:t>
            </a:r>
            <a:r>
              <a:rPr lang="ko-KR" altLang="en-US" sz="1800" dirty="0"/>
              <a:t>를 반환</a:t>
            </a:r>
            <a:r>
              <a:rPr lang="en-US" altLang="ko-KR" sz="1800" dirty="0"/>
              <a:t>, </a:t>
            </a:r>
            <a:r>
              <a:rPr lang="ko-KR" altLang="en-US" sz="1800" dirty="0"/>
              <a:t>벡터의 경우 </a:t>
            </a:r>
            <a:r>
              <a:rPr lang="ko-KR" altLang="en-US" sz="1800" dirty="0" err="1"/>
              <a:t>원소별로</a:t>
            </a:r>
            <a:r>
              <a:rPr lang="ko-KR" altLang="en-US" sz="1800" dirty="0"/>
              <a:t> 비교</a:t>
            </a:r>
            <a:endParaRPr lang="en-US" altLang="ko-KR" sz="1800" dirty="0"/>
          </a:p>
          <a:p>
            <a:pPr marL="273050" indent="-96838">
              <a:buNone/>
            </a:pPr>
            <a:endParaRPr lang="en-US" altLang="ko-KR" sz="1800" dirty="0"/>
          </a:p>
          <a:p>
            <a:pPr marL="0" indent="0">
              <a:buFontTx/>
              <a:buNone/>
            </a:pPr>
            <a:endParaRPr lang="en-US" altLang="ko-KR" sz="2200" dirty="0"/>
          </a:p>
          <a:p>
            <a:pPr marL="0" indent="0">
              <a:buFontTx/>
              <a:buNone/>
            </a:pPr>
            <a:endParaRPr lang="en-US" altLang="ko-KR" sz="2200" dirty="0"/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sz="2000" dirty="0"/>
          </a:p>
          <a:p>
            <a:pPr marL="11113" indent="0">
              <a:buFontTx/>
              <a:buNone/>
            </a:pPr>
            <a:r>
              <a:rPr lang="en-US" sz="2000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AF9A56-4CC3-41D6-8959-80EF9023FF56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260802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5D0942-B757-4F14-8B89-288022D79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45" y="1203224"/>
            <a:ext cx="3386948" cy="1689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BDA544-0E07-41B8-B3FC-2C1DD3D8A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51" y="3539584"/>
            <a:ext cx="1296144" cy="145816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496" y="556480"/>
            <a:ext cx="4896544" cy="4672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논리연산자</a:t>
            </a:r>
            <a:endParaRPr lang="en-US" altLang="ko-KR" sz="600" dirty="0"/>
          </a:p>
          <a:p>
            <a:pPr marL="0" indent="0">
              <a:buFontTx/>
              <a:buNone/>
            </a:pPr>
            <a:endParaRPr lang="en-US" altLang="ko-KR" sz="600" dirty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altLang="ko-KR" sz="1800" dirty="0"/>
              <a:t>AND </a:t>
            </a:r>
            <a:r>
              <a:rPr lang="ko-KR" altLang="en-US" sz="1800" dirty="0"/>
              <a:t>연산자 </a:t>
            </a:r>
            <a:r>
              <a:rPr lang="en-US" altLang="ko-KR" sz="1800" dirty="0"/>
              <a:t>( &amp;, &amp;&amp; ) </a:t>
            </a:r>
          </a:p>
          <a:p>
            <a:pPr marL="273050" indent="-96838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양쪽의 값이 모두 </a:t>
            </a:r>
            <a:r>
              <a:rPr lang="en-US" altLang="ko-KR" sz="1800" dirty="0"/>
              <a:t>TRUE</a:t>
            </a:r>
            <a:r>
              <a:rPr lang="ko-KR" altLang="en-US" sz="1800" dirty="0"/>
              <a:t>일 때만 </a:t>
            </a:r>
            <a:r>
              <a:rPr lang="en-US" altLang="ko-KR" sz="1800" dirty="0"/>
              <a:t>TRUE </a:t>
            </a:r>
            <a:r>
              <a:rPr lang="ko-KR" altLang="en-US" sz="1800" dirty="0"/>
              <a:t>반환</a:t>
            </a:r>
            <a:endParaRPr lang="en-US" altLang="ko-KR" sz="1800" dirty="0"/>
          </a:p>
          <a:p>
            <a:pPr marL="360363" indent="-179388">
              <a:buFontTx/>
              <a:buChar char="-"/>
            </a:pPr>
            <a:r>
              <a:rPr lang="en-US" altLang="ko-KR" sz="1800" dirty="0"/>
              <a:t>&amp; : </a:t>
            </a:r>
            <a:r>
              <a:rPr lang="ko-KR" altLang="en-US" sz="1800" dirty="0"/>
              <a:t>모든 </a:t>
            </a:r>
            <a:r>
              <a:rPr lang="ko-KR" altLang="en-US" sz="1800" dirty="0" err="1"/>
              <a:t>원소별로</a:t>
            </a:r>
            <a:r>
              <a:rPr lang="ko-KR" altLang="en-US" sz="1800" dirty="0"/>
              <a:t> </a:t>
            </a:r>
            <a:r>
              <a:rPr lang="en-US" altLang="ko-KR" sz="1800" dirty="0"/>
              <a:t>and </a:t>
            </a:r>
            <a:r>
              <a:rPr lang="ko-KR" altLang="en-US" sz="1800" dirty="0"/>
              <a:t>비교</a:t>
            </a:r>
            <a:endParaRPr lang="en-US" altLang="ko-KR" sz="1800" dirty="0"/>
          </a:p>
          <a:p>
            <a:pPr marL="360363" indent="-179388">
              <a:buFontTx/>
              <a:buChar char="-"/>
            </a:pPr>
            <a:r>
              <a:rPr lang="en-US" altLang="ko-KR" sz="1800" dirty="0"/>
              <a:t>&amp;&amp; :</a:t>
            </a:r>
            <a:r>
              <a:rPr lang="ko-KR" altLang="en-US" sz="1800" dirty="0"/>
              <a:t>각 벡터의</a:t>
            </a:r>
            <a:r>
              <a:rPr lang="en-US" altLang="ko-KR" sz="1800" dirty="0"/>
              <a:t> </a:t>
            </a:r>
            <a:r>
              <a:rPr lang="ko-KR" altLang="en-US" sz="1800" dirty="0" err="1"/>
              <a:t>첫번째</a:t>
            </a:r>
            <a:r>
              <a:rPr lang="ko-KR" altLang="en-US" sz="1800" dirty="0"/>
              <a:t> 원소만 </a:t>
            </a:r>
            <a:r>
              <a:rPr lang="en-US" altLang="ko-KR" sz="1800" dirty="0"/>
              <a:t>and </a:t>
            </a:r>
            <a:r>
              <a:rPr lang="ko-KR" altLang="en-US" sz="1800" dirty="0"/>
              <a:t>비교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altLang="ko-KR" sz="1800" dirty="0"/>
              <a:t>OR </a:t>
            </a:r>
            <a:r>
              <a:rPr lang="ko-KR" altLang="en-US" sz="1800" dirty="0"/>
              <a:t>연산자 </a:t>
            </a:r>
            <a:r>
              <a:rPr lang="en-US" altLang="ko-KR" sz="1800" dirty="0"/>
              <a:t>( |, || )</a:t>
            </a:r>
          </a:p>
          <a:p>
            <a:pPr marL="273050" indent="-96838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양쪽의 값 중 적어도 한 쪽이 </a:t>
            </a:r>
            <a:r>
              <a:rPr lang="en-US" altLang="ko-KR" sz="1800" dirty="0"/>
              <a:t>TRUE</a:t>
            </a:r>
            <a:r>
              <a:rPr lang="ko-KR" altLang="en-US" sz="1800" dirty="0"/>
              <a:t>이면 </a:t>
            </a:r>
            <a:r>
              <a:rPr lang="en-US" altLang="ko-KR" sz="1800" dirty="0"/>
              <a:t>TRUE </a:t>
            </a:r>
            <a:r>
              <a:rPr lang="ko-KR" altLang="en-US" sz="1800" dirty="0"/>
              <a:t>반환</a:t>
            </a:r>
            <a:endParaRPr lang="en-US" altLang="ko-KR" sz="1800" dirty="0"/>
          </a:p>
          <a:p>
            <a:pPr marL="360363" indent="-179388">
              <a:buFontTx/>
              <a:buChar char="-"/>
            </a:pPr>
            <a:r>
              <a:rPr lang="en-US" altLang="ko-KR" sz="1800" dirty="0"/>
              <a:t>| : </a:t>
            </a:r>
            <a:r>
              <a:rPr lang="ko-KR" altLang="en-US" sz="1800" dirty="0"/>
              <a:t>모든 </a:t>
            </a:r>
            <a:r>
              <a:rPr lang="ko-KR" altLang="en-US" sz="1800" dirty="0" err="1"/>
              <a:t>원소별로</a:t>
            </a:r>
            <a:r>
              <a:rPr lang="ko-KR" altLang="en-US" sz="1800" dirty="0"/>
              <a:t> </a:t>
            </a:r>
            <a:r>
              <a:rPr lang="en-US" altLang="ko-KR" sz="1800" dirty="0"/>
              <a:t>or </a:t>
            </a:r>
            <a:r>
              <a:rPr lang="ko-KR" altLang="en-US" sz="1800" dirty="0"/>
              <a:t>비교</a:t>
            </a:r>
            <a:endParaRPr lang="en-US" altLang="ko-KR" sz="1800" dirty="0"/>
          </a:p>
          <a:p>
            <a:pPr marL="360363" indent="-179388">
              <a:buFontTx/>
              <a:buChar char="-"/>
            </a:pPr>
            <a:r>
              <a:rPr lang="en-US" altLang="ko-KR" sz="1800" dirty="0"/>
              <a:t>|| : </a:t>
            </a:r>
            <a:r>
              <a:rPr lang="ko-KR" altLang="en-US" sz="1800" dirty="0"/>
              <a:t>각 벡터의 첫 번째 원소만 </a:t>
            </a:r>
            <a:r>
              <a:rPr lang="en-US" altLang="ko-KR" sz="1800" dirty="0"/>
              <a:t>or </a:t>
            </a:r>
            <a:r>
              <a:rPr lang="ko-KR" altLang="en-US" sz="1800" dirty="0"/>
              <a:t>비교</a:t>
            </a:r>
            <a:endParaRPr lang="en-US" altLang="ko-KR" sz="1800" dirty="0"/>
          </a:p>
          <a:p>
            <a:pPr marL="179388" indent="-79375">
              <a:buNone/>
            </a:pPr>
            <a:endParaRPr lang="en-US" altLang="ko-KR" sz="1800" dirty="0"/>
          </a:p>
          <a:p>
            <a:pPr marL="273050" indent="-96838">
              <a:buFontTx/>
              <a:buNone/>
            </a:pPr>
            <a:endParaRPr lang="en-US" altLang="ko-KR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CFB385-F608-406A-B00F-7340BFBA4CA3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250468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56479"/>
            <a:ext cx="9108504" cy="5608825"/>
          </a:xfrm>
        </p:spPr>
        <p:txBody>
          <a:bodyPr/>
          <a:lstStyle/>
          <a:p>
            <a:r>
              <a:rPr lang="en-US" altLang="ko-KR" sz="2400" dirty="0"/>
              <a:t>If - else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73050" indent="-261938">
              <a:buFont typeface="Arial" panose="020B0604020202020204" pitchFamily="34" charset="0"/>
              <a:buChar char="•"/>
            </a:pPr>
            <a:r>
              <a:rPr lang="en-US" altLang="ko-KR" sz="1800" dirty="0"/>
              <a:t>if</a:t>
            </a:r>
            <a:r>
              <a:rPr lang="ko-KR" altLang="en-US" sz="1800" dirty="0"/>
              <a:t>  </a:t>
            </a:r>
            <a:r>
              <a:rPr lang="en-US" altLang="ko-KR" sz="1800" dirty="0"/>
              <a:t>statement</a:t>
            </a:r>
          </a:p>
          <a:p>
            <a:pPr marL="273050" indent="-96838">
              <a:buNone/>
            </a:pPr>
            <a:r>
              <a:rPr lang="en-US" sz="1800" dirty="0">
                <a:latin typeface="+mn-lt"/>
              </a:rPr>
              <a:t>: </a:t>
            </a:r>
            <a:r>
              <a:rPr lang="ko-KR" altLang="en-US" sz="1800" dirty="0">
                <a:latin typeface="+mn-lt"/>
              </a:rPr>
              <a:t>조건</a:t>
            </a:r>
            <a:r>
              <a:rPr lang="en-US" altLang="ko-KR" sz="1800" dirty="0">
                <a:latin typeface="+mn-lt"/>
              </a:rPr>
              <a:t>(</a:t>
            </a:r>
            <a:r>
              <a:rPr lang="ko-KR" altLang="en-US" sz="1800" dirty="0">
                <a:latin typeface="+mn-lt"/>
              </a:rPr>
              <a:t>논리값</a:t>
            </a:r>
            <a:r>
              <a:rPr lang="en-US" altLang="ko-KR" sz="1800" dirty="0">
                <a:latin typeface="+mn-lt"/>
              </a:rPr>
              <a:t>)</a:t>
            </a:r>
            <a:r>
              <a:rPr lang="ko-KR" altLang="en-US" sz="1800" dirty="0">
                <a:latin typeface="+mn-lt"/>
              </a:rPr>
              <a:t>을 만족하는 경우에만 실행하도록 하고자 할 때 사용</a:t>
            </a:r>
            <a:endParaRPr lang="en-US" altLang="ko-KR" sz="1800" dirty="0">
              <a:latin typeface="+mn-lt"/>
            </a:endParaRPr>
          </a:p>
          <a:p>
            <a:pPr marL="273050" indent="-261938">
              <a:buNone/>
            </a:pPr>
            <a:endParaRPr lang="en-US" altLang="ko-KR" sz="1800" dirty="0">
              <a:latin typeface="+mn-lt"/>
            </a:endParaRPr>
          </a:p>
          <a:p>
            <a:pPr marL="273050" indent="-261938">
              <a:buNone/>
            </a:pPr>
            <a:endParaRPr lang="en-US" altLang="ko-KR" sz="1800" dirty="0">
              <a:latin typeface="+mn-lt"/>
            </a:endParaRPr>
          </a:p>
          <a:p>
            <a:pPr marL="273050" indent="-261938">
              <a:buFont typeface="Arial" panose="020B0604020202020204" pitchFamily="34" charset="0"/>
              <a:buChar char="•"/>
            </a:pPr>
            <a:r>
              <a:rPr lang="en-US" altLang="ko-KR" sz="1800" dirty="0"/>
              <a:t>if</a:t>
            </a:r>
            <a:r>
              <a:rPr lang="ko-KR" altLang="en-US" sz="1800" dirty="0"/>
              <a:t> </a:t>
            </a:r>
            <a:r>
              <a:rPr lang="en-US" altLang="ko-KR" sz="1800" dirty="0"/>
              <a:t>– else statement </a:t>
            </a:r>
          </a:p>
          <a:p>
            <a:pPr marL="273050" indent="-96838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조건을 만족할 때와 하지 않을 때를 구분하여 실행</a:t>
            </a:r>
            <a:r>
              <a:rPr lang="en-US" altLang="ko-KR" sz="1800" dirty="0"/>
              <a:t>, if </a:t>
            </a:r>
            <a:r>
              <a:rPr lang="ko-KR" altLang="en-US" sz="1800" dirty="0"/>
              <a:t>및 </a:t>
            </a:r>
            <a:r>
              <a:rPr lang="en-US" altLang="ko-KR" sz="1800" dirty="0"/>
              <a:t>if-else</a:t>
            </a:r>
            <a:r>
              <a:rPr lang="ko-KR" altLang="en-US" sz="1800" dirty="0"/>
              <a:t>는 중첩 사용하면 여러 조건을 나누어 실행 가능</a:t>
            </a:r>
            <a:endParaRPr lang="en-US" altLang="ko-KR" sz="1800" dirty="0"/>
          </a:p>
          <a:p>
            <a:pPr marL="273050" indent="-261938">
              <a:buNone/>
            </a:pPr>
            <a:endParaRPr lang="en-US" altLang="ko-KR" sz="2400" dirty="0"/>
          </a:p>
          <a:p>
            <a:pPr marL="273050" indent="-261938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ifelse</a:t>
            </a:r>
            <a:r>
              <a:rPr lang="en-US" altLang="ko-KR" sz="1800" dirty="0"/>
              <a:t> statement</a:t>
            </a:r>
          </a:p>
          <a:p>
            <a:pPr marL="273050" indent="-96838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논리 벡터에 적용 가능하며 간단한 표현을 적용할 때 사용</a:t>
            </a:r>
            <a:endParaRPr lang="en-US" altLang="ko-KR" sz="1800" dirty="0"/>
          </a:p>
          <a:p>
            <a:pPr marL="273050" indent="-261938">
              <a:buNone/>
            </a:pP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44078"/>
            <a:ext cx="3042808" cy="7353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831976"/>
            <a:ext cx="4868493" cy="4107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60" y="5168609"/>
            <a:ext cx="4782280" cy="4107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9BE22B-8A83-4F85-A145-45F97446B6DC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2417657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56479"/>
            <a:ext cx="4680520" cy="5608825"/>
          </a:xfrm>
        </p:spPr>
        <p:txBody>
          <a:bodyPr/>
          <a:lstStyle/>
          <a:p>
            <a:r>
              <a:rPr lang="en-US" altLang="ko-KR" sz="2400" dirty="0"/>
              <a:t>Loop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73050" indent="-252413"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n-US" altLang="ko-KR" sz="1800" dirty="0"/>
              <a:t>for statement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73050" indent="-96838">
              <a:buNone/>
              <a:tabLst>
                <a:tab pos="273050" algn="l"/>
              </a:tabLst>
            </a:pPr>
            <a:r>
              <a:rPr lang="en-US" sz="1800" dirty="0">
                <a:latin typeface="+mn-lt"/>
              </a:rPr>
              <a:t>: </a:t>
            </a:r>
            <a:r>
              <a:rPr lang="ko-KR" altLang="en-US" sz="1800" dirty="0">
                <a:latin typeface="+mn-lt"/>
              </a:rPr>
              <a:t>주어진 값들에 대해서 반복하는 구문으로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주어진 값들을 모두 순회하면 자동적으로 반복이 종료</a:t>
            </a:r>
            <a:r>
              <a:rPr lang="en-US" altLang="ko-KR" sz="1800" dirty="0">
                <a:latin typeface="+mn-lt"/>
              </a:rPr>
              <a:t>, for</a:t>
            </a:r>
            <a:r>
              <a:rPr lang="ko-KR" altLang="en-US" sz="1800" dirty="0">
                <a:latin typeface="+mn-lt"/>
              </a:rPr>
              <a:t>문 내부에 조건문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반복문 중첩 가능</a:t>
            </a:r>
            <a:endParaRPr lang="en-US" altLang="ko-KR" sz="1800" dirty="0">
              <a:latin typeface="+mn-lt"/>
            </a:endParaRPr>
          </a:p>
          <a:p>
            <a:pPr marL="273050" indent="-252413">
              <a:buNone/>
              <a:tabLst>
                <a:tab pos="273050" algn="l"/>
              </a:tabLst>
            </a:pPr>
            <a:endParaRPr lang="en-US" altLang="ko-KR" sz="1800" dirty="0">
              <a:latin typeface="+mn-lt"/>
            </a:endParaRPr>
          </a:p>
          <a:p>
            <a:pPr marL="273050" indent="-252413"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n-US" altLang="ko-KR" sz="1800" dirty="0"/>
              <a:t>while statement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73050" indent="-96838">
              <a:buNone/>
              <a:tabLst>
                <a:tab pos="273050" algn="l"/>
              </a:tabLst>
            </a:pPr>
            <a:r>
              <a:rPr lang="en-US" altLang="ko-KR" sz="1800" dirty="0"/>
              <a:t>: </a:t>
            </a:r>
            <a:r>
              <a:rPr lang="ko-KR" altLang="en-US" sz="1800" dirty="0"/>
              <a:t>주어진 조건을 만족할 때까지만 반복하는 구문으로</a:t>
            </a:r>
            <a:r>
              <a:rPr lang="en-US" altLang="ko-KR" sz="1800" dirty="0"/>
              <a:t> </a:t>
            </a:r>
            <a:r>
              <a:rPr lang="ko-KR" altLang="en-US" sz="1800" dirty="0"/>
              <a:t>조건이 거짓일 경우에는 반복문을 바로 종료</a:t>
            </a:r>
            <a:r>
              <a:rPr lang="en-US" altLang="ko-KR" sz="1800" dirty="0"/>
              <a:t>, for</a:t>
            </a:r>
            <a:r>
              <a:rPr lang="ko-KR" altLang="en-US" sz="1800" dirty="0"/>
              <a:t>문과 마찬가지로 </a:t>
            </a:r>
            <a:r>
              <a:rPr lang="en-US" altLang="ko-KR" sz="1800" dirty="0"/>
              <a:t>while</a:t>
            </a:r>
            <a:r>
              <a:rPr lang="ko-KR" altLang="en-US" sz="1800" dirty="0"/>
              <a:t>문 내부에 조건문</a:t>
            </a:r>
            <a:r>
              <a:rPr lang="en-US" altLang="ko-KR" sz="1800" dirty="0"/>
              <a:t>, </a:t>
            </a:r>
            <a:r>
              <a:rPr lang="ko-KR" altLang="en-US" sz="1800" dirty="0"/>
              <a:t>반복문 중첩 가능</a:t>
            </a:r>
            <a:endParaRPr lang="en-US" altLang="ko-KR" sz="1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254" y="1484784"/>
            <a:ext cx="1719112" cy="139778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254" y="3501008"/>
            <a:ext cx="1841475" cy="180546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8C7890-8C2E-4E02-A638-3D47C2277F02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935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Example: Portland Cement Formulation, Tension Strength</a:t>
            </a:r>
          </a:p>
          <a:p>
            <a:pPr marL="0" indent="0">
              <a:buFontTx/>
              <a:buNone/>
            </a:pPr>
            <a:endParaRPr lang="en-US" altLang="ko-KR" sz="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/>
              <p:cNvGraphicFramePr>
                <a:graphicFrameLocks noGrp="1"/>
              </p:cNvGraphicFramePr>
              <p:nvPr/>
            </p:nvGraphicFramePr>
            <p:xfrm>
              <a:off x="1880605" y="2132856"/>
              <a:ext cx="5363999" cy="3674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907">
                      <a:extLst>
                        <a:ext uri="{9D8B030D-6E8A-4147-A177-3AD203B41FA5}">
                          <a16:colId xmlns:a16="http://schemas.microsoft.com/office/drawing/2014/main" val="1967731944"/>
                        </a:ext>
                      </a:extLst>
                    </a:gridCol>
                    <a:gridCol w="2313213">
                      <a:extLst>
                        <a:ext uri="{9D8B030D-6E8A-4147-A177-3AD203B41FA5}">
                          <a16:colId xmlns:a16="http://schemas.microsoft.com/office/drawing/2014/main" val="281427031"/>
                        </a:ext>
                      </a:extLst>
                    </a:gridCol>
                    <a:gridCol w="2252879">
                      <a:extLst>
                        <a:ext uri="{9D8B030D-6E8A-4147-A177-3AD203B41FA5}">
                          <a16:colId xmlns:a16="http://schemas.microsoft.com/office/drawing/2014/main" val="3164567683"/>
                        </a:ext>
                      </a:extLst>
                    </a:gridCol>
                  </a:tblGrid>
                  <a:tr h="19153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u="none" dirty="0">
                              <a:solidFill>
                                <a:schemeClr val="tx1"/>
                              </a:solidFill>
                            </a:rPr>
                            <a:t>Modified</a:t>
                          </a:r>
                          <a:r>
                            <a:rPr lang="en-US" altLang="ko-KR" sz="1400" u="non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u="none" dirty="0">
                              <a:solidFill>
                                <a:schemeClr val="tx1"/>
                              </a:solidFill>
                            </a:rPr>
                            <a:t>Mortar</a:t>
                          </a:r>
                          <a:endParaRPr lang="ko-KR" altLang="en-US" sz="14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u="none" dirty="0">
                              <a:solidFill>
                                <a:schemeClr val="tx1"/>
                              </a:solidFill>
                            </a:rPr>
                            <a:t>Unmodified</a:t>
                          </a:r>
                          <a:r>
                            <a:rPr lang="en-US" altLang="ko-KR" sz="1400" u="none" baseline="0" dirty="0">
                              <a:solidFill>
                                <a:schemeClr val="tx1"/>
                              </a:solidFill>
                            </a:rPr>
                            <a:t> Mortar</a:t>
                          </a:r>
                          <a:endParaRPr lang="ko-KR" altLang="en-US" sz="14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6320036"/>
                      </a:ext>
                    </a:extLst>
                  </a:tr>
                  <a:tr h="21093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en-US" altLang="ko-KR" sz="1400" b="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49277394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16.85</a:t>
                          </a:r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16.62</a:t>
                          </a:r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9693226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16.40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16.75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9665667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17.21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17.37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5340358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16.35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17.12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9504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16.52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16.98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8224306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17.04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16.87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0877711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16.96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17.34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3327547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8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17.15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17.02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3327004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16.59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17.08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5754622"/>
                      </a:ext>
                    </a:extLst>
                  </a:tr>
                  <a:tr h="21739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</a:t>
                          </a:r>
                          <a:endParaRPr lang="ko-KR" altLang="en-US" sz="1400" dirty="0"/>
                        </a:p>
                      </a:txBody>
                      <a:tcPr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16.57</a:t>
                          </a:r>
                          <a:endParaRPr lang="ko-KR" altLang="en-US" sz="1400" dirty="0"/>
                        </a:p>
                      </a:txBody>
                      <a:tcPr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17.27</a:t>
                          </a:r>
                          <a:endParaRPr lang="ko-KR" altLang="en-US" sz="1400" dirty="0"/>
                        </a:p>
                      </a:txBody>
                      <a:tcPr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99132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0827"/>
                  </p:ext>
                </p:extLst>
              </p:nvPr>
            </p:nvGraphicFramePr>
            <p:xfrm>
              <a:off x="1880605" y="2132856"/>
              <a:ext cx="5363999" cy="36747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907">
                      <a:extLst>
                        <a:ext uri="{9D8B030D-6E8A-4147-A177-3AD203B41FA5}">
                          <a16:colId xmlns:a16="http://schemas.microsoft.com/office/drawing/2014/main" val="1967731944"/>
                        </a:ext>
                      </a:extLst>
                    </a:gridCol>
                    <a:gridCol w="2313213">
                      <a:extLst>
                        <a:ext uri="{9D8B030D-6E8A-4147-A177-3AD203B41FA5}">
                          <a16:colId xmlns:a16="http://schemas.microsoft.com/office/drawing/2014/main" val="281427031"/>
                        </a:ext>
                      </a:extLst>
                    </a:gridCol>
                    <a:gridCol w="2252879">
                      <a:extLst>
                        <a:ext uri="{9D8B030D-6E8A-4147-A177-3AD203B41FA5}">
                          <a16:colId xmlns:a16="http://schemas.microsoft.com/office/drawing/2014/main" val="316456768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u="none" dirty="0">
                              <a:solidFill>
                                <a:schemeClr val="tx1"/>
                              </a:solidFill>
                            </a:rPr>
                            <a:t>Modified</a:t>
                          </a:r>
                          <a:r>
                            <a:rPr lang="en-US" altLang="ko-KR" sz="1400" u="none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ko-KR" sz="1400" u="none" dirty="0">
                              <a:solidFill>
                                <a:schemeClr val="tx1"/>
                              </a:solidFill>
                            </a:rPr>
                            <a:t>Mortar</a:t>
                          </a:r>
                          <a:endParaRPr lang="ko-KR" altLang="en-US" sz="14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u="none" dirty="0">
                              <a:solidFill>
                                <a:schemeClr val="tx1"/>
                              </a:solidFill>
                            </a:rPr>
                            <a:t>Unmodified</a:t>
                          </a:r>
                          <a:r>
                            <a:rPr lang="en-US" altLang="ko-KR" sz="1400" u="none" baseline="0" dirty="0">
                              <a:solidFill>
                                <a:schemeClr val="tx1"/>
                              </a:solidFill>
                            </a:rPr>
                            <a:t> Mortar</a:t>
                          </a:r>
                          <a:endParaRPr lang="ko-KR" altLang="en-US" sz="14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6320036"/>
                      </a:ext>
                    </a:extLst>
                  </a:tr>
                  <a:tr h="321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63" t="-105660" r="-577863" b="-9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737" t="-105660" r="-99211" b="-9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8378" t="-105660" r="-1892" b="-9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927739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16.85</a:t>
                          </a:r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16.62</a:t>
                          </a:r>
                          <a:endParaRPr lang="ko-KR" altLang="en-US" sz="14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96932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16.40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16.75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7966566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17.21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17.37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534035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16.35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17.12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595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5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16.52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16.98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82243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17.04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16.87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087771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7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16.96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17.34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332754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8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17.15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17.02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3327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9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16.59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17.08</a:t>
                          </a:r>
                          <a:endParaRPr lang="ko-KR" altLang="en-US" sz="14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575462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10</a:t>
                          </a:r>
                          <a:endParaRPr lang="ko-KR" altLang="en-US" sz="1400" dirty="0"/>
                        </a:p>
                      </a:txBody>
                      <a:tcPr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16.57</a:t>
                          </a:r>
                          <a:endParaRPr lang="ko-KR" altLang="en-US" sz="1400" dirty="0"/>
                        </a:p>
                      </a:txBody>
                      <a:tcPr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17.27</a:t>
                          </a:r>
                          <a:endParaRPr lang="ko-KR" altLang="en-US" sz="1400" dirty="0"/>
                        </a:p>
                      </a:txBody>
                      <a:tcPr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991323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159854"/>
            <a:ext cx="5945009" cy="84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85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Graphical View of Data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1800" dirty="0"/>
              <a:t>Dot Diagram</a:t>
            </a:r>
          </a:p>
          <a:p>
            <a:pPr marL="0" indent="0">
              <a:buFontTx/>
              <a:buNone/>
            </a:pPr>
            <a:endParaRPr lang="en-US" altLang="ko-KR" sz="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68" y="2420888"/>
            <a:ext cx="7621064" cy="352474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08806"/>
            <a:ext cx="7114382" cy="11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8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Graphical View of Data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1800" dirty="0"/>
              <a:t>Box Plot</a:t>
            </a:r>
          </a:p>
          <a:p>
            <a:pPr marL="0" indent="0">
              <a:buFontTx/>
              <a:buNone/>
            </a:pPr>
            <a:endParaRPr lang="en-US" altLang="ko-KR" sz="7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11" y="2370542"/>
            <a:ext cx="4203103" cy="37827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642176"/>
            <a:ext cx="7416824" cy="93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9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Hypothesis Testing Framework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68288" indent="-268288">
              <a:buFont typeface="Arial" panose="020B0604020202020204" pitchFamily="34" charset="0"/>
              <a:buChar char="•"/>
            </a:pPr>
            <a:r>
              <a:rPr lang="en-US" altLang="ko-KR" sz="1800" dirty="0"/>
              <a:t>Estimating of the parameter</a:t>
            </a:r>
          </a:p>
          <a:p>
            <a:pPr marL="268288" indent="-179388">
              <a:buFontTx/>
              <a:buChar char="-"/>
              <a:tabLst>
                <a:tab pos="450850" algn="l"/>
              </a:tabLst>
            </a:pPr>
            <a:r>
              <a:rPr lang="en-US" altLang="ko-KR" sz="1600" dirty="0"/>
              <a:t>sum(x) </a:t>
            </a:r>
          </a:p>
          <a:p>
            <a:pPr marL="358775" indent="-90488">
              <a:buNone/>
              <a:tabLst>
                <a:tab pos="450850" algn="l"/>
              </a:tabLst>
            </a:pPr>
            <a:r>
              <a:rPr lang="en-US" altLang="ko-KR" sz="1600" dirty="0"/>
              <a:t>: x</a:t>
            </a:r>
            <a:r>
              <a:rPr lang="ko-KR" altLang="en-US" sz="1600" dirty="0"/>
              <a:t>의 모든 원소의 합</a:t>
            </a:r>
            <a:endParaRPr lang="en-US" altLang="ko-KR" sz="1600" dirty="0"/>
          </a:p>
          <a:p>
            <a:pPr marL="268288" indent="-179388">
              <a:buFontTx/>
              <a:buChar char="-"/>
              <a:tabLst>
                <a:tab pos="360363" algn="l"/>
              </a:tabLst>
            </a:pPr>
            <a:r>
              <a:rPr lang="en-US" altLang="ko-KR" sz="1600" dirty="0"/>
              <a:t>mean(x)</a:t>
            </a:r>
          </a:p>
          <a:p>
            <a:pPr marL="358775" indent="-90488">
              <a:buNone/>
              <a:tabLst>
                <a:tab pos="450850" algn="l"/>
              </a:tabLst>
            </a:pPr>
            <a:r>
              <a:rPr lang="en-US" altLang="ko-KR" sz="1600" dirty="0"/>
              <a:t>: x</a:t>
            </a:r>
            <a:r>
              <a:rPr lang="ko-KR" altLang="en-US" sz="1600" dirty="0"/>
              <a:t>의 모든 원소의 평균</a:t>
            </a:r>
            <a:endParaRPr lang="en-US" altLang="ko-KR" sz="1600" dirty="0"/>
          </a:p>
          <a:p>
            <a:pPr marL="268288" indent="-179388">
              <a:buFontTx/>
              <a:buChar char="-"/>
              <a:tabLst>
                <a:tab pos="895350" algn="l"/>
              </a:tabLst>
            </a:pPr>
            <a:r>
              <a:rPr lang="en-US" altLang="ko-KR" sz="1600" dirty="0"/>
              <a:t>var(x)</a:t>
            </a:r>
          </a:p>
          <a:p>
            <a:pPr marL="358775" indent="-90488">
              <a:buNone/>
              <a:tabLst>
                <a:tab pos="450850" algn="l"/>
              </a:tabLst>
            </a:pPr>
            <a:r>
              <a:rPr lang="en-US" altLang="ko-KR" sz="1600" dirty="0"/>
              <a:t>: x</a:t>
            </a:r>
            <a:r>
              <a:rPr lang="ko-KR" altLang="en-US" sz="1600" dirty="0"/>
              <a:t>의 원소를 기반으로 표본 분산 계산</a:t>
            </a:r>
            <a:endParaRPr lang="en-US" altLang="ko-KR" sz="1600" dirty="0"/>
          </a:p>
          <a:p>
            <a:pPr marL="268288" indent="-179388">
              <a:buFontTx/>
              <a:buChar char="-"/>
              <a:tabLst>
                <a:tab pos="450850" algn="l"/>
              </a:tabLst>
            </a:pPr>
            <a:r>
              <a:rPr lang="en-US" altLang="ko-KR" sz="1600" dirty="0" err="1"/>
              <a:t>sd</a:t>
            </a:r>
            <a:r>
              <a:rPr lang="en-US" altLang="ko-KR" sz="1600" dirty="0"/>
              <a:t>(x)</a:t>
            </a:r>
          </a:p>
          <a:p>
            <a:pPr marL="358775" indent="-90488">
              <a:buNone/>
              <a:tabLst>
                <a:tab pos="450850" algn="l"/>
              </a:tabLst>
            </a:pPr>
            <a:r>
              <a:rPr lang="en-US" altLang="ko-KR" sz="1600" dirty="0"/>
              <a:t>: x</a:t>
            </a:r>
            <a:r>
              <a:rPr lang="ko-KR" altLang="en-US" sz="1600" dirty="0"/>
              <a:t>의 원소를 기반으로 표본 표준편차 계산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1628800"/>
            <a:ext cx="4225978" cy="290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2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Hypothesis Testing Framework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altLang="ko-KR" sz="1800" dirty="0"/>
              <a:t>Probability distribution</a:t>
            </a:r>
          </a:p>
          <a:p>
            <a:pPr marL="273050" indent="-174625">
              <a:buFontTx/>
              <a:buChar char="-"/>
            </a:pPr>
            <a:r>
              <a:rPr lang="en-US" altLang="ko-KR" sz="1600" dirty="0"/>
              <a:t>r-distribution</a:t>
            </a:r>
          </a:p>
          <a:p>
            <a:pPr marL="360363" indent="-87313">
              <a:buNone/>
            </a:pPr>
            <a:r>
              <a:rPr lang="en-US" altLang="ko-KR" sz="1600" dirty="0"/>
              <a:t>: </a:t>
            </a:r>
            <a:r>
              <a:rPr lang="ko-KR" altLang="en-US" sz="1600" dirty="0"/>
              <a:t>해당 분포를 따르는 </a:t>
            </a:r>
            <a:r>
              <a:rPr lang="ko-KR" altLang="en-US" sz="1600" dirty="0" err="1"/>
              <a:t>난수</a:t>
            </a:r>
            <a:r>
              <a:rPr lang="ko-KR" altLang="en-US" sz="1600" dirty="0"/>
              <a:t> 생성</a:t>
            </a:r>
            <a:endParaRPr lang="en-US" altLang="ko-KR" sz="1600" dirty="0"/>
          </a:p>
          <a:p>
            <a:pPr marL="273050" indent="-174625">
              <a:buFontTx/>
              <a:buChar char="-"/>
            </a:pPr>
            <a:r>
              <a:rPr lang="en-US" altLang="ko-KR" sz="1600" dirty="0"/>
              <a:t>d-distribution</a:t>
            </a:r>
          </a:p>
          <a:p>
            <a:pPr marL="360363" indent="-87313">
              <a:buNone/>
            </a:pPr>
            <a:r>
              <a:rPr lang="en-US" altLang="ko-KR" sz="1600" dirty="0"/>
              <a:t>: </a:t>
            </a:r>
            <a:r>
              <a:rPr lang="ko-KR" altLang="en-US" sz="1600" dirty="0"/>
              <a:t>확률밀도함수의 값을 반환</a:t>
            </a:r>
            <a:endParaRPr lang="en-US" altLang="ko-KR" sz="1600" dirty="0"/>
          </a:p>
          <a:p>
            <a:pPr marL="273050" indent="-174625">
              <a:buFontTx/>
              <a:buChar char="-"/>
            </a:pPr>
            <a:r>
              <a:rPr lang="en-US" altLang="ko-KR" sz="1600" dirty="0"/>
              <a:t>p-distribution (</a:t>
            </a:r>
            <a:r>
              <a:rPr lang="en-US" altLang="ko-KR" sz="1600" dirty="0" err="1"/>
              <a:t>cdf</a:t>
            </a:r>
            <a:r>
              <a:rPr lang="en-US" altLang="ko-KR" sz="1600" dirty="0"/>
              <a:t>)</a:t>
            </a:r>
          </a:p>
          <a:p>
            <a:pPr marL="360363" indent="-87313">
              <a:buNone/>
              <a:tabLst>
                <a:tab pos="271463" algn="l"/>
              </a:tabLst>
            </a:pPr>
            <a:r>
              <a:rPr lang="en-US" altLang="ko-KR" sz="1600" dirty="0"/>
              <a:t>: </a:t>
            </a:r>
            <a:r>
              <a:rPr lang="ko-KR" altLang="en-US" sz="1600" dirty="0"/>
              <a:t>누적 확률을 계산</a:t>
            </a:r>
            <a:endParaRPr lang="en-US" altLang="ko-KR" sz="1600" dirty="0"/>
          </a:p>
          <a:p>
            <a:pPr marL="273050" indent="-174625">
              <a:buFontTx/>
              <a:buChar char="-"/>
            </a:pPr>
            <a:r>
              <a:rPr lang="en-US" altLang="ko-KR" sz="1600" dirty="0"/>
              <a:t>q-distribution (Quantile function)</a:t>
            </a:r>
          </a:p>
          <a:p>
            <a:pPr marL="360363" indent="-87313">
              <a:buNone/>
            </a:pPr>
            <a:r>
              <a:rPr lang="en-US" altLang="ko-KR" sz="1600" dirty="0"/>
              <a:t>: </a:t>
            </a:r>
            <a:r>
              <a:rPr lang="ko-KR" altLang="en-US" sz="1600" dirty="0" err="1"/>
              <a:t>분위수를</a:t>
            </a:r>
            <a:r>
              <a:rPr lang="ko-KR" altLang="en-US" sz="1600" dirty="0"/>
              <a:t> 계산</a:t>
            </a:r>
            <a:endParaRPr lang="en-US" altLang="ko-KR" sz="1600" dirty="0"/>
          </a:p>
          <a:p>
            <a:pPr marL="0" indent="0">
              <a:buFontTx/>
              <a:buNone/>
            </a:pPr>
            <a:endParaRPr lang="en-US" altLang="ko-KR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479" y="1340768"/>
            <a:ext cx="4605197" cy="333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Hypothesis Testing Framework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0" indent="0">
              <a:buFontTx/>
              <a:buNone/>
            </a:pPr>
            <a:endParaRPr lang="en-US" altLang="ko-KR" sz="1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5B4B0F5-ED6A-4408-BFC4-DC439B92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85595"/>
              </p:ext>
            </p:extLst>
          </p:nvPr>
        </p:nvGraphicFramePr>
        <p:xfrm>
          <a:off x="1524000" y="1052736"/>
          <a:ext cx="6096000" cy="49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525115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01434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407630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8627395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80433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rnorm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dnorm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pnorm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qnorm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0834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qt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48447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rchi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dchi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pchi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qchi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4454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rf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df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pf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qf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9184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rpois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dpois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ppois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qpois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9614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runif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dunif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punif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qunif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9128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rexp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dexp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pexp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Qexp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10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11635"/>
            <a:ext cx="9108504" cy="2745357"/>
          </a:xfrm>
        </p:spPr>
        <p:txBody>
          <a:bodyPr/>
          <a:lstStyle/>
          <a:p>
            <a:r>
              <a:rPr lang="en-US" sz="2400" dirty="0"/>
              <a:t>Basic R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sz="1800" dirty="0"/>
              <a:t>Working directory set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sz="1800" dirty="0"/>
              <a:t>Data load &amp; save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Value Type &amp; object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ko-KR" altLang="en-US" sz="1800" dirty="0"/>
              <a:t>비교 및 논리 연산자</a:t>
            </a:r>
            <a:endParaRPr lang="en-US" sz="18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If</a:t>
            </a:r>
            <a:r>
              <a:rPr lang="ko-KR" altLang="en-US" sz="1800" dirty="0"/>
              <a:t> </a:t>
            </a:r>
            <a:r>
              <a:rPr lang="en-US" altLang="ko-KR" sz="1800" dirty="0"/>
              <a:t>–</a:t>
            </a:r>
            <a:r>
              <a:rPr lang="ko-KR" altLang="en-US" sz="1800" dirty="0"/>
              <a:t> </a:t>
            </a:r>
            <a:r>
              <a:rPr lang="en-US" altLang="ko-KR" sz="1800" dirty="0"/>
              <a:t>else</a:t>
            </a:r>
            <a:r>
              <a:rPr lang="ko-KR" altLang="en-US" sz="1800" dirty="0"/>
              <a:t> </a:t>
            </a:r>
            <a:r>
              <a:rPr lang="en-US" altLang="ko-KR" sz="1800" dirty="0"/>
              <a:t>&amp;</a:t>
            </a:r>
            <a:r>
              <a:rPr lang="ko-KR" altLang="en-US" sz="1800" dirty="0"/>
              <a:t> </a:t>
            </a:r>
            <a:r>
              <a:rPr lang="en-US" altLang="ko-KR" sz="1800" dirty="0"/>
              <a:t>Loop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Graphical view of the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7DE9E9-8634-4A60-B9E1-83BA4EE6EF19}"/>
              </a:ext>
            </a:extLst>
          </p:cNvPr>
          <p:cNvSpPr txBox="1">
            <a:spLocks/>
          </p:cNvSpPr>
          <p:nvPr/>
        </p:nvSpPr>
        <p:spPr bwMode="auto">
          <a:xfrm>
            <a:off x="35496" y="3501009"/>
            <a:ext cx="9108504" cy="219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Hypothesis Testing Framework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Variances</a:t>
            </a:r>
            <a:r>
              <a:rPr lang="ko-KR" altLang="en-US" sz="1800" dirty="0"/>
              <a:t> </a:t>
            </a:r>
            <a:r>
              <a:rPr lang="en-US" altLang="ko-KR" sz="1800" dirty="0"/>
              <a:t>were known case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Variances were unknown case</a:t>
            </a:r>
          </a:p>
          <a:p>
            <a:pPr marL="1058863" lvl="1">
              <a:buFont typeface="Wingdings" panose="05000000000000000000" pitchFamily="2" charset="2"/>
              <a:buChar char="Ø"/>
            </a:pPr>
            <a:r>
              <a:rPr lang="en-US" altLang="ko-KR" sz="1200" dirty="0"/>
              <a:t>Large sample size</a:t>
            </a:r>
          </a:p>
          <a:p>
            <a:pPr marL="1058863" lvl="1">
              <a:buFont typeface="Wingdings" panose="05000000000000000000" pitchFamily="2" charset="2"/>
              <a:buChar char="Ø"/>
            </a:pPr>
            <a:r>
              <a:rPr lang="en-US" altLang="ko-KR" sz="1200" dirty="0"/>
              <a:t>Small sample size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Tests on variance of Normal </a:t>
            </a:r>
            <a:r>
              <a:rPr lang="en-US" altLang="ko-KR" sz="1800" dirty="0" err="1"/>
              <a:t>Dist</a:t>
            </a:r>
            <a:endParaRPr lang="en-US" altLang="ko-KR" sz="1800" dirty="0"/>
          </a:p>
          <a:p>
            <a:pPr marL="1058863" lvl="1">
              <a:buFont typeface="Wingdings" panose="05000000000000000000" pitchFamily="2" charset="2"/>
              <a:buChar char="Ø"/>
            </a:pPr>
            <a:r>
              <a:rPr lang="en-US" altLang="ko-KR" sz="1200" dirty="0"/>
              <a:t>One- sample test on variance of </a:t>
            </a:r>
            <a:r>
              <a:rPr lang="en-US" altLang="ko-KR" sz="1200" dirty="0" err="1"/>
              <a:t>nomal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dist</a:t>
            </a:r>
            <a:endParaRPr lang="en-US" altLang="ko-KR" sz="1800" dirty="0"/>
          </a:p>
          <a:p>
            <a:pPr marL="1058863" lvl="1">
              <a:buFont typeface="Wingdings" panose="05000000000000000000" pitchFamily="2" charset="2"/>
              <a:buChar char="Ø"/>
            </a:pPr>
            <a:r>
              <a:rPr lang="en-US" altLang="ko-KR" sz="1200" dirty="0"/>
              <a:t>Two- sample test on variance of </a:t>
            </a:r>
            <a:r>
              <a:rPr lang="en-US" altLang="ko-KR" sz="1200" dirty="0" err="1"/>
              <a:t>nomal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dist</a:t>
            </a:r>
            <a:endParaRPr lang="en-US" altLang="ko-KR" sz="1200" dirty="0"/>
          </a:p>
          <a:p>
            <a:pPr marL="1058863" lvl="1">
              <a:buFont typeface="Wingdings" panose="05000000000000000000" pitchFamily="2" charset="2"/>
              <a:buChar char="Ø"/>
            </a:pPr>
            <a:endParaRPr lang="en-US" altLang="ko-KR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89604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8549" y="551728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Hypothesis Testing Framework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altLang="ko-KR" sz="1800" dirty="0"/>
              <a:t>Variances were known</a:t>
            </a:r>
          </a:p>
          <a:p>
            <a:pPr marL="0" indent="0">
              <a:buFontTx/>
              <a:buNone/>
            </a:pPr>
            <a:endParaRPr lang="en-US" altLang="ko-KR" sz="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05739" y="1951605"/>
                <a:ext cx="2177904" cy="276999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39" y="1951605"/>
                <a:ext cx="21779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52" r="-1955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11609" y="1813106"/>
                <a:ext cx="1328569" cy="553998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609" y="1813106"/>
                <a:ext cx="1328569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2294" b="-120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8144" y="1811695"/>
                <a:ext cx="1661802" cy="111081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1811695"/>
                <a:ext cx="1661802" cy="1110817"/>
              </a:xfrm>
              <a:prstGeom prst="rect">
                <a:avLst/>
              </a:prstGeom>
              <a:blipFill rotWithShape="0">
                <a:blip r:embed="rId6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520" y="2989747"/>
            <a:ext cx="4558723" cy="268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88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Hypothesis Testing Framework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73050" indent="-273050"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altLang="ko-KR" sz="1800" dirty="0"/>
              <a:t>Variances were unknown </a:t>
            </a:r>
          </a:p>
          <a:p>
            <a:pPr marL="450850" indent="-177800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</a:rPr>
              <a:t>Case1: Large Sample Size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Tx/>
              <a:buNone/>
            </a:pPr>
            <a:endParaRPr lang="en-US" altLang="ko-KR" sz="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75033" y="2247586"/>
                <a:ext cx="1328569" cy="553998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033" y="2247586"/>
                <a:ext cx="1328569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2294" b="-109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88024" y="2246175"/>
                <a:ext cx="1632690" cy="111081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246175"/>
                <a:ext cx="1632690" cy="1110817"/>
              </a:xfrm>
              <a:prstGeom prst="rect">
                <a:avLst/>
              </a:prstGeom>
              <a:blipFill rotWithShape="0">
                <a:blip r:embed="rId5"/>
                <a:stretch>
                  <a:fillRect b="-5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38" y="3644599"/>
            <a:ext cx="4999312" cy="163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7788" y="556479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Hypothesis Testing Framework</a:t>
                </a:r>
              </a:p>
              <a:p>
                <a:pPr marL="0" indent="0">
                  <a:buNone/>
                </a:pPr>
                <a:endParaRPr lang="en-US" altLang="ko-KR" sz="600" dirty="0"/>
              </a:p>
              <a:p>
                <a:pPr marL="273050" indent="-273050">
                  <a:buFont typeface="Arial" panose="020B0604020202020204" pitchFamily="34" charset="0"/>
                  <a:buChar char="•"/>
                  <a:tabLst>
                    <a:tab pos="176213" algn="l"/>
                  </a:tabLst>
                </a:pPr>
                <a:r>
                  <a:rPr lang="en-US" altLang="ko-KR" sz="1800" dirty="0"/>
                  <a:t>Variances were unknown </a:t>
                </a:r>
              </a:p>
              <a:p>
                <a:pPr marL="450850" indent="-177800">
                  <a:buFontTx/>
                  <a:buChar char="-"/>
                </a:pPr>
                <a:r>
                  <a:rPr lang="en-US" altLang="ko-KR" sz="1800" dirty="0">
                    <a:solidFill>
                      <a:schemeClr val="tx1"/>
                    </a:solidFill>
                  </a:rPr>
                  <a:t>Case2-1: Small Sample Size,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-윤고딕120"/>
                        <a:cs typeface="Arial Unicode MS"/>
                      </a:rPr>
                      <m:t>=</m:t>
                    </m:r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FontTx/>
                  <a:buNone/>
                </a:pPr>
                <a:endParaRPr lang="en-US" altLang="ko-KR" sz="70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556479"/>
                <a:ext cx="9136212" cy="5608825"/>
              </a:xfrm>
              <a:prstGeom prst="rect">
                <a:avLst/>
              </a:prstGeom>
              <a:blipFill rotWithShape="0">
                <a:blip r:embed="rId4"/>
                <a:stretch>
                  <a:fillRect l="-400" t="-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9386" y="2223560"/>
                <a:ext cx="1810496" cy="864980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6" y="2223560"/>
                <a:ext cx="1810496" cy="8649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89623" y="2348880"/>
                <a:ext cx="3075522" cy="60548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−2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23" y="2348880"/>
                <a:ext cx="3075522" cy="6054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4886" y="2513125"/>
                <a:ext cx="1697260" cy="276999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86" y="2513125"/>
                <a:ext cx="169726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434" r="-2867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그림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521" y="3501008"/>
            <a:ext cx="5778488" cy="15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7788" y="556479"/>
                <a:ext cx="9136212" cy="5608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Hypothesis Testing Framework</a:t>
                </a:r>
              </a:p>
              <a:p>
                <a:pPr marL="0" indent="0">
                  <a:buNone/>
                </a:pPr>
                <a:endParaRPr lang="en-US" altLang="ko-KR" sz="600" dirty="0"/>
              </a:p>
              <a:p>
                <a:pPr marL="273050" indent="-27305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Variances were unknown </a:t>
                </a:r>
              </a:p>
              <a:p>
                <a:pPr marL="450850" indent="-177800">
                  <a:buFontTx/>
                  <a:buChar char="-"/>
                </a:pPr>
                <a:r>
                  <a:rPr lang="en-US" altLang="ko-KR" sz="1800" dirty="0">
                    <a:solidFill>
                      <a:schemeClr val="tx1"/>
                    </a:solidFill>
                  </a:rPr>
                  <a:t>Case2-2: Small Sample Size,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2</m:t>
                        </m:r>
                      </m:sup>
                    </m:sSubSup>
                    <m:r>
                      <a:rPr lang="en-US" altLang="ko-K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/>
                      </a:rPr>
                      <m:t>≠</m:t>
                    </m:r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𝜎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-윤고딕120"/>
                            <a:cs typeface="Arial Unicode MS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FontTx/>
                  <a:buNone/>
                </a:pPr>
                <a:endParaRPr lang="en-US" altLang="ko-KR" sz="700" dirty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88" y="556479"/>
                <a:ext cx="9136212" cy="5608825"/>
              </a:xfrm>
              <a:prstGeom prst="rect">
                <a:avLst/>
              </a:prstGeom>
              <a:blipFill rotWithShape="0">
                <a:blip r:embed="rId4"/>
                <a:stretch>
                  <a:fillRect l="-400" t="-1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9752" y="2348431"/>
                <a:ext cx="1591140" cy="111081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348431"/>
                <a:ext cx="1591140" cy="1110817"/>
              </a:xfrm>
              <a:prstGeom prst="rect">
                <a:avLst/>
              </a:prstGeom>
              <a:blipFill rotWithShape="0">
                <a:blip r:embed="rId5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644008" y="2276872"/>
                <a:ext cx="2623347" cy="1253933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276872"/>
                <a:ext cx="2623347" cy="12539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841" y="3938258"/>
            <a:ext cx="5764961" cy="178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93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Hypothesis Testing Framework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altLang="ko-KR" sz="1800" dirty="0"/>
              <a:t>Tests on variance of Normal Distribution </a:t>
            </a:r>
          </a:p>
          <a:p>
            <a:pPr marL="450850" indent="-177800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</a:rPr>
              <a:t>Case1: One-sample test on variance of Normal Distribution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Tx/>
              <a:buNone/>
            </a:pPr>
            <a:endParaRPr lang="en-US" altLang="ko-KR" sz="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26119" y="2204864"/>
                <a:ext cx="4091761" cy="624145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19" y="2204864"/>
                <a:ext cx="4091761" cy="6241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3068960"/>
            <a:ext cx="4830931" cy="255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67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Statistical Concept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788" y="556479"/>
            <a:ext cx="9136212" cy="56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Hypothesis Testing Framework</a:t>
            </a:r>
          </a:p>
          <a:p>
            <a:pPr marL="0" indent="0">
              <a:buNone/>
            </a:pPr>
            <a:endParaRPr lang="en-US" altLang="ko-KR" sz="600" dirty="0"/>
          </a:p>
          <a:p>
            <a:pPr marL="273050" indent="-273050">
              <a:buFont typeface="Arial" panose="020B0604020202020204" pitchFamily="34" charset="0"/>
              <a:buChar char="•"/>
              <a:tabLst>
                <a:tab pos="623888" algn="l"/>
              </a:tabLst>
            </a:pPr>
            <a:r>
              <a:rPr lang="en-US" altLang="ko-KR" sz="1800" dirty="0"/>
              <a:t>Tests on variance of Normal Distribution </a:t>
            </a:r>
          </a:p>
          <a:p>
            <a:pPr marL="450850" indent="-177800">
              <a:buFontTx/>
              <a:buChar char="-"/>
            </a:pPr>
            <a:r>
              <a:rPr lang="en-US" altLang="ko-KR" sz="1800" dirty="0">
                <a:solidFill>
                  <a:schemeClr val="tx1"/>
                </a:solidFill>
              </a:rPr>
              <a:t>Case2: Two-sample test on variance of Normal Distribution</a:t>
            </a:r>
          </a:p>
          <a:p>
            <a:pPr marL="0" indent="0">
              <a:buNone/>
            </a:pPr>
            <a:endParaRPr lang="en-US" altLang="ko-KR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Tx/>
              <a:buNone/>
            </a:pPr>
            <a:endParaRPr lang="en-US" altLang="ko-KR" sz="7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37068" y="2265281"/>
                <a:ext cx="1228991" cy="56316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68" y="2265281"/>
                <a:ext cx="1228991" cy="563167"/>
              </a:xfrm>
              <a:prstGeom prst="rect">
                <a:avLst/>
              </a:prstGeom>
              <a:blipFill rotWithShape="0">
                <a:blip r:embed="rId5"/>
                <a:stretch>
                  <a:fillRect l="-3960" r="-1485" b="-9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64088" y="2233637"/>
                <a:ext cx="874470" cy="62645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233637"/>
                <a:ext cx="874470" cy="6264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286000" y="185934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F5250DF-7707-4B91-89F6-2A5F3EC78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56" y="3360891"/>
            <a:ext cx="5634794" cy="208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11635"/>
            <a:ext cx="9108504" cy="2745357"/>
          </a:xfrm>
        </p:spPr>
        <p:txBody>
          <a:bodyPr/>
          <a:lstStyle/>
          <a:p>
            <a:r>
              <a:rPr lang="ko-KR" altLang="en-US" sz="2400" dirty="0" err="1"/>
              <a:t>작업폴더</a:t>
            </a:r>
            <a:r>
              <a:rPr lang="ko-KR" altLang="en-US" sz="2400" dirty="0"/>
              <a:t> 설정하기</a:t>
            </a:r>
            <a:endParaRPr lang="en-US" sz="24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sz="1800" dirty="0" err="1"/>
              <a:t>setwd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: </a:t>
            </a:r>
            <a:r>
              <a:rPr lang="ko-KR" altLang="en-US" sz="1800" dirty="0"/>
              <a:t>새로운 </a:t>
            </a:r>
            <a:r>
              <a:rPr lang="en-US" altLang="ko-KR" sz="1800" dirty="0"/>
              <a:t>working directory</a:t>
            </a:r>
            <a:r>
              <a:rPr lang="ko-KR" altLang="en-US" sz="1800" dirty="0"/>
              <a:t>를 설정</a:t>
            </a:r>
            <a:endParaRPr lang="en-US" altLang="ko-KR" sz="1800" dirty="0"/>
          </a:p>
          <a:p>
            <a:pPr marL="373063" indent="0">
              <a:buNone/>
            </a:pPr>
            <a:r>
              <a:rPr lang="en-US" sz="1800" dirty="0"/>
              <a:t>       </a:t>
            </a:r>
            <a:r>
              <a:rPr lang="en-US" sz="1800" dirty="0">
                <a:solidFill>
                  <a:srgbClr val="1179C4"/>
                </a:solidFill>
              </a:rPr>
              <a:t> </a:t>
            </a:r>
            <a:r>
              <a:rPr lang="en-US" sz="1400" dirty="0">
                <a:solidFill>
                  <a:srgbClr val="1179C4"/>
                </a:solidFill>
              </a:rPr>
              <a:t>&gt; </a:t>
            </a:r>
            <a:r>
              <a:rPr lang="en-US" sz="1400" dirty="0" err="1">
                <a:solidFill>
                  <a:srgbClr val="1179C4"/>
                </a:solidFill>
              </a:rPr>
              <a:t>setwd</a:t>
            </a:r>
            <a:r>
              <a:rPr lang="en-US" sz="1400" dirty="0">
                <a:solidFill>
                  <a:srgbClr val="1179C4"/>
                </a:solidFill>
              </a:rPr>
              <a:t>(“</a:t>
            </a:r>
            <a:r>
              <a:rPr lang="en-US" altLang="ko-KR" sz="1400" dirty="0">
                <a:solidFill>
                  <a:srgbClr val="1179C4"/>
                </a:solidFill>
              </a:rPr>
              <a:t>C:/Users/82106/Desktop/2022_</a:t>
            </a:r>
            <a:r>
              <a:rPr lang="ko-KR" altLang="en-US" sz="1400" dirty="0">
                <a:solidFill>
                  <a:srgbClr val="1179C4"/>
                </a:solidFill>
              </a:rPr>
              <a:t>실험계획법</a:t>
            </a:r>
            <a:r>
              <a:rPr lang="en-US" altLang="ko-KR" sz="1400" dirty="0">
                <a:solidFill>
                  <a:srgbClr val="1179C4"/>
                </a:solidFill>
              </a:rPr>
              <a:t>/2</a:t>
            </a:r>
            <a:r>
              <a:rPr lang="ko-KR" altLang="en-US" sz="1400" dirty="0">
                <a:solidFill>
                  <a:srgbClr val="1179C4"/>
                </a:solidFill>
              </a:rPr>
              <a:t>주차</a:t>
            </a:r>
            <a:r>
              <a:rPr lang="en-US" altLang="ko-KR" sz="1400" dirty="0">
                <a:solidFill>
                  <a:srgbClr val="1179C4"/>
                </a:solidFill>
              </a:rPr>
              <a:t>”)</a:t>
            </a:r>
            <a:endParaRPr lang="en-US" sz="36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getwd</a:t>
            </a:r>
            <a:r>
              <a:rPr lang="en-US" altLang="ko-KR" sz="1800" dirty="0"/>
              <a:t>()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현재 설정된 </a:t>
            </a:r>
            <a:r>
              <a:rPr lang="en-US" altLang="ko-KR" sz="1800" dirty="0"/>
              <a:t>working directory</a:t>
            </a:r>
            <a:r>
              <a:rPr lang="ko-KR" altLang="en-US" sz="1800" dirty="0"/>
              <a:t>를 확인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en-US" altLang="ko-KR" sz="1400" dirty="0">
                <a:solidFill>
                  <a:srgbClr val="1179C4"/>
                </a:solidFill>
              </a:rPr>
              <a:t>&gt; </a:t>
            </a:r>
            <a:r>
              <a:rPr lang="en-US" altLang="ko-KR" sz="1400" dirty="0" err="1">
                <a:solidFill>
                  <a:srgbClr val="1179C4"/>
                </a:solidFill>
              </a:rPr>
              <a:t>getwd</a:t>
            </a:r>
            <a:r>
              <a:rPr lang="en-US" altLang="ko-KR" sz="1400" dirty="0">
                <a:solidFill>
                  <a:srgbClr val="1179C4"/>
                </a:solidFill>
              </a:rPr>
              <a:t>()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391990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11635"/>
            <a:ext cx="9108504" cy="2745357"/>
          </a:xfrm>
        </p:spPr>
        <p:txBody>
          <a:bodyPr/>
          <a:lstStyle/>
          <a:p>
            <a:r>
              <a:rPr lang="en-US" altLang="ko-KR" sz="2400" dirty="0"/>
              <a:t>Data load(</a:t>
            </a:r>
            <a:r>
              <a:rPr lang="ko-KR" altLang="en-US" sz="2400" dirty="0"/>
              <a:t>데이터 불러오기</a:t>
            </a:r>
            <a:r>
              <a:rPr lang="en-US" altLang="ko-KR" sz="2400" dirty="0"/>
              <a:t>)</a:t>
            </a:r>
            <a:endParaRPr lang="en-US" sz="24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sz="1800" dirty="0"/>
              <a:t>Txt file load</a:t>
            </a:r>
            <a:br>
              <a:rPr lang="en-US" sz="1800" dirty="0"/>
            </a:br>
            <a:r>
              <a:rPr lang="en-US" sz="1800" dirty="0"/>
              <a:t>: </a:t>
            </a:r>
            <a:r>
              <a:rPr lang="ko-KR" altLang="en-US" sz="1800" dirty="0"/>
              <a:t>확장자가 </a:t>
            </a:r>
            <a:r>
              <a:rPr lang="en-US" altLang="ko-KR" sz="1800" dirty="0"/>
              <a:t>txt(</a:t>
            </a:r>
            <a:r>
              <a:rPr lang="ko-KR" altLang="en-US" sz="1800" dirty="0"/>
              <a:t>텍스트파일</a:t>
            </a:r>
            <a:r>
              <a:rPr lang="en-US" altLang="ko-KR" sz="1800" dirty="0"/>
              <a:t>)</a:t>
            </a:r>
            <a:r>
              <a:rPr lang="ko-KR" altLang="en-US" sz="1800" dirty="0"/>
              <a:t>일 경우에는 </a:t>
            </a:r>
            <a:r>
              <a:rPr lang="en-US" altLang="ko-KR" sz="1800" dirty="0" err="1"/>
              <a:t>read.table</a:t>
            </a:r>
            <a:r>
              <a:rPr lang="en-US" altLang="ko-KR" sz="1800" dirty="0"/>
              <a:t>()</a:t>
            </a:r>
            <a:r>
              <a:rPr lang="ko-KR" altLang="en-US" sz="1800" dirty="0"/>
              <a:t>함수를 사용하여 데이터 </a:t>
            </a:r>
            <a:r>
              <a:rPr lang="en-US" altLang="ko-KR" sz="1800" dirty="0"/>
              <a:t>load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400" dirty="0">
                <a:solidFill>
                  <a:srgbClr val="1179C4"/>
                </a:solidFill>
              </a:rPr>
              <a:t>&gt; exam1 &lt;- </a:t>
            </a:r>
            <a:r>
              <a:rPr lang="en-US" sz="1400" dirty="0" err="1">
                <a:solidFill>
                  <a:srgbClr val="1179C4"/>
                </a:solidFill>
              </a:rPr>
              <a:t>read.table</a:t>
            </a:r>
            <a:r>
              <a:rPr lang="en-US" sz="1400" dirty="0">
                <a:solidFill>
                  <a:srgbClr val="1179C4"/>
                </a:solidFill>
              </a:rPr>
              <a:t>(“example_1.txt”, </a:t>
            </a:r>
            <a:r>
              <a:rPr lang="en-US" sz="1400" dirty="0" err="1">
                <a:solidFill>
                  <a:srgbClr val="1179C4"/>
                </a:solidFill>
              </a:rPr>
              <a:t>sep</a:t>
            </a:r>
            <a:r>
              <a:rPr lang="en-US" sz="1400" dirty="0">
                <a:solidFill>
                  <a:srgbClr val="1179C4"/>
                </a:solidFill>
              </a:rPr>
              <a:t> = ‘\t’, header = T)</a:t>
            </a:r>
            <a:endParaRPr lang="en-US" sz="36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Csv file load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확장자가 </a:t>
            </a:r>
            <a:r>
              <a:rPr lang="en-US" altLang="ko-KR" sz="1800" dirty="0"/>
              <a:t>csv(</a:t>
            </a:r>
            <a:r>
              <a:rPr lang="ko-KR" altLang="en-US" sz="1800" dirty="0"/>
              <a:t>쉼표로 구분된 자료</a:t>
            </a:r>
            <a:r>
              <a:rPr lang="en-US" altLang="ko-KR" sz="1800" dirty="0"/>
              <a:t>)</a:t>
            </a:r>
            <a:r>
              <a:rPr lang="ko-KR" altLang="en-US" sz="1800" dirty="0"/>
              <a:t>일 경우에는 </a:t>
            </a:r>
            <a:r>
              <a:rPr lang="en-US" altLang="ko-KR" sz="1800" dirty="0"/>
              <a:t>read.csv() </a:t>
            </a:r>
            <a:r>
              <a:rPr lang="ko-KR" altLang="en-US" sz="1800" dirty="0"/>
              <a:t>함수를 사용하여 데이터 </a:t>
            </a:r>
            <a:r>
              <a:rPr lang="en-US" altLang="ko-KR" sz="1800" dirty="0"/>
              <a:t>load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en-US" altLang="ko-KR" sz="1400" dirty="0">
                <a:solidFill>
                  <a:srgbClr val="1179C4"/>
                </a:solidFill>
              </a:rPr>
              <a:t>&gt; exam2 &lt;- read.csv(“example_2.csv”,</a:t>
            </a:r>
            <a:r>
              <a:rPr lang="ko-KR" altLang="en-US" sz="1400" dirty="0">
                <a:solidFill>
                  <a:srgbClr val="1179C4"/>
                </a:solidFill>
              </a:rPr>
              <a:t> </a:t>
            </a:r>
            <a:r>
              <a:rPr lang="en-US" altLang="ko-KR" sz="1400" dirty="0">
                <a:solidFill>
                  <a:srgbClr val="1179C4"/>
                </a:solidFill>
              </a:rPr>
              <a:t>header</a:t>
            </a:r>
            <a:r>
              <a:rPr lang="ko-KR" altLang="en-US" sz="1400" dirty="0">
                <a:solidFill>
                  <a:srgbClr val="1179C4"/>
                </a:solidFill>
              </a:rPr>
              <a:t> </a:t>
            </a:r>
            <a:r>
              <a:rPr lang="en-US" altLang="ko-KR" sz="1400" dirty="0">
                <a:solidFill>
                  <a:srgbClr val="1179C4"/>
                </a:solidFill>
              </a:rPr>
              <a:t>=</a:t>
            </a:r>
            <a:r>
              <a:rPr lang="ko-KR" altLang="en-US" sz="1400" dirty="0">
                <a:solidFill>
                  <a:srgbClr val="1179C4"/>
                </a:solidFill>
              </a:rPr>
              <a:t> </a:t>
            </a:r>
            <a:r>
              <a:rPr lang="en-US" altLang="ko-KR" sz="1400" dirty="0">
                <a:solidFill>
                  <a:srgbClr val="1179C4"/>
                </a:solidFill>
              </a:rPr>
              <a:t>T)</a:t>
            </a:r>
          </a:p>
          <a:p>
            <a:pPr marL="373063" indent="0">
              <a:buNone/>
            </a:pPr>
            <a:endParaRPr lang="en-US" altLang="ko-KR" sz="14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fread</a:t>
            </a:r>
            <a:r>
              <a:rPr lang="ko-KR" altLang="en-US" sz="1800" dirty="0"/>
              <a:t>를 이용한 </a:t>
            </a:r>
            <a:r>
              <a:rPr lang="en-US" altLang="ko-KR" sz="1800" dirty="0"/>
              <a:t>file load (</a:t>
            </a:r>
            <a:r>
              <a:rPr lang="en-US" altLang="ko-KR" sz="1800" dirty="0" err="1"/>
              <a:t>data.table</a:t>
            </a:r>
            <a:r>
              <a:rPr lang="en-US" altLang="ko-KR" sz="1800" dirty="0"/>
              <a:t> library)</a:t>
            </a:r>
            <a:br>
              <a:rPr lang="en-US" altLang="ko-KR" sz="1800" dirty="0"/>
            </a:br>
            <a:r>
              <a:rPr lang="en-US" altLang="ko-KR" sz="1800" dirty="0"/>
              <a:t> : </a:t>
            </a:r>
            <a:r>
              <a:rPr lang="ko-KR" altLang="en-US" sz="1800" dirty="0"/>
              <a:t>확장자의 관계없이 데이터 </a:t>
            </a:r>
            <a:r>
              <a:rPr lang="en-US" altLang="ko-KR" sz="1800" dirty="0"/>
              <a:t>load, ※</a:t>
            </a:r>
            <a:r>
              <a:rPr lang="ko-KR" altLang="en-US" sz="1800" dirty="0"/>
              <a:t>주의 </a:t>
            </a:r>
            <a:r>
              <a:rPr lang="en-US" altLang="ko-KR" sz="1800" dirty="0" err="1"/>
              <a:t>Dataframe</a:t>
            </a:r>
            <a:r>
              <a:rPr lang="ko-KR" altLang="en-US" sz="1800" dirty="0"/>
              <a:t>이 아닌 </a:t>
            </a:r>
            <a:r>
              <a:rPr lang="en-US" altLang="ko-KR" sz="1800" dirty="0" err="1"/>
              <a:t>Datatable</a:t>
            </a:r>
            <a:r>
              <a:rPr lang="ko-KR" altLang="en-US" sz="1800" dirty="0"/>
              <a:t>이라는 독자적인 </a:t>
            </a:r>
            <a:r>
              <a:rPr lang="en-US" altLang="ko-KR" sz="1800" dirty="0"/>
              <a:t>object</a:t>
            </a:r>
            <a:r>
              <a:rPr lang="ko-KR" altLang="en-US" sz="1800" dirty="0"/>
              <a:t>로 </a:t>
            </a:r>
            <a:r>
              <a:rPr lang="en-US" altLang="ko-KR" sz="1800" dirty="0"/>
              <a:t>load</a:t>
            </a:r>
            <a:br>
              <a:rPr lang="en-US" altLang="ko-KR" sz="1400" dirty="0">
                <a:solidFill>
                  <a:srgbClr val="1179C4"/>
                </a:solidFill>
              </a:rPr>
            </a:br>
            <a:r>
              <a:rPr lang="en-US" altLang="ko-KR" sz="1400" dirty="0">
                <a:solidFill>
                  <a:srgbClr val="1179C4"/>
                </a:solidFill>
              </a:rPr>
              <a:t> &gt; fexam1 &lt;- </a:t>
            </a:r>
            <a:r>
              <a:rPr lang="en-US" altLang="ko-KR" sz="1400" dirty="0" err="1">
                <a:solidFill>
                  <a:srgbClr val="1179C4"/>
                </a:solidFill>
              </a:rPr>
              <a:t>fread</a:t>
            </a:r>
            <a:r>
              <a:rPr lang="en-US" altLang="ko-KR" sz="1400" dirty="0">
                <a:solidFill>
                  <a:srgbClr val="1179C4"/>
                </a:solidFill>
              </a:rPr>
              <a:t>(“example_1.txt”, header = T)</a:t>
            </a:r>
            <a:br>
              <a:rPr lang="en-US" altLang="ko-KR" sz="1400" dirty="0">
                <a:solidFill>
                  <a:srgbClr val="1179C4"/>
                </a:solidFill>
              </a:rPr>
            </a:br>
            <a:r>
              <a:rPr lang="en-US" altLang="ko-KR" sz="1400" dirty="0">
                <a:solidFill>
                  <a:srgbClr val="1179C4"/>
                </a:solidFill>
              </a:rPr>
              <a:t> &gt; fexam2 &lt;- </a:t>
            </a:r>
            <a:r>
              <a:rPr lang="en-US" altLang="ko-KR" sz="1400" dirty="0" err="1">
                <a:solidFill>
                  <a:srgbClr val="1179C4"/>
                </a:solidFill>
              </a:rPr>
              <a:t>fread</a:t>
            </a:r>
            <a:r>
              <a:rPr lang="en-US" altLang="ko-KR" sz="1400" dirty="0">
                <a:solidFill>
                  <a:srgbClr val="1179C4"/>
                </a:solidFill>
              </a:rPr>
              <a:t>(“example_2.csv”, header = T)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107545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11635"/>
            <a:ext cx="9108504" cy="2745357"/>
          </a:xfrm>
        </p:spPr>
        <p:txBody>
          <a:bodyPr/>
          <a:lstStyle/>
          <a:p>
            <a:r>
              <a:rPr lang="en-US" altLang="ko-KR" sz="2400" dirty="0"/>
              <a:t>Data save(</a:t>
            </a:r>
            <a:r>
              <a:rPr lang="ko-KR" altLang="en-US" sz="2400" dirty="0"/>
              <a:t>데이터 저장하기</a:t>
            </a:r>
            <a:r>
              <a:rPr lang="en-US" altLang="ko-KR" sz="2400" dirty="0"/>
              <a:t>)</a:t>
            </a:r>
            <a:endParaRPr lang="en-US" sz="24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sz="1800" dirty="0"/>
              <a:t>Txt file save</a:t>
            </a:r>
            <a:br>
              <a:rPr lang="en-US" sz="1800" dirty="0"/>
            </a:br>
            <a:r>
              <a:rPr lang="en-US" sz="1800" dirty="0"/>
              <a:t>: </a:t>
            </a:r>
            <a:r>
              <a:rPr lang="en-US" sz="1800" dirty="0" err="1"/>
              <a:t>write.table</a:t>
            </a:r>
            <a:r>
              <a:rPr lang="en-US" sz="1800" dirty="0"/>
              <a:t>()  </a:t>
            </a:r>
            <a:r>
              <a:rPr lang="ko-KR" altLang="en-US" sz="1800" dirty="0"/>
              <a:t>함수로 </a:t>
            </a:r>
            <a:r>
              <a:rPr lang="en-US" altLang="ko-KR" sz="1800" dirty="0"/>
              <a:t>txt </a:t>
            </a:r>
            <a:r>
              <a:rPr lang="ko-KR" altLang="en-US" sz="1800" dirty="0"/>
              <a:t>확장자인 데이터로 저장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400" dirty="0">
                <a:solidFill>
                  <a:srgbClr val="1179C4"/>
                </a:solidFill>
              </a:rPr>
              <a:t>&gt; </a:t>
            </a:r>
            <a:r>
              <a:rPr lang="en-US" sz="1400" dirty="0" err="1">
                <a:solidFill>
                  <a:srgbClr val="1179C4"/>
                </a:solidFill>
              </a:rPr>
              <a:t>write.table</a:t>
            </a:r>
            <a:r>
              <a:rPr lang="en-US" sz="1400" dirty="0">
                <a:solidFill>
                  <a:srgbClr val="1179C4"/>
                </a:solidFill>
              </a:rPr>
              <a:t>(exam1, file = “cars.txt”, </a:t>
            </a:r>
            <a:r>
              <a:rPr lang="en-US" sz="1400" dirty="0" err="1">
                <a:solidFill>
                  <a:srgbClr val="1179C4"/>
                </a:solidFill>
              </a:rPr>
              <a:t>sep</a:t>
            </a:r>
            <a:r>
              <a:rPr lang="en-US" sz="1400" dirty="0">
                <a:solidFill>
                  <a:srgbClr val="1179C4"/>
                </a:solidFill>
              </a:rPr>
              <a:t> = “\t”, </a:t>
            </a:r>
            <a:r>
              <a:rPr lang="en-US" sz="1400" dirty="0" err="1">
                <a:solidFill>
                  <a:srgbClr val="1179C4"/>
                </a:solidFill>
              </a:rPr>
              <a:t>row.names</a:t>
            </a:r>
            <a:r>
              <a:rPr lang="en-US" sz="1400" dirty="0">
                <a:solidFill>
                  <a:srgbClr val="1179C4"/>
                </a:solidFill>
              </a:rPr>
              <a:t>= F)</a:t>
            </a:r>
            <a:endParaRPr lang="en-US" sz="36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Csv file save</a:t>
            </a:r>
            <a:br>
              <a:rPr lang="en-US" altLang="ko-KR" sz="1800" dirty="0"/>
            </a:br>
            <a:r>
              <a:rPr lang="en-US" altLang="ko-KR" sz="1800" dirty="0"/>
              <a:t>: write.csv()  </a:t>
            </a:r>
            <a:r>
              <a:rPr lang="ko-KR" altLang="en-US" sz="1800" dirty="0"/>
              <a:t>함수로 </a:t>
            </a:r>
            <a:r>
              <a:rPr lang="en-US" altLang="ko-KR" sz="1800" dirty="0"/>
              <a:t>csv </a:t>
            </a:r>
            <a:r>
              <a:rPr lang="ko-KR" altLang="en-US" sz="1800" dirty="0"/>
              <a:t>확장자인 데이터로 저장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br>
              <a:rPr lang="en-US" altLang="ko-KR" sz="1800" dirty="0"/>
            </a:br>
            <a:r>
              <a:rPr lang="en-US" altLang="ko-KR" sz="1800" dirty="0"/>
              <a:t>  </a:t>
            </a:r>
            <a:r>
              <a:rPr lang="en-US" altLang="ko-KR" sz="1400" dirty="0">
                <a:solidFill>
                  <a:srgbClr val="1179C4"/>
                </a:solidFill>
              </a:rPr>
              <a:t>&gt; write.csv(exam2, file = “iris.csv” , </a:t>
            </a:r>
            <a:r>
              <a:rPr lang="en-US" altLang="ko-KR" sz="1400" dirty="0" err="1">
                <a:solidFill>
                  <a:srgbClr val="1179C4"/>
                </a:solidFill>
              </a:rPr>
              <a:t>row.names</a:t>
            </a:r>
            <a:r>
              <a:rPr lang="en-US" altLang="ko-KR" sz="1400" dirty="0">
                <a:solidFill>
                  <a:srgbClr val="1179C4"/>
                </a:solidFill>
              </a:rPr>
              <a:t>= T)</a:t>
            </a:r>
            <a:r>
              <a:rPr lang="en-US" altLang="ko-KR" sz="1400" dirty="0"/>
              <a:t> </a:t>
            </a:r>
          </a:p>
          <a:p>
            <a:pPr marL="715963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 err="1"/>
              <a:t>fwrite</a:t>
            </a:r>
            <a:r>
              <a:rPr lang="ko-KR" altLang="en-US" sz="1800" dirty="0"/>
              <a:t>를 이용한 </a:t>
            </a:r>
            <a:r>
              <a:rPr lang="en-US" altLang="ko-KR" sz="1800" dirty="0"/>
              <a:t>file save (</a:t>
            </a:r>
            <a:r>
              <a:rPr lang="en-US" altLang="ko-KR" sz="1800" dirty="0" err="1"/>
              <a:t>data.table</a:t>
            </a:r>
            <a:r>
              <a:rPr lang="en-US" altLang="ko-KR" sz="1800" dirty="0"/>
              <a:t> library)</a:t>
            </a:r>
            <a:br>
              <a:rPr lang="en-US" altLang="ko-KR" sz="1800" dirty="0"/>
            </a:br>
            <a:r>
              <a:rPr lang="en-US" altLang="ko-KR" sz="1800" dirty="0"/>
              <a:t> : </a:t>
            </a:r>
            <a:r>
              <a:rPr lang="ko-KR" altLang="en-US" sz="1800" dirty="0"/>
              <a:t>확장자의 관계없이 저장 가능</a:t>
            </a:r>
            <a:br>
              <a:rPr lang="en-US" altLang="ko-KR" sz="1100" dirty="0">
                <a:solidFill>
                  <a:srgbClr val="1179C4"/>
                </a:solidFill>
              </a:rPr>
            </a:br>
            <a:r>
              <a:rPr lang="en-US" altLang="ko-KR" sz="1400" dirty="0">
                <a:solidFill>
                  <a:srgbClr val="1179C4"/>
                </a:solidFill>
              </a:rPr>
              <a:t> &gt; </a:t>
            </a:r>
            <a:r>
              <a:rPr lang="en-US" altLang="ko-KR" sz="1400" dirty="0" err="1">
                <a:solidFill>
                  <a:srgbClr val="1179C4"/>
                </a:solidFill>
              </a:rPr>
              <a:t>fwrite</a:t>
            </a:r>
            <a:r>
              <a:rPr lang="en-US" altLang="ko-KR" sz="1400" dirty="0">
                <a:solidFill>
                  <a:srgbClr val="1179C4"/>
                </a:solidFill>
              </a:rPr>
              <a:t>(exam1, file = "f_cars.txt", </a:t>
            </a:r>
            <a:r>
              <a:rPr lang="en-US" altLang="ko-KR" sz="1400" dirty="0" err="1">
                <a:solidFill>
                  <a:srgbClr val="1179C4"/>
                </a:solidFill>
              </a:rPr>
              <a:t>row.names</a:t>
            </a:r>
            <a:r>
              <a:rPr lang="en-US" altLang="ko-KR" sz="1400" dirty="0">
                <a:solidFill>
                  <a:srgbClr val="1179C4"/>
                </a:solidFill>
              </a:rPr>
              <a:t> = F)</a:t>
            </a:r>
            <a:br>
              <a:rPr lang="en-US" altLang="ko-KR" sz="1400" dirty="0">
                <a:solidFill>
                  <a:srgbClr val="1179C4"/>
                </a:solidFill>
              </a:rPr>
            </a:br>
            <a:r>
              <a:rPr lang="en-US" altLang="ko-KR" sz="1400" dirty="0">
                <a:solidFill>
                  <a:srgbClr val="1179C4"/>
                </a:solidFill>
              </a:rPr>
              <a:t> &gt; </a:t>
            </a:r>
            <a:r>
              <a:rPr lang="en-US" altLang="ko-KR" sz="1400" dirty="0" err="1">
                <a:solidFill>
                  <a:srgbClr val="1179C4"/>
                </a:solidFill>
              </a:rPr>
              <a:t>fwrite</a:t>
            </a:r>
            <a:r>
              <a:rPr lang="en-US" altLang="ko-KR" sz="1400" dirty="0">
                <a:solidFill>
                  <a:srgbClr val="1179C4"/>
                </a:solidFill>
              </a:rPr>
              <a:t>(exam2, file = "f_iris.csv", </a:t>
            </a:r>
            <a:r>
              <a:rPr lang="en-US" altLang="ko-KR" sz="1400" dirty="0" err="1">
                <a:solidFill>
                  <a:srgbClr val="1179C4"/>
                </a:solidFill>
              </a:rPr>
              <a:t>row.names</a:t>
            </a:r>
            <a:r>
              <a:rPr lang="en-US" altLang="ko-KR" sz="1400" dirty="0">
                <a:solidFill>
                  <a:srgbClr val="1179C4"/>
                </a:solidFill>
              </a:rPr>
              <a:t> = T)</a:t>
            </a:r>
          </a:p>
          <a:p>
            <a:pPr marL="373063" indent="0">
              <a:buNone/>
            </a:pPr>
            <a:br>
              <a:rPr lang="en-US" altLang="ko-KR" sz="1400" dirty="0">
                <a:solidFill>
                  <a:srgbClr val="1179C4"/>
                </a:solidFill>
              </a:rPr>
            </a:br>
            <a:br>
              <a:rPr lang="en-US" altLang="ko-KR" sz="1400" dirty="0">
                <a:solidFill>
                  <a:srgbClr val="1179C4"/>
                </a:solidFill>
              </a:rPr>
            </a:br>
            <a:endParaRPr lang="en-US" altLang="ko-KR" sz="36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1179C4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129351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11635"/>
            <a:ext cx="9108504" cy="2745357"/>
          </a:xfrm>
        </p:spPr>
        <p:txBody>
          <a:bodyPr/>
          <a:lstStyle/>
          <a:p>
            <a:r>
              <a:rPr lang="en-US" altLang="ko-KR" sz="2400" dirty="0"/>
              <a:t>Value type(</a:t>
            </a:r>
            <a:r>
              <a:rPr lang="ko-KR" altLang="en-US" sz="2400" dirty="0"/>
              <a:t>값의 유형</a:t>
            </a:r>
            <a:r>
              <a:rPr lang="en-US" altLang="ko-KR" sz="2400" dirty="0"/>
              <a:t>)</a:t>
            </a:r>
            <a:endParaRPr lang="en-US" sz="24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ko-KR" altLang="en-US" sz="1800" dirty="0"/>
              <a:t>정수형 </a:t>
            </a:r>
            <a:r>
              <a:rPr lang="en-US" altLang="ko-KR" sz="1800" dirty="0"/>
              <a:t>(</a:t>
            </a:r>
            <a:r>
              <a:rPr lang="en-US" sz="1800" dirty="0"/>
              <a:t>Integer)</a:t>
            </a:r>
            <a:br>
              <a:rPr lang="en-US" sz="1800" dirty="0"/>
            </a:br>
            <a:r>
              <a:rPr lang="en-US" sz="1800" dirty="0"/>
              <a:t>: </a:t>
            </a:r>
            <a:r>
              <a:rPr lang="ko-KR" altLang="en-US" sz="1800" dirty="0"/>
              <a:t>정수형 자료에 사용하는 </a:t>
            </a:r>
            <a:r>
              <a:rPr lang="en-US" altLang="ko-KR" sz="1800" dirty="0"/>
              <a:t>type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400" dirty="0">
                <a:solidFill>
                  <a:srgbClr val="1179C4"/>
                </a:solidFill>
              </a:rPr>
              <a:t>&gt; a  &lt;- 1:5</a:t>
            </a:r>
            <a:endParaRPr lang="en-US" sz="36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r>
              <a:rPr lang="ko-KR" altLang="en-US" sz="1800" dirty="0"/>
              <a:t>실수형 </a:t>
            </a:r>
            <a:r>
              <a:rPr lang="en-US" altLang="ko-KR" sz="1800" dirty="0"/>
              <a:t>(Double)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실수형 자료에 사용하는 </a:t>
            </a:r>
            <a:r>
              <a:rPr lang="en-US" altLang="ko-KR" sz="1800" dirty="0"/>
              <a:t>type, R</a:t>
            </a:r>
            <a:r>
              <a:rPr lang="ko-KR" altLang="en-US" sz="1800" dirty="0"/>
              <a:t>에서 제공하는 </a:t>
            </a:r>
            <a:r>
              <a:rPr lang="en-US" altLang="ko-KR" sz="1800" dirty="0"/>
              <a:t>numeric type</a:t>
            </a:r>
            <a:r>
              <a:rPr lang="ko-KR" altLang="en-US" sz="1800" dirty="0"/>
              <a:t>의 가장 기본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400" dirty="0">
                <a:solidFill>
                  <a:srgbClr val="1179C4"/>
                </a:solidFill>
              </a:rPr>
              <a:t>&gt; b  &lt;- c(1.2,2.2,3.3,1.4,1.6)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ko-KR" altLang="en-US" sz="1800" dirty="0"/>
              <a:t>문자형 </a:t>
            </a:r>
            <a:r>
              <a:rPr lang="en-US" altLang="ko-KR" sz="1800" dirty="0"/>
              <a:t>(Character)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문자형 자료에 사용하는 </a:t>
            </a:r>
            <a:r>
              <a:rPr lang="en-US" altLang="ko-KR" sz="1800" dirty="0"/>
              <a:t>type, </a:t>
            </a:r>
            <a:r>
              <a:rPr lang="ko-KR" altLang="en-US" sz="1800" dirty="0"/>
              <a:t>일반적으로 따옴표를 사용하여 생성가능</a:t>
            </a:r>
            <a:br>
              <a:rPr lang="en-US" altLang="ko-KR" sz="1400" dirty="0">
                <a:solidFill>
                  <a:srgbClr val="1179C4"/>
                </a:solidFill>
              </a:rPr>
            </a:br>
            <a:r>
              <a:rPr lang="en-US" altLang="ko-KR" sz="1400" dirty="0">
                <a:solidFill>
                  <a:srgbClr val="1179C4"/>
                </a:solidFill>
              </a:rPr>
              <a:t> &gt; d  &lt;- c(“Kim”, “Lee”, “Choi”, “Pack”, “Kang”)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ko-KR" altLang="en-US" sz="1800" dirty="0"/>
              <a:t>논리형</a:t>
            </a:r>
            <a:r>
              <a:rPr lang="en-US" altLang="ko-KR" sz="1800" dirty="0"/>
              <a:t> (Logical)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참</a:t>
            </a:r>
            <a:r>
              <a:rPr lang="en-US" altLang="ko-KR" sz="1800" dirty="0"/>
              <a:t>/</a:t>
            </a:r>
            <a:r>
              <a:rPr lang="ko-KR" altLang="en-US" sz="1800" dirty="0"/>
              <a:t>거짓으로 제공되는 </a:t>
            </a:r>
            <a:r>
              <a:rPr lang="en-US" altLang="ko-KR" sz="1800" dirty="0"/>
              <a:t>type</a:t>
            </a:r>
            <a:br>
              <a:rPr lang="en-US" altLang="ko-KR" sz="1800" dirty="0"/>
            </a:br>
            <a:r>
              <a:rPr lang="en-US" altLang="ko-KR" sz="1400" dirty="0">
                <a:solidFill>
                  <a:srgbClr val="1179C4"/>
                </a:solidFill>
              </a:rPr>
              <a:t> &gt; e &lt;- c(T,F,F,T,T)</a:t>
            </a:r>
            <a:br>
              <a:rPr lang="en-US" altLang="ko-KR" sz="1400" dirty="0">
                <a:solidFill>
                  <a:srgbClr val="1179C4"/>
                </a:solidFill>
              </a:rPr>
            </a:br>
            <a:r>
              <a:rPr lang="en-US" altLang="ko-KR" sz="1400" dirty="0">
                <a:solidFill>
                  <a:srgbClr val="1179C4"/>
                </a:solidFill>
              </a:rPr>
              <a:t> &gt; e_1 &lt;- c(TRUE, FALSE, FALSE, TRUE, TRUE)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185187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11635"/>
            <a:ext cx="9108504" cy="2745357"/>
          </a:xfrm>
        </p:spPr>
        <p:txBody>
          <a:bodyPr/>
          <a:lstStyle/>
          <a:p>
            <a:r>
              <a:rPr lang="en-US" altLang="ko-KR" sz="2400" dirty="0"/>
              <a:t>Object</a:t>
            </a:r>
            <a:endParaRPr lang="en-US" sz="24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Vector</a:t>
            </a:r>
            <a:br>
              <a:rPr lang="en-US" altLang="ko-KR" sz="1800" dirty="0"/>
            </a:br>
            <a:r>
              <a:rPr lang="en-US" sz="1800" dirty="0"/>
              <a:t>: c(x1,x2,x3,…) </a:t>
            </a:r>
            <a:r>
              <a:rPr lang="ko-KR" altLang="en-US" sz="1800" dirty="0"/>
              <a:t>로 생성</a:t>
            </a:r>
            <a:r>
              <a:rPr lang="en-US" altLang="ko-KR" sz="1800" dirty="0"/>
              <a:t>, </a:t>
            </a:r>
            <a:r>
              <a:rPr lang="ko-KR" altLang="en-US" sz="1800" dirty="0"/>
              <a:t>하나의 </a:t>
            </a:r>
            <a:r>
              <a:rPr lang="en-US" altLang="ko-KR" sz="1800" dirty="0"/>
              <a:t>value type</a:t>
            </a:r>
            <a:r>
              <a:rPr lang="ko-KR" altLang="en-US" sz="1800" dirty="0"/>
              <a:t>만 사용가능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400" dirty="0">
                <a:solidFill>
                  <a:srgbClr val="1179C4"/>
                </a:solidFill>
              </a:rPr>
              <a:t>&gt; x &lt;- c(1, 2, 3, 4, 5, 6, 7)</a:t>
            </a:r>
            <a:endParaRPr lang="en-US" sz="36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matrix</a:t>
            </a:r>
            <a:br>
              <a:rPr lang="en-US" altLang="ko-KR" sz="1800" dirty="0"/>
            </a:br>
            <a:r>
              <a:rPr lang="en-US" altLang="ko-KR" sz="1800" dirty="0"/>
              <a:t>: matrix </a:t>
            </a:r>
            <a:r>
              <a:rPr lang="ko-KR" altLang="en-US" sz="1800" dirty="0"/>
              <a:t>생성</a:t>
            </a:r>
            <a:r>
              <a:rPr lang="en-US" altLang="ko-KR" sz="1800" dirty="0"/>
              <a:t>, vector</a:t>
            </a:r>
            <a:r>
              <a:rPr lang="ko-KR" altLang="en-US" sz="1800" dirty="0"/>
              <a:t>와 마찬가지로 하나의 </a:t>
            </a:r>
            <a:r>
              <a:rPr lang="en-US" altLang="ko-KR" sz="1800" dirty="0"/>
              <a:t>type</a:t>
            </a:r>
            <a:r>
              <a:rPr lang="ko-KR" altLang="en-US" sz="1800" dirty="0"/>
              <a:t>만 사용가능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400" dirty="0">
                <a:solidFill>
                  <a:srgbClr val="1179C4"/>
                </a:solidFill>
              </a:rPr>
              <a:t>&gt; </a:t>
            </a:r>
            <a:r>
              <a:rPr lang="en-US" altLang="ko-KR" sz="1400" dirty="0" err="1">
                <a:solidFill>
                  <a:srgbClr val="1179C4"/>
                </a:solidFill>
              </a:rPr>
              <a:t>test_matrix</a:t>
            </a:r>
            <a:r>
              <a:rPr lang="en-US" altLang="ko-KR" sz="1400" dirty="0">
                <a:solidFill>
                  <a:srgbClr val="1179C4"/>
                </a:solidFill>
              </a:rPr>
              <a:t> &lt;- matrix(1:9, </a:t>
            </a:r>
            <a:r>
              <a:rPr lang="en-US" altLang="ko-KR" sz="1400" dirty="0" err="1">
                <a:solidFill>
                  <a:srgbClr val="1179C4"/>
                </a:solidFill>
              </a:rPr>
              <a:t>nrow</a:t>
            </a:r>
            <a:r>
              <a:rPr lang="en-US" altLang="ko-KR" sz="1400" dirty="0">
                <a:solidFill>
                  <a:srgbClr val="1179C4"/>
                </a:solidFill>
              </a:rPr>
              <a:t>=3, </a:t>
            </a:r>
            <a:r>
              <a:rPr lang="en-US" altLang="ko-KR" sz="1400" dirty="0" err="1">
                <a:solidFill>
                  <a:srgbClr val="1179C4"/>
                </a:solidFill>
              </a:rPr>
              <a:t>byrow</a:t>
            </a:r>
            <a:r>
              <a:rPr lang="en-US" altLang="ko-KR" sz="1400" dirty="0">
                <a:solidFill>
                  <a:srgbClr val="1179C4"/>
                </a:solidFill>
              </a:rPr>
              <a:t>=T, </a:t>
            </a:r>
            <a:r>
              <a:rPr lang="en-US" altLang="ko-KR" sz="1400" dirty="0" err="1">
                <a:solidFill>
                  <a:srgbClr val="1179C4"/>
                </a:solidFill>
              </a:rPr>
              <a:t>dimnames</a:t>
            </a:r>
            <a:r>
              <a:rPr lang="en-US" altLang="ko-KR" sz="1400" dirty="0">
                <a:solidFill>
                  <a:srgbClr val="1179C4"/>
                </a:solidFill>
              </a:rPr>
              <a:t> = list(c("</a:t>
            </a:r>
            <a:r>
              <a:rPr lang="en-US" altLang="ko-KR" sz="1400" dirty="0" err="1">
                <a:solidFill>
                  <a:srgbClr val="1179C4"/>
                </a:solidFill>
              </a:rPr>
              <a:t>a","b","c</a:t>
            </a:r>
            <a:r>
              <a:rPr lang="en-US" altLang="ko-KR" sz="1400" dirty="0">
                <a:solidFill>
                  <a:srgbClr val="1179C4"/>
                </a:solidFill>
              </a:rPr>
              <a:t>"),c("</a:t>
            </a:r>
            <a:r>
              <a:rPr lang="en-US" altLang="ko-KR" sz="1400" dirty="0" err="1">
                <a:solidFill>
                  <a:srgbClr val="1179C4"/>
                </a:solidFill>
              </a:rPr>
              <a:t>d","e","f</a:t>
            </a:r>
            <a:r>
              <a:rPr lang="en-US" altLang="ko-KR" sz="1400" dirty="0">
                <a:solidFill>
                  <a:srgbClr val="1179C4"/>
                </a:solidFill>
              </a:rPr>
              <a:t>")))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factor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범주형 자료를 다루기 위해 제공되는 </a:t>
            </a:r>
            <a:r>
              <a:rPr lang="en-US" altLang="ko-KR" sz="1800" dirty="0"/>
              <a:t>object</a:t>
            </a:r>
            <a:br>
              <a:rPr lang="en-US" altLang="ko-KR" sz="1400" dirty="0">
                <a:solidFill>
                  <a:srgbClr val="1179C4"/>
                </a:solidFill>
              </a:rPr>
            </a:br>
            <a:r>
              <a:rPr lang="en-US" altLang="ko-KR" sz="1400" dirty="0">
                <a:solidFill>
                  <a:srgbClr val="1179C4"/>
                </a:solidFill>
              </a:rPr>
              <a:t> &gt; </a:t>
            </a:r>
            <a:r>
              <a:rPr lang="en-US" altLang="ko-KR" sz="1400" dirty="0" err="1">
                <a:solidFill>
                  <a:srgbClr val="1179C4"/>
                </a:solidFill>
              </a:rPr>
              <a:t>x_fac</a:t>
            </a:r>
            <a:r>
              <a:rPr lang="en-US" altLang="ko-KR" sz="1400" dirty="0">
                <a:solidFill>
                  <a:srgbClr val="1179C4"/>
                </a:solidFill>
              </a:rPr>
              <a:t> &lt;- factor(c("1","2","3","2","1","1"), levels= 1:5)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250048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11635"/>
            <a:ext cx="9108504" cy="2745357"/>
          </a:xfrm>
        </p:spPr>
        <p:txBody>
          <a:bodyPr/>
          <a:lstStyle/>
          <a:p>
            <a:r>
              <a:rPr lang="en-US" altLang="ko-KR" sz="2400" dirty="0"/>
              <a:t>Object</a:t>
            </a:r>
            <a:endParaRPr lang="en-US" sz="24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Data frame</a:t>
            </a:r>
            <a:br>
              <a:rPr lang="en-US" altLang="ko-KR" sz="1800" dirty="0"/>
            </a:br>
            <a:r>
              <a:rPr lang="en-US" sz="1800" dirty="0"/>
              <a:t>: </a:t>
            </a:r>
            <a:r>
              <a:rPr lang="ko-KR" altLang="en-US" sz="1800" dirty="0"/>
              <a:t>구조는 </a:t>
            </a:r>
            <a:r>
              <a:rPr lang="en-US" altLang="ko-KR" sz="1800" dirty="0"/>
              <a:t>matrix</a:t>
            </a:r>
            <a:r>
              <a:rPr lang="ko-KR" altLang="en-US" sz="1800" dirty="0"/>
              <a:t>와 동일하지만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각</a:t>
            </a:r>
            <a:r>
              <a:rPr lang="en-US" altLang="ko-KR" sz="1800" dirty="0"/>
              <a:t> </a:t>
            </a:r>
            <a:r>
              <a:rPr lang="ko-KR" altLang="en-US" sz="1800" dirty="0"/>
              <a:t>열에 따라 다른 </a:t>
            </a:r>
            <a:r>
              <a:rPr lang="en-US" altLang="ko-KR" sz="1800" dirty="0"/>
              <a:t>type</a:t>
            </a:r>
            <a:r>
              <a:rPr lang="ko-KR" altLang="en-US" sz="1800" dirty="0"/>
              <a:t>의 자료로 구성 가능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400" dirty="0">
                <a:solidFill>
                  <a:srgbClr val="1179C4"/>
                </a:solidFill>
              </a:rPr>
              <a:t>&gt; </a:t>
            </a:r>
            <a:r>
              <a:rPr lang="en-US" sz="1400" dirty="0" err="1">
                <a:solidFill>
                  <a:srgbClr val="1179C4"/>
                </a:solidFill>
              </a:rPr>
              <a:t>data.frame</a:t>
            </a:r>
            <a:r>
              <a:rPr lang="en-US" sz="1400" dirty="0">
                <a:solidFill>
                  <a:srgbClr val="1179C4"/>
                </a:solidFill>
              </a:rPr>
              <a:t>(num = c(rep(0,3),seq(1,2)), alpha = c("</a:t>
            </a:r>
            <a:r>
              <a:rPr lang="en-US" sz="1400" dirty="0" err="1">
                <a:solidFill>
                  <a:srgbClr val="1179C4"/>
                </a:solidFill>
              </a:rPr>
              <a:t>a","b","c","d","e</a:t>
            </a:r>
            <a:r>
              <a:rPr lang="en-US" sz="1400" dirty="0">
                <a:solidFill>
                  <a:srgbClr val="1179C4"/>
                </a:solidFill>
              </a:rPr>
              <a:t>"), </a:t>
            </a:r>
            <a:r>
              <a:rPr lang="en-US" sz="1400" dirty="0" err="1">
                <a:solidFill>
                  <a:srgbClr val="1179C4"/>
                </a:solidFill>
              </a:rPr>
              <a:t>stringsAsFactors</a:t>
            </a:r>
            <a:r>
              <a:rPr lang="en-US" sz="1400" dirty="0">
                <a:solidFill>
                  <a:srgbClr val="1179C4"/>
                </a:solidFill>
              </a:rPr>
              <a:t> = F)</a:t>
            </a:r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List</a:t>
            </a:r>
            <a:br>
              <a:rPr lang="en-US" altLang="ko-KR" sz="1800" dirty="0"/>
            </a:br>
            <a:r>
              <a:rPr lang="en-US" altLang="ko-KR" sz="1800" dirty="0"/>
              <a:t>: list</a:t>
            </a:r>
            <a:r>
              <a:rPr lang="ko-KR" altLang="en-US" sz="1800" dirty="0"/>
              <a:t>는 가장 포괄적인 </a:t>
            </a:r>
            <a:r>
              <a:rPr lang="en-US" altLang="ko-KR" sz="1800" dirty="0"/>
              <a:t>object</a:t>
            </a:r>
            <a:r>
              <a:rPr lang="ko-KR" altLang="en-US" sz="1800" dirty="0"/>
              <a:t>로 내부에 </a:t>
            </a:r>
            <a:r>
              <a:rPr lang="en-US" altLang="ko-KR" sz="1800" dirty="0"/>
              <a:t>R</a:t>
            </a:r>
            <a:r>
              <a:rPr lang="ko-KR" altLang="en-US" sz="1800" dirty="0"/>
              <a:t>에서 사용 가능한 모든 </a:t>
            </a:r>
            <a:r>
              <a:rPr lang="en-US" altLang="ko-KR" sz="1800" dirty="0"/>
              <a:t>object </a:t>
            </a:r>
            <a:r>
              <a:rPr lang="ko-KR" altLang="en-US" sz="1800" dirty="0"/>
              <a:t>저장 가능</a:t>
            </a:r>
            <a:br>
              <a:rPr lang="en-US" altLang="ko-KR" sz="1800" dirty="0"/>
            </a:br>
            <a:r>
              <a:rPr lang="en-US" altLang="ko-KR" sz="1800" dirty="0"/>
              <a:t> </a:t>
            </a:r>
            <a:r>
              <a:rPr lang="en-US" altLang="ko-KR" sz="1400" dirty="0">
                <a:solidFill>
                  <a:srgbClr val="1179C4"/>
                </a:solidFill>
              </a:rPr>
              <a:t>&gt; </a:t>
            </a:r>
            <a:r>
              <a:rPr lang="nl-NL" altLang="ko-KR" sz="1400" dirty="0">
                <a:solidFill>
                  <a:srgbClr val="1179C4"/>
                </a:solidFill>
              </a:rPr>
              <a:t>list(x = x, dat2 = dat2, mat = test_matrix)</a:t>
            </a:r>
            <a:endParaRPr lang="en-US" altLang="ko-KR" sz="1400" dirty="0">
              <a:solidFill>
                <a:srgbClr val="1179C4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328555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11635"/>
            <a:ext cx="9108504" cy="2745357"/>
          </a:xfrm>
        </p:spPr>
        <p:txBody>
          <a:bodyPr/>
          <a:lstStyle/>
          <a:p>
            <a:r>
              <a:rPr lang="en-US" altLang="ko-KR" sz="2400" dirty="0"/>
              <a:t>Type </a:t>
            </a:r>
            <a:r>
              <a:rPr lang="ko-KR" altLang="en-US" sz="2400" dirty="0"/>
              <a:t>확인</a:t>
            </a:r>
            <a:endParaRPr lang="en-US" sz="24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altLang="ko-KR" sz="1800" dirty="0"/>
              <a:t>is</a:t>
            </a:r>
            <a:br>
              <a:rPr lang="en-US" altLang="ko-KR" sz="1800" dirty="0"/>
            </a:br>
            <a:r>
              <a:rPr lang="en-US" sz="1800" dirty="0"/>
              <a:t>: is.</a:t>
            </a:r>
            <a:r>
              <a:rPr lang="ko-KR" altLang="en-US" sz="1800" dirty="0"/>
              <a:t>자료의 유형</a:t>
            </a:r>
            <a:r>
              <a:rPr lang="en-US" altLang="ko-KR" sz="1800" dirty="0"/>
              <a:t>(value or object)</a:t>
            </a:r>
            <a:r>
              <a:rPr lang="ko-KR" altLang="en-US" sz="1800" dirty="0"/>
              <a:t>를 이용하여 자료의 </a:t>
            </a:r>
            <a:r>
              <a:rPr lang="en-US" altLang="ko-KR" sz="1800" dirty="0"/>
              <a:t>value type</a:t>
            </a:r>
            <a:r>
              <a:rPr lang="ko-KR" altLang="en-US" sz="1800" dirty="0"/>
              <a:t>이나 </a:t>
            </a:r>
            <a:r>
              <a:rPr lang="en-US" altLang="ko-KR" sz="1800" dirty="0"/>
              <a:t>object type </a:t>
            </a:r>
            <a:r>
              <a:rPr lang="ko-KR" altLang="en-US" sz="1800" dirty="0"/>
              <a:t>확인 가능하다</a:t>
            </a:r>
            <a:r>
              <a:rPr lang="en-US" altLang="ko-KR" sz="1800" dirty="0"/>
              <a:t>.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400" dirty="0">
                <a:solidFill>
                  <a:srgbClr val="1179C4"/>
                </a:solidFill>
              </a:rPr>
              <a:t>&gt; </a:t>
            </a:r>
            <a:r>
              <a:rPr lang="en-US" sz="1400" dirty="0" err="1">
                <a:solidFill>
                  <a:srgbClr val="1179C4"/>
                </a:solidFill>
              </a:rPr>
              <a:t>is.character</a:t>
            </a:r>
            <a:r>
              <a:rPr lang="en-US" sz="1400" dirty="0">
                <a:solidFill>
                  <a:srgbClr val="1179C4"/>
                </a:solidFill>
              </a:rPr>
              <a:t>()               &gt; </a:t>
            </a:r>
            <a:r>
              <a:rPr lang="en-US" sz="1400" dirty="0" err="1">
                <a:solidFill>
                  <a:srgbClr val="1179C4"/>
                </a:solidFill>
              </a:rPr>
              <a:t>is.numeric</a:t>
            </a:r>
            <a:r>
              <a:rPr lang="en-US" sz="1400" dirty="0">
                <a:solidFill>
                  <a:srgbClr val="1179C4"/>
                </a:solidFill>
              </a:rPr>
              <a:t>()                    &gt; </a:t>
            </a:r>
            <a:r>
              <a:rPr lang="en-US" sz="1400" dirty="0" err="1">
                <a:solidFill>
                  <a:srgbClr val="1179C4"/>
                </a:solidFill>
              </a:rPr>
              <a:t>is.data.frame</a:t>
            </a:r>
            <a:br>
              <a:rPr lang="en-US" sz="1400" dirty="0">
                <a:solidFill>
                  <a:srgbClr val="1179C4"/>
                </a:solidFill>
              </a:rPr>
            </a:br>
            <a:r>
              <a:rPr lang="en-US" sz="1400" dirty="0">
                <a:solidFill>
                  <a:srgbClr val="1179C4"/>
                </a:solidFill>
              </a:rPr>
              <a:t> &gt; </a:t>
            </a:r>
            <a:r>
              <a:rPr lang="en-US" sz="1400" dirty="0" err="1">
                <a:solidFill>
                  <a:srgbClr val="1179C4"/>
                </a:solidFill>
              </a:rPr>
              <a:t>is.null</a:t>
            </a:r>
            <a:r>
              <a:rPr lang="en-US" sz="1400" dirty="0">
                <a:solidFill>
                  <a:srgbClr val="1179C4"/>
                </a:solidFill>
              </a:rPr>
              <a:t>()                        &gt; is.na()                             &gt; </a:t>
            </a:r>
            <a:r>
              <a:rPr lang="en-US" sz="1400" dirty="0" err="1">
                <a:solidFill>
                  <a:srgbClr val="1179C4"/>
                </a:solidFill>
              </a:rPr>
              <a:t>is.list</a:t>
            </a:r>
            <a:endParaRPr lang="en-US" sz="14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1179C4"/>
              </a:solidFill>
            </a:endParaRPr>
          </a:p>
          <a:p>
            <a:r>
              <a:rPr lang="en-US" altLang="ko-KR" sz="2400" dirty="0"/>
              <a:t>Type </a:t>
            </a:r>
            <a:r>
              <a:rPr lang="ko-KR" altLang="en-US" sz="2400" dirty="0"/>
              <a:t>변환</a:t>
            </a:r>
            <a:endParaRPr lang="en-US" altLang="ko-KR" sz="2400" dirty="0"/>
          </a:p>
          <a:p>
            <a:pPr marL="715963">
              <a:buFont typeface="Arial" panose="020B0604020202020204" pitchFamily="34" charset="0"/>
              <a:buChar char="•"/>
            </a:pPr>
            <a:r>
              <a:rPr lang="en-US" sz="1800" dirty="0"/>
              <a:t>as</a:t>
            </a:r>
            <a:br>
              <a:rPr lang="en-US" sz="1800" dirty="0"/>
            </a:br>
            <a:r>
              <a:rPr lang="en-US" sz="1800" dirty="0"/>
              <a:t> : as.</a:t>
            </a:r>
            <a:r>
              <a:rPr lang="ko-KR" altLang="en-US" sz="1800" dirty="0"/>
              <a:t> 자료의 유형</a:t>
            </a:r>
            <a:r>
              <a:rPr lang="en-US" altLang="ko-KR" sz="1800" dirty="0"/>
              <a:t>(value or object)</a:t>
            </a:r>
            <a:r>
              <a:rPr lang="ko-KR" altLang="en-US" sz="1800" dirty="0"/>
              <a:t>를 이용하여 자료의 </a:t>
            </a:r>
            <a:r>
              <a:rPr lang="en-US" altLang="ko-KR" sz="1800" dirty="0"/>
              <a:t>value type</a:t>
            </a:r>
            <a:r>
              <a:rPr lang="ko-KR" altLang="en-US" sz="1800" dirty="0"/>
              <a:t>이나 </a:t>
            </a:r>
            <a:r>
              <a:rPr lang="en-US" altLang="ko-KR" sz="1800" dirty="0"/>
              <a:t>object type </a:t>
            </a:r>
            <a:r>
              <a:rPr lang="ko-KR" altLang="en-US" sz="1800" dirty="0"/>
              <a:t>변환 가능하다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400" dirty="0">
                <a:solidFill>
                  <a:srgbClr val="1179C4"/>
                </a:solidFill>
              </a:rPr>
              <a:t> </a:t>
            </a:r>
            <a:r>
              <a:rPr lang="en-US" altLang="ko-KR" sz="1800" dirty="0"/>
              <a:t> </a:t>
            </a:r>
            <a:r>
              <a:rPr lang="en-US" altLang="ko-KR" sz="1400" dirty="0">
                <a:solidFill>
                  <a:srgbClr val="1179C4"/>
                </a:solidFill>
              </a:rPr>
              <a:t>&gt; </a:t>
            </a:r>
            <a:r>
              <a:rPr lang="en-US" altLang="ko-KR" sz="1400" dirty="0" err="1">
                <a:solidFill>
                  <a:srgbClr val="1179C4"/>
                </a:solidFill>
              </a:rPr>
              <a:t>as.character</a:t>
            </a:r>
            <a:r>
              <a:rPr lang="en-US" altLang="ko-KR" sz="1400" dirty="0">
                <a:solidFill>
                  <a:srgbClr val="1179C4"/>
                </a:solidFill>
              </a:rPr>
              <a:t>()               &gt; </a:t>
            </a:r>
            <a:r>
              <a:rPr lang="en-US" altLang="ko-KR" sz="1400" dirty="0" err="1">
                <a:solidFill>
                  <a:srgbClr val="1179C4"/>
                </a:solidFill>
              </a:rPr>
              <a:t>as.numeric</a:t>
            </a:r>
            <a:r>
              <a:rPr lang="en-US" altLang="ko-KR" sz="1400" dirty="0">
                <a:solidFill>
                  <a:srgbClr val="1179C4"/>
                </a:solidFill>
              </a:rPr>
              <a:t>()                    &gt; </a:t>
            </a:r>
            <a:r>
              <a:rPr lang="en-US" altLang="ko-KR" sz="1400" dirty="0" err="1">
                <a:solidFill>
                  <a:srgbClr val="1179C4"/>
                </a:solidFill>
              </a:rPr>
              <a:t>as.data.frame</a:t>
            </a:r>
            <a:br>
              <a:rPr lang="en-US" altLang="ko-KR" sz="1400" dirty="0">
                <a:solidFill>
                  <a:srgbClr val="1179C4"/>
                </a:solidFill>
              </a:rPr>
            </a:br>
            <a:r>
              <a:rPr lang="en-US" altLang="ko-KR" sz="1400" dirty="0">
                <a:solidFill>
                  <a:srgbClr val="1179C4"/>
                </a:solidFill>
              </a:rPr>
              <a:t>  &gt; </a:t>
            </a:r>
            <a:r>
              <a:rPr lang="en-US" altLang="ko-KR" sz="1400" dirty="0" err="1">
                <a:solidFill>
                  <a:srgbClr val="1179C4"/>
                </a:solidFill>
              </a:rPr>
              <a:t>as.null</a:t>
            </a:r>
            <a:r>
              <a:rPr lang="en-US" altLang="ko-KR" sz="1400" dirty="0">
                <a:solidFill>
                  <a:srgbClr val="1179C4"/>
                </a:solidFill>
              </a:rPr>
              <a:t>()                        &gt; as.na()                             &gt; </a:t>
            </a:r>
            <a:r>
              <a:rPr lang="en-US" altLang="ko-KR" sz="1400" dirty="0" err="1">
                <a:solidFill>
                  <a:srgbClr val="1179C4"/>
                </a:solidFill>
              </a:rPr>
              <a:t>as.list</a:t>
            </a:r>
            <a:endParaRPr lang="en-US" altLang="ko-KR" sz="1400" dirty="0">
              <a:solidFill>
                <a:srgbClr val="1179C4"/>
              </a:solidFill>
            </a:endParaRPr>
          </a:p>
          <a:p>
            <a:pPr marL="715963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148064" y="6453336"/>
            <a:ext cx="216126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414716869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1618</Words>
  <Application>Microsoft Office PowerPoint</Application>
  <PresentationFormat>화면 슬라이드 쇼(4:3)</PresentationFormat>
  <Paragraphs>304</Paragraphs>
  <Slides>25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Contents</vt:lpstr>
      <vt:lpstr>Basic R</vt:lpstr>
      <vt:lpstr>Basic R</vt:lpstr>
      <vt:lpstr>Basic R</vt:lpstr>
      <vt:lpstr>Basic R</vt:lpstr>
      <vt:lpstr>Basic R</vt:lpstr>
      <vt:lpstr>Basic R</vt:lpstr>
      <vt:lpstr>Basic R</vt:lpstr>
      <vt:lpstr>Basic R</vt:lpstr>
      <vt:lpstr>Basic R</vt:lpstr>
      <vt:lpstr>Basic R</vt:lpstr>
      <vt:lpstr>Basic R</vt:lpstr>
      <vt:lpstr>Some Basic Statistical Concept</vt:lpstr>
      <vt:lpstr>Some Basic Statistical Concept</vt:lpstr>
      <vt:lpstr>Some Basic Statistical Concept</vt:lpstr>
      <vt:lpstr>Some Basic Statistical Concept</vt:lpstr>
      <vt:lpstr>Some Basic Statistical Concept</vt:lpstr>
      <vt:lpstr>Some Basic Statistical Concept</vt:lpstr>
      <vt:lpstr>Some Basic Statistical Concept</vt:lpstr>
      <vt:lpstr>Some Basic Statistical Concept</vt:lpstr>
      <vt:lpstr>Some Basic Statistical Concept</vt:lpstr>
      <vt:lpstr>Some Basic Statistical Concept</vt:lpstr>
      <vt:lpstr>Some Basic Statistical Concept</vt:lpstr>
      <vt:lpstr>Some Basic Statistical Concept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1187</cp:revision>
  <dcterms:created xsi:type="dcterms:W3CDTF">2007-03-18T16:50:37Z</dcterms:created>
  <dcterms:modified xsi:type="dcterms:W3CDTF">2022-03-11T00:42:17Z</dcterms:modified>
  <cp:version>1000.0000.01</cp:version>
</cp:coreProperties>
</file>