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6" r:id="rId1"/>
  </p:sldMasterIdLst>
  <p:notesMasterIdLst>
    <p:notesMasterId r:id="rId26"/>
  </p:notesMasterIdLst>
  <p:sldIdLst>
    <p:sldId id="281" r:id="rId2"/>
    <p:sldId id="348" r:id="rId3"/>
    <p:sldId id="350" r:id="rId4"/>
    <p:sldId id="351" r:id="rId5"/>
    <p:sldId id="352" r:id="rId6"/>
    <p:sldId id="256" r:id="rId7"/>
    <p:sldId id="288" r:id="rId8"/>
    <p:sldId id="353" r:id="rId9"/>
    <p:sldId id="354" r:id="rId10"/>
    <p:sldId id="355" r:id="rId11"/>
    <p:sldId id="358" r:id="rId12"/>
    <p:sldId id="356" r:id="rId13"/>
    <p:sldId id="357" r:id="rId14"/>
    <p:sldId id="360" r:id="rId15"/>
    <p:sldId id="361" r:id="rId16"/>
    <p:sldId id="363" r:id="rId17"/>
    <p:sldId id="362" r:id="rId18"/>
    <p:sldId id="365" r:id="rId19"/>
    <p:sldId id="367" r:id="rId20"/>
    <p:sldId id="369" r:id="rId21"/>
    <p:sldId id="370" r:id="rId22"/>
    <p:sldId id="371" r:id="rId23"/>
    <p:sldId id="372" r:id="rId24"/>
    <p:sldId id="373" r:id="rId25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3474">
          <p15:clr>
            <a:srgbClr val="A4A3A4"/>
          </p15:clr>
        </p15:guide>
        <p15:guide id="3" pos="2880">
          <p15:clr>
            <a:srgbClr val="A4A3A4"/>
          </p15:clr>
        </p15:guide>
        <p15:guide id="4" pos="9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인송" initials="장" lastIdx="1" clrIdx="0">
    <p:extLst>
      <p:ext uri="{19B8F6BF-5375-455C-9EA6-DF929625EA0E}">
        <p15:presenceInfo xmlns:p15="http://schemas.microsoft.com/office/powerpoint/2012/main" userId="S::22201422@office.inha.ac.kr::e35d82a9-8847-4009-b5d1-f41909421b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79F"/>
    <a:srgbClr val="333399"/>
    <a:srgbClr val="0000FF"/>
    <a:srgbClr val="83C9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7" autoAdjust="0"/>
    <p:restoredTop sz="96344" autoAdjust="0"/>
  </p:normalViewPr>
  <p:slideViewPr>
    <p:cSldViewPr>
      <p:cViewPr varScale="1">
        <p:scale>
          <a:sx n="102" d="100"/>
          <a:sy n="102" d="100"/>
        </p:scale>
        <p:origin x="1662" y="114"/>
      </p:cViewPr>
      <p:guideLst>
        <p:guide orient="horz" pos="2158"/>
        <p:guide orient="horz" pos="3474"/>
        <p:guide pos="2880"/>
        <p:guide pos="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r">
              <a:defRPr sz="1200"/>
            </a:lvl1pPr>
          </a:lstStyle>
          <a:p>
            <a:pPr>
              <a:defRPr/>
            </a:pPr>
            <a:fld id="{F83E2523-7548-4665-B365-C22BA509CF49}" type="datetime1">
              <a:rPr lang="en-US"/>
              <a:pPr>
                <a:defRPr/>
              </a:pPr>
              <a:t>5/12/2022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7" tIns="43973" rIns="87947" bIns="43973" anchor="ctr"/>
          <a:lstStyle/>
          <a:p>
            <a:pPr lvl="0">
              <a:defRPr/>
            </a:pP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752568"/>
            <a:ext cx="5438748" cy="3887210"/>
          </a:xfrm>
          <a:prstGeom prst="rect">
            <a:avLst/>
          </a:prstGeom>
        </p:spPr>
        <p:txBody>
          <a:bodyPr vert="horz" lIns="87947" tIns="43973" rIns="87947" bIns="43973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9542"/>
            <a:ext cx="2945862" cy="494709"/>
          </a:xfrm>
          <a:prstGeom prst="rect">
            <a:avLst/>
          </a:prstGeom>
        </p:spPr>
        <p:txBody>
          <a:bodyPr vert="horz" lIns="87947" tIns="43973" rIns="87947" bIns="43973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379542"/>
            <a:ext cx="2945862" cy="494709"/>
          </a:xfrm>
          <a:prstGeom prst="rect">
            <a:avLst/>
          </a:prstGeom>
        </p:spPr>
        <p:txBody>
          <a:bodyPr vert="horz" wrap="square" lIns="87947" tIns="43973" rIns="87947" bIns="43973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1283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973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6577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6109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2885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9879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7492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2602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7261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5260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61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0944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0507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2369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494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488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146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 smtClean="0"/>
              <a:pPr lvl="0"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955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9415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902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3726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518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5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7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329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0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089" y="836612"/>
            <a:ext cx="2183383" cy="5256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964" y="836612"/>
            <a:ext cx="6181725" cy="52566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8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16632"/>
            <a:ext cx="9001571" cy="417512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9108504" cy="5122863"/>
          </a:xfrm>
        </p:spPr>
        <p:txBody>
          <a:bodyPr/>
          <a:lstStyle>
            <a:lvl1pPr>
              <a:lnSpc>
                <a:spcPct val="122000"/>
              </a:lnSpc>
              <a:defRPr sz="2600">
                <a:latin typeface="+mj-lt"/>
                <a:ea typeface="+mn-ea"/>
              </a:defRPr>
            </a:lvl1pPr>
            <a:lvl2pPr>
              <a:lnSpc>
                <a:spcPct val="122000"/>
              </a:lnSpc>
              <a:defRPr sz="2400">
                <a:latin typeface="+mj-lt"/>
                <a:ea typeface="+mn-ea"/>
              </a:defRPr>
            </a:lvl2pPr>
            <a:lvl3pPr marL="1257300" indent="-342900">
              <a:lnSpc>
                <a:spcPct val="122000"/>
              </a:lnSpc>
              <a:buFont typeface="굴림" panose="020B0600000101010101" pitchFamily="50" charset="-127"/>
              <a:buChar char="＞"/>
              <a:defRPr sz="200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>
              <a:lnSpc>
                <a:spcPct val="122000"/>
              </a:lnSpc>
              <a:defRPr sz="1800">
                <a:latin typeface="+mj-lt"/>
                <a:ea typeface="+mn-ea"/>
              </a:defRPr>
            </a:lvl4pPr>
            <a:lvl5pPr>
              <a:lnSpc>
                <a:spcPct val="122000"/>
              </a:lnSpc>
              <a:defRPr>
                <a:latin typeface="+mj-lt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5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9675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7647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7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9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86700" cy="9259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9155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2433067"/>
            <a:ext cx="386873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0472" y="1609155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472" y="2433067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5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5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4"/>
          <p:cNvSpPr txBox="1">
            <a:spLocks noChangeArrowheads="1"/>
          </p:cNvSpPr>
          <p:nvPr userDrawn="1"/>
        </p:nvSpPr>
        <p:spPr bwMode="auto">
          <a:xfrm>
            <a:off x="8172400" y="6397625"/>
            <a:ext cx="9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fld id="{BE79C5EC-97B1-41D0-8B74-1124ED93C52C}" type="slidenum">
              <a:rPr lang="en-US" altLang="ko-KR" sz="1800" b="1" smtClean="0">
                <a:solidFill>
                  <a:srgbClr val="4D81BF"/>
                </a:solidFill>
                <a:ea typeface="-윤고딕110" pitchFamily="18" charset="-127"/>
              </a:rPr>
              <a:pPr eaLnBrk="1" latinLnBrk="1" hangingPunct="1"/>
              <a:t>‹#›</a:t>
            </a:fld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</a:t>
            </a:r>
          </a:p>
        </p:txBody>
      </p:sp>
      <p:sp>
        <p:nvSpPr>
          <p:cNvPr id="10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588435"/>
            <a:ext cx="9001000" cy="544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5364088" y="6397625"/>
            <a:ext cx="3528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r>
              <a:rPr lang="en-US" altLang="ko-KR" sz="1800" b="0" baseline="0" dirty="0">
                <a:solidFill>
                  <a:srgbClr val="4D81BF"/>
                </a:solidFill>
                <a:ea typeface="-윤고딕110" pitchFamily="18" charset="-127"/>
              </a:rPr>
              <a:t>  Title</a:t>
            </a:r>
            <a:r>
              <a:rPr lang="en-US" altLang="ko-KR" sz="1600" b="0" dirty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9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43447" y="108681"/>
            <a:ext cx="8921041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굴림" panose="020B0600000101010101" pitchFamily="50" charset="-127"/>
        <a:buChar char="＞"/>
        <a:defRPr kumimoji="1" sz="2000" b="1" kern="1200">
          <a:solidFill>
            <a:srgbClr val="7999FF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573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204864"/>
            <a:ext cx="8568952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40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4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 err="1">
                <a:solidFill>
                  <a:srgbClr val="6591C7"/>
                </a:solidFill>
                <a:ea typeface="-윤고딕120"/>
                <a:cs typeface="Arial Unicode MS"/>
              </a:rPr>
              <a:t>Suhwan</a:t>
            </a: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 Kim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Department of Statistics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Inha University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May 13, 2022</a:t>
            </a:r>
          </a:p>
        </p:txBody>
      </p:sp>
    </p:spTree>
    <p:extLst>
      <p:ext uri="{BB962C8B-B14F-4D97-AF65-F5344CB8AC3E}">
        <p14:creationId xmlns:p14="http://schemas.microsoft.com/office/powerpoint/2010/main" val="5256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ANOVA Summary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en-US" altLang="ko-KR" sz="1800" dirty="0"/>
              <a:t>Full</a:t>
            </a:r>
            <a:r>
              <a:rPr lang="ko-KR" altLang="en-US" sz="1800" dirty="0"/>
              <a:t> </a:t>
            </a:r>
            <a:r>
              <a:rPr lang="en-US" altLang="ko-KR" sz="1800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6337C3F-779C-445C-9449-8A9BB3338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576807"/>
                  </p:ext>
                </p:extLst>
              </p:nvPr>
            </p:nvGraphicFramePr>
            <p:xfrm>
              <a:off x="431540" y="1268760"/>
              <a:ext cx="8280919" cy="4468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4364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1776254379"/>
                        </a:ext>
                      </a:extLst>
                    </a:gridCol>
                  </a:tblGrid>
                  <a:tr h="575224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4142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Gap (A)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41,310.5625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41,310.5625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18.34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0.0027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5752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Gas flow (B)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217.5625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217.5625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0.10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0.7639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983212"/>
                      </a:ext>
                    </a:extLst>
                  </a:tr>
                  <a:tr h="4142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Power (C)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374,850.0625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374,850.0625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166.41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4142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AB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2,475.0625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2,475.0625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1.10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0.3252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8996323"/>
                      </a:ext>
                    </a:extLst>
                  </a:tr>
                  <a:tr h="4142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AC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94,402.5625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94,402.5625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41.91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0.0002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943026"/>
                      </a:ext>
                    </a:extLst>
                  </a:tr>
                  <a:tr h="4142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18.0625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18.0625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0.9308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5742245"/>
                      </a:ext>
                    </a:extLst>
                  </a:tr>
                  <a:tr h="4142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ABC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126.5625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126.5625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0.8186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2500911"/>
                      </a:ext>
                    </a:extLst>
                  </a:tr>
                  <a:tr h="4142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18,020.5000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2,252.5625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142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531,420.9375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6337C3F-779C-445C-9449-8A9BB3338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576807"/>
                  </p:ext>
                </p:extLst>
              </p:nvPr>
            </p:nvGraphicFramePr>
            <p:xfrm>
              <a:off x="431540" y="1268760"/>
              <a:ext cx="8280919" cy="4468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4364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1776254379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3691" t="-5263" r="-101717" b="-6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4142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Gap (A)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41,310.5625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41,310.5625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18.34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0.0027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5752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Gas flow (B)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217.5625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217.5625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0.10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0.7639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983212"/>
                      </a:ext>
                    </a:extLst>
                  </a:tr>
                  <a:tr h="4142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Power (C)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374,850.0625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374,850.0625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166.41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4142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AB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2,475.0625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2,475.0625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1.10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0.3252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8996323"/>
                      </a:ext>
                    </a:extLst>
                  </a:tr>
                  <a:tr h="4142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AC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94,402.5625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94,402.5625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41.91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0.0002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943026"/>
                      </a:ext>
                    </a:extLst>
                  </a:tr>
                  <a:tr h="4142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18.0625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18.0625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0.9308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5742245"/>
                      </a:ext>
                    </a:extLst>
                  </a:tr>
                  <a:tr h="4142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ABC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126.5625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126.5625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0.8186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2500911"/>
                      </a:ext>
                    </a:extLst>
                  </a:tr>
                  <a:tr h="4142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18,020.5000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2,252.5625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142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531,420.9375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750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ANOVA Summary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en-US" altLang="ko-KR" sz="1800" dirty="0"/>
              <a:t>Reduced</a:t>
            </a:r>
            <a:r>
              <a:rPr lang="ko-KR" altLang="en-US" sz="1800" dirty="0"/>
              <a:t> </a:t>
            </a:r>
            <a:r>
              <a:rPr lang="en-US" altLang="ko-KR" sz="1800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6337C3F-779C-445C-9449-8A9BB3338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427935"/>
                  </p:ext>
                </p:extLst>
              </p:nvPr>
            </p:nvGraphicFramePr>
            <p:xfrm>
              <a:off x="431540" y="1268760"/>
              <a:ext cx="8280919" cy="27603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4364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1776254379"/>
                        </a:ext>
                      </a:extLst>
                    </a:gridCol>
                  </a:tblGrid>
                  <a:tr h="59783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43249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Gap (A)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41,310.56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41,310.563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23.76703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0.0004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43249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Power (C)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374,850.06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374,850.062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215.66088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43249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AC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94,402.56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94,402.563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54.31222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943026"/>
                      </a:ext>
                    </a:extLst>
                  </a:tr>
                  <a:tr h="4324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20,857.75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1,738.146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324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531,420.93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6337C3F-779C-445C-9449-8A9BB3338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427935"/>
                  </p:ext>
                </p:extLst>
              </p:nvPr>
            </p:nvGraphicFramePr>
            <p:xfrm>
              <a:off x="431540" y="1268760"/>
              <a:ext cx="8280919" cy="27603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4364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417311">
                      <a:extLst>
                        <a:ext uri="{9D8B030D-6E8A-4147-A177-3AD203B41FA5}">
                          <a16:colId xmlns:a16="http://schemas.microsoft.com/office/drawing/2014/main" val="1776254379"/>
                        </a:ext>
                      </a:extLst>
                    </a:gridCol>
                  </a:tblGrid>
                  <a:tr h="59783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3691" t="-5102" r="-101717" b="-367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43249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Gap (A)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41,310.56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41,310.563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23.76703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0.0004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43249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Power (C)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374,850.06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374,850.062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215.66088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43249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AC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94,402.56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94,402.563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54.31222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943026"/>
                      </a:ext>
                    </a:extLst>
                  </a:tr>
                  <a:tr h="4324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20,857.75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1,738.146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324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531,420.93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2242" marR="92242" marT="46121" marB="461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357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Response Surface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pic>
        <p:nvPicPr>
          <p:cNvPr id="8" name="Picture 2" descr="dae8e_fig_06_07">
            <a:extLst>
              <a:ext uri="{FF2B5EF4-FFF2-40B4-BE49-F238E27FC236}">
                <a16:creationId xmlns:a16="http://schemas.microsoft.com/office/drawing/2014/main" id="{890D1C6A-F001-4037-8B66-BB13A6EA8A90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r="1918" b="7671"/>
          <a:stretch/>
        </p:blipFill>
        <p:spPr bwMode="auto">
          <a:xfrm>
            <a:off x="773418" y="1268760"/>
            <a:ext cx="7597164" cy="4188476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725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Model Summary Statistics for Reduced Model</a:t>
                </a:r>
              </a:p>
              <a:p>
                <a:pPr marL="266700" indent="0">
                  <a:buNone/>
                </a:pPr>
                <a:r>
                  <a:rPr lang="en-US" altLang="ko-KR" sz="1800" b="0" dirty="0" err="1"/>
                  <a:t>i</a:t>
                </a:r>
                <a:r>
                  <a:rPr lang="en-US" altLang="ko-KR" sz="1800" b="0" dirty="0"/>
                  <a:t>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 and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:</a:t>
                </a:r>
              </a:p>
              <a:p>
                <a:pPr marL="5397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𝑀𝑜𝑑𝑒𝑙</m:t>
                            </m:r>
                          </m:sub>
                        </m:sSub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5.106×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5.314×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=0.9608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marL="53975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20857.75/12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5.314×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/15</m:t>
                        </m:r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=0.9509</m:t>
                    </m:r>
                  </m:oMath>
                </a14:m>
                <a:endParaRPr lang="en-US" altLang="ko-KR" sz="1800" dirty="0"/>
              </a:p>
              <a:p>
                <a:pPr marL="450850" indent="0">
                  <a:buNone/>
                </a:pPr>
                <a:endParaRPr lang="en-US" altLang="ko-KR" sz="1800" dirty="0"/>
              </a:p>
              <a:p>
                <a:pPr marL="266700" indent="0">
                  <a:buNone/>
                </a:pPr>
                <a:r>
                  <a:rPr lang="en-US" altLang="ko-KR" sz="1800" dirty="0"/>
                  <a:t>ii)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 for prediction (based on </a:t>
                </a:r>
                <a:r>
                  <a:rPr lang="en-US" altLang="ko-KR" sz="1800" b="1" dirty="0"/>
                  <a:t>PRESS</a:t>
                </a:r>
                <a:r>
                  <a:rPr lang="en-US" altLang="ko-KR" sz="1800" dirty="0"/>
                  <a:t>)</a:t>
                </a:r>
              </a:p>
              <a:p>
                <a:pPr marL="539750" indent="0">
                  <a:buNone/>
                  <a:tabLst>
                    <a:tab pos="539750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𝑃𝑟𝑒𝑑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𝑃𝑅𝐸𝑆𝑆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37080.44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5.314×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=0.9302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𝑃𝑅𝐸𝑆𝑆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800" b="0" dirty="0"/>
                  <a:t> </a:t>
                </a:r>
              </a:p>
              <a:p>
                <a:pPr marL="450850" indent="0">
                  <a:buNone/>
                </a:pPr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>
                <a:blip r:embed="rId5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7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08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olidFill>
                      <a:schemeClr val="tx1"/>
                    </a:solidFill>
                  </a:rPr>
                  <a:t>A design with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factors each at </a:t>
                </a:r>
                <a:r>
                  <a:rPr lang="en-US" altLang="ko-KR" sz="1800" b="1" dirty="0">
                    <a:solidFill>
                      <a:schemeClr val="tx1"/>
                    </a:solidFill>
                  </a:rPr>
                  <a:t>two levels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effects)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main effects,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ko-KR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two-factor interactions,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sSub>
                      <m:sSubPr>
                        <m:ctrlPr>
                          <a:rPr lang="en-US" altLang="ko-K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three-factor interactions,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olidFill>
                      <a:schemeClr val="tx1"/>
                    </a:solidFill>
                  </a:rPr>
                  <a:t>Analysis of Variance for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design</a:t>
                </a:r>
              </a:p>
              <a:p>
                <a:pPr marL="180975" indent="0">
                  <a:buNone/>
                </a:pPr>
                <a:endParaRPr lang="en-US" altLang="ko-KR" sz="2200" dirty="0"/>
              </a:p>
              <a:p>
                <a:pPr marL="176213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79B73151-3631-4C39-A039-D709C430C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1586376"/>
                  </p:ext>
                </p:extLst>
              </p:nvPr>
            </p:nvGraphicFramePr>
            <p:xfrm>
              <a:off x="395536" y="1988840"/>
              <a:ext cx="8352928" cy="38715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72408">
                      <a:extLst>
                        <a:ext uri="{9D8B030D-6E8A-4147-A177-3AD203B41FA5}">
                          <a16:colId xmlns:a16="http://schemas.microsoft.com/office/drawing/2014/main" val="1722234377"/>
                        </a:ext>
                      </a:extLst>
                    </a:gridCol>
                    <a:gridCol w="2340260">
                      <a:extLst>
                        <a:ext uri="{9D8B030D-6E8A-4147-A177-3AD203B41FA5}">
                          <a16:colId xmlns:a16="http://schemas.microsoft.com/office/drawing/2014/main" val="1702411728"/>
                        </a:ext>
                      </a:extLst>
                    </a:gridCol>
                    <a:gridCol w="2340260">
                      <a:extLst>
                        <a:ext uri="{9D8B030D-6E8A-4147-A177-3AD203B41FA5}">
                          <a16:colId xmlns:a16="http://schemas.microsoft.com/office/drawing/2014/main" val="1579722957"/>
                        </a:ext>
                      </a:extLst>
                    </a:gridCol>
                  </a:tblGrid>
                  <a:tr h="24951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Source of Variation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Sum of Squares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Degrees of Freedom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6564859"/>
                      </a:ext>
                    </a:extLst>
                  </a:tr>
                  <a:tr h="22871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ko-KR" altLang="en-US" sz="160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main effects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428015"/>
                      </a:ext>
                    </a:extLst>
                  </a:tr>
                  <a:tr h="2287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A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748084"/>
                      </a:ext>
                    </a:extLst>
                  </a:tr>
                  <a:tr h="2287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B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028783"/>
                      </a:ext>
                    </a:extLst>
                  </a:tr>
                  <a:tr h="2287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0" dirty="0">
                              <a:solidFill>
                                <a:sysClr val="windowText" lastClr="000000"/>
                              </a:solidFill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7281615"/>
                      </a:ext>
                    </a:extLst>
                  </a:tr>
                  <a:tr h="2287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K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4632796"/>
                      </a:ext>
                    </a:extLst>
                  </a:tr>
                  <a:tr h="23720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6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16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ko-KR" altLang="en-US" sz="1600" b="1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600" b="1" dirty="0">
                              <a:solidFill>
                                <a:sysClr val="windowText" lastClr="000000"/>
                              </a:solidFill>
                            </a:rPr>
                            <a:t>two-factor interactions</a:t>
                          </a:r>
                          <a:endParaRPr lang="ko-KR" altLang="en-US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0274620"/>
                      </a:ext>
                    </a:extLst>
                  </a:tr>
                  <a:tr h="2287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AB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3930356"/>
                      </a:ext>
                    </a:extLst>
                  </a:tr>
                  <a:tr h="2287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AC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1293111"/>
                      </a:ext>
                    </a:extLst>
                  </a:tr>
                  <a:tr h="2287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solidFill>
                                <a:sysClr val="windowText" lastClr="000000"/>
                              </a:solidFill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1209744"/>
                      </a:ext>
                    </a:extLst>
                  </a:tr>
                  <a:tr h="24041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JK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03571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79B73151-3631-4C39-A039-D709C430C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1586376"/>
                  </p:ext>
                </p:extLst>
              </p:nvPr>
            </p:nvGraphicFramePr>
            <p:xfrm>
              <a:off x="395536" y="1988840"/>
              <a:ext cx="8352928" cy="38715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72408">
                      <a:extLst>
                        <a:ext uri="{9D8B030D-6E8A-4147-A177-3AD203B41FA5}">
                          <a16:colId xmlns:a16="http://schemas.microsoft.com/office/drawing/2014/main" val="1722234377"/>
                        </a:ext>
                      </a:extLst>
                    </a:gridCol>
                    <a:gridCol w="2340260">
                      <a:extLst>
                        <a:ext uri="{9D8B030D-6E8A-4147-A177-3AD203B41FA5}">
                          <a16:colId xmlns:a16="http://schemas.microsoft.com/office/drawing/2014/main" val="1702411728"/>
                        </a:ext>
                      </a:extLst>
                    </a:gridCol>
                    <a:gridCol w="2340260">
                      <a:extLst>
                        <a:ext uri="{9D8B030D-6E8A-4147-A177-3AD203B41FA5}">
                          <a16:colId xmlns:a16="http://schemas.microsoft.com/office/drawing/2014/main" val="157972295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Source of Variation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Sum of Squares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Degrees of Freedom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656485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6" t="-105455" r="-128027" b="-9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42801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A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6883" t="-205455" r="-100519" b="-8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74808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B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6883" t="-305455" r="-100519" b="-7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0287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6" t="-405455" r="-128027" b="-6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6883" t="-405455" r="-100519" b="-6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57552" t="-405455" r="-781" b="-67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728161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K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6883" t="-505455" r="-100519" b="-5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4632796"/>
                      </a:ext>
                    </a:extLst>
                  </a:tr>
                  <a:tr h="50158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6" t="-401205" r="-128027" b="-280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027462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AB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6883" t="-756364" r="-100519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393035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AC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6883" t="-856364" r="-100519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129311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6" t="-956364" r="-128027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6883" t="-956364" r="-100519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57552" t="-956364" r="-781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209744"/>
                      </a:ext>
                    </a:extLst>
                  </a:tr>
                  <a:tr h="352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JK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6883" t="-1001724" r="-100519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03571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805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0">
              <a:buNone/>
            </a:pPr>
            <a:endParaRPr lang="en-US" altLang="ko-KR" sz="2200" dirty="0"/>
          </a:p>
          <a:p>
            <a:pPr marL="176213" indent="0">
              <a:buNone/>
            </a:pPr>
            <a:endParaRPr lang="en-US" altLang="ko-K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79B73151-3631-4C39-A039-D709C430C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472244"/>
                  </p:ext>
                </p:extLst>
              </p:nvPr>
            </p:nvGraphicFramePr>
            <p:xfrm>
              <a:off x="395536" y="692696"/>
              <a:ext cx="8352928" cy="37144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72408">
                      <a:extLst>
                        <a:ext uri="{9D8B030D-6E8A-4147-A177-3AD203B41FA5}">
                          <a16:colId xmlns:a16="http://schemas.microsoft.com/office/drawing/2014/main" val="1722234377"/>
                        </a:ext>
                      </a:extLst>
                    </a:gridCol>
                    <a:gridCol w="2340260">
                      <a:extLst>
                        <a:ext uri="{9D8B030D-6E8A-4147-A177-3AD203B41FA5}">
                          <a16:colId xmlns:a16="http://schemas.microsoft.com/office/drawing/2014/main" val="1702411728"/>
                        </a:ext>
                      </a:extLst>
                    </a:gridCol>
                    <a:gridCol w="2340260">
                      <a:extLst>
                        <a:ext uri="{9D8B030D-6E8A-4147-A177-3AD203B41FA5}">
                          <a16:colId xmlns:a16="http://schemas.microsoft.com/office/drawing/2014/main" val="1579722957"/>
                        </a:ext>
                      </a:extLst>
                    </a:gridCol>
                  </a:tblGrid>
                  <a:tr h="24561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6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16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ko-KR" altLang="en-US" sz="1600" b="1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600" b="1" dirty="0">
                              <a:solidFill>
                                <a:sysClr val="windowText" lastClr="000000"/>
                              </a:solidFill>
                            </a:rPr>
                            <a:t>three-factor interactions</a:t>
                          </a:r>
                          <a:endParaRPr lang="ko-KR" altLang="en-US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8821009"/>
                      </a:ext>
                    </a:extLst>
                  </a:tr>
                  <a:tr h="227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ABC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𝐴𝐵𝐶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7661264"/>
                      </a:ext>
                    </a:extLst>
                  </a:tr>
                  <a:tr h="227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ABD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𝐴𝐵𝐷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0946770"/>
                      </a:ext>
                    </a:extLst>
                  </a:tr>
                  <a:tr h="2275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solidFill>
                                <a:sysClr val="windowText" lastClr="000000"/>
                              </a:solidFill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0365814"/>
                      </a:ext>
                    </a:extLst>
                  </a:tr>
                  <a:tr h="227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IJK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𝐼𝐽𝐾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7941628"/>
                      </a:ext>
                    </a:extLst>
                  </a:tr>
                  <a:tr h="227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0" dirty="0">
                              <a:solidFill>
                                <a:sysClr val="windowText" lastClr="000000"/>
                              </a:solidFill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8893261"/>
                      </a:ext>
                    </a:extLst>
                  </a:tr>
                  <a:tr h="24561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6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16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ko-KR" altLang="en-US" sz="1600" b="1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altLang="ko-KR" sz="1600" b="1" dirty="0">
                              <a:solidFill>
                                <a:sysClr val="windowText" lastClr="000000"/>
                              </a:solidFill>
                            </a:rPr>
                            <a:t>-factor interactions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7556543"/>
                      </a:ext>
                    </a:extLst>
                  </a:tr>
                  <a:tr h="227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ABC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K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𝐴𝐵𝐶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7643010"/>
                      </a:ext>
                    </a:extLst>
                  </a:tr>
                  <a:tr h="227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349656"/>
                      </a:ext>
                    </a:extLst>
                  </a:tr>
                  <a:tr h="20844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91551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79B73151-3631-4C39-A039-D709C430C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472244"/>
                  </p:ext>
                </p:extLst>
              </p:nvPr>
            </p:nvGraphicFramePr>
            <p:xfrm>
              <a:off x="395536" y="692696"/>
              <a:ext cx="8352928" cy="37144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72408">
                      <a:extLst>
                        <a:ext uri="{9D8B030D-6E8A-4147-A177-3AD203B41FA5}">
                          <a16:colId xmlns:a16="http://schemas.microsoft.com/office/drawing/2014/main" val="1722234377"/>
                        </a:ext>
                      </a:extLst>
                    </a:gridCol>
                    <a:gridCol w="2340260">
                      <a:extLst>
                        <a:ext uri="{9D8B030D-6E8A-4147-A177-3AD203B41FA5}">
                          <a16:colId xmlns:a16="http://schemas.microsoft.com/office/drawing/2014/main" val="1702411728"/>
                        </a:ext>
                      </a:extLst>
                    </a:gridCol>
                    <a:gridCol w="2340260">
                      <a:extLst>
                        <a:ext uri="{9D8B030D-6E8A-4147-A177-3AD203B41FA5}">
                          <a16:colId xmlns:a16="http://schemas.microsoft.com/office/drawing/2014/main" val="1579722957"/>
                        </a:ext>
                      </a:extLst>
                    </a:gridCol>
                  </a:tblGrid>
                  <a:tr h="50317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66" r="-128192" b="-6493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882100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ABC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56883" t="-150909" r="-100779" b="-8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76612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ABD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56883" t="-250909" r="-100779" b="-7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094677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6" t="-350909" r="-12819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56883" t="-350909" r="-100779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57552" t="-350909" r="-1042" b="-6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0365814"/>
                      </a:ext>
                    </a:extLst>
                  </a:tr>
                  <a:tr h="3524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   IJK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56883" t="-427586" r="-100779" b="-5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794162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6" t="-556364" r="-128192" b="-4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56883" t="-556364" r="-100779" b="-4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57552" t="-556364" r="-1042" b="-47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893261"/>
                      </a:ext>
                    </a:extLst>
                  </a:tr>
                  <a:tr h="50317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6" t="-440244" r="-128192" b="-2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755654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6" t="-805455" r="-128192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56883" t="-805455" r="-100779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7643010"/>
                      </a:ext>
                    </a:extLst>
                  </a:tr>
                  <a:tr h="33966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56883" t="-889286" r="-100779" b="-1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57552" t="-889286" r="-1042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349656"/>
                      </a:ext>
                    </a:extLst>
                  </a:tr>
                  <a:tr h="33966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6883" t="-989286" r="-100779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7552" t="-989286" r="-1042" b="-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1551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064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Factorial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2160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Determining the contrast for effect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Expand the right-hand side of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𝐶𝑜𝑛𝑡𝑟𝑎𝑠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</m:oMath>
                </a14:m>
                <a:r>
                  <a:rPr lang="en-US" altLang="ko-KR" sz="1800" dirty="0"/>
                  <a:t>, where the sign in each set of parentheses is </a:t>
                </a:r>
                <a:r>
                  <a:rPr lang="en-US" altLang="ko-KR" sz="1800" b="1" dirty="0"/>
                  <a:t>negative</a:t>
                </a:r>
                <a:r>
                  <a:rPr lang="en-US" altLang="ko-KR" sz="1800" dirty="0"/>
                  <a:t> if the factor is included in the effect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450850" indent="0">
                  <a:buNone/>
                  <a:tabLst>
                    <a:tab pos="450850" algn="l"/>
                  </a:tabLst>
                </a:pPr>
                <a:r>
                  <a:rPr lang="en-US" altLang="ko-KR" sz="1800" dirty="0"/>
                  <a:t>(e.g.) Contrast for AB effect in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00" dirty="0"/>
                  <a:t> design:    A, B → ’-’;   C → ’+’</a:t>
                </a:r>
              </a:p>
              <a:p>
                <a:pPr marL="450850" indent="0">
                  <a:buNone/>
                  <a:tabLst>
                    <a:tab pos="450850" algn="l"/>
                  </a:tabLst>
                </a:pPr>
                <a:endParaRPr lang="en-US" altLang="ko-KR" sz="500" dirty="0"/>
              </a:p>
              <a:p>
                <a:pPr marL="9525" indent="-9525">
                  <a:buNone/>
                  <a:tabLst>
                    <a:tab pos="17907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𝐶𝑜𝑛𝑡𝑟𝑎𝑠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𝑎𝑏𝑐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2160240"/>
              </a:xfrm>
              <a:prstGeom prst="rect">
                <a:avLst/>
              </a:prstGeom>
              <a:blipFill>
                <a:blip r:embed="rId5"/>
                <a:stretch>
                  <a:fillRect t="-282" b="-11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B248BF2-1406-47EB-8525-EC632928F3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3284984"/>
                <a:ext cx="9136212" cy="2016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Estimate and Sum of Squares for the effect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Effect Estimate: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𝐶𝑜𝑛𝑡𝑟𝑎𝑠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𝐶𝑜𝑛𝑡𝑟𝑎𝑠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Sum of Squares: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𝐶𝑜𝑛𝑡𝑟𝑎𝑠</m:t>
                            </m:r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B248BF2-1406-47EB-8525-EC632928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3284984"/>
                <a:ext cx="9136212" cy="2016224"/>
              </a:xfrm>
              <a:prstGeom prst="rect">
                <a:avLst/>
              </a:prstGeom>
              <a:blipFill>
                <a:blip r:embed="rId6"/>
                <a:stretch>
                  <a:fillRect t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58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Single Replicate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08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These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1800" dirty="0"/>
                  <a:t> factorial designs with one observation at each corner of the “cube”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An un-replicated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1800" dirty="0"/>
                  <a:t> factorial design is also called a “single replicate”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Lack of replication causes potential problem in statistical testing</a:t>
                </a:r>
              </a:p>
              <a:p>
                <a:pPr marL="450850" indent="0">
                  <a:buNone/>
                </a:pPr>
                <a:r>
                  <a:rPr lang="en-US" altLang="ko-KR" sz="1800" dirty="0"/>
                  <a:t>→  With no replication, fitting the full model results in zero degrees of freedom for error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Potential solutions to this problem</a:t>
                </a:r>
              </a:p>
              <a:p>
                <a:pPr marL="811213" indent="-360363">
                  <a:buAutoNum type="romanLcParenR"/>
                  <a:tabLst>
                    <a:tab pos="811213" algn="l"/>
                  </a:tabLst>
                </a:pPr>
                <a:r>
                  <a:rPr lang="en-US" altLang="ko-KR" sz="1800" dirty="0"/>
                  <a:t>Pooling high-order interactions to estimate error</a:t>
                </a:r>
              </a:p>
              <a:p>
                <a:pPr marL="811213" indent="-360363">
                  <a:buAutoNum type="romanLcParenR"/>
                  <a:tabLst>
                    <a:tab pos="811213" algn="l"/>
                  </a:tabLst>
                </a:pPr>
                <a:r>
                  <a:rPr lang="en-US" altLang="ko-KR" sz="1800" dirty="0"/>
                  <a:t>Normal probability plotting of effects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7AAD5B-ECF7-43B3-8E03-B8BB307B7F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3933056"/>
                <a:ext cx="9136212" cy="2232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Example 6.2 (an un-replicated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400" dirty="0"/>
                  <a:t> design)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ko-KR" sz="1800" dirty="0"/>
                  <a:t> factorial was used to investigate the effects of four factors on the filtration rate of a resin (y: </a:t>
                </a:r>
                <a:r>
                  <a:rPr lang="en-US" altLang="ko-KR" sz="1800" b="1" dirty="0"/>
                  <a:t>response</a:t>
                </a:r>
                <a:r>
                  <a:rPr lang="en-US" altLang="ko-KR" sz="1800" dirty="0"/>
                  <a:t>)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The factors are A = temperature, B = pressure, C = mole ratio, D = string rate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7AAD5B-ECF7-43B3-8E03-B8BB307B7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3933056"/>
                <a:ext cx="9136212" cy="22322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9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 Single Replicate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535B46B4-D3D8-49A3-B2B9-D8188449A7F9}"/>
              </a:ext>
            </a:extLst>
          </p:cNvPr>
          <p:cNvGraphicFramePr>
            <a:graphicFrameLocks noGrp="1"/>
          </p:cNvGraphicFramePr>
          <p:nvPr/>
        </p:nvGraphicFramePr>
        <p:xfrm>
          <a:off x="251522" y="735084"/>
          <a:ext cx="8640959" cy="530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25">
                  <a:extLst>
                    <a:ext uri="{9D8B030D-6E8A-4147-A177-3AD203B41FA5}">
                      <a16:colId xmlns:a16="http://schemas.microsoft.com/office/drawing/2014/main" val="2209246937"/>
                    </a:ext>
                  </a:extLst>
                </a:gridCol>
                <a:gridCol w="914925">
                  <a:extLst>
                    <a:ext uri="{9D8B030D-6E8A-4147-A177-3AD203B41FA5}">
                      <a16:colId xmlns:a16="http://schemas.microsoft.com/office/drawing/2014/main" val="3071336659"/>
                    </a:ext>
                  </a:extLst>
                </a:gridCol>
                <a:gridCol w="914925">
                  <a:extLst>
                    <a:ext uri="{9D8B030D-6E8A-4147-A177-3AD203B41FA5}">
                      <a16:colId xmlns:a16="http://schemas.microsoft.com/office/drawing/2014/main" val="2796425802"/>
                    </a:ext>
                  </a:extLst>
                </a:gridCol>
                <a:gridCol w="914925">
                  <a:extLst>
                    <a:ext uri="{9D8B030D-6E8A-4147-A177-3AD203B41FA5}">
                      <a16:colId xmlns:a16="http://schemas.microsoft.com/office/drawing/2014/main" val="1534492502"/>
                    </a:ext>
                  </a:extLst>
                </a:gridCol>
                <a:gridCol w="914925">
                  <a:extLst>
                    <a:ext uri="{9D8B030D-6E8A-4147-A177-3AD203B41FA5}">
                      <a16:colId xmlns:a16="http://schemas.microsoft.com/office/drawing/2014/main" val="2019243628"/>
                    </a:ext>
                  </a:extLst>
                </a:gridCol>
                <a:gridCol w="2033167">
                  <a:extLst>
                    <a:ext uri="{9D8B030D-6E8A-4147-A177-3AD203B41FA5}">
                      <a16:colId xmlns:a16="http://schemas.microsoft.com/office/drawing/2014/main" val="3639956388"/>
                    </a:ext>
                  </a:extLst>
                </a:gridCol>
                <a:gridCol w="2033167">
                  <a:extLst>
                    <a:ext uri="{9D8B030D-6E8A-4147-A177-3AD203B41FA5}">
                      <a16:colId xmlns:a16="http://schemas.microsoft.com/office/drawing/2014/main" val="2670582145"/>
                    </a:ext>
                  </a:extLst>
                </a:gridCol>
              </a:tblGrid>
              <a:tr h="16327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Run</a:t>
                      </a:r>
                    </a:p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Factor</a:t>
                      </a: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498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Run Label</a:t>
                      </a:r>
                      <a:endParaRPr lang="ko-KR" altLang="en-US" sz="1100" b="1" dirty="0"/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Filtration Rate (gal/h)</a:t>
                      </a:r>
                      <a:endParaRPr lang="ko-KR" altLang="en-US" sz="1100" b="1" dirty="0"/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384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510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272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395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439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75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479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bc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628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975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45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37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65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920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729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bcd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74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abcd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600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Single Replicate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08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Contrast Constants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1800" dirty="0"/>
                  <a:t> Design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CCF49-A470-4883-BDD3-AB655DFF267E}"/>
              </a:ext>
            </a:extLst>
          </p:cNvPr>
          <p:cNvGraphicFramePr>
            <a:graphicFrameLocks noGrp="1"/>
          </p:cNvGraphicFramePr>
          <p:nvPr/>
        </p:nvGraphicFramePr>
        <p:xfrm>
          <a:off x="152154" y="1268760"/>
          <a:ext cx="8884342" cy="4756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70">
                  <a:extLst>
                    <a:ext uri="{9D8B030D-6E8A-4147-A177-3AD203B41FA5}">
                      <a16:colId xmlns:a16="http://schemas.microsoft.com/office/drawing/2014/main" val="2906797782"/>
                    </a:ext>
                  </a:extLst>
                </a:gridCol>
                <a:gridCol w="551976">
                  <a:extLst>
                    <a:ext uri="{9D8B030D-6E8A-4147-A177-3AD203B41FA5}">
                      <a16:colId xmlns:a16="http://schemas.microsoft.com/office/drawing/2014/main" val="2011052966"/>
                    </a:ext>
                  </a:extLst>
                </a:gridCol>
                <a:gridCol w="554764">
                  <a:extLst>
                    <a:ext uri="{9D8B030D-6E8A-4147-A177-3AD203B41FA5}">
                      <a16:colId xmlns:a16="http://schemas.microsoft.com/office/drawing/2014/main" val="1097086447"/>
                    </a:ext>
                  </a:extLst>
                </a:gridCol>
                <a:gridCol w="554764">
                  <a:extLst>
                    <a:ext uri="{9D8B030D-6E8A-4147-A177-3AD203B41FA5}">
                      <a16:colId xmlns:a16="http://schemas.microsoft.com/office/drawing/2014/main" val="2660825607"/>
                    </a:ext>
                  </a:extLst>
                </a:gridCol>
                <a:gridCol w="554764">
                  <a:extLst>
                    <a:ext uri="{9D8B030D-6E8A-4147-A177-3AD203B41FA5}">
                      <a16:colId xmlns:a16="http://schemas.microsoft.com/office/drawing/2014/main" val="2299303870"/>
                    </a:ext>
                  </a:extLst>
                </a:gridCol>
                <a:gridCol w="554764">
                  <a:extLst>
                    <a:ext uri="{9D8B030D-6E8A-4147-A177-3AD203B41FA5}">
                      <a16:colId xmlns:a16="http://schemas.microsoft.com/office/drawing/2014/main" val="565273135"/>
                    </a:ext>
                  </a:extLst>
                </a:gridCol>
                <a:gridCol w="554764">
                  <a:extLst>
                    <a:ext uri="{9D8B030D-6E8A-4147-A177-3AD203B41FA5}">
                      <a16:colId xmlns:a16="http://schemas.microsoft.com/office/drawing/2014/main" val="4009886271"/>
                    </a:ext>
                  </a:extLst>
                </a:gridCol>
                <a:gridCol w="554764">
                  <a:extLst>
                    <a:ext uri="{9D8B030D-6E8A-4147-A177-3AD203B41FA5}">
                      <a16:colId xmlns:a16="http://schemas.microsoft.com/office/drawing/2014/main" val="3756772318"/>
                    </a:ext>
                  </a:extLst>
                </a:gridCol>
                <a:gridCol w="554764">
                  <a:extLst>
                    <a:ext uri="{9D8B030D-6E8A-4147-A177-3AD203B41FA5}">
                      <a16:colId xmlns:a16="http://schemas.microsoft.com/office/drawing/2014/main" val="4242779521"/>
                    </a:ext>
                  </a:extLst>
                </a:gridCol>
                <a:gridCol w="554764">
                  <a:extLst>
                    <a:ext uri="{9D8B030D-6E8A-4147-A177-3AD203B41FA5}">
                      <a16:colId xmlns:a16="http://schemas.microsoft.com/office/drawing/2014/main" val="925349035"/>
                    </a:ext>
                  </a:extLst>
                </a:gridCol>
                <a:gridCol w="554764">
                  <a:extLst>
                    <a:ext uri="{9D8B030D-6E8A-4147-A177-3AD203B41FA5}">
                      <a16:colId xmlns:a16="http://schemas.microsoft.com/office/drawing/2014/main" val="2787608231"/>
                    </a:ext>
                  </a:extLst>
                </a:gridCol>
                <a:gridCol w="554764">
                  <a:extLst>
                    <a:ext uri="{9D8B030D-6E8A-4147-A177-3AD203B41FA5}">
                      <a16:colId xmlns:a16="http://schemas.microsoft.com/office/drawing/2014/main" val="3859561022"/>
                    </a:ext>
                  </a:extLst>
                </a:gridCol>
                <a:gridCol w="554764">
                  <a:extLst>
                    <a:ext uri="{9D8B030D-6E8A-4147-A177-3AD203B41FA5}">
                      <a16:colId xmlns:a16="http://schemas.microsoft.com/office/drawing/2014/main" val="2776826460"/>
                    </a:ext>
                  </a:extLst>
                </a:gridCol>
                <a:gridCol w="554764">
                  <a:extLst>
                    <a:ext uri="{9D8B030D-6E8A-4147-A177-3AD203B41FA5}">
                      <a16:colId xmlns:a16="http://schemas.microsoft.com/office/drawing/2014/main" val="241507456"/>
                    </a:ext>
                  </a:extLst>
                </a:gridCol>
                <a:gridCol w="554764">
                  <a:extLst>
                    <a:ext uri="{9D8B030D-6E8A-4147-A177-3AD203B41FA5}">
                      <a16:colId xmlns:a16="http://schemas.microsoft.com/office/drawing/2014/main" val="3998308567"/>
                    </a:ext>
                  </a:extLst>
                </a:gridCol>
                <a:gridCol w="554764">
                  <a:extLst>
                    <a:ext uri="{9D8B030D-6E8A-4147-A177-3AD203B41FA5}">
                      <a16:colId xmlns:a16="http://schemas.microsoft.com/office/drawing/2014/main" val="831870991"/>
                    </a:ext>
                  </a:extLst>
                </a:gridCol>
              </a:tblGrid>
              <a:tr h="16327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AC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BC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AD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BD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BCD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ABCD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520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56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28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482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273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ac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73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bc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1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722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7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ad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26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bd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99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97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7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305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bcd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70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abcd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33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1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Example : Chemical Process </a:t>
            </a:r>
          </a:p>
          <a:p>
            <a:pPr marL="176213" indent="0">
              <a:buNone/>
            </a:pPr>
            <a:endParaRPr lang="en-US" altLang="ko-KR" sz="500" dirty="0"/>
          </a:p>
          <a:p>
            <a:pPr marL="447675" indent="-276225">
              <a:buAutoNum type="romanLcParenR"/>
            </a:pPr>
            <a:r>
              <a:rPr lang="en-US" altLang="ko-KR" sz="1800" dirty="0"/>
              <a:t>Two-factors (A and B) with two levels</a:t>
            </a:r>
          </a:p>
          <a:p>
            <a:pPr marL="447675" indent="-276225">
              <a:buAutoNum type="romanLcParenR"/>
            </a:pPr>
            <a:r>
              <a:rPr lang="en-US" altLang="ko-KR" sz="1800" dirty="0"/>
              <a:t>where </a:t>
            </a:r>
            <a:r>
              <a:rPr lang="en-US" altLang="ko-KR" sz="1800" b="1" i="1" dirty="0"/>
              <a:t>A</a:t>
            </a:r>
            <a:r>
              <a:rPr lang="en-US" altLang="ko-KR" sz="1800" b="1" dirty="0"/>
              <a:t> </a:t>
            </a:r>
            <a:r>
              <a:rPr lang="en-US" altLang="ko-KR" sz="1800" dirty="0"/>
              <a:t>= </a:t>
            </a:r>
            <a:r>
              <a:rPr lang="en-US" altLang="ko-KR" sz="1800" b="1" dirty="0"/>
              <a:t>reactant concentration, </a:t>
            </a:r>
            <a:r>
              <a:rPr lang="en-US" altLang="ko-KR" sz="1800" b="1" i="1" dirty="0"/>
              <a:t>B</a:t>
            </a:r>
            <a:r>
              <a:rPr lang="en-US" altLang="ko-KR" sz="1800" b="1" dirty="0"/>
              <a:t> = catalyst amount; </a:t>
            </a:r>
            <a:r>
              <a:rPr lang="en-US" altLang="ko-KR" sz="1800" b="1" i="1" dirty="0"/>
              <a:t>y</a:t>
            </a:r>
            <a:r>
              <a:rPr lang="en-US" altLang="ko-KR" sz="1800" b="1" dirty="0"/>
              <a:t> = recovery</a:t>
            </a:r>
          </a:p>
          <a:p>
            <a:pPr marL="361950" indent="-276225">
              <a:buNone/>
            </a:pPr>
            <a:endParaRPr lang="en-US" altLang="ko-KR" sz="1600" dirty="0"/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09E64828-EBD4-44AC-BCFC-BBDB9A1AFEA3}"/>
              </a:ext>
            </a:extLst>
          </p:cNvPr>
          <p:cNvGraphicFramePr>
            <a:graphicFrameLocks noGrp="1"/>
          </p:cNvGraphicFramePr>
          <p:nvPr/>
        </p:nvGraphicFramePr>
        <p:xfrm>
          <a:off x="755576" y="2276872"/>
          <a:ext cx="7560842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88">
                  <a:extLst>
                    <a:ext uri="{9D8B030D-6E8A-4147-A177-3AD203B41FA5}">
                      <a16:colId xmlns:a16="http://schemas.microsoft.com/office/drawing/2014/main" val="3071336659"/>
                    </a:ext>
                  </a:extLst>
                </a:gridCol>
                <a:gridCol w="787588">
                  <a:extLst>
                    <a:ext uri="{9D8B030D-6E8A-4147-A177-3AD203B41FA5}">
                      <a16:colId xmlns:a16="http://schemas.microsoft.com/office/drawing/2014/main" val="2019243628"/>
                    </a:ext>
                  </a:extLst>
                </a:gridCol>
                <a:gridCol w="2016222">
                  <a:extLst>
                    <a:ext uri="{9D8B030D-6E8A-4147-A177-3AD203B41FA5}">
                      <a16:colId xmlns:a16="http://schemas.microsoft.com/office/drawing/2014/main" val="3555922088"/>
                    </a:ext>
                  </a:extLst>
                </a:gridCol>
                <a:gridCol w="992361">
                  <a:extLst>
                    <a:ext uri="{9D8B030D-6E8A-4147-A177-3AD203B41FA5}">
                      <a16:colId xmlns:a16="http://schemas.microsoft.com/office/drawing/2014/main" val="3639956388"/>
                    </a:ext>
                  </a:extLst>
                </a:gridCol>
                <a:gridCol w="992361">
                  <a:extLst>
                    <a:ext uri="{9D8B030D-6E8A-4147-A177-3AD203B41FA5}">
                      <a16:colId xmlns:a16="http://schemas.microsoft.com/office/drawing/2014/main" val="2262970758"/>
                    </a:ext>
                  </a:extLst>
                </a:gridCol>
                <a:gridCol w="992361">
                  <a:extLst>
                    <a:ext uri="{9D8B030D-6E8A-4147-A177-3AD203B41FA5}">
                      <a16:colId xmlns:a16="http://schemas.microsoft.com/office/drawing/2014/main" val="1276285142"/>
                    </a:ext>
                  </a:extLst>
                </a:gridCol>
                <a:gridCol w="992361">
                  <a:extLst>
                    <a:ext uri="{9D8B030D-6E8A-4147-A177-3AD203B41FA5}">
                      <a16:colId xmlns:a16="http://schemas.microsoft.com/office/drawing/2014/main" val="2670582145"/>
                    </a:ext>
                  </a:extLst>
                </a:gridCol>
              </a:tblGrid>
              <a:tr h="4169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Factor</a:t>
                      </a: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Treatment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Combination</a:t>
                      </a: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Replicate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49854"/>
                  </a:ext>
                </a:extLst>
              </a:tr>
              <a:tr h="416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endParaRPr lang="ko-KR" altLang="en-US" sz="1800" dirty="0"/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II</a:t>
                      </a:r>
                      <a:endParaRPr lang="ko-KR" altLang="en-US" sz="1800" dirty="0"/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III</a:t>
                      </a:r>
                      <a:endParaRPr lang="ko-KR" altLang="en-US" sz="1800" dirty="0"/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800" dirty="0"/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384404"/>
                  </a:ext>
                </a:extLst>
              </a:tr>
              <a:tr h="439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 low, B low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510266"/>
                  </a:ext>
                </a:extLst>
              </a:tr>
              <a:tr h="439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 high, B low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479127"/>
                  </a:ext>
                </a:extLst>
              </a:tr>
              <a:tr h="439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 low, B high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628411"/>
                  </a:ext>
                </a:extLst>
              </a:tr>
              <a:tr h="439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 high, B high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97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76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Single Replicate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08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Factor Effect Estimate and Sum of Squares with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=5730.94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>
                <a:blip r:embed="rId5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63FF51E-B3AC-4CC2-9BB6-52EE53AF47DF}"/>
              </a:ext>
            </a:extLst>
          </p:cNvPr>
          <p:cNvGraphicFramePr>
            <a:graphicFrameLocks noGrp="1"/>
          </p:cNvGraphicFramePr>
          <p:nvPr/>
        </p:nvGraphicFramePr>
        <p:xfrm>
          <a:off x="251522" y="1268760"/>
          <a:ext cx="4320478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29078746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8479984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584096661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731522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 Term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Effect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Estimate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Sum of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Squares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Percent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Contribution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8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21.625</a:t>
                      </a:r>
                      <a:endParaRPr lang="ko-KR" altLang="en-US" sz="16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1870.56</a:t>
                      </a:r>
                      <a:endParaRPr lang="ko-KR" altLang="en-US" sz="16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32.6397</a:t>
                      </a:r>
                      <a:endParaRPr lang="ko-KR" alt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79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3.125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39.0625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0.681608</a:t>
                      </a:r>
                      <a:endParaRPr lang="ko-KR" alt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74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9.875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390.062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6.80626</a:t>
                      </a:r>
                      <a:endParaRPr lang="ko-KR" alt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85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14.625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855.563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14.9288</a:t>
                      </a:r>
                      <a:endParaRPr lang="ko-KR" alt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99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AB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0.00109057</a:t>
                      </a:r>
                      <a:endParaRPr lang="ko-KR" alt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4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AC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-18.125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1314.06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22.9293</a:t>
                      </a:r>
                      <a:endParaRPr lang="ko-KR" alt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28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AD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16.625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1105.56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19.2911</a:t>
                      </a:r>
                      <a:endParaRPr lang="ko-KR" alt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37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BC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2.375</a:t>
                      </a:r>
                      <a:endParaRPr lang="ko-KR" altLang="en-US" sz="16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22.5625</a:t>
                      </a:r>
                      <a:endParaRPr lang="ko-KR" altLang="en-US" sz="16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0.393696</a:t>
                      </a:r>
                      <a:endParaRPr lang="ko-KR" alt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5390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1FF5328-530D-406B-A665-1C5E52C12659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268760"/>
          <a:ext cx="4320478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29078746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8479984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584096661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731522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 Term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Effect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Estimate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Sum of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Squares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Percent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Contribution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8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BD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-0.375</a:t>
                      </a:r>
                      <a:endParaRPr lang="ko-KR" altLang="en-US" sz="16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0.5625</a:t>
                      </a:r>
                      <a:endParaRPr lang="ko-KR" altLang="en-US" sz="16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0.00981515</a:t>
                      </a:r>
                      <a:endParaRPr lang="ko-KR" altLang="en-US" sz="16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79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CD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-1.125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5.0625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0.0883363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74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ABC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1.875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14.0625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0.245379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85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ABD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4.125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68.0625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1.18763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99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ACD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-1.625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10.5625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0.184307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4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BCD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-2.625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27.5625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0.480942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28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ABCD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1.375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7.5625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0.131959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37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53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00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Single Replicate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269875">
              <a:buFont typeface="Arial" panose="020B0604020202020204" pitchFamily="34" charset="0"/>
              <a:buChar char="•"/>
            </a:pPr>
            <a:r>
              <a:rPr lang="en-US" altLang="ko-KR" sz="1800" dirty="0"/>
              <a:t>Normal Probability Plot of the Effects</a:t>
            </a:r>
          </a:p>
          <a:p>
            <a:pPr marL="450850" indent="0">
              <a:buNone/>
            </a:pPr>
            <a:r>
              <a:rPr lang="en-US" altLang="ko-KR" sz="1800" dirty="0"/>
              <a:t>→  Large effects are far from the line (A, C, D, AC, AD)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C939A213-2A78-43BF-9503-CE6B1187CDF0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 r="3498" b="4365"/>
          <a:stretch/>
        </p:blipFill>
        <p:spPr bwMode="auto">
          <a:xfrm>
            <a:off x="2735796" y="1736095"/>
            <a:ext cx="3672408" cy="33858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1731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Single Replicate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08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Main Effect Plots and Interaction Plots</a:t>
                </a:r>
              </a:p>
              <a:p>
                <a:pPr marL="450850" indent="0">
                  <a:buNone/>
                </a:pPr>
                <a:r>
                  <a:rPr lang="en-US" altLang="ko-KR" sz="1800" dirty="0"/>
                  <a:t>→  A, C, D Main Effects and AC, AD Interaction Effects are significant</a:t>
                </a:r>
              </a:p>
              <a:p>
                <a:pPr marL="450850" indent="0">
                  <a:buNone/>
                </a:pPr>
                <a:endParaRPr lang="en-US" altLang="ko-KR" sz="1800" dirty="0"/>
              </a:p>
              <a:p>
                <a:pPr marL="450850" indent="0">
                  <a:buNone/>
                </a:pPr>
                <a:endParaRPr lang="en-US" altLang="ko-KR" sz="1800" dirty="0"/>
              </a:p>
              <a:p>
                <a:pPr marL="450850" indent="0">
                  <a:buNone/>
                </a:pPr>
                <a:endParaRPr lang="en-US" altLang="ko-KR" sz="1800" dirty="0"/>
              </a:p>
              <a:p>
                <a:pPr marL="450850" indent="0">
                  <a:buNone/>
                </a:pPr>
                <a:endParaRPr lang="en-US" altLang="ko-KR" sz="1800" dirty="0"/>
              </a:p>
              <a:p>
                <a:pPr marL="450850" indent="0">
                  <a:buNone/>
                </a:pPr>
                <a:endParaRPr lang="en-US" altLang="ko-KR" sz="1800" dirty="0"/>
              </a:p>
              <a:p>
                <a:pPr marL="450850" indent="0">
                  <a:buNone/>
                </a:pPr>
                <a:endParaRPr lang="en-US" altLang="ko-KR" sz="1800" dirty="0"/>
              </a:p>
              <a:p>
                <a:pPr marL="450850" indent="0">
                  <a:buNone/>
                </a:pPr>
                <a:endParaRPr lang="en-US" altLang="ko-KR" sz="1800" dirty="0"/>
              </a:p>
              <a:p>
                <a:pPr marL="450850" indent="0">
                  <a:buNone/>
                </a:pPr>
                <a:endParaRPr lang="en-US" altLang="ko-KR" sz="1800" dirty="0"/>
              </a:p>
              <a:p>
                <a:pPr marL="450850" indent="0">
                  <a:buNone/>
                </a:pPr>
                <a:endParaRPr lang="en-US" altLang="ko-KR" sz="1800" dirty="0"/>
              </a:p>
              <a:p>
                <a:pPr marL="450850" indent="0">
                  <a:buNone/>
                </a:pPr>
                <a:r>
                  <a:rPr lang="en-US" altLang="ko-KR" sz="1800" dirty="0"/>
                  <a:t>→  </a:t>
                </a:r>
                <a:r>
                  <a:rPr lang="en-US" altLang="ko-KR" sz="1800" i="1" dirty="0"/>
                  <a:t>B</a:t>
                </a:r>
                <a:r>
                  <a:rPr lang="en-US" altLang="ko-KR" sz="1800" dirty="0"/>
                  <a:t> (Pressure) is not significant and all interaction involving </a:t>
                </a:r>
                <a:r>
                  <a:rPr lang="en-US" altLang="ko-KR" sz="1800" i="1" dirty="0"/>
                  <a:t>B</a:t>
                </a:r>
                <a:r>
                  <a:rPr lang="en-US" altLang="ko-KR" sz="1800" dirty="0"/>
                  <a:t> are negligible</a:t>
                </a:r>
              </a:p>
              <a:p>
                <a:pPr marL="720725" indent="0">
                  <a:buNone/>
                </a:pPr>
                <a:r>
                  <a:rPr lang="en-US" altLang="ko-KR" sz="1800" dirty="0"/>
                  <a:t>→  Discard B from experiment: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00" dirty="0"/>
                  <a:t> Factorial in A, C and D with 2 replicates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>
                <a:blip r:embed="rId5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dae8e_fig_06_12">
            <a:extLst>
              <a:ext uri="{FF2B5EF4-FFF2-40B4-BE49-F238E27FC236}">
                <a16:creationId xmlns:a16="http://schemas.microsoft.com/office/drawing/2014/main" id="{3BA7FF3B-3FE0-48D2-999B-3E3AF0C4D883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t="749" r="2282" b="6268"/>
          <a:stretch/>
        </p:blipFill>
        <p:spPr bwMode="auto">
          <a:xfrm>
            <a:off x="2443227" y="1628800"/>
            <a:ext cx="4257545" cy="3300360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771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Single Replicate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269875">
              <a:buFont typeface="Arial" panose="020B0604020202020204" pitchFamily="34" charset="0"/>
              <a:buChar char="•"/>
            </a:pPr>
            <a:r>
              <a:rPr lang="en-US" altLang="ko-KR" sz="1800" dirty="0"/>
              <a:t>Analysis of Variance in A, C, and D</a:t>
            </a:r>
          </a:p>
          <a:p>
            <a:pPr marL="180975" indent="0">
              <a:buNone/>
            </a:pPr>
            <a:endParaRPr lang="en-US" altLang="ko-K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9DAB630E-82E4-4105-8D18-E6F47D59D56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7543" y="1268760"/>
              <a:ext cx="8208913" cy="4330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978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404987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404987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404987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404987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404987">
                      <a:extLst>
                        <a:ext uri="{9D8B030D-6E8A-4147-A177-3AD203B41FA5}">
                          <a16:colId xmlns:a16="http://schemas.microsoft.com/office/drawing/2014/main" val="1776254379"/>
                        </a:ext>
                      </a:extLst>
                    </a:gridCol>
                  </a:tblGrid>
                  <a:tr h="56901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1870.56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1870.56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83.36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390.06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390.06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17.38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983212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855.56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855.56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38.13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AC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1314.06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1314.06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58.56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3937416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1105.56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1105.56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49.27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6515785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CD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058609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ACD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2087791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179.52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22.44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5730.94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9DAB630E-82E4-4105-8D18-E6F47D59D5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7666756"/>
                  </p:ext>
                </p:extLst>
              </p:nvPr>
            </p:nvGraphicFramePr>
            <p:xfrm>
              <a:off x="467543" y="1268760"/>
              <a:ext cx="8208913" cy="4330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978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404987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404987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404987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404987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404987">
                      <a:extLst>
                        <a:ext uri="{9D8B030D-6E8A-4147-A177-3AD203B41FA5}">
                          <a16:colId xmlns:a16="http://schemas.microsoft.com/office/drawing/2014/main" val="1776254379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5652" t="-5263" r="-102174" b="-65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1870.56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1870.56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83.36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390.06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390.06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17.38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983212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855.56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855.56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38.13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AC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1314.06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1314.06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58.56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3937416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1105.56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1105.56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49.27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6515785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CD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058609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ACD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2087791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179.52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22.44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168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5730.94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9985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Single Replicate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08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Diagnostic Checking</a:t>
                </a:r>
              </a:p>
              <a:p>
                <a:pPr marL="806450" indent="-355600">
                  <a:buAutoNum type="romanLcParenR"/>
                  <a:tabLst>
                    <a:tab pos="180975" algn="l"/>
                    <a:tab pos="541338" algn="l"/>
                    <a:tab pos="631825" algn="l"/>
                    <a:tab pos="1519238" algn="l"/>
                  </a:tabLst>
                </a:pPr>
                <a:r>
                  <a:rPr lang="en-US" altLang="ko-KR" sz="1800" dirty="0"/>
                  <a:t>Significant Effects:  A = 21.625, C = 9.875, D = 14.625, AC = -18.125, AD = 16.625</a:t>
                </a:r>
              </a:p>
              <a:p>
                <a:pPr marL="623888" indent="0">
                  <a:buNone/>
                  <a:tabLst>
                    <a:tab pos="180975" algn="l"/>
                    <a:tab pos="623888" algn="l"/>
                    <a:tab pos="631825" algn="l"/>
                    <a:tab pos="1519238" algn="l"/>
                  </a:tabLst>
                </a:pPr>
                <a:r>
                  <a:rPr lang="en-US" altLang="ko-KR" sz="1800" dirty="0"/>
                  <a:t>→  Regression Model</a:t>
                </a:r>
              </a:p>
              <a:p>
                <a:pPr marL="806450" indent="0">
                  <a:buNone/>
                  <a:tabLst>
                    <a:tab pos="180975" algn="l"/>
                    <a:tab pos="541338" algn="l"/>
                    <a:tab pos="1255713" algn="l"/>
                    <a:tab pos="1519238" algn="l"/>
                  </a:tabLst>
                </a:pPr>
                <a:r>
                  <a:rPr lang="en-US" altLang="ko-KR" sz="1600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=70.06+</m:t>
                    </m:r>
                    <m:d>
                      <m:d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21.625</m:t>
                            </m:r>
                          </m:num>
                          <m:den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9.875</m:t>
                            </m:r>
                          </m:num>
                          <m:den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14.625</m:t>
                            </m:r>
                          </m:num>
                          <m:den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18.125</m:t>
                            </m:r>
                          </m:num>
                          <m:den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16.625</m:t>
                            </m:r>
                          </m:num>
                          <m:den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marL="806450" indent="0">
                  <a:buNone/>
                  <a:tabLst>
                    <a:tab pos="180975" algn="l"/>
                    <a:tab pos="541338" algn="l"/>
                    <a:tab pos="1255713" algn="l"/>
                    <a:tab pos="1519238" algn="l"/>
                  </a:tabLst>
                </a:pPr>
                <a:endParaRPr lang="en-US" altLang="ko-KR" sz="500" dirty="0"/>
              </a:p>
              <a:p>
                <a:pPr marL="806450" indent="-355600">
                  <a:buAutoNum type="romanLcParenR" startAt="2"/>
                  <a:tabLst>
                    <a:tab pos="450850" algn="l"/>
                  </a:tabLst>
                </a:pPr>
                <a:r>
                  <a:rPr lang="en-US" altLang="ko-KR" sz="1800" dirty="0"/>
                  <a:t>Normal Probability Plot of Residuals</a:t>
                </a:r>
              </a:p>
              <a:p>
                <a:pPr marL="450850" indent="0">
                  <a:buNone/>
                  <a:tabLst>
                    <a:tab pos="450850" algn="l"/>
                  </a:tabLst>
                </a:pPr>
                <a:endParaRPr lang="en-US" altLang="ko-KR" sz="500" dirty="0"/>
              </a:p>
              <a:p>
                <a:pPr marL="806450" indent="-357188">
                  <a:buAutoNum type="romanLcParenR" startAt="3"/>
                  <a:tabLst>
                    <a:tab pos="450850" algn="l"/>
                  </a:tabLst>
                </a:pPr>
                <a:r>
                  <a:rPr lang="en-US" altLang="ko-KR" sz="1800" dirty="0"/>
                  <a:t>Contour Plots of Filtration Rate</a:t>
                </a:r>
              </a:p>
              <a:p>
                <a:pPr marL="180975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>
                <a:blip r:embed="rId5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>
            <a:extLst>
              <a:ext uri="{FF2B5EF4-FFF2-40B4-BE49-F238E27FC236}">
                <a16:creationId xmlns:a16="http://schemas.microsoft.com/office/drawing/2014/main" id="{17B651D1-9C72-4887-9759-8853272EB884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2919" r="5274" b="13160"/>
          <a:stretch/>
        </p:blipFill>
        <p:spPr bwMode="auto">
          <a:xfrm>
            <a:off x="1935310" y="3573016"/>
            <a:ext cx="5273379" cy="24482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218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Estimation of Factor Effects</a:t>
                </a:r>
              </a:p>
              <a:p>
                <a:pPr marL="714375" indent="-266700">
                  <a:buAutoNum type="romanLcParenR"/>
                  <a:tabLst>
                    <a:tab pos="0" algn="l"/>
                    <a:tab pos="90488" algn="l"/>
                    <a:tab pos="269875" algn="l"/>
                    <a:tab pos="450850" algn="l"/>
                  </a:tabLst>
                </a:pPr>
                <a:r>
                  <a:rPr lang="en-US" altLang="ko-KR" sz="1800" dirty="0"/>
                  <a:t>Main effect of factor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sz="1800" dirty="0"/>
              </a:p>
              <a:p>
                <a:pPr marL="628650" indent="0">
                  <a:buNone/>
                  <a:tabLst>
                    <a:tab pos="0" algn="l"/>
                    <a:tab pos="90488" algn="l"/>
                    <a:tab pos="269875" algn="l"/>
                    <a:tab pos="628650" algn="l"/>
                    <a:tab pos="714375" algn="l"/>
                    <a:tab pos="895350" algn="l"/>
                  </a:tabLst>
                </a:pP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−[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])/(2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447675" indent="0">
                  <a:buNone/>
                  <a:tabLst>
                    <a:tab pos="0" algn="l"/>
                    <a:tab pos="90488" algn="l"/>
                    <a:tab pos="269875" algn="l"/>
                    <a:tab pos="450850" algn="l"/>
                  </a:tabLst>
                </a:pPr>
                <a:r>
                  <a:rPr lang="en-US" altLang="ko-KR" sz="1800" dirty="0"/>
                  <a:t>ii)  Main effect of factor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sz="1800" dirty="0"/>
              </a:p>
              <a:p>
                <a:pPr marL="628650" indent="0">
                  <a:buNone/>
                  <a:tabLst>
                    <a:tab pos="0" algn="l"/>
                    <a:tab pos="90488" algn="l"/>
                    <a:tab pos="269875" algn="l"/>
                    <a:tab pos="628650" algn="l"/>
                    <a:tab pos="714375" algn="l"/>
                    <a:tab pos="895350" algn="l"/>
                  </a:tabLst>
                </a:pP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])/(2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447675" indent="0">
                  <a:buNone/>
                  <a:tabLst>
                    <a:tab pos="0" algn="l"/>
                    <a:tab pos="90488" algn="l"/>
                    <a:tab pos="269875" algn="l"/>
                    <a:tab pos="450850" algn="l"/>
                  </a:tabLst>
                </a:pPr>
                <a:r>
                  <a:rPr lang="en-US" altLang="ko-KR" sz="1800" dirty="0"/>
                  <a:t>iii) Interaction effect of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sz="1800" dirty="0"/>
              </a:p>
              <a:p>
                <a:pPr marL="628650" indent="0">
                  <a:buNone/>
                  <a:tabLst>
                    <a:tab pos="0" algn="l"/>
                    <a:tab pos="90488" algn="l"/>
                    <a:tab pos="269875" algn="l"/>
                    <a:tab pos="628650" algn="l"/>
                    <a:tab pos="714375" algn="l"/>
                    <a:tab pos="895350" algn="l"/>
                  </a:tabLst>
                </a:pP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])/(2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450850" indent="0">
                  <a:buNone/>
                  <a:tabLst>
                    <a:tab pos="0" algn="l"/>
                    <a:tab pos="90488" algn="l"/>
                    <a:tab pos="269875" algn="l"/>
                    <a:tab pos="450850" algn="l"/>
                  </a:tabLst>
                </a:pPr>
                <a:endParaRPr lang="en-US" altLang="ko-KR" sz="1800" dirty="0"/>
              </a:p>
              <a:p>
                <a:pPr marL="180975" indent="0">
                  <a:buNone/>
                  <a:tabLst>
                    <a:tab pos="0" algn="l"/>
                    <a:tab pos="90488" algn="l"/>
                    <a:tab pos="269875" algn="l"/>
                    <a:tab pos="450850" algn="l"/>
                  </a:tabLst>
                </a:pPr>
                <a:r>
                  <a:rPr lang="en-US" altLang="ko-KR" sz="1800" dirty="0"/>
                  <a:t>→  The effect estimates are: </a:t>
                </a:r>
                <a:r>
                  <a:rPr lang="en-US" altLang="ko-KR" sz="1800" i="1" dirty="0"/>
                  <a:t>A</a:t>
                </a:r>
                <a:r>
                  <a:rPr lang="en-US" altLang="ko-KR" sz="1800" dirty="0"/>
                  <a:t> = 8.33,  </a:t>
                </a:r>
                <a:r>
                  <a:rPr lang="en-US" altLang="ko-KR" sz="1800" i="1" dirty="0"/>
                  <a:t>B</a:t>
                </a:r>
                <a:r>
                  <a:rPr lang="en-US" altLang="ko-KR" sz="1800" dirty="0"/>
                  <a:t> = -5.00,  </a:t>
                </a:r>
                <a:r>
                  <a:rPr lang="en-US" altLang="ko-KR" sz="1800" i="1" dirty="0"/>
                  <a:t>AB</a:t>
                </a:r>
                <a:r>
                  <a:rPr lang="en-US" altLang="ko-KR" sz="1800" dirty="0"/>
                  <a:t> = 1.67</a:t>
                </a:r>
              </a:p>
              <a:p>
                <a:pPr marL="180975" indent="0">
                  <a:buNone/>
                  <a:tabLst>
                    <a:tab pos="0" algn="l"/>
                    <a:tab pos="90488" algn="l"/>
                    <a:tab pos="269875" algn="l"/>
                    <a:tab pos="450850" algn="l"/>
                  </a:tabLst>
                </a:pPr>
                <a:r>
                  <a:rPr lang="en-US" altLang="ko-KR" sz="1800" dirty="0"/>
                  <a:t>→  Factor effects (</a:t>
                </a:r>
                <a:r>
                  <a:rPr lang="en-US" altLang="ko-KR" sz="1800" i="1" dirty="0"/>
                  <a:t>A</a:t>
                </a:r>
                <a:r>
                  <a:rPr lang="en-US" altLang="ko-KR" sz="1800" dirty="0"/>
                  <a:t>,</a:t>
                </a:r>
                <a:r>
                  <a:rPr lang="en-US" altLang="ko-KR" sz="1800" i="1" dirty="0"/>
                  <a:t> B</a:t>
                </a:r>
                <a:r>
                  <a:rPr lang="en-US" altLang="ko-KR" sz="1800" dirty="0"/>
                  <a:t>,</a:t>
                </a:r>
                <a:r>
                  <a:rPr lang="en-US" altLang="ko-KR" sz="1800" i="1" dirty="0"/>
                  <a:t> AB</a:t>
                </a:r>
                <a:r>
                  <a:rPr lang="en-US" altLang="ko-KR" sz="1800" dirty="0"/>
                  <a:t>) can be represented as a form of </a:t>
                </a:r>
                <a:r>
                  <a:rPr lang="en-US" altLang="ko-KR" sz="1800" b="1" i="1" dirty="0"/>
                  <a:t>orthogonal contrasts</a:t>
                </a:r>
              </a:p>
              <a:p>
                <a:pPr marL="542925" indent="0">
                  <a:buNone/>
                  <a:tabLst>
                    <a:tab pos="0" algn="l"/>
                    <a:tab pos="90488" algn="l"/>
                    <a:tab pos="269875" algn="l"/>
                    <a:tab pos="450850" algn="l"/>
                  </a:tabLst>
                </a:pPr>
                <a:r>
                  <a:rPr lang="en-US" altLang="ko-KR" sz="1800" dirty="0"/>
                  <a:t>←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𝐶𝑜𝑛𝑡𝑟𝑎𝑠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ab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−(1)</m:t>
                    </m:r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𝐶𝑜𝑛𝑡𝑟𝑎𝑠</m:t>
                        </m:r>
                        <m:sSub>
                          <m:sSub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1800" dirty="0"/>
                  <a:t>  with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𝐶𝑜𝑛𝑡𝑟𝑎𝑠</m:t>
                            </m:r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/(4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690563" indent="-514350">
                  <a:buAutoNum type="romanLcParenR"/>
                </a:pPr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5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7EDFFE6-016F-4BC8-B5B0-2C13949DC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750169"/>
            <a:ext cx="3644376" cy="3110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08304" y="3311115"/>
            <a:ext cx="36004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0152" y="1844824"/>
            <a:ext cx="36004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4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ANOVA Table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Fitted regression model</a:t>
                </a:r>
              </a:p>
              <a:p>
                <a:pPr marL="176213" indent="0">
                  <a:buNone/>
                </a:pPr>
                <a:r>
                  <a:rPr lang="en-US" altLang="ko-KR" sz="1800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=27.5+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8.33/2</m:t>
                        </m:r>
                      </m:e>
                    </m:d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5.00/2</m:t>
                        </m:r>
                      </m:e>
                    </m:d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450850" indent="0">
                  <a:buNone/>
                  <a:tabLst>
                    <a:tab pos="0" algn="l"/>
                    <a:tab pos="90488" algn="l"/>
                    <a:tab pos="269875" algn="l"/>
                    <a:tab pos="450850" algn="l"/>
                  </a:tabLst>
                </a:pPr>
                <a:r>
                  <a:rPr lang="en-US" altLang="ko-KR" sz="1800" dirty="0"/>
                  <a:t>→ Note that the regression coefficient is (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effect estimate/2</a:t>
                </a:r>
                <a:r>
                  <a:rPr lang="en-US" altLang="ko-KR" sz="1800" dirty="0"/>
                  <a:t>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5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6337C3F-779C-445C-9449-8A9BB3338B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1435" y="1268760"/>
              <a:ext cx="7848874" cy="261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2049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343365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343365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343365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343365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343365">
                      <a:extLst>
                        <a:ext uri="{9D8B030D-6E8A-4147-A177-3AD203B41FA5}">
                          <a16:colId xmlns:a16="http://schemas.microsoft.com/office/drawing/2014/main" val="1776254379"/>
                        </a:ext>
                      </a:extLst>
                    </a:gridCol>
                  </a:tblGrid>
                  <a:tr h="48260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40753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208.33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208.33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53.15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40753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75.00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75.00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19.13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0.0024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983212"/>
                      </a:ext>
                    </a:extLst>
                  </a:tr>
                  <a:tr h="40753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AB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2.13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0.1826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4075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31.34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3.92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075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323.00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6337C3F-779C-445C-9449-8A9BB3338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7970231"/>
                  </p:ext>
                </p:extLst>
              </p:nvPr>
            </p:nvGraphicFramePr>
            <p:xfrm>
              <a:off x="651435" y="1268760"/>
              <a:ext cx="7848874" cy="261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204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4770112"/>
                        </a:ext>
                      </a:extLst>
                    </a:gridCol>
                    <a:gridCol w="134336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76424967"/>
                        </a:ext>
                      </a:extLst>
                    </a:gridCol>
                    <a:gridCol w="134336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22426627"/>
                        </a:ext>
                      </a:extLst>
                    </a:gridCol>
                    <a:gridCol w="134336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93453622"/>
                        </a:ext>
                      </a:extLst>
                    </a:gridCol>
                    <a:gridCol w="134336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31363351"/>
                        </a:ext>
                      </a:extLst>
                    </a:gridCol>
                    <a:gridCol w="134336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776254379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385455" t="-5263" r="-102727" b="-35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632820"/>
                      </a:ext>
                    </a:extLst>
                  </a:tr>
                  <a:tr h="40753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208.33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208.33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53.15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0250636"/>
                      </a:ext>
                    </a:extLst>
                  </a:tr>
                  <a:tr h="40753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75.00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75.00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19.13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0.0024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37983212"/>
                      </a:ext>
                    </a:extLst>
                  </a:tr>
                  <a:tr h="40753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AB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2.13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0.1826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41092431"/>
                      </a:ext>
                    </a:extLst>
                  </a:tr>
                  <a:tr h="4075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31.34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3.92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76547110"/>
                      </a:ext>
                    </a:extLst>
                  </a:tr>
                  <a:tr h="4075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323.00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49966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286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Response Surface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176213" indent="274638">
              <a:buNone/>
            </a:pPr>
            <a:r>
              <a:rPr lang="en-US" altLang="ko-KR" sz="1800" dirty="0"/>
              <a:t>→  No interaction term is included: Response surface is a plane</a:t>
            </a:r>
          </a:p>
          <a:p>
            <a:pPr marL="176213" indent="274638">
              <a:buNone/>
            </a:pPr>
            <a:r>
              <a:rPr lang="en-US" altLang="ko-KR" sz="1800" dirty="0"/>
              <a:t>→  Yield increases as reactant concentration increases and catalyst decreases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E1694C-74E0-4ABF-8A50-DCB5FA20E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446" y="1196753"/>
            <a:ext cx="61031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7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924944"/>
            <a:ext cx="856895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Chapter 6. Two-Level Factorial Experiments (Part 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925" y="58997"/>
            <a:ext cx="9001571" cy="4175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9pPr>
          </a:lstStyle>
          <a:p>
            <a:r>
              <a:rPr lang="en-US" dirty="0"/>
              <a:t>Contents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247101-D42A-4021-83D5-95ACC35CB1F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1772981"/>
                <a:ext cx="9136212" cy="16560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The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400" dirty="0"/>
                  <a:t> Factorial Design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  <a:tabLst>
                    <a:tab pos="450850" algn="l"/>
                  </a:tabLst>
                </a:pPr>
                <a:r>
                  <a:rPr lang="en-US" altLang="ko-KR" sz="1800" dirty="0"/>
                  <a:t>The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00" dirty="0"/>
                  <a:t> Factorial Design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  <a:tabLst>
                    <a:tab pos="450850" algn="l"/>
                  </a:tabLst>
                </a:pPr>
                <a:r>
                  <a:rPr lang="en-US" altLang="ko-KR" sz="1800" dirty="0"/>
                  <a:t>Determining the contrast for effect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  <a:tabLst>
                    <a:tab pos="450850" algn="l"/>
                  </a:tabLst>
                </a:pPr>
                <a:r>
                  <a:rPr lang="en-US" altLang="ko-KR" sz="1800" dirty="0"/>
                  <a:t>Estimate and Sum of Squares for the effect</a:t>
                </a:r>
              </a:p>
              <a:p>
                <a:pPr marL="0" indent="0">
                  <a:buNone/>
                </a:pPr>
                <a:endParaRPr lang="en-US" altLang="ko-KR" sz="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247101-D42A-4021-83D5-95ACC35C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1772981"/>
                <a:ext cx="9136212" cy="1656012"/>
              </a:xfrm>
              <a:prstGeom prst="rect">
                <a:avLst/>
              </a:prstGeom>
              <a:blipFill>
                <a:blip r:embed="rId4"/>
                <a:stretch>
                  <a:fillRect b="-84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4AA61D6-FE75-4077-A93C-72C87F8196B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3645181"/>
                <a:ext cx="9136212" cy="12958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A Single Replicate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400" dirty="0"/>
                  <a:t> Design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 Single Replicate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00" dirty="0"/>
                  <a:t> Design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Example 6.2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4AA61D6-FE75-4077-A93C-72C87F81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3645181"/>
                <a:ext cx="9136212" cy="1295809"/>
              </a:xfrm>
              <a:prstGeom prst="rect">
                <a:avLst/>
              </a:prstGeom>
              <a:blipFill>
                <a:blip r:embed="rId5"/>
                <a:stretch>
                  <a:fillRect b="-79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C64A9C9-2D27-4FE0-A40A-A6C27660DD2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7"/>
                <a:ext cx="9136212" cy="864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Design</m:t>
                    </m:r>
                  </m:oMath>
                </a14:m>
                <a:r>
                  <a:rPr lang="en-US" altLang="ko-KR" sz="2400" dirty="0"/>
                  <a:t> </a:t>
                </a:r>
              </a:p>
              <a:p>
                <a:pPr marL="44926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Example 6.1 : The Plasma Etch Experiment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C64A9C9-2D27-4FE0-A40A-A6C27660D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7"/>
                <a:ext cx="9136212" cy="864096"/>
              </a:xfrm>
              <a:prstGeom prst="rect">
                <a:avLst/>
              </a:prstGeom>
              <a:blipFill>
                <a:blip r:embed="rId6"/>
                <a:stretch>
                  <a:fillRect t="-709" b="-156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2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Example 6.1 : The Plasma Etch Experiment 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dirty="0"/>
                  <a:t> Etch Rate)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176213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>
                <a:blip r:embed="rId5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09E64828-EBD4-44AC-BCFC-BBDB9A1AFE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8144188"/>
                  </p:ext>
                </p:extLst>
              </p:nvPr>
            </p:nvGraphicFramePr>
            <p:xfrm>
              <a:off x="251523" y="1412776"/>
              <a:ext cx="8640958" cy="4320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60">
                      <a:extLst>
                        <a:ext uri="{9D8B030D-6E8A-4147-A177-3AD203B41FA5}">
                          <a16:colId xmlns:a16="http://schemas.microsoft.com/office/drawing/2014/main" val="2209246937"/>
                        </a:ext>
                      </a:extLst>
                    </a:gridCol>
                    <a:gridCol w="540060">
                      <a:extLst>
                        <a:ext uri="{9D8B030D-6E8A-4147-A177-3AD203B41FA5}">
                          <a16:colId xmlns:a16="http://schemas.microsoft.com/office/drawing/2014/main" val="3071336659"/>
                        </a:ext>
                      </a:extLst>
                    </a:gridCol>
                    <a:gridCol w="540060">
                      <a:extLst>
                        <a:ext uri="{9D8B030D-6E8A-4147-A177-3AD203B41FA5}">
                          <a16:colId xmlns:a16="http://schemas.microsoft.com/office/drawing/2014/main" val="2796425802"/>
                        </a:ext>
                      </a:extLst>
                    </a:gridCol>
                    <a:gridCol w="540060">
                      <a:extLst>
                        <a:ext uri="{9D8B030D-6E8A-4147-A177-3AD203B41FA5}">
                          <a16:colId xmlns:a16="http://schemas.microsoft.com/office/drawing/2014/main" val="2019243628"/>
                        </a:ext>
                      </a:extLst>
                    </a:gridCol>
                    <a:gridCol w="1200132">
                      <a:extLst>
                        <a:ext uri="{9D8B030D-6E8A-4147-A177-3AD203B41FA5}">
                          <a16:colId xmlns:a16="http://schemas.microsoft.com/office/drawing/2014/main" val="3639956388"/>
                        </a:ext>
                      </a:extLst>
                    </a:gridCol>
                    <a:gridCol w="1200132">
                      <a:extLst>
                        <a:ext uri="{9D8B030D-6E8A-4147-A177-3AD203B41FA5}">
                          <a16:colId xmlns:a16="http://schemas.microsoft.com/office/drawing/2014/main" val="2262970758"/>
                        </a:ext>
                      </a:extLst>
                    </a:gridCol>
                    <a:gridCol w="1200132">
                      <a:extLst>
                        <a:ext uri="{9D8B030D-6E8A-4147-A177-3AD203B41FA5}">
                          <a16:colId xmlns:a16="http://schemas.microsoft.com/office/drawing/2014/main" val="2670582145"/>
                        </a:ext>
                      </a:extLst>
                    </a:gridCol>
                    <a:gridCol w="1296142">
                      <a:extLst>
                        <a:ext uri="{9D8B030D-6E8A-4147-A177-3AD203B41FA5}">
                          <a16:colId xmlns:a16="http://schemas.microsoft.com/office/drawing/2014/main" val="1012091152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649726085"/>
                        </a:ext>
                      </a:extLst>
                    </a:gridCol>
                    <a:gridCol w="1008116">
                      <a:extLst>
                        <a:ext uri="{9D8B030D-6E8A-4147-A177-3AD203B41FA5}">
                          <a16:colId xmlns:a16="http://schemas.microsoft.com/office/drawing/2014/main" val="814911675"/>
                        </a:ext>
                      </a:extLst>
                    </a:gridCol>
                  </a:tblGrid>
                  <a:tr h="41445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Coded Factors</a:t>
                          </a: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Replicate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Factor Levels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049854"/>
                      </a:ext>
                    </a:extLst>
                  </a:tr>
                  <a:tr h="41445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Run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Replicate 1</a:t>
                          </a:r>
                          <a:endParaRPr lang="ko-KR" altLang="en-US" sz="1600" dirty="0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Replicate 2</a:t>
                          </a:r>
                          <a:endParaRPr lang="ko-KR" altLang="en-US" sz="1600" dirty="0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600" dirty="0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Low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ko-KR" sz="1600" dirty="0"/>
                            <a:t>)</a:t>
                          </a:r>
                          <a:endParaRPr lang="ko-KR" altLang="en-US" sz="1600" dirty="0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High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ko-KR" sz="1600" dirty="0"/>
                            <a:t>)</a:t>
                          </a:r>
                          <a:endParaRPr lang="ko-KR" altLang="en-US" sz="1600" dirty="0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2384404"/>
                      </a:ext>
                    </a:extLst>
                  </a:tr>
                  <a:tr h="4364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604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(1) = 1154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 (Gap)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0.80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1.20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510266"/>
                      </a:ext>
                    </a:extLst>
                  </a:tr>
                  <a:tr h="4364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 = 1319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ko-K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ko-K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flow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272245"/>
                      </a:ext>
                    </a:extLst>
                  </a:tr>
                  <a:tr h="4364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 = 1234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C (Power)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395421"/>
                      </a:ext>
                    </a:extLst>
                  </a:tr>
                  <a:tr h="4364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642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635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ab = 1277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8439659"/>
                      </a:ext>
                    </a:extLst>
                  </a:tr>
                  <a:tr h="4364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1037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c = 2089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758580"/>
                      </a:ext>
                    </a:extLst>
                  </a:tr>
                  <a:tr h="4364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749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868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ac = 1617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479127"/>
                      </a:ext>
                    </a:extLst>
                  </a:tr>
                  <a:tr h="4364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1063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err="1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= 2138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628411"/>
                      </a:ext>
                    </a:extLst>
                  </a:tr>
                  <a:tr h="4364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729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err="1">
                              <a:solidFill>
                                <a:schemeClr val="tx1"/>
                              </a:solidFill>
                            </a:rPr>
                            <a:t>abc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= 1589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975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09E64828-EBD4-44AC-BCFC-BBDB9A1AFE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8144188"/>
                  </p:ext>
                </p:extLst>
              </p:nvPr>
            </p:nvGraphicFramePr>
            <p:xfrm>
              <a:off x="251523" y="1412776"/>
              <a:ext cx="8640958" cy="4320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60">
                      <a:extLst>
                        <a:ext uri="{9D8B030D-6E8A-4147-A177-3AD203B41FA5}">
                          <a16:colId xmlns:a16="http://schemas.microsoft.com/office/drawing/2014/main" val="2209246937"/>
                        </a:ext>
                      </a:extLst>
                    </a:gridCol>
                    <a:gridCol w="540060">
                      <a:extLst>
                        <a:ext uri="{9D8B030D-6E8A-4147-A177-3AD203B41FA5}">
                          <a16:colId xmlns:a16="http://schemas.microsoft.com/office/drawing/2014/main" val="3071336659"/>
                        </a:ext>
                      </a:extLst>
                    </a:gridCol>
                    <a:gridCol w="540060">
                      <a:extLst>
                        <a:ext uri="{9D8B030D-6E8A-4147-A177-3AD203B41FA5}">
                          <a16:colId xmlns:a16="http://schemas.microsoft.com/office/drawing/2014/main" val="2796425802"/>
                        </a:ext>
                      </a:extLst>
                    </a:gridCol>
                    <a:gridCol w="540060">
                      <a:extLst>
                        <a:ext uri="{9D8B030D-6E8A-4147-A177-3AD203B41FA5}">
                          <a16:colId xmlns:a16="http://schemas.microsoft.com/office/drawing/2014/main" val="2019243628"/>
                        </a:ext>
                      </a:extLst>
                    </a:gridCol>
                    <a:gridCol w="1200132">
                      <a:extLst>
                        <a:ext uri="{9D8B030D-6E8A-4147-A177-3AD203B41FA5}">
                          <a16:colId xmlns:a16="http://schemas.microsoft.com/office/drawing/2014/main" val="3639956388"/>
                        </a:ext>
                      </a:extLst>
                    </a:gridCol>
                    <a:gridCol w="1200132">
                      <a:extLst>
                        <a:ext uri="{9D8B030D-6E8A-4147-A177-3AD203B41FA5}">
                          <a16:colId xmlns:a16="http://schemas.microsoft.com/office/drawing/2014/main" val="2262970758"/>
                        </a:ext>
                      </a:extLst>
                    </a:gridCol>
                    <a:gridCol w="1200132">
                      <a:extLst>
                        <a:ext uri="{9D8B030D-6E8A-4147-A177-3AD203B41FA5}">
                          <a16:colId xmlns:a16="http://schemas.microsoft.com/office/drawing/2014/main" val="2670582145"/>
                        </a:ext>
                      </a:extLst>
                    </a:gridCol>
                    <a:gridCol w="1296142">
                      <a:extLst>
                        <a:ext uri="{9D8B030D-6E8A-4147-A177-3AD203B41FA5}">
                          <a16:colId xmlns:a16="http://schemas.microsoft.com/office/drawing/2014/main" val="1012091152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649726085"/>
                        </a:ext>
                      </a:extLst>
                    </a:gridCol>
                    <a:gridCol w="1008116">
                      <a:extLst>
                        <a:ext uri="{9D8B030D-6E8A-4147-A177-3AD203B41FA5}">
                          <a16:colId xmlns:a16="http://schemas.microsoft.com/office/drawing/2014/main" val="814911675"/>
                        </a:ext>
                      </a:extLst>
                    </a:gridCol>
                  </a:tblGrid>
                  <a:tr h="41445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Coded Factors</a:t>
                          </a: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Replicate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Factor Levels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049854"/>
                      </a:ext>
                    </a:extLst>
                  </a:tr>
                  <a:tr h="41445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Run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Replicate 1</a:t>
                          </a:r>
                          <a:endParaRPr lang="ko-KR" altLang="en-US" sz="1600" dirty="0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Replicate 2</a:t>
                          </a:r>
                          <a:endParaRPr lang="ko-KR" altLang="en-US" sz="1600" dirty="0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600" dirty="0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6818" t="-105882" r="-55195" b="-85147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759394" t="-105882" r="-3030" b="-85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2384404"/>
                      </a:ext>
                    </a:extLst>
                  </a:tr>
                  <a:tr h="4364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1136" t="-194444" r="-1415909" b="-7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8876" t="-194444" r="-1300000" b="-7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8876" t="-194444" r="-1200000" b="-7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604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(1) = 1154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 (Gap)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0.80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1.20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510266"/>
                      </a:ext>
                    </a:extLst>
                  </a:tr>
                  <a:tr h="4364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1136" t="-294444" r="-1415909" b="-6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8876" t="-294444" r="-1300000" b="-6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8876" t="-294444" r="-1200000" b="-6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 = 1319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43662" t="-294444" r="-124413" b="-6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272245"/>
                      </a:ext>
                    </a:extLst>
                  </a:tr>
                  <a:tr h="4364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1136" t="-400000" r="-1415909" b="-5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8876" t="-400000" r="-1300000" b="-5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8876" t="-400000" r="-1200000" b="-5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 = 1234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C (Power)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395421"/>
                      </a:ext>
                    </a:extLst>
                  </a:tr>
                  <a:tr h="4364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1136" t="-493056" r="-1415909" b="-4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8876" t="-493056" r="-1300000" b="-4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8876" t="-493056" r="-1200000" b="-4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642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635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ab = 1277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8439659"/>
                      </a:ext>
                    </a:extLst>
                  </a:tr>
                  <a:tr h="4364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1136" t="-593056" r="-1415909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8876" t="-593056" r="-1300000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8876" t="-593056" r="-1200000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1037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c = 2089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758580"/>
                      </a:ext>
                    </a:extLst>
                  </a:tr>
                  <a:tr h="4364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1136" t="-693056" r="-1415909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8876" t="-693056" r="-1300000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8876" t="-693056" r="-1200000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749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868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ac = 1617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479127"/>
                      </a:ext>
                    </a:extLst>
                  </a:tr>
                  <a:tr h="4364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1136" t="-804225" r="-1415909" b="-1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8876" t="-804225" r="-1300000" b="-1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8876" t="-804225" r="-1200000" b="-1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1063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err="1">
                              <a:solidFill>
                                <a:schemeClr val="tx1"/>
                              </a:solidFill>
                            </a:rPr>
                            <a:t>bc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= 2138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628411"/>
                      </a:ext>
                    </a:extLst>
                  </a:tr>
                  <a:tr h="4364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1136" t="-891667" r="-1415909" b="-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8876" t="-891667" r="-1300000" b="-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8876" t="-891667" r="-1200000" b="-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729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 err="1">
                              <a:solidFill>
                                <a:schemeClr val="tx1"/>
                              </a:solidFill>
                            </a:rPr>
                            <a:t>abc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= 1589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9755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520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Estimation of Factor Effects</a:t>
            </a:r>
          </a:p>
          <a:p>
            <a:pPr marL="176213" indent="0">
              <a:buNone/>
            </a:pPr>
            <a:endParaRPr lang="en-US" altLang="ko-K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EEB87226-CDC4-45D2-89AD-C02FECB3A7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089568"/>
                  </p:ext>
                </p:extLst>
              </p:nvPr>
            </p:nvGraphicFramePr>
            <p:xfrm>
              <a:off x="3707904" y="1340768"/>
              <a:ext cx="5127509" cy="3107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2878">
                      <a:extLst>
                        <a:ext uri="{9D8B030D-6E8A-4147-A177-3AD203B41FA5}">
                          <a16:colId xmlns:a16="http://schemas.microsoft.com/office/drawing/2014/main" val="2290787460"/>
                        </a:ext>
                      </a:extLst>
                    </a:gridCol>
                    <a:gridCol w="1194077">
                      <a:extLst>
                        <a:ext uri="{9D8B030D-6E8A-4147-A177-3AD203B41FA5}">
                          <a16:colId xmlns:a16="http://schemas.microsoft.com/office/drawing/2014/main" val="1847998401"/>
                        </a:ext>
                      </a:extLst>
                    </a:gridCol>
                    <a:gridCol w="1615517">
                      <a:extLst>
                        <a:ext uri="{9D8B030D-6E8A-4147-A177-3AD203B41FA5}">
                          <a16:colId xmlns:a16="http://schemas.microsoft.com/office/drawing/2014/main" val="584096661"/>
                        </a:ext>
                      </a:extLst>
                    </a:gridCol>
                    <a:gridCol w="1475037">
                      <a:extLst>
                        <a:ext uri="{9D8B030D-6E8A-4147-A177-3AD203B41FA5}">
                          <a16:colId xmlns:a16="http://schemas.microsoft.com/office/drawing/2014/main" val="731522214"/>
                        </a:ext>
                      </a:extLst>
                    </a:gridCol>
                  </a:tblGrid>
                  <a:tr h="564166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Factor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Effect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Estimate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Percent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Contribution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1826997"/>
                      </a:ext>
                    </a:extLst>
                  </a:tr>
                  <a:tr h="36126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A</a:t>
                          </a:r>
                          <a:endParaRPr lang="ko-KR" altLang="en-US" sz="1600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−101.625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41,310.5625</a:t>
                          </a:r>
                          <a:endParaRPr lang="ko-KR" altLang="en-US" sz="1600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7.7736</a:t>
                          </a:r>
                          <a:endParaRPr lang="ko-KR" altLang="en-US" sz="1600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2795250"/>
                      </a:ext>
                    </a:extLst>
                  </a:tr>
                  <a:tr h="36126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B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7.375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217.5625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0.0409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9748952"/>
                      </a:ext>
                    </a:extLst>
                  </a:tr>
                  <a:tr h="36126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C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306.125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374,850.0625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70.5373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0857373"/>
                      </a:ext>
                    </a:extLst>
                  </a:tr>
                  <a:tr h="36126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AB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sz="1600" dirty="0"/>
                            <a:t>24.875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2,475.0625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0.4657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841719"/>
                      </a:ext>
                    </a:extLst>
                  </a:tr>
                  <a:tr h="36126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AC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sz="1600" dirty="0"/>
                            <a:t>153.625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94,402.5625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17.7642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6283328"/>
                      </a:ext>
                    </a:extLst>
                  </a:tr>
                  <a:tr h="36126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BC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sz="1600" dirty="0"/>
                            <a:t>2.125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18.0625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0.0034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8374561"/>
                      </a:ext>
                    </a:extLst>
                  </a:tr>
                  <a:tr h="36126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ABC</a:t>
                          </a:r>
                          <a:endParaRPr lang="ko-KR" altLang="en-US" sz="160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5.625</a:t>
                          </a:r>
                          <a:endParaRPr lang="ko-KR" altLang="en-US" sz="160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126.5625</a:t>
                          </a:r>
                          <a:endParaRPr lang="ko-KR" altLang="en-US" sz="160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0.0238</a:t>
                          </a:r>
                          <a:endParaRPr lang="ko-KR" altLang="en-US" sz="160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94539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EEB87226-CDC4-45D2-89AD-C02FECB3A7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089568"/>
                  </p:ext>
                </p:extLst>
              </p:nvPr>
            </p:nvGraphicFramePr>
            <p:xfrm>
              <a:off x="3707904" y="1340768"/>
              <a:ext cx="5127509" cy="3107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2878">
                      <a:extLst>
                        <a:ext uri="{9D8B030D-6E8A-4147-A177-3AD203B41FA5}">
                          <a16:colId xmlns:a16="http://schemas.microsoft.com/office/drawing/2014/main" val="2290787460"/>
                        </a:ext>
                      </a:extLst>
                    </a:gridCol>
                    <a:gridCol w="1194077">
                      <a:extLst>
                        <a:ext uri="{9D8B030D-6E8A-4147-A177-3AD203B41FA5}">
                          <a16:colId xmlns:a16="http://schemas.microsoft.com/office/drawing/2014/main" val="1847998401"/>
                        </a:ext>
                      </a:extLst>
                    </a:gridCol>
                    <a:gridCol w="1615517">
                      <a:extLst>
                        <a:ext uri="{9D8B030D-6E8A-4147-A177-3AD203B41FA5}">
                          <a16:colId xmlns:a16="http://schemas.microsoft.com/office/drawing/2014/main" val="584096661"/>
                        </a:ext>
                      </a:extLst>
                    </a:gridCol>
                    <a:gridCol w="1475037">
                      <a:extLst>
                        <a:ext uri="{9D8B030D-6E8A-4147-A177-3AD203B41FA5}">
                          <a16:colId xmlns:a16="http://schemas.microsoft.com/office/drawing/2014/main" val="73152221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Factor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Effect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Estimate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Percent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Contribution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1826997"/>
                      </a:ext>
                    </a:extLst>
                  </a:tr>
                  <a:tr h="36126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A</a:t>
                          </a:r>
                          <a:endParaRPr lang="ko-KR" altLang="en-US" sz="1600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70918" t="-161667" r="-260714" b="-6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41,310.5625</a:t>
                          </a:r>
                          <a:endParaRPr lang="ko-KR" altLang="en-US" sz="1600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7.7736</a:t>
                          </a:r>
                          <a:endParaRPr lang="ko-KR" altLang="en-US" sz="1600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2795250"/>
                      </a:ext>
                    </a:extLst>
                  </a:tr>
                  <a:tr h="36126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B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7.375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217.5625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0.0409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9748952"/>
                      </a:ext>
                    </a:extLst>
                  </a:tr>
                  <a:tr h="36126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C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306.125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374,850.0625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70.5373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0857373"/>
                      </a:ext>
                    </a:extLst>
                  </a:tr>
                  <a:tr h="36126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AB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70918" t="-458333" r="-260714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2,475.0625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0.4657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841719"/>
                      </a:ext>
                    </a:extLst>
                  </a:tr>
                  <a:tr h="36126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AC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70918" t="-567797" r="-260714" b="-2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94,402.5625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17.7642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6283328"/>
                      </a:ext>
                    </a:extLst>
                  </a:tr>
                  <a:tr h="36126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BC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70918" t="-656667" r="-260714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18.0625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0.0034</a:t>
                          </a:r>
                          <a:endParaRPr lang="ko-KR" altLang="en-US" sz="16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8374561"/>
                      </a:ext>
                    </a:extLst>
                  </a:tr>
                  <a:tr h="36126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ABC</a:t>
                          </a:r>
                          <a:endParaRPr lang="ko-KR" altLang="en-US" sz="160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5.625</a:t>
                          </a:r>
                          <a:endParaRPr lang="ko-KR" altLang="en-US" sz="160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126.5625</a:t>
                          </a:r>
                          <a:endParaRPr lang="ko-KR" altLang="en-US" sz="160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dirty="0"/>
                            <a:t>0.0238</a:t>
                          </a:r>
                          <a:endParaRPr lang="ko-KR" altLang="en-US" sz="160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94539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60BC6B1D-8AFB-45A3-8CBE-49BBCDDE6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955" y="1484784"/>
            <a:ext cx="3302565" cy="31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4721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Arial Unicode MS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2042</Words>
  <Application>Microsoft Office PowerPoint</Application>
  <PresentationFormat>화면 슬라이드 쇼(4:3)</PresentationFormat>
  <Paragraphs>1038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굴림</vt:lpstr>
      <vt:lpstr>나눔바른고딕</vt:lpstr>
      <vt:lpstr>맑은 고딕</vt:lpstr>
      <vt:lpstr>Arial</vt:lpstr>
      <vt:lpstr>Calibri</vt:lpstr>
      <vt:lpstr>Cambria Math</vt:lpstr>
      <vt:lpstr>Courier New</vt:lpstr>
      <vt:lpstr>Times New Roman</vt:lpstr>
      <vt:lpstr>Wingdings</vt:lpstr>
      <vt:lpstr>기본 디자인</vt:lpstr>
      <vt:lpstr>PowerPoint 프레젠테이션</vt:lpstr>
      <vt:lpstr>The 2^2- Design</vt:lpstr>
      <vt:lpstr>The 2^2- Design</vt:lpstr>
      <vt:lpstr>The 2^2- Design</vt:lpstr>
      <vt:lpstr>The 2^2- Design</vt:lpstr>
      <vt:lpstr>PowerPoint 프레젠테이션</vt:lpstr>
      <vt:lpstr>PowerPoint 프레젠테이션</vt:lpstr>
      <vt:lpstr>The 2^3- Design</vt:lpstr>
      <vt:lpstr>The 2^3- Design</vt:lpstr>
      <vt:lpstr>The 2^3- Design</vt:lpstr>
      <vt:lpstr>The 2^3- Design</vt:lpstr>
      <vt:lpstr>The 2^3- Design</vt:lpstr>
      <vt:lpstr>The 2^3- Design</vt:lpstr>
      <vt:lpstr>The General 2^k Factorial Design</vt:lpstr>
      <vt:lpstr>The General 2^k Factorial Design</vt:lpstr>
      <vt:lpstr>The General 2^k Factorial Design</vt:lpstr>
      <vt:lpstr>A Single Replicate of the 2^k Design</vt:lpstr>
      <vt:lpstr>A Single Replicate of the 2^k Design</vt:lpstr>
      <vt:lpstr>A Single Replicate of the 2^k Design</vt:lpstr>
      <vt:lpstr>A Single Replicate of the 2^k Design</vt:lpstr>
      <vt:lpstr>A Single Replicate of the 2^k Design</vt:lpstr>
      <vt:lpstr>A Single Replicate of the 2^k Design</vt:lpstr>
      <vt:lpstr>A Single Replicate of the 2^k Design</vt:lpstr>
      <vt:lpstr>A Single Replicate of the 2^k Design</vt:lpstr>
    </vt:vector>
  </TitlesOfParts>
  <Manager/>
  <Company>WinXP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김 수환</cp:lastModifiedBy>
  <cp:revision>1426</cp:revision>
  <dcterms:created xsi:type="dcterms:W3CDTF">2007-03-18T16:50:37Z</dcterms:created>
  <dcterms:modified xsi:type="dcterms:W3CDTF">2022-05-13T00:43:55Z</dcterms:modified>
  <cp:version>1000.0000.01</cp:version>
</cp:coreProperties>
</file>