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7"/>
  </p:notesMasterIdLst>
  <p:sldIdLst>
    <p:sldId id="281" r:id="rId2"/>
    <p:sldId id="256" r:id="rId3"/>
    <p:sldId id="288" r:id="rId4"/>
    <p:sldId id="374" r:id="rId5"/>
    <p:sldId id="376" r:id="rId6"/>
    <p:sldId id="377" r:id="rId7"/>
    <p:sldId id="378" r:id="rId8"/>
    <p:sldId id="410" r:id="rId9"/>
    <p:sldId id="411" r:id="rId10"/>
    <p:sldId id="416" r:id="rId11"/>
    <p:sldId id="417" r:id="rId12"/>
    <p:sldId id="418" r:id="rId13"/>
    <p:sldId id="419" r:id="rId14"/>
    <p:sldId id="420" r:id="rId15"/>
    <p:sldId id="421" r:id="rId16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7" autoAdjust="0"/>
    <p:restoredTop sz="96344" autoAdjust="0"/>
  </p:normalViewPr>
  <p:slideViewPr>
    <p:cSldViewPr>
      <p:cViewPr varScale="1">
        <p:scale>
          <a:sx n="102" d="100"/>
          <a:sy n="102" d="100"/>
        </p:scale>
        <p:origin x="1638" y="114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710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433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34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224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342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59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550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25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712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3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ko-KR" altLang="en-US" sz="2000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May 19,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7.2 : Pilot Plant Filtration Rate Experiment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800" dirty="0"/>
                  <a:t>, y : product filtration rate 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4 factors : A (temperature), B (pressure), C (concentration), D (stirring rate)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Blocking and confounding in a un-replicated design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Consider the following situations</a:t>
                </a:r>
              </a:p>
              <a:p>
                <a:pPr marL="269875" indent="0" defTabSz="631825">
                  <a:buNone/>
                </a:pPr>
                <a:r>
                  <a:rPr lang="en-US" altLang="ko-KR" sz="1800" dirty="0" err="1"/>
                  <a:t>i</a:t>
                </a:r>
                <a:r>
                  <a:rPr lang="en-US" altLang="ko-KR" sz="1800" dirty="0"/>
                  <a:t>) 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ko-KR" sz="1800" dirty="0"/>
                  <a:t> TC can not be run using one batch of raw material</a:t>
                </a:r>
              </a:p>
              <a:p>
                <a:pPr marL="450850" indent="0" defTabSz="631825">
                  <a:buNone/>
                </a:pPr>
                <a:r>
                  <a:rPr lang="en-US" altLang="ko-KR" sz="1800" dirty="0"/>
                  <a:t>→  8 TC form a single batch of material: ABCD confounded in two blocks</a:t>
                </a:r>
              </a:p>
              <a:p>
                <a:pPr marL="628650" indent="0" defTabSz="631825">
                  <a:buNone/>
                </a:pPr>
                <a:r>
                  <a:rPr lang="en-US" altLang="ko-KR" sz="1800" dirty="0"/>
                  <a:t>→  Defining equation: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</a:p>
              <a:p>
                <a:pPr marL="720725" indent="0" defTabSz="631825">
                  <a:buNone/>
                </a:pPr>
                <a:endParaRPr lang="en-US" altLang="ko-KR" sz="500" dirty="0"/>
              </a:p>
              <a:p>
                <a:pPr marL="811213" indent="-360363" defTabSz="631825">
                  <a:buFont typeface="Wingdings" panose="05000000000000000000" pitchFamily="2" charset="2"/>
                  <a:buChar char="ü"/>
                </a:pPr>
                <a:r>
                  <a:rPr lang="en-US" altLang="ko-KR" sz="1800" dirty="0"/>
                  <a:t>Block 1 : (1), ab, ac, </a:t>
                </a:r>
                <a:r>
                  <a:rPr lang="en-US" altLang="ko-KR" sz="1800" dirty="0" err="1"/>
                  <a:t>bc</a:t>
                </a:r>
                <a:r>
                  <a:rPr lang="en-US" altLang="ko-KR" sz="1800" dirty="0"/>
                  <a:t>, ad, bd, cd, </a:t>
                </a:r>
                <a:r>
                  <a:rPr lang="en-US" altLang="ko-KR" sz="1800" dirty="0" err="1"/>
                  <a:t>abcd</a:t>
                </a:r>
                <a:r>
                  <a:rPr lang="en-US" altLang="ko-KR" sz="1800" dirty="0"/>
                  <a:t> </a:t>
                </a:r>
              </a:p>
              <a:p>
                <a:pPr marL="811213" indent="-360363" defTabSz="631825">
                  <a:buFont typeface="Wingdings" panose="05000000000000000000" pitchFamily="2" charset="2"/>
                  <a:buChar char="ü"/>
                </a:pPr>
                <a:r>
                  <a:rPr lang="en-US" altLang="ko-KR" sz="1800" dirty="0"/>
                  <a:t>Block 2 : a, b, c, d, </a:t>
                </a:r>
                <a:r>
                  <a:rPr lang="en-US" altLang="ko-KR" sz="1800" dirty="0" err="1"/>
                  <a:t>abc</a:t>
                </a:r>
                <a:r>
                  <a:rPr lang="en-US" altLang="ko-KR" sz="1800" dirty="0"/>
                  <a:t>, </a:t>
                </a:r>
                <a:r>
                  <a:rPr lang="en-US" altLang="ko-KR" sz="1800" dirty="0" err="1"/>
                  <a:t>bcd</a:t>
                </a:r>
                <a:r>
                  <a:rPr lang="en-US" altLang="ko-KR" sz="1800" dirty="0"/>
                  <a:t>, </a:t>
                </a:r>
                <a:r>
                  <a:rPr lang="en-US" altLang="ko-KR" sz="1800" dirty="0" err="1"/>
                  <a:t>acd</a:t>
                </a:r>
                <a:r>
                  <a:rPr lang="en-US" altLang="ko-KR" sz="1800" dirty="0"/>
                  <a:t>, </a:t>
                </a:r>
                <a:r>
                  <a:rPr lang="en-US" altLang="ko-KR" sz="1800" dirty="0" err="1"/>
                  <a:t>abd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24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0" defTabSz="631825">
              <a:buNone/>
            </a:pPr>
            <a:r>
              <a:rPr lang="en-US" altLang="ko-KR" sz="1800" dirty="0"/>
              <a:t>ii)  Observations in block 1 are reduced by 20 units  ←  the simulated “block effect”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76F358F-97A8-470B-9763-D1507859782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1484784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8088405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545667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9903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Block 1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Block 2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179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𝟕𝟏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787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5535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0566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𝒃𝒄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𝟔𝟎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𝟒𝟑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6226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𝟖𝟎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𝒂𝒃𝒄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2593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𝒃𝒄𝒅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692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𝟓𝟓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𝟖𝟔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7623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𝒂𝒃𝒄𝒅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𝟕𝟔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𝒂𝒃𝒅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𝟏𝟎𝟒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2437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76F358F-97A8-470B-9763-D150785978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378739"/>
                  </p:ext>
                </p:extLst>
              </p:nvPr>
            </p:nvGraphicFramePr>
            <p:xfrm>
              <a:off x="1524000" y="1484784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8088405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8545667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99031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Block 1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Block 2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179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601" t="-108197" r="-20120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00901" t="-108197" r="-901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787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01" t="-208197" r="-20120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901" t="-208197" r="-901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5535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01" t="-308197" r="-20120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901" t="-308197" r="-901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566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01" t="-408197" r="-20120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901" t="-408197" r="-90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226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01" t="-508197" r="-20120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901" t="-508197" r="-90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593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01" t="-608197" r="-20120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901" t="-608197" r="-90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692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601" t="-708197" r="-20120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00901" t="-708197" r="-90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7623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" t="-808197" r="-20120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901" t="-808197" r="-90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4374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826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7C619BDC-1F3D-4551-BA1F-F9EFD720359C}"/>
              </a:ext>
            </a:extLst>
          </p:cNvPr>
          <p:cNvGraphicFramePr>
            <a:graphicFrameLocks noGrp="1"/>
          </p:cNvGraphicFramePr>
          <p:nvPr/>
        </p:nvGraphicFramePr>
        <p:xfrm>
          <a:off x="251522" y="735084"/>
          <a:ext cx="8640959" cy="530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25">
                  <a:extLst>
                    <a:ext uri="{9D8B030D-6E8A-4147-A177-3AD203B41FA5}">
                      <a16:colId xmlns:a16="http://schemas.microsoft.com/office/drawing/2014/main" val="2209246937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3071336659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2796425802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1534492502"/>
                    </a:ext>
                  </a:extLst>
                </a:gridCol>
                <a:gridCol w="914925">
                  <a:extLst>
                    <a:ext uri="{9D8B030D-6E8A-4147-A177-3AD203B41FA5}">
                      <a16:colId xmlns:a16="http://schemas.microsoft.com/office/drawing/2014/main" val="2019243628"/>
                    </a:ext>
                  </a:extLst>
                </a:gridCol>
                <a:gridCol w="2033167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2033167">
                  <a:extLst>
                    <a:ext uri="{9D8B030D-6E8A-4147-A177-3AD203B41FA5}">
                      <a16:colId xmlns:a16="http://schemas.microsoft.com/office/drawing/2014/main" val="2670582145"/>
                    </a:ext>
                  </a:extLst>
                </a:gridCol>
              </a:tblGrid>
              <a:tr h="16327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Run</a:t>
                      </a:r>
                    </a:p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Factor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Run Label</a:t>
                      </a:r>
                      <a:endParaRPr lang="ko-KR" altLang="en-US" sz="1100" b="1" dirty="0"/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Filtration Rate (gal/h)</a:t>
                      </a:r>
                      <a:endParaRPr lang="ko-KR" altLang="en-US" sz="1100" b="1" dirty="0"/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84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27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395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39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758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45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37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6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2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86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72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bcd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74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abcd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5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269875">
              <a:buFont typeface="Arial" panose="020B0604020202020204" pitchFamily="34" charset="0"/>
              <a:buChar char="•"/>
            </a:pPr>
            <a:r>
              <a:rPr lang="en-US" altLang="ko-KR" sz="2000" dirty="0"/>
              <a:t>Effect estimates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4F8A91-3C24-4A8C-9561-4727607D03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5915" y="1222510"/>
              <a:ext cx="5987695" cy="469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201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116124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116124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509118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394087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Coefficient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Effect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Estimate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Percent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Contribution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10.81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21.625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1870.5625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26.30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1.56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3.125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39.0625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4.94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9.875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390.0625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5.49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7.31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14.625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855.5625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12.03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37416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 0.01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18.125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1314.0625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18.48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AD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8.31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16.625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1105.5625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15.55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BC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1.19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2.375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22.5625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0.19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0.375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 0.01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CD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0.56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5.0625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0.07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668056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ABC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0.94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1.875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14.0625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934441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ABD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2.06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4.125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68.0625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0.96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0289225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ACD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10.5625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4691760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BCD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1.31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27.5625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0.39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301350"/>
                      </a:ext>
                    </a:extLst>
                  </a:tr>
                  <a:tr h="2281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Block (ABCD)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18.625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1387.5625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19.51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284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64F8A91-3C24-4A8C-9561-4727607D03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619362"/>
                  </p:ext>
                </p:extLst>
              </p:nvPr>
            </p:nvGraphicFramePr>
            <p:xfrm>
              <a:off x="315915" y="1222510"/>
              <a:ext cx="5987695" cy="4693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201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116124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116124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509118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Coefficient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Effect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Estimate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Percent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Contribution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10.81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21.625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1870.5625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26.30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1.56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3.125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39.0625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4.94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9.875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390.0625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5.49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7.31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14.625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855.5625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12.03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3741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 0.01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238" t="-722222" r="-327513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543" t="-722222" r="-236413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1314.0625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18.48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AD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8.31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16.625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1105.5625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15.55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BC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1.19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2.375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22.5625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238" t="-1024444" r="-327513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543" t="-1024444" r="-236413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 0.01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CD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238" t="-1124444" r="-327513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543" t="-1124444" r="-236413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5.0625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0.07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66680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ABC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0.94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1.875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14.0625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0.20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79344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ABD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2.06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4.125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68.0625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0.96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02892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ACD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238" t="-1424444" r="-327513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543" t="-1424444" r="-236413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10.5625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46917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BCD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5238" t="-1524444" r="-327513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543" t="-1524444" r="-236413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27.5625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0.39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3013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ysClr val="windowText" lastClr="000000"/>
                              </a:solidFill>
                            </a:rPr>
                            <a:t>Block (ABCD)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543" t="-1624444" r="-23641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1387.5625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19.51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2841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36785D-F9F1-4C54-B298-90D817373D56}"/>
                  </a:ext>
                </a:extLst>
              </p:cNvPr>
              <p:cNvSpPr txBox="1"/>
              <p:nvPr/>
            </p:nvSpPr>
            <p:spPr>
              <a:xfrm>
                <a:off x="5919646" y="3837244"/>
                <a:ext cx="3096344" cy="206210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𝐵𝑙𝑜𝑐𝑘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𝑒𝑓𝑓𝑒𝑡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1081088" indent="-1809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 406/8−555/8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marL="1081088" indent="-1809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 −18.625</m:t>
                      </m:r>
                    </m:oMath>
                  </m:oMathPara>
                </a14:m>
                <a:endParaRPr lang="en-US" altLang="ko-KR" sz="1600" dirty="0"/>
              </a:p>
              <a:p>
                <a:pPr marL="1081088" indent="-180975"/>
                <a:endParaRPr lang="en-US" altLang="ko-KR" sz="1600" dirty="0"/>
              </a:p>
              <a:p>
                <a:pPr marL="360363" indent="904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𝐵𝑙𝑜𝑐𝑘𝑠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406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555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marL="1339850" indent="-8890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961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/16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 marL="10810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=1387.56</m:t>
                      </m:r>
                    </m:oMath>
                  </m:oMathPara>
                </a14:m>
                <a:endParaRPr lang="en-US" altLang="ko-KR" sz="1600" b="0" dirty="0"/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36785D-F9F1-4C54-B298-90D81737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46" y="3837244"/>
                <a:ext cx="3096344" cy="2062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3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 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180975" indent="0">
              <a:buNone/>
            </a:pPr>
            <a:r>
              <a:rPr lang="en-US" altLang="ko-KR" sz="1800" dirty="0"/>
              <a:t>→  Normal probability plot shows A, C, D, AC, AD are emerging</a:t>
            </a:r>
          </a:p>
          <a:p>
            <a:pPr marL="180975" indent="0">
              <a:buNone/>
            </a:pPr>
            <a:r>
              <a:rPr lang="en-US" altLang="ko-KR" sz="1800" dirty="0"/>
              <a:t>→  The ABCD interaction (or block effect) is not considered as part of the error term</a:t>
            </a:r>
          </a:p>
          <a:p>
            <a:pPr marL="180975" indent="0">
              <a:buNone/>
            </a:pPr>
            <a:r>
              <a:rPr lang="en-US" altLang="ko-KR" sz="1800" dirty="0"/>
              <a:t>→  The reset of the analysis is unchanged from the original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2FAE7F74-3047-4FAD-8806-4D9424C3AD0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536" y="1196752"/>
              <a:ext cx="8352925" cy="3635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Blocks (ABCD)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1387.5625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1870.5625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1870.5625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89.76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5093104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390.0625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390.0625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18.72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0.0019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855.5625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855.5625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41.05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1314.0625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1314.0625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63.05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37416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AD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1105.5625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1105.5625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53.05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187.5625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20.8403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7111.4375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AE7F74-3047-4FAD-8806-4D9424C3AD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182197"/>
                  </p:ext>
                </p:extLst>
              </p:nvPr>
            </p:nvGraphicFramePr>
            <p:xfrm>
              <a:off x="395536" y="1196752"/>
              <a:ext cx="8352925" cy="3635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38255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7625437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04405" t="-5263" r="-101762" b="-5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Blocks (ABCD)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1387.5625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1870.5625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1870.5625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89.76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5093104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390.0625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390.0625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18.72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0.0019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7983212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855.5625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855.5625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41.05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AC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1314.0625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1314.0625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63.05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83937416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AD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1105.5625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1105.5625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53.05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26515785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187.5625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20.8403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3819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7111.4375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177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Confounding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 in Four Blocks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Can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confounded in four blocks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800" dirty="0"/>
                  <a:t> observations</a:t>
                </a:r>
              </a:p>
              <a:p>
                <a:pPr marL="361950" indent="0">
                  <a:buNone/>
                </a:pPr>
                <a:r>
                  <a:rPr lang="en-US" altLang="ko-KR" sz="1800" dirty="0"/>
                  <a:t>→  Useful for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ko-KR" sz="1800" dirty="0"/>
                  <a:t> and block sizes are relatively small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 : each block hold 8 runs</a:t>
                </a:r>
              </a:p>
              <a:p>
                <a:pPr marL="361950" indent="0">
                  <a:buNone/>
                </a:pPr>
                <a:r>
                  <a:rPr lang="en-US" altLang="ko-KR" sz="1800" dirty="0"/>
                  <a:t>→  Select two effects to be confounded (e.g., ADE and BCE)</a:t>
                </a:r>
              </a:p>
              <a:p>
                <a:pPr marL="361950" indent="0">
                  <a:buNone/>
                </a:pPr>
                <a:r>
                  <a:rPr lang="en-US" altLang="ko-KR" sz="1800" dirty="0"/>
                  <a:t>→  Two defining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8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7">
                <a:extLst>
                  <a:ext uri="{FF2B5EF4-FFF2-40B4-BE49-F238E27FC236}">
                    <a16:creationId xmlns:a16="http://schemas.microsoft.com/office/drawing/2014/main" id="{6302F7B3-6EB8-4ABC-9A28-46B1611396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4572" y="3356992"/>
              <a:ext cx="7694856" cy="2573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357">
                      <a:extLst>
                        <a:ext uri="{9D8B030D-6E8A-4147-A177-3AD203B41FA5}">
                          <a16:colId xmlns:a16="http://schemas.microsoft.com/office/drawing/2014/main" val="985113535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35551542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837864226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1070150715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1493094208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106719986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3535017152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295723044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83522292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2746454255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val="1507309882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1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2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3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4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141431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B w="12700" cmpd="sng">
                          <a:noFill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B w="12700" cmpd="sng">
                          <a:noFill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B w="12700" cmpd="sng">
                          <a:noFill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B w="12700" cmpd="sng">
                          <a:noFill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B w="12700" cmpd="sng">
                          <a:noFill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B w="12700" cmpd="sng">
                          <a:noFill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B w="12700" cmpd="sng">
                          <a:noFill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11969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945971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T w="12700" cmpd="sng">
                          <a:noFill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T w="12700" cmpd="sng">
                          <a:noFill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T w="12700" cmpd="sng">
                          <a:noFill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𝑎𝑏𝑐𝑒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𝑎𝑏𝑐𝑑𝑒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40941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4732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𝑎𝑏𝑐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𝑏𝑐𝑑𝑒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𝑏𝑐𝑒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93686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𝑎𝑏𝑐𝑑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𝑏𝑐𝑑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𝑐𝑑</m:t>
                                </m:r>
                              </m:oMath>
                            </m:oMathPara>
                          </a14:m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9179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02F7B3-6EB8-4ABC-9A28-46B1611396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489730"/>
                  </p:ext>
                </p:extLst>
              </p:nvPr>
            </p:nvGraphicFramePr>
            <p:xfrm>
              <a:off x="724572" y="3356992"/>
              <a:ext cx="7694856" cy="25738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85113535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1542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37864226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70150715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93094208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06719986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35017152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5723044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83522292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46454255"/>
                        </a:ext>
                      </a:extLst>
                    </a:gridCol>
                    <a:gridCol w="7593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07309882"/>
                        </a:ext>
                      </a:extLst>
                    </a:gridCol>
                  </a:tblGrid>
                  <a:tr h="35966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1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2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3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dirty="0">
                              <a:solidFill>
                                <a:schemeClr val="tx1"/>
                              </a:solidFill>
                            </a:rPr>
                            <a:t>Block 4</a:t>
                          </a:r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12141431"/>
                      </a:ext>
                    </a:extLst>
                  </a:tr>
                  <a:tr h="359664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B w="12700" cmpd="sng">
                          <a:noFill/>
                        </a:lnB>
                        <a:blipFill rotWithShape="0">
                          <a:blip r:embed="rId6"/>
                          <a:stretch>
                            <a:fillRect l="-402" t="-101695" r="-409237" b="-5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B w="12700" cmpd="sng">
                          <a:noFill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B w="12700" cmpd="sng">
                          <a:noFill/>
                        </a:lnB>
                        <a:blipFill rotWithShape="0">
                          <a:blip r:embed="rId6"/>
                          <a:stretch>
                            <a:fillRect l="-135600" t="-101695" r="-272000" b="-5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B w="12700" cmpd="sng">
                          <a:noFill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B w="12700" cmpd="sng">
                          <a:noFill/>
                        </a:lnB>
                        <a:blipFill rotWithShape="0">
                          <a:blip r:embed="rId6"/>
                          <a:stretch>
                            <a:fillRect l="-270800" t="-101695" r="-136800" b="-5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B w="12700" cmpd="sng">
                          <a:noFill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B w="12700" cmpd="sng">
                          <a:noFill/>
                        </a:lnB>
                        <a:blipFill rotWithShape="0">
                          <a:blip r:embed="rId6"/>
                          <a:stretch>
                            <a:fillRect l="-408032" t="-101695" r="-1606" b="-5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33311969"/>
                      </a:ext>
                    </a:extLst>
                  </a:tr>
                  <a:tr h="359664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02" t="-201695" r="-409237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35600" t="-201695" r="-272000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70800" t="-201695" r="-136800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50292" marB="50292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408032" t="-201695" r="-1606" b="-4203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49945971"/>
                      </a:ext>
                    </a:extLst>
                  </a:tr>
                  <a:tr h="12598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T w="12700" cmpd="sng">
                          <a:noFill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T w="12700" cmpd="sng">
                          <a:noFill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T w="12700" cmpd="sng">
                          <a:noFill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50292" marB="50292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  <a:tr h="3422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800" t="-355357" r="-914400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101613" t="-355357" r="-821774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271200" t="-355357" r="-644000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371200" t="-355357" r="-544000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541600" t="-355357" r="-373600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641600" t="-355357" r="-273600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819355" t="-355357" r="-104032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912000" t="-355357" r="-3200" b="-3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44094120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800" t="-447368" r="-9144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101613" t="-447368" r="-8217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71200" t="-447368" r="-64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371200" t="-447368" r="-544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541600" t="-447368" r="-373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641600" t="-447368" r="-273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819355" t="-447368" r="-1040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912000" t="-447368" r="-32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64732003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800" t="-557143" r="-9144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101613" t="-557143" r="-821774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271200" t="-557143" r="-644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371200" t="-557143" r="-5440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541600" t="-557143" r="-3736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641600" t="-557143" r="-27360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6"/>
                          <a:stretch>
                            <a:fillRect l="-819355" t="-557143" r="-10403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6"/>
                          <a:stretch>
                            <a:fillRect l="-912000" t="-557143" r="-3200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79368674"/>
                      </a:ext>
                    </a:extLst>
                  </a:tr>
                  <a:tr h="34220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00" t="-657143" r="-91440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613" t="-657143" r="-82177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71200" t="-657143" r="-64400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71200" t="-657143" r="-54400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41600" t="-657143" r="-37360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641600" t="-657143" r="-27360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19355" t="-657143" r="-1040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912000" t="-657143" r="-3200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89179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258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7. Blocking and Confounding Systems for Two-Level Factorials (Part 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247101-D42A-4021-83D5-95ACC35CB1F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692696"/>
                <a:ext cx="9136212" cy="1423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  <a:tabLst>
                    <a:tab pos="357188" algn="l"/>
                  </a:tabLst>
                </a:pPr>
                <a:r>
                  <a:rPr lang="en-US" altLang="ko-KR" sz="1800" dirty="0"/>
                  <a:t>Blocking a Replicated Design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  <a:tabLst>
                    <a:tab pos="357188" algn="l"/>
                  </a:tabLst>
                </a:pPr>
                <a:r>
                  <a:rPr lang="en-US" altLang="ko-KR" sz="1800" dirty="0"/>
                  <a:t>Example 7.1 : Chemical Process Experiment in Three Blocks</a:t>
                </a:r>
              </a:p>
              <a:p>
                <a:pPr marL="0" indent="0">
                  <a:buNone/>
                </a:pPr>
                <a:endParaRPr lang="en-US" altLang="ko-KR" sz="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247101-D42A-4021-83D5-95ACC35C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92696"/>
                <a:ext cx="9136212" cy="1423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2332697"/>
                <a:ext cx="9136212" cy="1312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200" dirty="0"/>
                  <a:t> Factorial Design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Confounding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in Two Blocks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2332697"/>
                <a:ext cx="9136212" cy="1312328"/>
              </a:xfrm>
              <a:prstGeom prst="rect">
                <a:avLst/>
              </a:prstGeom>
              <a:blipFill>
                <a:blip r:embed="rId5"/>
                <a:stretch>
                  <a:fillRect b="-7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1872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Blocking a Replicated Design</a:t>
                </a:r>
                <a:endParaRPr lang="en-US" altLang="ko-KR" sz="500" dirty="0"/>
              </a:p>
              <a:p>
                <a:pPr marL="357188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/>
                  <a:t> replicates of the design, then </a:t>
                </a:r>
                <a:r>
                  <a:rPr lang="en-US" altLang="ko-KR" sz="1800" b="1" dirty="0"/>
                  <a:t>each replicate is a block</a:t>
                </a:r>
              </a:p>
              <a:p>
                <a:pPr marL="357188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Each </a:t>
                </a:r>
                <a:r>
                  <a:rPr lang="en-US" altLang="ko-KR" sz="1800" b="1" dirty="0"/>
                  <a:t>replicate</a:t>
                </a:r>
                <a:r>
                  <a:rPr lang="en-US" altLang="ko-KR" sz="1800" dirty="0"/>
                  <a:t> is run in one of the </a:t>
                </a:r>
                <a:r>
                  <a:rPr lang="en-US" altLang="ko-KR" sz="1800" b="1" dirty="0"/>
                  <a:t>blocks</a:t>
                </a:r>
              </a:p>
              <a:p>
                <a:pPr marL="357188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Runs within the block are </a:t>
                </a:r>
                <a:r>
                  <a:rPr lang="en-US" altLang="ko-KR" sz="1800" b="1" dirty="0"/>
                  <a:t>randomized</a:t>
                </a:r>
                <a:r>
                  <a:rPr lang="en-US" altLang="ko-KR" sz="18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1872208"/>
              </a:xfrm>
              <a:prstGeom prst="rect">
                <a:avLst/>
              </a:prstGeom>
              <a:blipFill>
                <a:blip r:embed="rId5"/>
                <a:stretch>
                  <a:fillRect t="-3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7">
                <a:extLst>
                  <a:ext uri="{FF2B5EF4-FFF2-40B4-BE49-F238E27FC236}">
                    <a16:creationId xmlns:a16="http://schemas.microsoft.com/office/drawing/2014/main" id="{D8786B1B-60CE-44BB-B281-B48C3589D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698393"/>
                  </p:ext>
                </p:extLst>
              </p:nvPr>
            </p:nvGraphicFramePr>
            <p:xfrm>
              <a:off x="845585" y="3565445"/>
              <a:ext cx="74528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3191">
                      <a:extLst>
                        <a:ext uri="{9D8B030D-6E8A-4147-A177-3AD203B41FA5}">
                          <a16:colId xmlns:a16="http://schemas.microsoft.com/office/drawing/2014/main" val="2641817638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68542391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2721479125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1495104830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929668084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4177545985"/>
                        </a:ext>
                      </a:extLst>
                    </a:gridCol>
                    <a:gridCol w="252638">
                      <a:extLst>
                        <a:ext uri="{9D8B030D-6E8A-4147-A177-3AD203B41FA5}">
                          <a16:colId xmlns:a16="http://schemas.microsoft.com/office/drawing/2014/main" val="1178704849"/>
                        </a:ext>
                      </a:extLst>
                    </a:gridCol>
                  </a:tblGrid>
                  <a:tr h="2400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2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3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9275174"/>
                      </a:ext>
                    </a:extLst>
                  </a:tr>
                  <a:tr h="2400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=25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=27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2054119"/>
                      </a:ext>
                    </a:extLst>
                  </a:tr>
                  <a:tr h="2400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=36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=32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=32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789586"/>
                      </a:ext>
                    </a:extLst>
                  </a:tr>
                  <a:tr h="2400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=18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=19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0569677"/>
                      </a:ext>
                    </a:extLst>
                  </a:tr>
                  <a:tr h="24002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=29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6731739"/>
                      </a:ext>
                    </a:extLst>
                  </a:tr>
                  <a:tr h="24002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totals: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𝟏𝟏𝟑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𝟏𝟎𝟔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𝟏𝟏𝟏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2087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7">
                <a:extLst>
                  <a:ext uri="{FF2B5EF4-FFF2-40B4-BE49-F238E27FC236}">
                    <a16:creationId xmlns:a16="http://schemas.microsoft.com/office/drawing/2014/main" id="{D8786B1B-60CE-44BB-B281-B48C3589D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698393"/>
                  </p:ext>
                </p:extLst>
              </p:nvPr>
            </p:nvGraphicFramePr>
            <p:xfrm>
              <a:off x="845585" y="3565445"/>
              <a:ext cx="74528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3191">
                      <a:extLst>
                        <a:ext uri="{9D8B030D-6E8A-4147-A177-3AD203B41FA5}">
                          <a16:colId xmlns:a16="http://schemas.microsoft.com/office/drawing/2014/main" val="2641817638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68542391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2721479125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1495104830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929668084"/>
                        </a:ext>
                      </a:extLst>
                    </a:gridCol>
                    <a:gridCol w="1187400">
                      <a:extLst>
                        <a:ext uri="{9D8B030D-6E8A-4147-A177-3AD203B41FA5}">
                          <a16:colId xmlns:a16="http://schemas.microsoft.com/office/drawing/2014/main" val="4177545985"/>
                        </a:ext>
                      </a:extLst>
                    </a:gridCol>
                    <a:gridCol w="252638">
                      <a:extLst>
                        <a:ext uri="{9D8B030D-6E8A-4147-A177-3AD203B41FA5}">
                          <a16:colId xmlns:a16="http://schemas.microsoft.com/office/drawing/2014/main" val="117870484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1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2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3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92751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106154" t="-102000" r="-42307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306154" t="-102000" r="-223077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503571" t="-102000" r="-2244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3205411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106154" t="-198039" r="-423077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306154" t="-198039" r="-223077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03571" t="-198039" r="-22449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7895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106154" t="-304000" r="-42307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306154" t="-304000" r="-22307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03571" t="-304000" r="-2244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056967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154" t="-404000" r="-42307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6154" t="-404000" r="-22307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3571" t="-404000" r="-2244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67317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 totals: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154" t="-504000" r="-42307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6154" t="-504000" r="-22307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3571" t="-504000" r="-2244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mpd="sng">
                          <a:noFill/>
                        </a:lnR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20874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1BE1A42-7A8E-4002-B567-B6FD1C6AAE4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2564904"/>
                <a:ext cx="9136212" cy="921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7.1 : Chemical Process Experiment in Three Blocks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  <a:tabLst>
                    <a:tab pos="92075" algn="l"/>
                  </a:tabLst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1800" dirty="0"/>
                  <a:t> factors,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sz="1800" dirty="0"/>
                  <a:t> replicates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1BE1A42-7A8E-4002-B567-B6FD1C6AA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2564904"/>
                <a:ext cx="9136212" cy="921568"/>
              </a:xfrm>
              <a:prstGeom prst="rect">
                <a:avLst/>
              </a:prstGeom>
              <a:blipFill>
                <a:blip r:embed="rId7"/>
                <a:stretch>
                  <a:fillRect t="-662" b="-7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F3FEB1-E1F7-482D-9AB1-A27A2CEC88B0}"/>
                  </a:ext>
                </a:extLst>
              </p:cNvPr>
              <p:cNvSpPr txBox="1"/>
              <p:nvPr/>
            </p:nvSpPr>
            <p:spPr>
              <a:xfrm>
                <a:off x="3317200" y="5520041"/>
                <a:ext cx="2509598" cy="605679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𝐵𝑙𝑜𝑐𝑘𝑠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=6.50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F3FEB1-E1F7-482D-9AB1-A27A2CEC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200" y="5520041"/>
                <a:ext cx="2509598" cy="605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1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265113">
              <a:buFont typeface="Arial" panose="020B0604020202020204" pitchFamily="34" charset="0"/>
              <a:buChar char="•"/>
            </a:pPr>
            <a:r>
              <a:rPr lang="en-US" altLang="ko-KR" sz="1800" dirty="0"/>
              <a:t>Analysis of Variance for the Chemical Process Experiment in Three Blocks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2AAE3D16-8A2F-4EE0-8F0D-20513A360A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777670"/>
                  </p:ext>
                </p:extLst>
              </p:nvPr>
            </p:nvGraphicFramePr>
            <p:xfrm>
              <a:off x="467545" y="1268760"/>
              <a:ext cx="8208910" cy="2984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630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4720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Blocks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6.50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 (concentration)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50.32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 (catalyst)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0.0053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2.01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0.2060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24.84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4.14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323.00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2AAE3D16-8A2F-4EE0-8F0D-20513A360A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777670"/>
                  </p:ext>
                </p:extLst>
              </p:nvPr>
            </p:nvGraphicFramePr>
            <p:xfrm>
              <a:off x="467545" y="1268760"/>
              <a:ext cx="8208910" cy="29842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630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316256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4074" t="-5263" r="-101852" b="-42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Blocks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6.50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 (concentration)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50.32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 (catalyst)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18.12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0.0053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2.01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0.2060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24.84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4.14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008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323.00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84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Confounding is a design technique for arranging a complete factorial experiments in blocks 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&lt;#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𝑇𝑟𝑒𝑎𝑡𝑚𝑒𝑛𝑡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𝐶𝑜𝑚𝑏𝑖𝑛𝑎𝑡𝑖𝑜𝑛𝑠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Causes certain treatment effects confounded indistinguishable from with blocks effect</a:t>
                </a:r>
              </a:p>
              <a:p>
                <a:pPr marL="357188" indent="-265113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Consider the construction and analysis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ko-KR" sz="1800" dirty="0"/>
                  <a:t> incomplete block 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1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Confounding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 in Two Blocks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sz="2400" dirty="0"/>
              </a:p>
              <a:p>
                <a:pPr marL="357188" indent="-265113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Methods for constructing the Blocks - Using a defining contrast</a:t>
                </a:r>
              </a:p>
              <a:p>
                <a:pPr marL="180975" indent="0">
                  <a:buNone/>
                </a:pPr>
                <a:r>
                  <a:rPr lang="en-US" altLang="ko-KR" sz="1800" dirty="0"/>
                  <a:t>:   A linear combination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with two blocks</a:t>
                </a:r>
              </a:p>
              <a:p>
                <a:pPr marL="180975" indent="0">
                  <a:buNone/>
                </a:pPr>
                <a:endParaRPr lang="en-US" altLang="ko-KR" sz="800" dirty="0"/>
              </a:p>
              <a:p>
                <a:pPr marL="1809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pPr marL="450850" indent="0">
                  <a:buNone/>
                </a:pPr>
                <a:endParaRPr lang="en-US" altLang="ko-KR" sz="800" b="0" dirty="0"/>
              </a:p>
              <a:p>
                <a:pPr marL="450850" indent="0">
                  <a:buNone/>
                </a:pPr>
                <a:r>
                  <a:rPr lang="en-US" altLang="ko-KR" sz="1600" b="0" dirty="0"/>
                  <a:t>→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is the level of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en-US" altLang="ko-KR" sz="1600" dirty="0" err="1"/>
                  <a:t>th</a:t>
                </a:r>
                <a:r>
                  <a:rPr lang="en-US" altLang="ko-KR" sz="1600" dirty="0"/>
                  <a:t> factor in a particular TC</a:t>
                </a:r>
              </a:p>
              <a:p>
                <a:pPr marL="450850" indent="0">
                  <a:buNone/>
                </a:pPr>
                <a:r>
                  <a:rPr lang="en-US" altLang="ko-KR" sz="1600" dirty="0"/>
                  <a:t>→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is the exponent appearing in the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en-US" altLang="ko-KR" sz="1600" dirty="0" err="1"/>
                  <a:t>th</a:t>
                </a:r>
                <a:r>
                  <a:rPr lang="en-US" altLang="ko-KR" sz="1600" dirty="0"/>
                  <a:t> factor in the effect to be confounded</a:t>
                </a:r>
              </a:p>
              <a:p>
                <a:pPr marL="720725" indent="0">
                  <a:buNone/>
                </a:pPr>
                <a:r>
                  <a:rPr lang="en-US" altLang="ko-KR" sz="1600" dirty="0"/>
                  <a:t>→ 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600" dirty="0"/>
                  <a:t>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is 0 or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is 0 (low level) or 1 (high level)</a:t>
                </a:r>
              </a:p>
              <a:p>
                <a:pPr marL="449263" indent="0">
                  <a:buNone/>
                </a:pPr>
                <a:r>
                  <a:rPr lang="en-US" altLang="ko-KR" sz="1600" dirty="0"/>
                  <a:t>→   TC producing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the same value of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/>
                  <a:t>(mod 2) will be </a:t>
                </a:r>
                <a:r>
                  <a:rPr lang="en-US" altLang="ko-KR" sz="1600" b="1" dirty="0"/>
                  <a:t>placed in the same block</a:t>
                </a:r>
              </a:p>
              <a:p>
                <a:pPr marL="449263" indent="0">
                  <a:buNone/>
                </a:pPr>
                <a:endParaRPr lang="en-US" altLang="ko-KR" sz="800" b="1" dirty="0"/>
              </a:p>
              <a:p>
                <a:pPr marL="792163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E.G.: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600" dirty="0"/>
                  <a:t> design with ABC confounding with blocks</a:t>
                </a:r>
              </a:p>
              <a:p>
                <a:pPr marL="811213" indent="0">
                  <a:buNone/>
                </a:pPr>
                <a:r>
                  <a:rPr lang="en-US" altLang="ko-KR" sz="1600" dirty="0"/>
                  <a:t>Defining equation: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=1,2,3)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DA2AE5CC-4C79-41D3-841E-1E0D24523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61374"/>
                  </p:ext>
                </p:extLst>
              </p:nvPr>
            </p:nvGraphicFramePr>
            <p:xfrm>
              <a:off x="359247" y="5054638"/>
              <a:ext cx="8425506" cy="1011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502">
                      <a:extLst>
                        <a:ext uri="{9D8B030D-6E8A-4147-A177-3AD203B41FA5}">
                          <a16:colId xmlns:a16="http://schemas.microsoft.com/office/drawing/2014/main" val="200947888"/>
                        </a:ext>
                      </a:extLst>
                    </a:gridCol>
                    <a:gridCol w="2808502">
                      <a:extLst>
                        <a:ext uri="{9D8B030D-6E8A-4147-A177-3AD203B41FA5}">
                          <a16:colId xmlns:a16="http://schemas.microsoft.com/office/drawing/2014/main" val="3004881890"/>
                        </a:ext>
                      </a:extLst>
                    </a:gridCol>
                    <a:gridCol w="2808502">
                      <a:extLst>
                        <a:ext uri="{9D8B030D-6E8A-4147-A177-3AD203B41FA5}">
                          <a16:colId xmlns:a16="http://schemas.microsoft.com/office/drawing/2014/main" val="358691953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774331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𝑎𝑏𝑐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5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ko-KR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14360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5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d>
                                  <m:dPr>
                                    <m:ctrlPr>
                                      <a:rPr lang="en-US" altLang="ko-KR" sz="15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ko-KR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0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DA2AE5CC-4C79-41D3-841E-1E0D24523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061374"/>
                  </p:ext>
                </p:extLst>
              </p:nvPr>
            </p:nvGraphicFramePr>
            <p:xfrm>
              <a:off x="359247" y="5054638"/>
              <a:ext cx="8425506" cy="1011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502">
                      <a:extLst>
                        <a:ext uri="{9D8B030D-6E8A-4147-A177-3AD203B41FA5}">
                          <a16:colId xmlns:a16="http://schemas.microsoft.com/office/drawing/2014/main" val="200947888"/>
                        </a:ext>
                      </a:extLst>
                    </a:gridCol>
                    <a:gridCol w="2808502">
                      <a:extLst>
                        <a:ext uri="{9D8B030D-6E8A-4147-A177-3AD203B41FA5}">
                          <a16:colId xmlns:a16="http://schemas.microsoft.com/office/drawing/2014/main" val="3004881890"/>
                        </a:ext>
                      </a:extLst>
                    </a:gridCol>
                    <a:gridCol w="2808502">
                      <a:extLst>
                        <a:ext uri="{9D8B030D-6E8A-4147-A177-3AD203B41FA5}">
                          <a16:colId xmlns:a16="http://schemas.microsoft.com/office/drawing/2014/main" val="358691953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217" t="-1786" r="-201085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100000" t="-1786" r="-100649" b="-2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200434" t="-1786" r="-868" b="-2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74331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217" t="-103636" r="-201085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100000" t="-103636" r="-100649" b="-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200434" t="-103636" r="-868" b="-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14360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217" t="-200000" r="-201085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100000" t="-200000" r="-100649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1564" marB="41564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0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11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7. Blocking and Confounding Systems for Two-Level Factorials (part 2)</a:t>
            </a:r>
          </a:p>
        </p:txBody>
      </p:sp>
    </p:spTree>
    <p:extLst>
      <p:ext uri="{BB962C8B-B14F-4D97-AF65-F5344CB8AC3E}">
        <p14:creationId xmlns:p14="http://schemas.microsoft.com/office/powerpoint/2010/main" val="1125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1240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200" dirty="0"/>
                  <a:t> Factorial Design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Example 7.2 : Pilot Plant Filtration Rule Experiment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Confounding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in Four Blocks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1240320"/>
              </a:xfrm>
              <a:prstGeom prst="rect">
                <a:avLst/>
              </a:prstGeom>
              <a:blipFill>
                <a:blip r:embed="rId4"/>
                <a:stretch>
                  <a:fillRect b="-128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1405</Words>
  <Application>Microsoft Office PowerPoint</Application>
  <PresentationFormat>화면 슬라이드 쇼(4:3)</PresentationFormat>
  <Paragraphs>507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Blocking a replicated 2^k Factorial Design</vt:lpstr>
      <vt:lpstr>Blocking a replicated 2^k Factorial Design</vt:lpstr>
      <vt:lpstr>Confounding in the 2^k Factorial Design</vt:lpstr>
      <vt:lpstr>Confounding in the 2^k Factorial Design</vt:lpstr>
      <vt:lpstr>PowerPoint 프레젠테이션</vt:lpstr>
      <vt:lpstr>PowerPoint 프레젠테이션</vt:lpstr>
      <vt:lpstr>Confounding in the 2^k Factorial Design</vt:lpstr>
      <vt:lpstr>Confounding in the 2^k Factorial Design</vt:lpstr>
      <vt:lpstr>Confounding in the 2^k Factorial Design</vt:lpstr>
      <vt:lpstr>Confounding in the 2^k Factorial Design</vt:lpstr>
      <vt:lpstr>Confounding in the 2^k Factorial Design</vt:lpstr>
      <vt:lpstr>Confounding in the 2^k Factorial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1467</cp:revision>
  <dcterms:created xsi:type="dcterms:W3CDTF">2007-03-18T16:50:37Z</dcterms:created>
  <dcterms:modified xsi:type="dcterms:W3CDTF">2022-05-20T00:31:15Z</dcterms:modified>
  <cp:version>1000.0000.01</cp:version>
</cp:coreProperties>
</file>