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816" r:id="rId1"/>
  </p:sldMasterIdLst>
  <p:notesMasterIdLst>
    <p:notesMasterId r:id="rId24"/>
  </p:notesMasterIdLst>
  <p:sldIdLst>
    <p:sldId id="281" r:id="rId2"/>
    <p:sldId id="256" r:id="rId3"/>
    <p:sldId id="288" r:id="rId4"/>
    <p:sldId id="374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9" r:id="rId20"/>
    <p:sldId id="402" r:id="rId21"/>
    <p:sldId id="403" r:id="rId22"/>
    <p:sldId id="404" r:id="rId23"/>
  </p:sldIdLst>
  <p:sldSz cx="9144000" cy="6858000" type="screen4x3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orient="horz" pos="3474">
          <p15:clr>
            <a:srgbClr val="A4A3A4"/>
          </p15:clr>
        </p15:guide>
        <p15:guide id="3" pos="2880">
          <p15:clr>
            <a:srgbClr val="A4A3A4"/>
          </p15:clr>
        </p15:guide>
        <p15:guide id="4" pos="97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인송" initials="장" lastIdx="1" clrIdx="0">
    <p:extLst>
      <p:ext uri="{19B8F6BF-5375-455C-9EA6-DF929625EA0E}">
        <p15:presenceInfo xmlns:p15="http://schemas.microsoft.com/office/powerpoint/2012/main" userId="S::22201422@office.inha.ac.kr::e35d82a9-8847-4009-b5d1-f41909421b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79F"/>
    <a:srgbClr val="333399"/>
    <a:srgbClr val="0000FF"/>
    <a:srgbClr val="83C93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1" autoAdjust="0"/>
    <p:restoredTop sz="96344" autoAdjust="0"/>
  </p:normalViewPr>
  <p:slideViewPr>
    <p:cSldViewPr>
      <p:cViewPr varScale="1">
        <p:scale>
          <a:sx n="102" d="100"/>
          <a:sy n="102" d="100"/>
        </p:scale>
        <p:origin x="1914" y="114"/>
      </p:cViewPr>
      <p:guideLst>
        <p:guide orient="horz" pos="2158"/>
        <p:guide orient="horz" pos="3474"/>
        <p:guide pos="2880"/>
        <p:guide pos="97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862" cy="494709"/>
          </a:xfrm>
          <a:prstGeom prst="rect">
            <a:avLst/>
          </a:prstGeom>
        </p:spPr>
        <p:txBody>
          <a:bodyPr vert="horz" lIns="87947" tIns="43973" rIns="87947" bIns="43973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294" y="0"/>
            <a:ext cx="2945862" cy="494709"/>
          </a:xfrm>
          <a:prstGeom prst="rect">
            <a:avLst/>
          </a:prstGeom>
        </p:spPr>
        <p:txBody>
          <a:bodyPr vert="horz" lIns="87947" tIns="43973" rIns="87947" bIns="43973"/>
          <a:lstStyle>
            <a:lvl1pPr algn="r">
              <a:defRPr sz="1200"/>
            </a:lvl1pPr>
          </a:lstStyle>
          <a:p>
            <a:pPr>
              <a:defRPr/>
            </a:pPr>
            <a:fld id="{F83E2523-7548-4665-B365-C22BA509CF49}" type="datetime1">
              <a:rPr lang="en-US"/>
              <a:pPr>
                <a:defRPr/>
              </a:pPr>
              <a:t>5/23/2022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947" tIns="43973" rIns="87947" bIns="43973" anchor="ctr"/>
          <a:lstStyle/>
          <a:p>
            <a:pPr lvl="0">
              <a:defRPr/>
            </a:pPr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64" y="4752568"/>
            <a:ext cx="5438748" cy="3887210"/>
          </a:xfrm>
          <a:prstGeom prst="rect">
            <a:avLst/>
          </a:prstGeom>
        </p:spPr>
        <p:txBody>
          <a:bodyPr vert="horz" lIns="87947" tIns="43973" rIns="87947" bIns="43973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9542"/>
            <a:ext cx="2945862" cy="494709"/>
          </a:xfrm>
          <a:prstGeom prst="rect">
            <a:avLst/>
          </a:prstGeom>
        </p:spPr>
        <p:txBody>
          <a:bodyPr vert="horz" lIns="87947" tIns="43973" rIns="87947" bIns="43973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294" y="9379542"/>
            <a:ext cx="2945862" cy="494709"/>
          </a:xfrm>
          <a:prstGeom prst="rect">
            <a:avLst/>
          </a:prstGeom>
        </p:spPr>
        <p:txBody>
          <a:bodyPr vert="horz" wrap="square" lIns="87947" tIns="43973" rIns="87947" bIns="43973" anchor="b" anchorCtr="0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75381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 smtClean="0"/>
              <a:pPr lvl="0"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9554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4461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9403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1346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4969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8473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2319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64525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9720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062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0321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22412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6897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1250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5698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7380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1081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8937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8681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41BF3985-970C-4048-8144-5813D5AD1FF3}" type="slidenum">
              <a:rPr lang="en-US" altLang="en-US"/>
              <a:pPr lvl="0"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54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" y="6275412"/>
            <a:ext cx="2513062" cy="628266"/>
          </a:xfrm>
          <a:prstGeom prst="rect">
            <a:avLst/>
          </a:prstGeom>
        </p:spPr>
      </p:pic>
      <p:sp>
        <p:nvSpPr>
          <p:cNvPr id="5" name="직사각형 9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srgbClr val="0070C0"/>
              </a:solidFill>
            </a:endParaRPr>
          </a:p>
        </p:txBody>
      </p:sp>
      <p:sp>
        <p:nvSpPr>
          <p:cNvPr id="7" name="직사각형 17"/>
          <p:cNvSpPr/>
          <p:nvPr userDrawn="1"/>
        </p:nvSpPr>
        <p:spPr>
          <a:xfrm>
            <a:off x="0" y="6237312"/>
            <a:ext cx="9144000" cy="80408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53296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805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7089" y="836612"/>
            <a:ext cx="2183383" cy="52566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2964" y="836612"/>
            <a:ext cx="6181725" cy="525668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785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" y="116632"/>
            <a:ext cx="9001571" cy="417512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764704"/>
            <a:ext cx="9108504" cy="5122863"/>
          </a:xfrm>
        </p:spPr>
        <p:txBody>
          <a:bodyPr/>
          <a:lstStyle>
            <a:lvl1pPr>
              <a:lnSpc>
                <a:spcPct val="122000"/>
              </a:lnSpc>
              <a:defRPr sz="2600">
                <a:latin typeface="+mj-lt"/>
                <a:ea typeface="+mn-ea"/>
              </a:defRPr>
            </a:lvl1pPr>
            <a:lvl2pPr>
              <a:lnSpc>
                <a:spcPct val="122000"/>
              </a:lnSpc>
              <a:defRPr sz="2400">
                <a:latin typeface="+mj-lt"/>
                <a:ea typeface="+mn-ea"/>
              </a:defRPr>
            </a:lvl2pPr>
            <a:lvl3pPr marL="1257300" indent="-342900">
              <a:lnSpc>
                <a:spcPct val="122000"/>
              </a:lnSpc>
              <a:buFont typeface="굴림" panose="020B0600000101010101" pitchFamily="50" charset="-127"/>
              <a:buChar char="＞"/>
              <a:defRPr sz="2000"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>
              <a:lnSpc>
                <a:spcPct val="122000"/>
              </a:lnSpc>
              <a:defRPr sz="1800">
                <a:latin typeface="+mj-lt"/>
                <a:ea typeface="+mn-ea"/>
              </a:defRPr>
            </a:lvl4pPr>
            <a:lvl5pPr>
              <a:lnSpc>
                <a:spcPct val="122000"/>
              </a:lnSpc>
              <a:defRPr>
                <a:latin typeface="+mj-lt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756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9675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07647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67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6856" y="898425"/>
            <a:ext cx="4038600" cy="5122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56" y="898425"/>
            <a:ext cx="4038600" cy="5122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691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886700" cy="9259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1609155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560" y="2433067"/>
            <a:ext cx="386873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0472" y="1609155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472" y="2433067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9251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3527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97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692696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692697"/>
            <a:ext cx="4629150" cy="540385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292896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050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692696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692697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292896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05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24"/>
          <p:cNvSpPr txBox="1">
            <a:spLocks noChangeArrowheads="1"/>
          </p:cNvSpPr>
          <p:nvPr userDrawn="1"/>
        </p:nvSpPr>
        <p:spPr bwMode="auto">
          <a:xfrm>
            <a:off x="8172400" y="6397625"/>
            <a:ext cx="9361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 b="1" dirty="0">
                <a:solidFill>
                  <a:srgbClr val="4D81BF"/>
                </a:solidFill>
                <a:ea typeface="-윤고딕110" pitchFamily="18" charset="-127"/>
              </a:rPr>
              <a:t>   </a:t>
            </a:r>
            <a:fld id="{BE79C5EC-97B1-41D0-8B74-1124ED93C52C}" type="slidenum">
              <a:rPr lang="en-US" altLang="ko-KR" sz="1800" b="1" smtClean="0">
                <a:solidFill>
                  <a:srgbClr val="4D81BF"/>
                </a:solidFill>
                <a:ea typeface="-윤고딕110" pitchFamily="18" charset="-127"/>
              </a:rPr>
              <a:pPr eaLnBrk="1" latinLnBrk="1" hangingPunct="1"/>
              <a:t>‹#›</a:t>
            </a:fld>
            <a:r>
              <a:rPr lang="en-US" altLang="ko-KR" sz="1800" b="0" dirty="0">
                <a:solidFill>
                  <a:srgbClr val="4D81BF"/>
                </a:solidFill>
                <a:ea typeface="-윤고딕110" pitchFamily="18" charset="-127"/>
              </a:rPr>
              <a:t> </a:t>
            </a:r>
          </a:p>
        </p:txBody>
      </p:sp>
      <p:sp>
        <p:nvSpPr>
          <p:cNvPr id="1031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96" y="588435"/>
            <a:ext cx="9001000" cy="544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 Box 24"/>
          <p:cNvSpPr txBox="1">
            <a:spLocks noChangeArrowheads="1"/>
          </p:cNvSpPr>
          <p:nvPr userDrawn="1"/>
        </p:nvSpPr>
        <p:spPr bwMode="auto">
          <a:xfrm>
            <a:off x="5364088" y="6397625"/>
            <a:ext cx="35289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1800" b="0" dirty="0">
                <a:solidFill>
                  <a:srgbClr val="4D81BF"/>
                </a:solidFill>
                <a:ea typeface="-윤고딕110" pitchFamily="18" charset="-127"/>
              </a:rPr>
              <a:t>   </a:t>
            </a:r>
            <a:r>
              <a:rPr lang="en-US" altLang="ko-KR" sz="1800" b="0" baseline="0" dirty="0">
                <a:solidFill>
                  <a:srgbClr val="4D81BF"/>
                </a:solidFill>
                <a:ea typeface="-윤고딕110" pitchFamily="18" charset="-127"/>
              </a:rPr>
              <a:t>  Title</a:t>
            </a:r>
            <a:r>
              <a:rPr lang="en-US" altLang="ko-KR" sz="1600" b="0" dirty="0">
                <a:solidFill>
                  <a:srgbClr val="4D81B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800" b="0" dirty="0">
              <a:solidFill>
                <a:srgbClr val="4D81BF"/>
              </a:solidFill>
              <a:ea typeface="-윤고딕110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" y="6275412"/>
            <a:ext cx="2513062" cy="628266"/>
          </a:xfrm>
          <a:prstGeom prst="rect">
            <a:avLst/>
          </a:prstGeom>
        </p:spPr>
      </p:pic>
      <p:sp>
        <p:nvSpPr>
          <p:cNvPr id="9" name="직사각형 9"/>
          <p:cNvSpPr/>
          <p:nvPr userDrawn="1"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srgbClr val="0070C0"/>
              </a:solidFill>
            </a:endParaRPr>
          </a:p>
        </p:txBody>
      </p:sp>
      <p:sp>
        <p:nvSpPr>
          <p:cNvPr id="1030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43447" y="108681"/>
            <a:ext cx="8921041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17"/>
          <p:cNvSpPr/>
          <p:nvPr userDrawn="1"/>
        </p:nvSpPr>
        <p:spPr>
          <a:xfrm>
            <a:off x="0" y="6237312"/>
            <a:ext cx="9144000" cy="80408"/>
          </a:xfrm>
          <a:prstGeom prst="rect">
            <a:avLst/>
          </a:prstGeom>
          <a:solidFill>
            <a:srgbClr val="296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 kern="1200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6591C7"/>
          </a:solidFill>
          <a:latin typeface="Times New Roman" panose="02020603050405020304" pitchFamily="18" charset="0"/>
          <a:ea typeface="굴림" panose="020B0600000101010101" pitchFamily="50" charset="-127"/>
          <a:cs typeface="Arial Unicode MS" panose="020B06040202020202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rtl="0" eaLnBrk="0" fontAlgn="base" latinLnBrk="1" hangingPunct="0">
        <a:lnSpc>
          <a:spcPct val="110000"/>
        </a:lnSpc>
        <a:spcBef>
          <a:spcPct val="20000"/>
        </a:spcBef>
        <a:spcAft>
          <a:spcPct val="0"/>
        </a:spcAft>
        <a:buFont typeface="굴림" panose="020B0600000101010101" pitchFamily="50" charset="-127"/>
        <a:buChar char="＞"/>
        <a:defRPr kumimoji="1" sz="2000" b="1" kern="1200">
          <a:solidFill>
            <a:srgbClr val="7999FF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57350" indent="-28575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>
          <a:xfrm>
            <a:off x="323528" y="2204864"/>
            <a:ext cx="8568952" cy="317009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굴림"/>
              <a:buChar char="＞"/>
              <a:defRPr kumimoji="1" sz="2000" b="1">
                <a:solidFill>
                  <a:srgbClr val="6591C7"/>
                </a:solidFill>
                <a:latin typeface="Courier New"/>
                <a:ea typeface="굴림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40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4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 err="1">
                <a:solidFill>
                  <a:srgbClr val="6591C7"/>
                </a:solidFill>
                <a:ea typeface="-윤고딕120"/>
                <a:cs typeface="Arial Unicode MS"/>
              </a:rPr>
              <a:t>Suhwan</a:t>
            </a: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 Kim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2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Department of Statistics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Inha University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endParaRPr lang="en-US" altLang="ko-KR" sz="2000" b="1" dirty="0">
              <a:solidFill>
                <a:srgbClr val="6591C7"/>
              </a:solidFill>
              <a:ea typeface="-윤고딕120"/>
              <a:cs typeface="Arial Unicode MS"/>
            </a:endParaRP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2000" b="1" dirty="0">
                <a:solidFill>
                  <a:srgbClr val="6591C7"/>
                </a:solidFill>
                <a:ea typeface="-윤고딕120"/>
                <a:cs typeface="Arial Unicode MS"/>
              </a:rPr>
              <a:t>May 27, 2022</a:t>
            </a:r>
          </a:p>
        </p:txBody>
      </p:sp>
    </p:spTree>
    <p:extLst>
      <p:ext uri="{BB962C8B-B14F-4D97-AF65-F5344CB8AC3E}">
        <p14:creationId xmlns:p14="http://schemas.microsoft.com/office/powerpoint/2010/main" val="52563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One-Half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Factorial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Example 8.1: Filtration Rate Experiment</a:t>
                </a:r>
              </a:p>
              <a:p>
                <a:pPr marL="361950" indent="-269875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𝐼𝑉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4−1</m:t>
                        </m:r>
                      </m:sup>
                    </m:sSubSup>
                  </m:oMath>
                </a14:m>
                <a:r>
                  <a:rPr lang="en-US" altLang="ko-KR" sz="1800" dirty="0"/>
                  <a:t> design with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𝐴𝐵𝐶𝐷</m:t>
                    </m:r>
                  </m:oMath>
                </a14:m>
                <a:r>
                  <a:rPr lang="en-US" altLang="ko-KR" sz="1800" dirty="0"/>
                  <a:t> (principal fraction)</a:t>
                </a:r>
              </a:p>
              <a:p>
                <a:pPr marL="361950" indent="-269875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r>
                  <a:rPr lang="en-US" altLang="ko-KR" sz="1800" dirty="0"/>
                  <a:t>Basic design: A, B, C →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endParaRPr lang="en-US" altLang="ko-KR" sz="1800" dirty="0"/>
              </a:p>
              <a:p>
                <a:pPr marL="361950" indent="-269875">
                  <a:buFont typeface="Arial" panose="020B0604020202020204" pitchFamily="34" charset="0"/>
                  <a:buChar char="•"/>
                  <a:tabLst>
                    <a:tab pos="361950" algn="l"/>
                  </a:tabLst>
                </a:pPr>
                <a:r>
                  <a:rPr lang="en-US" altLang="ko-KR" sz="1800" dirty="0"/>
                  <a:t>Main effect is aliased with a 3-factor interaction, 2-factor interaction is aliased with another 2-factor interaction</a:t>
                </a:r>
              </a:p>
              <a:p>
                <a:pPr marL="450850" indent="-269875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blipFill rotWithShape="0">
                <a:blip r:embed="rId5"/>
                <a:stretch>
                  <a:fillRect t="-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C239983-35E8-46AF-9F08-4C712345C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86717"/>
              </p:ext>
            </p:extLst>
          </p:nvPr>
        </p:nvGraphicFramePr>
        <p:xfrm>
          <a:off x="515633" y="2852936"/>
          <a:ext cx="811273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0096">
                  <a:extLst>
                    <a:ext uri="{9D8B030D-6E8A-4147-A177-3AD203B41FA5}">
                      <a16:colId xmlns:a16="http://schemas.microsoft.com/office/drawing/2014/main" val="435134168"/>
                    </a:ext>
                  </a:extLst>
                </a:gridCol>
                <a:gridCol w="1050096">
                  <a:extLst>
                    <a:ext uri="{9D8B030D-6E8A-4147-A177-3AD203B41FA5}">
                      <a16:colId xmlns:a16="http://schemas.microsoft.com/office/drawing/2014/main" val="1339790527"/>
                    </a:ext>
                  </a:extLst>
                </a:gridCol>
                <a:gridCol w="1050096">
                  <a:extLst>
                    <a:ext uri="{9D8B030D-6E8A-4147-A177-3AD203B41FA5}">
                      <a16:colId xmlns:a16="http://schemas.microsoft.com/office/drawing/2014/main" val="372413533"/>
                    </a:ext>
                  </a:extLst>
                </a:gridCol>
                <a:gridCol w="1050096">
                  <a:extLst>
                    <a:ext uri="{9D8B030D-6E8A-4147-A177-3AD203B41FA5}">
                      <a16:colId xmlns:a16="http://schemas.microsoft.com/office/drawing/2014/main" val="1926937685"/>
                    </a:ext>
                  </a:extLst>
                </a:gridCol>
                <a:gridCol w="1304117">
                  <a:extLst>
                    <a:ext uri="{9D8B030D-6E8A-4147-A177-3AD203B41FA5}">
                      <a16:colId xmlns:a16="http://schemas.microsoft.com/office/drawing/2014/main" val="2643970007"/>
                    </a:ext>
                  </a:extLst>
                </a:gridCol>
                <a:gridCol w="1304117">
                  <a:extLst>
                    <a:ext uri="{9D8B030D-6E8A-4147-A177-3AD203B41FA5}">
                      <a16:colId xmlns:a16="http://schemas.microsoft.com/office/drawing/2014/main" val="3278723746"/>
                    </a:ext>
                  </a:extLst>
                </a:gridCol>
                <a:gridCol w="1304117">
                  <a:extLst>
                    <a:ext uri="{9D8B030D-6E8A-4147-A177-3AD203B41FA5}">
                      <a16:colId xmlns:a16="http://schemas.microsoft.com/office/drawing/2014/main" val="7200938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Basic Design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Treatment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Combination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Filtration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Rate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509990"/>
                  </a:ext>
                </a:extLst>
              </a:tr>
              <a:tr h="15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Run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D=ABC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88949"/>
                  </a:ext>
                </a:extLst>
              </a:tr>
              <a:tr h="15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(1)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45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439625"/>
                  </a:ext>
                </a:extLst>
              </a:tr>
              <a:tr h="15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ad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605370"/>
                  </a:ext>
                </a:extLst>
              </a:tr>
              <a:tr h="15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bd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45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089179"/>
                  </a:ext>
                </a:extLst>
              </a:tr>
              <a:tr h="15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ab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65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593312"/>
                  </a:ext>
                </a:extLst>
              </a:tr>
              <a:tr h="15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cd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852336"/>
                  </a:ext>
                </a:extLst>
              </a:tr>
              <a:tr h="15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ac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048899"/>
                  </a:ext>
                </a:extLst>
              </a:tr>
              <a:tr h="15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ysClr val="windowText" lastClr="000000"/>
                          </a:solidFill>
                        </a:rPr>
                        <a:t>bc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80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283110"/>
                  </a:ext>
                </a:extLst>
              </a:tr>
              <a:tr h="1592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>
                          <a:solidFill>
                            <a:sysClr val="windowText" lastClr="000000"/>
                          </a:solidFill>
                        </a:rPr>
                        <a:t>abcd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ysClr val="windowText" lastClr="000000"/>
                          </a:solidFill>
                        </a:rPr>
                        <a:t>96</a:t>
                      </a:r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880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88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One-Half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Factorial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69875">
              <a:buFont typeface="Arial" panose="020B0604020202020204" pitchFamily="34" charset="0"/>
              <a:buChar char="•"/>
            </a:pPr>
            <a:r>
              <a:rPr lang="en-US" altLang="ko-KR" sz="1800" dirty="0"/>
              <a:t>Estimates of Effects and Aliases from Example 8.1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5">
                <a:extLst>
                  <a:ext uri="{FF2B5EF4-FFF2-40B4-BE49-F238E27FC236}">
                    <a16:creationId xmlns:a16="http://schemas.microsoft.com/office/drawing/2014/main" id="{33B86BEC-A133-4CF5-9887-832EB39DBE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9956177"/>
                  </p:ext>
                </p:extLst>
              </p:nvPr>
            </p:nvGraphicFramePr>
            <p:xfrm>
              <a:off x="1524000" y="1268760"/>
              <a:ext cx="6096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316051631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35561102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Estimate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Alias Structure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033389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=19.00</m:t>
                              </m:r>
                            </m:oMath>
                          </a14:m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𝐵𝐶𝐷</m:t>
                              </m:r>
                            </m:oMath>
                          </a14:m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094305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=1.50</m:t>
                              </m:r>
                            </m:oMath>
                          </a14:m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𝐴𝐶𝐷</m:t>
                              </m:r>
                            </m:oMath>
                          </a14:m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74059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=14.00</m:t>
                              </m:r>
                            </m:oMath>
                          </a14:m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𝐴𝐵𝐷</m:t>
                              </m:r>
                            </m:oMath>
                          </a14:m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8293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=16.50</m:t>
                              </m:r>
                            </m:oMath>
                          </a14:m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𝐴𝐵𝐶</m:t>
                              </m:r>
                            </m:oMath>
                          </a14:m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2309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𝐴𝐵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=−1.00</m:t>
                              </m:r>
                            </m:oMath>
                          </a14:m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𝐴𝐵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𝐶𝐷</m:t>
                              </m:r>
                            </m:oMath>
                          </a14:m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3230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𝐴𝐶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=−18.50</m:t>
                              </m:r>
                            </m:oMath>
                          </a14:m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𝐴𝐶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𝐴𝐶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𝐵𝐷</m:t>
                              </m:r>
                            </m:oMath>
                          </a14:m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0382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=19.00</m:t>
                              </m:r>
                            </m:oMath>
                          </a14:m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𝐴𝐷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𝐵𝐶</m:t>
                              </m:r>
                            </m:oMath>
                          </a14:m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679866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3B86BEC-A133-4CF5-9887-832EB39DBE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9956177"/>
                  </p:ext>
                </p:extLst>
              </p:nvPr>
            </p:nvGraphicFramePr>
            <p:xfrm>
              <a:off x="1524000" y="1268760"/>
              <a:ext cx="6096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16051631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5561102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Estimate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Alias Structure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8033389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5"/>
                          <a:stretch>
                            <a:fillRect l="-400" t="-108197" r="-100800" b="-6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5"/>
                          <a:stretch>
                            <a:fillRect l="-100400" t="-108197" r="-800" b="-6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42094305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400" t="-208197" r="-100800" b="-5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00400" t="-208197" r="-800" b="-5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4740598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400" t="-308197" r="-100800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00400" t="-308197" r="-800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558293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400" t="-415000" r="-100800" b="-3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00400" t="-415000" r="-800" b="-3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42423091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400" t="-506557" r="-100800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00400" t="-506557" r="-800" b="-2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273230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400" t="-606557" r="-100800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 rotWithShape="0">
                          <a:blip r:embed="rId5"/>
                          <a:stretch>
                            <a:fillRect l="-100400" t="-606557" r="-800" b="-1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4703827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400" t="-706557" r="-100800" b="-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0400" t="-706557" r="-800" b="-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5679866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392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One-Half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Factorial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Example 8.2: Integrated Circuit</a:t>
                </a:r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5−1</m:t>
                        </m:r>
                      </m:sup>
                    </m:sSubSup>
                  </m:oMath>
                </a14:m>
                <a:r>
                  <a:rPr lang="en-US" altLang="ko-KR" sz="1800" dirty="0"/>
                  <a:t> design with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𝐴𝐵𝐶𝐷𝐸</m:t>
                    </m:r>
                  </m:oMath>
                </a14:m>
                <a:r>
                  <a:rPr lang="en-US" altLang="ko-KR" sz="1800" dirty="0"/>
                  <a:t> (principal fraction)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blipFill rotWithShape="0">
                <a:blip r:embed="rId5"/>
                <a:stretch>
                  <a:fillRect t="-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C239983-35E8-46AF-9F08-4C712345C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397526"/>
              </p:ext>
            </p:extLst>
          </p:nvPr>
        </p:nvGraphicFramePr>
        <p:xfrm>
          <a:off x="515632" y="1744241"/>
          <a:ext cx="8112735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51">
                  <a:extLst>
                    <a:ext uri="{9D8B030D-6E8A-4147-A177-3AD203B41FA5}">
                      <a16:colId xmlns:a16="http://schemas.microsoft.com/office/drawing/2014/main" val="435134168"/>
                    </a:ext>
                  </a:extLst>
                </a:gridCol>
                <a:gridCol w="929751">
                  <a:extLst>
                    <a:ext uri="{9D8B030D-6E8A-4147-A177-3AD203B41FA5}">
                      <a16:colId xmlns:a16="http://schemas.microsoft.com/office/drawing/2014/main" val="1339790527"/>
                    </a:ext>
                  </a:extLst>
                </a:gridCol>
                <a:gridCol w="929751">
                  <a:extLst>
                    <a:ext uri="{9D8B030D-6E8A-4147-A177-3AD203B41FA5}">
                      <a16:colId xmlns:a16="http://schemas.microsoft.com/office/drawing/2014/main" val="372413533"/>
                    </a:ext>
                  </a:extLst>
                </a:gridCol>
                <a:gridCol w="929751">
                  <a:extLst>
                    <a:ext uri="{9D8B030D-6E8A-4147-A177-3AD203B41FA5}">
                      <a16:colId xmlns:a16="http://schemas.microsoft.com/office/drawing/2014/main" val="1926937685"/>
                    </a:ext>
                  </a:extLst>
                </a:gridCol>
                <a:gridCol w="929751">
                  <a:extLst>
                    <a:ext uri="{9D8B030D-6E8A-4147-A177-3AD203B41FA5}">
                      <a16:colId xmlns:a16="http://schemas.microsoft.com/office/drawing/2014/main" val="3328515349"/>
                    </a:ext>
                  </a:extLst>
                </a:gridCol>
                <a:gridCol w="1154660">
                  <a:extLst>
                    <a:ext uri="{9D8B030D-6E8A-4147-A177-3AD203B41FA5}">
                      <a16:colId xmlns:a16="http://schemas.microsoft.com/office/drawing/2014/main" val="2643970007"/>
                    </a:ext>
                  </a:extLst>
                </a:gridCol>
                <a:gridCol w="1313579">
                  <a:extLst>
                    <a:ext uri="{9D8B030D-6E8A-4147-A177-3AD203B41FA5}">
                      <a16:colId xmlns:a16="http://schemas.microsoft.com/office/drawing/2014/main" val="3278723746"/>
                    </a:ext>
                  </a:extLst>
                </a:gridCol>
                <a:gridCol w="995741">
                  <a:extLst>
                    <a:ext uri="{9D8B030D-6E8A-4147-A177-3AD203B41FA5}">
                      <a16:colId xmlns:a16="http://schemas.microsoft.com/office/drawing/2014/main" val="720093896"/>
                    </a:ext>
                  </a:extLst>
                </a:gridCol>
              </a:tblGrid>
              <a:tr h="191980">
                <a:tc>
                  <a:txBody>
                    <a:bodyPr/>
                    <a:lstStyle/>
                    <a:p>
                      <a:pPr algn="ctr" latinLnBrk="1"/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Basic Design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Treatment</a:t>
                      </a:r>
                    </a:p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Combination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Yield</a:t>
                      </a:r>
                    </a:p>
                  </a:txBody>
                  <a:tcPr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509990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Run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E=ABCD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88949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439625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605370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34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089179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 err="1">
                          <a:solidFill>
                            <a:sysClr val="windowText" lastClr="000000"/>
                          </a:solidFill>
                        </a:rPr>
                        <a:t>abe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52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593312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852336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ace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048899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 err="1">
                          <a:solidFill>
                            <a:sysClr val="windowText" lastClr="000000"/>
                          </a:solidFill>
                        </a:rPr>
                        <a:t>bce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45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283110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 err="1">
                          <a:solidFill>
                            <a:sysClr val="windowText" lastClr="000000"/>
                          </a:solidFill>
                        </a:rPr>
                        <a:t>abc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60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880651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803147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 err="1">
                          <a:solidFill>
                            <a:sysClr val="windowText" lastClr="000000"/>
                          </a:solidFill>
                        </a:rPr>
                        <a:t>ade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738517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 err="1">
                          <a:solidFill>
                            <a:sysClr val="windowText" lastClr="000000"/>
                          </a:solidFill>
                        </a:rPr>
                        <a:t>bde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052122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 err="1">
                          <a:solidFill>
                            <a:sysClr val="windowText" lastClr="000000"/>
                          </a:solidFill>
                        </a:rPr>
                        <a:t>abd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523088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 err="1">
                          <a:solidFill>
                            <a:sysClr val="windowText" lastClr="000000"/>
                          </a:solidFill>
                        </a:rPr>
                        <a:t>cde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64924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 err="1">
                          <a:solidFill>
                            <a:sysClr val="windowText" lastClr="000000"/>
                          </a:solidFill>
                        </a:rPr>
                        <a:t>acd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21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621290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 err="1">
                          <a:solidFill>
                            <a:sysClr val="windowText" lastClr="000000"/>
                          </a:solidFill>
                        </a:rPr>
                        <a:t>bcd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44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872718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 err="1">
                          <a:solidFill>
                            <a:sysClr val="windowText" lastClr="000000"/>
                          </a:solidFill>
                        </a:rPr>
                        <a:t>abcde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b="1" dirty="0">
                          <a:solidFill>
                            <a:sysClr val="windowText" lastClr="000000"/>
                          </a:solidFill>
                        </a:rPr>
                        <a:t>63</a:t>
                      </a:r>
                      <a:endParaRPr lang="ko-KR" altLang="en-US" sz="9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413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621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One-Half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Factorial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/>
              <a:t>Estimates of effects, regression coefficients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86653A0-9491-477D-88BE-FDE95EEF3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811413"/>
              </p:ext>
            </p:extLst>
          </p:nvPr>
        </p:nvGraphicFramePr>
        <p:xfrm>
          <a:off x="467528" y="1240185"/>
          <a:ext cx="820894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36">
                  <a:extLst>
                    <a:ext uri="{9D8B030D-6E8A-4147-A177-3AD203B41FA5}">
                      <a16:colId xmlns:a16="http://schemas.microsoft.com/office/drawing/2014/main" val="2003243608"/>
                    </a:ext>
                  </a:extLst>
                </a:gridCol>
                <a:gridCol w="2052236">
                  <a:extLst>
                    <a:ext uri="{9D8B030D-6E8A-4147-A177-3AD203B41FA5}">
                      <a16:colId xmlns:a16="http://schemas.microsoft.com/office/drawing/2014/main" val="3284619365"/>
                    </a:ext>
                  </a:extLst>
                </a:gridCol>
                <a:gridCol w="2052236">
                  <a:extLst>
                    <a:ext uri="{9D8B030D-6E8A-4147-A177-3AD203B41FA5}">
                      <a16:colId xmlns:a16="http://schemas.microsoft.com/office/drawing/2014/main" val="3616099645"/>
                    </a:ext>
                  </a:extLst>
                </a:gridCol>
                <a:gridCol w="2052236">
                  <a:extLst>
                    <a:ext uri="{9D8B030D-6E8A-4147-A177-3AD203B41FA5}">
                      <a16:colId xmlns:a16="http://schemas.microsoft.com/office/drawing/2014/main" val="246451733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Variable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Regression Coefficient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Estimated Effect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Sum of Squares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80166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Overall Average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30.3125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185658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5.5625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11.1250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495.062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668008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16.9375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33.8750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4590.062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15777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5.4375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10.8750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473.062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95039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-0.4375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-0.8750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3.063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2357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0.3125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0.6250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473795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3.4375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6.8750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189.063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34751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0.1875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0.3750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768844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0.5625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1.1250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5.063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24641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0.5625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1.1250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5.063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80546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BC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0.3125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0.6250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645775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BD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-0.0625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-0.1250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0.063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23383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BE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-0.0625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-0.1250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0.063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8733208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CD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0.4375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0.8750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3.063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717087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CE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0.1875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0.3750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639015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-0.6875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-1.3750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7.563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111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160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One-Half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Factorial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/>
              <a:t>Normal probability and Analysis of Variance</a:t>
            </a:r>
          </a:p>
        </p:txBody>
      </p:sp>
      <p:pic>
        <p:nvPicPr>
          <p:cNvPr id="6" name="Picture 2" descr="dae8e_fig_08_06">
            <a:extLst>
              <a:ext uri="{FF2B5EF4-FFF2-40B4-BE49-F238E27FC236}">
                <a16:creationId xmlns:a16="http://schemas.microsoft.com/office/drawing/2014/main" id="{7E281BFC-F764-42C0-982B-1882002D963F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" r="652" b="7259"/>
          <a:stretch/>
        </p:blipFill>
        <p:spPr bwMode="auto">
          <a:xfrm>
            <a:off x="141412" y="1844824"/>
            <a:ext cx="3417481" cy="2736304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C6E6973A-8653-49DE-ACA7-A84D3FD7D5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0500689"/>
                  </p:ext>
                </p:extLst>
              </p:nvPr>
            </p:nvGraphicFramePr>
            <p:xfrm>
              <a:off x="3567584" y="1484784"/>
              <a:ext cx="5435723" cy="32746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2220">
                      <a:extLst>
                        <a:ext uri="{9D8B030D-6E8A-4147-A177-3AD203B41FA5}">
                          <a16:colId xmlns:a16="http://schemas.microsoft.com/office/drawing/2014/main" val="67477011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576424967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022426627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3293453622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931363351"/>
                        </a:ext>
                      </a:extLst>
                    </a:gridCol>
                    <a:gridCol w="751135">
                      <a:extLst>
                        <a:ext uri="{9D8B030D-6E8A-4147-A177-3AD203B41FA5}">
                          <a16:colId xmlns:a16="http://schemas.microsoft.com/office/drawing/2014/main" val="1776254379"/>
                        </a:ext>
                      </a:extLst>
                    </a:gridCol>
                  </a:tblGrid>
                  <a:tr h="606946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Sources of</a:t>
                          </a:r>
                        </a:p>
                        <a:p>
                          <a:pPr algn="l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Mean</a:t>
                          </a: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Square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ko-KR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i="1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-Value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632820"/>
                      </a:ext>
                    </a:extLst>
                  </a:tr>
                  <a:tr h="44461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A (Aperture)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495.0625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495.0625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193.20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&lt; 0.0001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6515785"/>
                      </a:ext>
                    </a:extLst>
                  </a:tr>
                  <a:tr h="44461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B (Exposure time)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4590.0625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4590.0625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1791.24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&lt; 0.0001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058609"/>
                      </a:ext>
                    </a:extLst>
                  </a:tr>
                  <a:tr h="44461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C (Develop time)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473.0625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473.0625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184.61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&lt; 0.0001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4461794"/>
                      </a:ext>
                    </a:extLst>
                  </a:tr>
                  <a:tr h="44461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AB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189.0625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189.0625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73.78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&lt; 0.0001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22087791"/>
                      </a:ext>
                    </a:extLst>
                  </a:tr>
                  <a:tr h="4446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28.1875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2.5625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6547110"/>
                      </a:ext>
                    </a:extLst>
                  </a:tr>
                  <a:tr h="4446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5775.4375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499669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6E6973A-8653-49DE-ACA7-A84D3FD7D5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0500689"/>
                  </p:ext>
                </p:extLst>
              </p:nvPr>
            </p:nvGraphicFramePr>
            <p:xfrm>
              <a:off x="3567584" y="1484784"/>
              <a:ext cx="5435723" cy="32746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222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674770112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576424967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022426627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293453622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931363351"/>
                        </a:ext>
                      </a:extLst>
                    </a:gridCol>
                    <a:gridCol w="751135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776254379"/>
                        </a:ext>
                      </a:extLst>
                    </a:gridCol>
                  </a:tblGrid>
                  <a:tr h="606946"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Sources of</a:t>
                          </a:r>
                        </a:p>
                        <a:p>
                          <a:pPr algn="l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Variation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Sum of</a:t>
                          </a: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Squares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Degrees of</a:t>
                          </a: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Freedom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Mean</a:t>
                          </a:r>
                        </a:p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Square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6"/>
                          <a:stretch>
                            <a:fillRect l="-551695" t="-5000" r="-108475" b="-44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i="1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-Value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90632820"/>
                      </a:ext>
                    </a:extLst>
                  </a:tr>
                  <a:tr h="44461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A (Aperture)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495.0625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495.0625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193.20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&lt; 0.0001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426515785"/>
                      </a:ext>
                    </a:extLst>
                  </a:tr>
                  <a:tr h="44461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B (Exposure time)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4590.0625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4590.0625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1791.24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&lt; 0.0001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32058609"/>
                      </a:ext>
                    </a:extLst>
                  </a:tr>
                  <a:tr h="44461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C (Develop time)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473.0625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473.0625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184.61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&lt; 0.0001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504461794"/>
                      </a:ext>
                    </a:extLst>
                  </a:tr>
                  <a:tr h="44461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AB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189.0625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189.0625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73.78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&lt; 0.0001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722087791"/>
                      </a:ext>
                    </a:extLst>
                  </a:tr>
                  <a:tr h="4446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Error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28.1875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2.5625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076547110"/>
                      </a:ext>
                    </a:extLst>
                  </a:tr>
                  <a:tr h="4446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</a:rPr>
                            <a:t>Total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5775.4375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dirty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1499669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393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One-Half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Factorial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/>
              <a:t>Diagnostic</a:t>
            </a:r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23900" indent="0">
              <a:buNone/>
            </a:pPr>
            <a:r>
              <a:rPr lang="en-US" altLang="ko-KR" sz="2000" dirty="0"/>
              <a:t>← Both plots are satisfied</a:t>
            </a:r>
          </a:p>
        </p:txBody>
      </p:sp>
      <p:pic>
        <p:nvPicPr>
          <p:cNvPr id="9" name="Picture 2" descr="dae8e_fig_08_07">
            <a:extLst>
              <a:ext uri="{FF2B5EF4-FFF2-40B4-BE49-F238E27FC236}">
                <a16:creationId xmlns:a16="http://schemas.microsoft.com/office/drawing/2014/main" id="{953DD8BF-D236-4638-BD12-8F5A9ABB4DB1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" t="883" r="764" b="7304"/>
          <a:stretch/>
        </p:blipFill>
        <p:spPr bwMode="auto">
          <a:xfrm>
            <a:off x="525634" y="1268760"/>
            <a:ext cx="3960440" cy="3460747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2" descr="dae8e_fig_08_08">
            <a:extLst>
              <a:ext uri="{FF2B5EF4-FFF2-40B4-BE49-F238E27FC236}">
                <a16:creationId xmlns:a16="http://schemas.microsoft.com/office/drawing/2014/main" id="{190DA87A-89AA-4AD1-9D7A-D9CD5D7E5C11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" t="2052" r="970" b="6818"/>
          <a:stretch/>
        </p:blipFill>
        <p:spPr bwMode="auto">
          <a:xfrm>
            <a:off x="4572000" y="1268760"/>
            <a:ext cx="3776340" cy="3486840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0358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One-Quarter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The One-Quarter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2400" dirty="0"/>
                  <a:t> Design</a:t>
                </a:r>
              </a:p>
              <a:p>
                <a:pPr marL="361950" indent="-26987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Construction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ko-KR" sz="1800" dirty="0"/>
                  <a:t> Fraction Factorial Design</a:t>
                </a:r>
              </a:p>
              <a:p>
                <a:pPr marL="1076325" indent="-723900">
                  <a:buNone/>
                </a:pPr>
                <a:r>
                  <a:rPr lang="en-US" altLang="ko-KR" sz="1800" dirty="0"/>
                  <a:t>Step 1:  Writing down a basic design consisting of runs associated with a full factorial in </a:t>
                </a:r>
                <a:r>
                  <a:rPr lang="en-US" altLang="ko-KR" sz="1800" i="1" dirty="0"/>
                  <a:t>k-2</a:t>
                </a:r>
                <a:r>
                  <a:rPr lang="en-US" altLang="ko-KR" sz="1800" dirty="0"/>
                  <a:t> factors</a:t>
                </a:r>
              </a:p>
              <a:p>
                <a:pPr marL="1076325" indent="-714375">
                  <a:buNone/>
                </a:pPr>
                <a:r>
                  <a:rPr lang="en-US" altLang="ko-KR" sz="1800" dirty="0"/>
                  <a:t>Step 2:  Associating the 2 additional columns with appropriately chosen interactions involving the first </a:t>
                </a:r>
                <a:r>
                  <a:rPr lang="en-US" altLang="ko-KR" sz="1800" i="1" dirty="0"/>
                  <a:t>k-2</a:t>
                </a:r>
                <a:r>
                  <a:rPr lang="en-US" altLang="ko-KR" sz="1800" dirty="0"/>
                  <a:t> factor</a:t>
                </a:r>
              </a:p>
              <a:p>
                <a:pPr marL="1076325" indent="-714375">
                  <a:buNone/>
                </a:pPr>
                <a:endParaRPr lang="en-US" altLang="ko-KR" sz="500" dirty="0"/>
              </a:p>
              <a:p>
                <a:pPr marL="361950" indent="-26987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2 generators: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18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ko-KR" sz="1800" dirty="0"/>
                  <a:t> generating equations</a:t>
                </a:r>
              </a:p>
              <a:p>
                <a:pPr marL="266700" indent="0">
                  <a:buNone/>
                </a:pPr>
                <a:r>
                  <a:rPr lang="en-US" altLang="ko-KR" sz="1800" b="0" dirty="0"/>
                  <a:t>→ 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18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ko-KR" sz="1800" dirty="0"/>
                  <a:t> are principal fraction</a:t>
                </a:r>
              </a:p>
              <a:p>
                <a:pPr marL="266700" indent="0">
                  <a:buNone/>
                </a:pPr>
                <a:endParaRPr lang="en-US" altLang="ko-KR" sz="500" dirty="0"/>
              </a:p>
              <a:p>
                <a:pPr marL="361950" indent="-26987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Complete Defining Relation: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altLang="ko-KR" sz="1800" dirty="0"/>
                  <a:t>  (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altLang="ko-KR" sz="1800" dirty="0"/>
                  <a:t>: generalized interaction)</a:t>
                </a:r>
              </a:p>
              <a:p>
                <a:pPr marL="266700" indent="0">
                  <a:buNone/>
                  <a:tabLst>
                    <a:tab pos="266700" algn="l"/>
                    <a:tab pos="990600" algn="l"/>
                  </a:tabLst>
                </a:pPr>
                <a:r>
                  <a:rPr lang="en-US" altLang="ko-KR" sz="1800" dirty="0"/>
                  <a:t>→ each effect has 3 aliases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00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One-Quarter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dirty="0"/>
                  <a:t> Design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6−2</m:t>
                        </m:r>
                      </m:sup>
                    </m:sSup>
                  </m:oMath>
                </a14:m>
                <a:r>
                  <a:rPr lang="en-US" altLang="ko-KR" sz="2400" dirty="0"/>
                  <a:t> Design (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𝐴𝐵𝐶𝐸</m:t>
                    </m:r>
                  </m:oMath>
                </a14:m>
                <a:r>
                  <a:rPr lang="en-US" altLang="ko-KR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𝐵𝐶𝐷𝐹</m:t>
                    </m:r>
                  </m:oMath>
                </a14:m>
                <a:r>
                  <a:rPr lang="en-US" altLang="ko-KR" sz="2400" dirty="0"/>
                  <a:t>)</a:t>
                </a:r>
              </a:p>
              <a:p>
                <a:pPr marL="361950" indent="-276225">
                  <a:buFont typeface="Arial" panose="020B0604020202020204" pitchFamily="34" charset="0"/>
                  <a:buChar char="•"/>
                  <a:tabLst>
                    <a:tab pos="266700" algn="l"/>
                  </a:tabLst>
                </a:pPr>
                <a:r>
                  <a:rPr lang="en-US" altLang="ko-KR" sz="1800" dirty="0"/>
                  <a:t>Complete defining relation: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𝐴𝐵𝐶𝐸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𝐵𝐶𝐷𝐹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𝐴𝐷𝐸𝐹</m:t>
                    </m:r>
                  </m:oMath>
                </a14:m>
                <a:r>
                  <a:rPr lang="en-US" altLang="ko-KR" sz="1800" dirty="0"/>
                  <a:t> (i.e., resolution </a:t>
                </a:r>
                <a:r>
                  <a:rPr lang="en-US" altLang="ko-KR" sz="1800" i="1" dirty="0"/>
                  <a:t>IV</a:t>
                </a:r>
                <a:r>
                  <a:rPr lang="en-US" altLang="ko-KR" sz="1800" dirty="0"/>
                  <a:t>)</a:t>
                </a:r>
              </a:p>
              <a:p>
                <a:pPr marL="361950" indent="-276225">
                  <a:buFont typeface="Arial" panose="020B0604020202020204" pitchFamily="34" charset="0"/>
                  <a:buChar char="•"/>
                  <a:tabLst>
                    <a:tab pos="266700" algn="l"/>
                  </a:tabLst>
                </a:pPr>
                <a:r>
                  <a:rPr lang="en-US" altLang="ko-KR" sz="1800" dirty="0"/>
                  <a:t>Alias of any effect = </a:t>
                </a:r>
                <a:r>
                  <a:rPr lang="en-US" altLang="ko-KR" sz="1800" b="1" dirty="0"/>
                  <a:t>effect * word</a:t>
                </a:r>
                <a:r>
                  <a:rPr lang="en-US" altLang="ko-KR" sz="1800" dirty="0"/>
                  <a:t> (of defining relation)</a:t>
                </a:r>
              </a:p>
              <a:p>
                <a:pPr marL="361950" indent="-276225">
                  <a:buFont typeface="Arial" panose="020B0604020202020204" pitchFamily="34" charset="0"/>
                  <a:buChar char="•"/>
                  <a:tabLst>
                    <a:tab pos="266700" algn="l"/>
                  </a:tabLst>
                </a:pPr>
                <a:r>
                  <a:rPr lang="en-US" altLang="ko-KR" sz="1800" dirty="0"/>
                  <a:t>E.g., Alias of A 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𝐴𝐵𝐶𝐸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𝐵𝐶𝐷𝐹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𝐴𝐷𝐸𝐹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pPr marL="266700" indent="0">
                  <a:buNone/>
                  <a:tabLst>
                    <a:tab pos="266700" algn="l"/>
                  </a:tabLst>
                </a:pPr>
                <a:r>
                  <a:rPr lang="en-US" altLang="ko-KR" sz="1800" dirty="0"/>
                  <a:t>→ 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𝐵𝐶𝐸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𝐴𝐵𝐶𝐷𝐹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𝐷𝐸𝐹</m:t>
                    </m:r>
                  </m:oMath>
                </a14:m>
                <a:endParaRPr lang="en-US" altLang="ko-KR" sz="1800" dirty="0"/>
              </a:p>
              <a:p>
                <a:pPr marL="361950" indent="-276225">
                  <a:buFont typeface="Arial" panose="020B0604020202020204" pitchFamily="34" charset="0"/>
                  <a:buChar char="•"/>
                  <a:tabLst>
                    <a:tab pos="266700" algn="l"/>
                  </a:tabLst>
                </a:pPr>
                <a:r>
                  <a:rPr lang="en-US" altLang="ko-KR" sz="1800" dirty="0"/>
                  <a:t>Alias Structure for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𝐼𝑉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6−2</m:t>
                        </m:r>
                      </m:sup>
                    </m:sSubSup>
                  </m:oMath>
                </a14:m>
                <a:r>
                  <a:rPr lang="en-US" altLang="ko-KR" sz="1800" dirty="0"/>
                  <a:t> Design with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𝐴𝐵𝐶𝐸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𝐵𝐶𝐷𝐹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𝐴𝐷𝐸𝐹</m:t>
                    </m:r>
                  </m:oMath>
                </a14:m>
                <a:endParaRPr lang="en-US" altLang="ko-KR" sz="1800" dirty="0"/>
              </a:p>
              <a:p>
                <a:pPr marL="450850" indent="-269875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450850" indent="-269875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  <a:p>
                <a:pPr marL="450850" indent="-269875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blipFill rotWithShape="0">
                <a:blip r:embed="rId5"/>
                <a:stretch>
                  <a:fillRect t="-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5">
                <a:extLst>
                  <a:ext uri="{FF2B5EF4-FFF2-40B4-BE49-F238E27FC236}">
                    <a16:creationId xmlns:a16="http://schemas.microsoft.com/office/drawing/2014/main" id="{E32BFB19-C1D6-4A33-B1F1-02E3055283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830374"/>
                  </p:ext>
                </p:extLst>
              </p:nvPr>
            </p:nvGraphicFramePr>
            <p:xfrm>
              <a:off x="1524000" y="3429000"/>
              <a:ext cx="6096000" cy="243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664595604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22542030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𝐵𝐶𝐸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𝐷𝐸𝐹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𝐴𝐵𝐶𝐷𝐹</m:t>
                              </m:r>
                            </m:oMath>
                          </a14:m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𝐴𝐷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𝐵𝐶𝐷𝐸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𝐴𝐵𝐶𝐹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883206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𝐴𝐶𝐸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𝐶𝐷𝐹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𝐴𝐵𝐷𝐸𝐹</m:t>
                              </m:r>
                            </m:oMath>
                          </a14:m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𝐴𝐸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𝐵𝐶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𝐴𝐵𝐶𝐷𝐸𝐹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132330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𝐴𝐵𝐸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𝐵𝐷𝐹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𝐴𝐶𝐷𝐸𝐹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𝐷𝐸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𝐵𝐶𝐸𝐹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𝐴𝐵𝐶𝐷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650782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𝐵𝐶𝐹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𝐴𝐸𝐹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𝐴𝐵𝐶𝐷𝐸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𝐵𝐷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𝐴𝐶𝐷𝐸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𝐴𝐵𝐸𝐹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1273017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𝐴𝐵𝐶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𝐴𝐷𝐹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𝐵𝐶𝐷𝐸𝐹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𝐶𝐷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𝐴𝐶𝐸𝐹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𝐴𝐵𝐷𝐸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41235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𝐵𝐶𝐷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𝐴𝐷𝐸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𝐴𝐵𝐶𝐸𝐹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𝐴𝐵𝐷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𝐶𝐷𝐸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𝐴𝐶𝐹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𝐵𝐸𝐹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5206985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𝐶𝐸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𝐴𝐶𝐷𝐹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𝐵𝐷𝐸𝐹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𝐴𝐶𝐷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𝐵𝐷𝐸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𝐶𝐸𝐹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4426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𝐴𝐶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𝐵𝐸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𝐴𝐵𝐷𝐹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𝐶𝐷𝐸𝐹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65666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32BFB19-C1D6-4A33-B1F1-02E3055283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830374"/>
                  </p:ext>
                </p:extLst>
              </p:nvPr>
            </p:nvGraphicFramePr>
            <p:xfrm>
              <a:off x="1524000" y="3429000"/>
              <a:ext cx="6096000" cy="243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664595604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25420301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6"/>
                          <a:stretch>
                            <a:fillRect l="-400" t="-4000" r="-101000" b="-7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0">
                          <a:blip r:embed="rId6"/>
                          <a:stretch>
                            <a:fillRect l="-100400" t="-4000" r="-1000" b="-7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05883206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00" t="-104000" r="-101000" b="-6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400" t="-104000" r="-1000" b="-6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3132330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00" t="-204000" r="-101000" b="-5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400" t="-204000" r="-1000" b="-5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40650782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00" t="-298039" r="-101000" b="-3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400" t="-298039" r="-1000" b="-3980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5127301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00" t="-406000" r="-101000" b="-3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400" t="-406000" r="-1000" b="-3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81412356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00" t="-506000" r="-101000" b="-2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400" t="-506000" r="-1000" b="-2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4520698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00" t="-606000" r="-101000" b="-1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100400" t="-606000" r="-1000" b="-10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4964426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400" t="-706000" r="-101000" b="-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65666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45659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One-Quarter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dirty="0"/>
                  <a:t> Design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2000" b="0" dirty="0"/>
                  <a:t>Construction of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6−2</m:t>
                        </m:r>
                      </m:sup>
                    </m:sSubSup>
                  </m:oMath>
                </a14:m>
                <a:r>
                  <a:rPr lang="en-US" altLang="ko-KR" sz="2000" dirty="0"/>
                  <a:t> design with the Generators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𝐴𝐵𝐶𝐸</m:t>
                    </m:r>
                  </m:oMath>
                </a14:m>
                <a:r>
                  <a:rPr lang="en-US" altLang="ko-KR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𝐵𝐶𝐷𝐹</m:t>
                    </m:r>
                  </m:oMath>
                </a14:m>
                <a:r>
                  <a:rPr lang="en-US" altLang="ko-KR" sz="2000" dirty="0"/>
                  <a:t>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C239983-35E8-46AF-9F08-4C712345C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949759"/>
              </p:ext>
            </p:extLst>
          </p:nvPr>
        </p:nvGraphicFramePr>
        <p:xfrm>
          <a:off x="1526428" y="1243360"/>
          <a:ext cx="6091144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910">
                  <a:extLst>
                    <a:ext uri="{9D8B030D-6E8A-4147-A177-3AD203B41FA5}">
                      <a16:colId xmlns:a16="http://schemas.microsoft.com/office/drawing/2014/main" val="435134168"/>
                    </a:ext>
                  </a:extLst>
                </a:gridCol>
                <a:gridCol w="813910">
                  <a:extLst>
                    <a:ext uri="{9D8B030D-6E8A-4147-A177-3AD203B41FA5}">
                      <a16:colId xmlns:a16="http://schemas.microsoft.com/office/drawing/2014/main" val="1339790527"/>
                    </a:ext>
                  </a:extLst>
                </a:gridCol>
                <a:gridCol w="813910">
                  <a:extLst>
                    <a:ext uri="{9D8B030D-6E8A-4147-A177-3AD203B41FA5}">
                      <a16:colId xmlns:a16="http://schemas.microsoft.com/office/drawing/2014/main" val="372413533"/>
                    </a:ext>
                  </a:extLst>
                </a:gridCol>
                <a:gridCol w="813910">
                  <a:extLst>
                    <a:ext uri="{9D8B030D-6E8A-4147-A177-3AD203B41FA5}">
                      <a16:colId xmlns:a16="http://schemas.microsoft.com/office/drawing/2014/main" val="1926937685"/>
                    </a:ext>
                  </a:extLst>
                </a:gridCol>
                <a:gridCol w="813910">
                  <a:extLst>
                    <a:ext uri="{9D8B030D-6E8A-4147-A177-3AD203B41FA5}">
                      <a16:colId xmlns:a16="http://schemas.microsoft.com/office/drawing/2014/main" val="3328515349"/>
                    </a:ext>
                  </a:extLst>
                </a:gridCol>
                <a:gridCol w="1010797">
                  <a:extLst>
                    <a:ext uri="{9D8B030D-6E8A-4147-A177-3AD203B41FA5}">
                      <a16:colId xmlns:a16="http://schemas.microsoft.com/office/drawing/2014/main" val="2643970007"/>
                    </a:ext>
                  </a:extLst>
                </a:gridCol>
                <a:gridCol w="1010797">
                  <a:extLst>
                    <a:ext uri="{9D8B030D-6E8A-4147-A177-3AD203B41FA5}">
                      <a16:colId xmlns:a16="http://schemas.microsoft.com/office/drawing/2014/main" val="2456783031"/>
                    </a:ext>
                  </a:extLst>
                </a:gridCol>
              </a:tblGrid>
              <a:tr h="191980">
                <a:tc>
                  <a:txBody>
                    <a:bodyPr/>
                    <a:lstStyle/>
                    <a:p>
                      <a:pPr algn="ctr" latinLnBrk="1"/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Basic Design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8509990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Run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E=ABC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F=BCD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88949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439625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605370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089179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593312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852336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048899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283110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880651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7803147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738517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052122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523088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64924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621290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872718"/>
                  </a:ext>
                </a:extLst>
              </a:tr>
              <a:tr h="191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50" b="1" dirty="0">
                          <a:solidFill>
                            <a:sysClr val="windowText" lastClr="000000"/>
                          </a:solidFill>
                        </a:rPr>
                        <a:t>+</a:t>
                      </a:r>
                      <a:endParaRPr lang="ko-KR" altLang="en-US" sz="115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413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575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One-Quarter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dirty="0"/>
                  <a:t> Design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Example 8.4: Injection molding process with six factors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𝐼𝑉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6−2</m:t>
                        </m:r>
                      </m:sup>
                    </m:sSubSup>
                  </m:oMath>
                </a14:m>
                <a:r>
                  <a:rPr lang="en-US" altLang="ko-KR" sz="2400" dirty="0"/>
                  <a:t> design)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blipFill>
                <a:blip r:embed="rId5"/>
                <a:stretch>
                  <a:fillRect r="-33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3">
                <a:extLst>
                  <a:ext uri="{FF2B5EF4-FFF2-40B4-BE49-F238E27FC236}">
                    <a16:creationId xmlns:a16="http://schemas.microsoft.com/office/drawing/2014/main" id="{8D16A9B4-1D0E-40AC-8165-2B4D51D0B2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480111"/>
                  </p:ext>
                </p:extLst>
              </p:nvPr>
            </p:nvGraphicFramePr>
            <p:xfrm>
              <a:off x="922275" y="1243813"/>
              <a:ext cx="7299449" cy="48844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2317">
                      <a:extLst>
                        <a:ext uri="{9D8B030D-6E8A-4147-A177-3AD203B41FA5}">
                          <a16:colId xmlns:a16="http://schemas.microsoft.com/office/drawing/2014/main" val="435134168"/>
                        </a:ext>
                      </a:extLst>
                    </a:gridCol>
                    <a:gridCol w="732317">
                      <a:extLst>
                        <a:ext uri="{9D8B030D-6E8A-4147-A177-3AD203B41FA5}">
                          <a16:colId xmlns:a16="http://schemas.microsoft.com/office/drawing/2014/main" val="1339790527"/>
                        </a:ext>
                      </a:extLst>
                    </a:gridCol>
                    <a:gridCol w="732317">
                      <a:extLst>
                        <a:ext uri="{9D8B030D-6E8A-4147-A177-3AD203B41FA5}">
                          <a16:colId xmlns:a16="http://schemas.microsoft.com/office/drawing/2014/main" val="372413533"/>
                        </a:ext>
                      </a:extLst>
                    </a:gridCol>
                    <a:gridCol w="732317">
                      <a:extLst>
                        <a:ext uri="{9D8B030D-6E8A-4147-A177-3AD203B41FA5}">
                          <a16:colId xmlns:a16="http://schemas.microsoft.com/office/drawing/2014/main" val="1926937685"/>
                        </a:ext>
                      </a:extLst>
                    </a:gridCol>
                    <a:gridCol w="732317">
                      <a:extLst>
                        <a:ext uri="{9D8B030D-6E8A-4147-A177-3AD203B41FA5}">
                          <a16:colId xmlns:a16="http://schemas.microsoft.com/office/drawing/2014/main" val="3328515349"/>
                        </a:ext>
                      </a:extLst>
                    </a:gridCol>
                    <a:gridCol w="909466">
                      <a:extLst>
                        <a:ext uri="{9D8B030D-6E8A-4147-A177-3AD203B41FA5}">
                          <a16:colId xmlns:a16="http://schemas.microsoft.com/office/drawing/2014/main" val="2643970007"/>
                        </a:ext>
                      </a:extLst>
                    </a:gridCol>
                    <a:gridCol w="909466">
                      <a:extLst>
                        <a:ext uri="{9D8B030D-6E8A-4147-A177-3AD203B41FA5}">
                          <a16:colId xmlns:a16="http://schemas.microsoft.com/office/drawing/2014/main" val="2456783031"/>
                        </a:ext>
                      </a:extLst>
                    </a:gridCol>
                    <a:gridCol w="909466">
                      <a:extLst>
                        <a:ext uri="{9D8B030D-6E8A-4147-A177-3AD203B41FA5}">
                          <a16:colId xmlns:a16="http://schemas.microsoft.com/office/drawing/2014/main" val="1713959948"/>
                        </a:ext>
                      </a:extLst>
                    </a:gridCol>
                    <a:gridCol w="909466">
                      <a:extLst>
                        <a:ext uri="{9D8B030D-6E8A-4147-A177-3AD203B41FA5}">
                          <a16:colId xmlns:a16="http://schemas.microsoft.com/office/drawing/2014/main" val="3791240020"/>
                        </a:ext>
                      </a:extLst>
                    </a:gridCol>
                  </a:tblGrid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Basic Design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Observed</a:t>
                          </a:r>
                        </a:p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Shrinkage</a:t>
                          </a:r>
                        </a:p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15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ko-KR" altLang="en-US" sz="1150" b="1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10)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8509990"/>
                      </a:ext>
                    </a:extLst>
                  </a:tr>
                  <a:tr h="26036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Run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A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B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C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D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E=ABC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F=BCD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188949"/>
                      </a:ext>
                    </a:extLst>
                  </a:tr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(1)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6439625"/>
                      </a:ext>
                    </a:extLst>
                  </a:tr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ae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7605370"/>
                      </a:ext>
                    </a:extLst>
                  </a:tr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32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bef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5089179"/>
                      </a:ext>
                    </a:extLst>
                  </a:tr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abf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0593312"/>
                      </a:ext>
                    </a:extLst>
                  </a:tr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cef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8852336"/>
                      </a:ext>
                    </a:extLst>
                  </a:tr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15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acf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048899"/>
                      </a:ext>
                    </a:extLst>
                  </a:tr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26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bc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8283110"/>
                      </a:ext>
                    </a:extLst>
                  </a:tr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abce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5880651"/>
                      </a:ext>
                    </a:extLst>
                  </a:tr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df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7803147"/>
                      </a:ext>
                    </a:extLst>
                  </a:tr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adef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4738517"/>
                      </a:ext>
                    </a:extLst>
                  </a:tr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34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bde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3052122"/>
                      </a:ext>
                    </a:extLst>
                  </a:tr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abd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71523088"/>
                      </a:ext>
                    </a:extLst>
                  </a:tr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cde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7964924"/>
                      </a:ext>
                    </a:extLst>
                  </a:tr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acd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5621290"/>
                      </a:ext>
                    </a:extLst>
                  </a:tr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15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37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bcdf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6872718"/>
                      </a:ext>
                    </a:extLst>
                  </a:tr>
                  <a:tr h="19810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52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abcdef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434138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3">
                <a:extLst>
                  <a:ext uri="{FF2B5EF4-FFF2-40B4-BE49-F238E27FC236}">
                    <a16:creationId xmlns:a16="http://schemas.microsoft.com/office/drawing/2014/main" id="{8D16A9B4-1D0E-40AC-8165-2B4D51D0B2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480111"/>
                  </p:ext>
                </p:extLst>
              </p:nvPr>
            </p:nvGraphicFramePr>
            <p:xfrm>
              <a:off x="922275" y="1243813"/>
              <a:ext cx="7299449" cy="48844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2317">
                      <a:extLst>
                        <a:ext uri="{9D8B030D-6E8A-4147-A177-3AD203B41FA5}">
                          <a16:colId xmlns:a16="http://schemas.microsoft.com/office/drawing/2014/main" val="435134168"/>
                        </a:ext>
                      </a:extLst>
                    </a:gridCol>
                    <a:gridCol w="732317">
                      <a:extLst>
                        <a:ext uri="{9D8B030D-6E8A-4147-A177-3AD203B41FA5}">
                          <a16:colId xmlns:a16="http://schemas.microsoft.com/office/drawing/2014/main" val="1339790527"/>
                        </a:ext>
                      </a:extLst>
                    </a:gridCol>
                    <a:gridCol w="732317">
                      <a:extLst>
                        <a:ext uri="{9D8B030D-6E8A-4147-A177-3AD203B41FA5}">
                          <a16:colId xmlns:a16="http://schemas.microsoft.com/office/drawing/2014/main" val="372413533"/>
                        </a:ext>
                      </a:extLst>
                    </a:gridCol>
                    <a:gridCol w="732317">
                      <a:extLst>
                        <a:ext uri="{9D8B030D-6E8A-4147-A177-3AD203B41FA5}">
                          <a16:colId xmlns:a16="http://schemas.microsoft.com/office/drawing/2014/main" val="1926937685"/>
                        </a:ext>
                      </a:extLst>
                    </a:gridCol>
                    <a:gridCol w="732317">
                      <a:extLst>
                        <a:ext uri="{9D8B030D-6E8A-4147-A177-3AD203B41FA5}">
                          <a16:colId xmlns:a16="http://schemas.microsoft.com/office/drawing/2014/main" val="3328515349"/>
                        </a:ext>
                      </a:extLst>
                    </a:gridCol>
                    <a:gridCol w="909466">
                      <a:extLst>
                        <a:ext uri="{9D8B030D-6E8A-4147-A177-3AD203B41FA5}">
                          <a16:colId xmlns:a16="http://schemas.microsoft.com/office/drawing/2014/main" val="2643970007"/>
                        </a:ext>
                      </a:extLst>
                    </a:gridCol>
                    <a:gridCol w="909466">
                      <a:extLst>
                        <a:ext uri="{9D8B030D-6E8A-4147-A177-3AD203B41FA5}">
                          <a16:colId xmlns:a16="http://schemas.microsoft.com/office/drawing/2014/main" val="2456783031"/>
                        </a:ext>
                      </a:extLst>
                    </a:gridCol>
                    <a:gridCol w="909466">
                      <a:extLst>
                        <a:ext uri="{9D8B030D-6E8A-4147-A177-3AD203B41FA5}">
                          <a16:colId xmlns:a16="http://schemas.microsoft.com/office/drawing/2014/main" val="1713959948"/>
                        </a:ext>
                      </a:extLst>
                    </a:gridCol>
                    <a:gridCol w="909466">
                      <a:extLst>
                        <a:ext uri="{9D8B030D-6E8A-4147-A177-3AD203B41FA5}">
                          <a16:colId xmlns:a16="http://schemas.microsoft.com/office/drawing/2014/main" val="3791240020"/>
                        </a:ext>
                      </a:extLst>
                    </a:gridCol>
                  </a:tblGrid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Basic Design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600000" t="-2970" r="-102000" b="-7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850999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Run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A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B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C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D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E=ABC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F=BCD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b"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188949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(1)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6439625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ae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7605370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32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bef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5089179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abf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90593312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cef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8852336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6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15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acf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048899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26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bc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78283110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abce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5880651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df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47803147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adef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64738517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34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bde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3052122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60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abd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71523088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cde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7964924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acd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45621290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15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37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bcdf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6872718"/>
                      </a:ext>
                    </a:extLst>
                  </a:tr>
                  <a:tr h="2667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1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  <a:endParaRPr lang="ko-KR" altLang="en-US" sz="115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>
                              <a:solidFill>
                                <a:sysClr val="windowText" lastClr="000000"/>
                              </a:solidFill>
                            </a:rPr>
                            <a:t>52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50" b="0" dirty="0" err="1">
                              <a:solidFill>
                                <a:sysClr val="windowText" lastClr="000000"/>
                              </a:solidFill>
                            </a:rPr>
                            <a:t>abcdef</a:t>
                          </a:r>
                          <a:endParaRPr lang="ko-KR" altLang="en-US" sz="1150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434138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7460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9"/>
          <p:cNvSpPr txBox="1">
            <a:spLocks noChangeArrowheads="1"/>
          </p:cNvSpPr>
          <p:nvPr/>
        </p:nvSpPr>
        <p:spPr>
          <a:xfrm>
            <a:off x="323528" y="2924944"/>
            <a:ext cx="856895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1pPr>
            <a:lvl2pPr marL="742950" indent="-285750" latinLnBrk="1">
              <a:lnSpc>
                <a:spcPct val="110000"/>
              </a:lnSpc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/>
                <a:ea typeface="굴림"/>
              </a:defRPr>
            </a:lvl2pPr>
            <a:lvl3pPr marL="1143000" indent="-228600" latinLnBrk="1">
              <a:lnSpc>
                <a:spcPct val="110000"/>
              </a:lnSpc>
              <a:spcBef>
                <a:spcPct val="20000"/>
              </a:spcBef>
              <a:buFont typeface="굴림"/>
              <a:buChar char="＞"/>
              <a:defRPr kumimoji="1" sz="2000" b="1">
                <a:solidFill>
                  <a:srgbClr val="6591C7"/>
                </a:solidFill>
                <a:latin typeface="Courier New"/>
                <a:ea typeface="굴림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Times New Roman"/>
                <a:ea typeface="굴림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/>
                <a:ea typeface="굴림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b="1" dirty="0">
                <a:solidFill>
                  <a:srgbClr val="6591C7"/>
                </a:solidFill>
                <a:ea typeface="-윤고딕120"/>
                <a:cs typeface="Arial Unicode MS"/>
              </a:rPr>
              <a:t>Chapter 8. Fractional</a:t>
            </a:r>
            <a:r>
              <a:rPr lang="ko-KR" altLang="en-US" b="1" dirty="0">
                <a:solidFill>
                  <a:srgbClr val="6591C7"/>
                </a:solidFill>
                <a:ea typeface="-윤고딕120"/>
                <a:cs typeface="Arial Unicode MS"/>
              </a:rPr>
              <a:t> </a:t>
            </a:r>
            <a:r>
              <a:rPr lang="en-US" altLang="ko-KR" b="1" dirty="0">
                <a:solidFill>
                  <a:srgbClr val="6591C7"/>
                </a:solidFill>
                <a:ea typeface="-윤고딕120"/>
                <a:cs typeface="Arial Unicode MS"/>
              </a:rPr>
              <a:t>Factorial</a:t>
            </a:r>
            <a:r>
              <a:rPr lang="ko-KR" altLang="en-US" b="1" dirty="0">
                <a:solidFill>
                  <a:srgbClr val="6591C7"/>
                </a:solidFill>
                <a:ea typeface="-윤고딕120"/>
                <a:cs typeface="Arial Unicode MS"/>
              </a:rPr>
              <a:t> </a:t>
            </a:r>
            <a:r>
              <a:rPr lang="en-US" altLang="ko-KR" b="1" dirty="0">
                <a:solidFill>
                  <a:srgbClr val="6591C7"/>
                </a:solidFill>
                <a:ea typeface="-윤고딕120"/>
                <a:cs typeface="Arial Unicode MS"/>
              </a:rPr>
              <a:t>Designs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One-Quarter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dirty="0"/>
                  <a:t> Design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/>
              <a:t>Estimates of effects, regression coefficients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B86653A0-9491-477D-88BE-FDE95EEF3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362314"/>
              </p:ext>
            </p:extLst>
          </p:nvPr>
        </p:nvGraphicFramePr>
        <p:xfrm>
          <a:off x="467528" y="1240185"/>
          <a:ext cx="8208944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36">
                  <a:extLst>
                    <a:ext uri="{9D8B030D-6E8A-4147-A177-3AD203B41FA5}">
                      <a16:colId xmlns:a16="http://schemas.microsoft.com/office/drawing/2014/main" val="2003243608"/>
                    </a:ext>
                  </a:extLst>
                </a:gridCol>
                <a:gridCol w="2052236">
                  <a:extLst>
                    <a:ext uri="{9D8B030D-6E8A-4147-A177-3AD203B41FA5}">
                      <a16:colId xmlns:a16="http://schemas.microsoft.com/office/drawing/2014/main" val="3284619365"/>
                    </a:ext>
                  </a:extLst>
                </a:gridCol>
                <a:gridCol w="2052236">
                  <a:extLst>
                    <a:ext uri="{9D8B030D-6E8A-4147-A177-3AD203B41FA5}">
                      <a16:colId xmlns:a16="http://schemas.microsoft.com/office/drawing/2014/main" val="3616099645"/>
                    </a:ext>
                  </a:extLst>
                </a:gridCol>
                <a:gridCol w="2052236">
                  <a:extLst>
                    <a:ext uri="{9D8B030D-6E8A-4147-A177-3AD203B41FA5}">
                      <a16:colId xmlns:a16="http://schemas.microsoft.com/office/drawing/2014/main" val="2464517336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Variable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Regression Coefficient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Estimated Effect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Sum of Squares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80166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Overall Average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27.3125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185658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6.9375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13.8750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770.062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668008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17.8125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35.6250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5076.562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15777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-0.4375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-0.8750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3.063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95039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0.6875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1.3750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7.563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2357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0.1875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0.3750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473795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0.1875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0.3750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678178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AB + CE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5.9375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11.8750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564.063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734751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AC + BE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-0.8125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-1.6250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10.562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768844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AD + EF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-2.6875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-5.3750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115.562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24641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AE + BC + DF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-0.9375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-1.8750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14.063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80546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AF + DE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0.3125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0.6250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1645775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BD + CF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-0.0625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-0.1250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0.063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923383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BF + CD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-0.0625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-0.1250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0.063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8733208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0.0625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0.1250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0.063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717087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ABF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-2.4375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-4.8750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95.063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111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098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One-Quarter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dirty="0"/>
                  <a:t> Design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269875">
              <a:buFont typeface="Arial" panose="020B0604020202020204" pitchFamily="34" charset="0"/>
              <a:buChar char="•"/>
            </a:pPr>
            <a:r>
              <a:rPr lang="en-US" altLang="ko-KR" sz="1800" dirty="0"/>
              <a:t>Normal probability plot of effects</a:t>
            </a:r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80975" indent="0">
              <a:buNone/>
            </a:pPr>
            <a:endParaRPr lang="en-US" altLang="ko-KR" sz="2000" dirty="0"/>
          </a:p>
          <a:p>
            <a:pPr marL="444500" indent="0">
              <a:buNone/>
            </a:pPr>
            <a:r>
              <a:rPr lang="en-US" altLang="ko-KR" sz="1800" dirty="0"/>
              <a:t>→ Two factors (A, B) and the AB interaction are important</a:t>
            </a:r>
          </a:p>
        </p:txBody>
      </p:sp>
      <p:pic>
        <p:nvPicPr>
          <p:cNvPr id="6" name="Picture 2" descr="dae8e_fig_08_12">
            <a:extLst>
              <a:ext uri="{FF2B5EF4-FFF2-40B4-BE49-F238E27FC236}">
                <a16:creationId xmlns:a16="http://schemas.microsoft.com/office/drawing/2014/main" id="{82301BD3-BA17-4D41-AEBD-125FFE87796B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6" t="381" r="6404" b="7265"/>
          <a:stretch/>
        </p:blipFill>
        <p:spPr bwMode="auto">
          <a:xfrm>
            <a:off x="2012565" y="1340768"/>
            <a:ext cx="5118869" cy="3384376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07360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The One-Quarter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ko-KR" dirty="0"/>
                  <a:t> Design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850" indent="-269875">
              <a:buFont typeface="Arial" panose="020B0604020202020204" pitchFamily="34" charset="0"/>
              <a:buChar char="•"/>
            </a:pPr>
            <a:r>
              <a:rPr lang="en-US" altLang="ko-KR" sz="2000" dirty="0"/>
              <a:t>Residual analysis</a:t>
            </a:r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0850" indent="-269875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180975" indent="0">
              <a:buNone/>
            </a:pPr>
            <a:endParaRPr lang="en-US" altLang="ko-KR" sz="1400" dirty="0"/>
          </a:p>
          <a:p>
            <a:pPr marL="444500" indent="0">
              <a:buNone/>
            </a:pPr>
            <a:r>
              <a:rPr lang="en-US" altLang="ko-KR" sz="1800" dirty="0"/>
              <a:t>→  Residual analysis indicates there are some </a:t>
            </a:r>
            <a:r>
              <a:rPr lang="en-US" altLang="ko-KR" sz="1800" b="1" dirty="0"/>
              <a:t>dispersion effects</a:t>
            </a:r>
          </a:p>
        </p:txBody>
      </p:sp>
      <p:pic>
        <p:nvPicPr>
          <p:cNvPr id="8" name="Picture 2" descr="dae8e_fig_08_14">
            <a:extLst>
              <a:ext uri="{FF2B5EF4-FFF2-40B4-BE49-F238E27FC236}">
                <a16:creationId xmlns:a16="http://schemas.microsoft.com/office/drawing/2014/main" id="{30A19208-5255-4D5A-BC64-5E83292E3CA1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" t="385" r="6619" b="7202"/>
          <a:stretch/>
        </p:blipFill>
        <p:spPr bwMode="auto">
          <a:xfrm>
            <a:off x="755576" y="1340769"/>
            <a:ext cx="3826416" cy="2868193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2" descr="dae8e_fig_08_15">
            <a:extLst>
              <a:ext uri="{FF2B5EF4-FFF2-40B4-BE49-F238E27FC236}">
                <a16:creationId xmlns:a16="http://schemas.microsoft.com/office/drawing/2014/main" id="{5FFC0E9C-4479-4421-A466-A949404B4390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" t="2488" r="1507" b="6975"/>
          <a:stretch/>
        </p:blipFill>
        <p:spPr bwMode="auto">
          <a:xfrm>
            <a:off x="4860032" y="1340768"/>
            <a:ext cx="3602399" cy="2784025"/>
          </a:xfrm>
          <a:prstGeom prst="rect">
            <a:avLst/>
          </a:prstGeom>
          <a:noFill/>
          <a:ln>
            <a:noFill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4820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4925" y="58997"/>
            <a:ext cx="9001571" cy="417512"/>
          </a:xfrm>
          <a:prstGeom prst="rect">
            <a:avLst/>
          </a:prstGeom>
        </p:spPr>
        <p:txBody>
          <a:bodyPr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 kern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6591C7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Arial Unicode MS" panose="020B0604020202020204" pitchFamily="50" charset="-127"/>
              </a:defRPr>
            </a:lvl9pPr>
          </a:lstStyle>
          <a:p>
            <a:r>
              <a:rPr lang="en-US" dirty="0"/>
              <a:t>Contents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247101-D42A-4021-83D5-95ACC35CB1FB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Introduction</a:t>
            </a:r>
          </a:p>
          <a:p>
            <a:pPr marL="355600" indent="-269875"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US" altLang="ko-KR" sz="1800" dirty="0"/>
              <a:t>Fractional Factorial Design (FFD)</a:t>
            </a:r>
          </a:p>
          <a:p>
            <a:pPr marL="0" indent="0">
              <a:buNone/>
            </a:pPr>
            <a:endParaRPr lang="en-US" altLang="ko-KR" sz="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1760F92-E813-41B0-9598-D78171227AA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1740715"/>
                <a:ext cx="9136212" cy="19763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One-Half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2400" dirty="0"/>
                  <a:t> Factorial Design</a:t>
                </a:r>
              </a:p>
              <a:p>
                <a:pPr marL="355600" indent="-266700">
                  <a:buFont typeface="Arial" panose="020B0604020202020204" pitchFamily="34" charset="0"/>
                  <a:buChar char="•"/>
                  <a:tabLst>
                    <a:tab pos="355600" algn="l"/>
                  </a:tabLst>
                </a:pPr>
                <a:r>
                  <a:rPr lang="en-US" altLang="ko-KR" sz="1800" dirty="0"/>
                  <a:t>One-Half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1800" dirty="0"/>
                  <a:t> Factorial Design</a:t>
                </a:r>
              </a:p>
              <a:p>
                <a:pPr marL="355600" indent="-266700">
                  <a:buFont typeface="Arial" panose="020B0604020202020204" pitchFamily="34" charset="0"/>
                  <a:buChar char="•"/>
                  <a:tabLst>
                    <a:tab pos="355600" algn="l"/>
                  </a:tabLst>
                </a:pPr>
                <a:r>
                  <a:rPr lang="en-US" altLang="ko-KR" sz="1800" dirty="0"/>
                  <a:t>Example: The Two One-Half Fractions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800" dirty="0"/>
                  <a:t> Design</a:t>
                </a:r>
              </a:p>
              <a:p>
                <a:pPr marL="355600" indent="-266700">
                  <a:buFont typeface="Arial" panose="020B0604020202020204" pitchFamily="34" charset="0"/>
                  <a:buChar char="•"/>
                  <a:tabLst>
                    <a:tab pos="355600" algn="l"/>
                  </a:tabLst>
                </a:pPr>
                <a:r>
                  <a:rPr lang="en-US" altLang="ko-KR" sz="1800" dirty="0"/>
                  <a:t>Example 8.1: Filtration Rate Experiment</a:t>
                </a:r>
              </a:p>
              <a:p>
                <a:pPr marL="355600" indent="-266700">
                  <a:buFont typeface="Arial" panose="020B0604020202020204" pitchFamily="34" charset="0"/>
                  <a:buChar char="•"/>
                  <a:tabLst>
                    <a:tab pos="355600" algn="l"/>
                  </a:tabLst>
                </a:pPr>
                <a:r>
                  <a:rPr lang="en-US" altLang="ko-KR" sz="1800" dirty="0"/>
                  <a:t>Example 8.2: Integrated Circuit</a:t>
                </a:r>
              </a:p>
              <a:p>
                <a:pPr marL="0" indent="0">
                  <a:buNone/>
                </a:pPr>
                <a:endParaRPr lang="en-US" altLang="ko-KR" sz="5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1760F92-E813-41B0-9598-D78171227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1740715"/>
                <a:ext cx="9136212" cy="1976317"/>
              </a:xfrm>
              <a:prstGeom prst="rect">
                <a:avLst/>
              </a:prstGeom>
              <a:blipFill rotWithShape="0">
                <a:blip r:embed="rId4"/>
                <a:stretch>
                  <a:fillRect b="-104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8C887B4-6A58-412B-9ED3-675CE3A3BBC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3972963"/>
                <a:ext cx="9136212" cy="17735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The One-Quarter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2400" dirty="0"/>
                  <a:t> Design</a:t>
                </a:r>
              </a:p>
              <a:p>
                <a:pPr marL="355600" indent="-269875">
                  <a:buFont typeface="Arial" panose="020B0604020202020204" pitchFamily="34" charset="0"/>
                  <a:buChar char="•"/>
                  <a:tabLst>
                    <a:tab pos="355600" algn="l"/>
                  </a:tabLst>
                </a:pPr>
                <a:r>
                  <a:rPr lang="en-US" altLang="ko-KR" sz="1800" dirty="0"/>
                  <a:t>The One-Quarter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1800" dirty="0"/>
                  <a:t> Design</a:t>
                </a:r>
              </a:p>
              <a:p>
                <a:pPr marL="355600" indent="-269875">
                  <a:buFont typeface="Arial" panose="020B0604020202020204" pitchFamily="34" charset="0"/>
                  <a:buChar char="•"/>
                  <a:tabLst>
                    <a:tab pos="355600" algn="l"/>
                  </a:tabLst>
                </a:pPr>
                <a:r>
                  <a:rPr lang="en-US" altLang="ko-KR" sz="1800" dirty="0"/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6−2</m:t>
                        </m:r>
                      </m:sup>
                    </m:sSup>
                  </m:oMath>
                </a14:m>
                <a:r>
                  <a:rPr lang="en-US" altLang="ko-KR" sz="1800" dirty="0"/>
                  <a:t> Design (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𝐴𝐵𝐶𝐸</m:t>
                    </m:r>
                  </m:oMath>
                </a14:m>
                <a:r>
                  <a:rPr lang="en-US" altLang="ko-KR" sz="1800" dirty="0"/>
                  <a:t> and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𝐵𝐶𝐷𝐹</m:t>
                    </m:r>
                  </m:oMath>
                </a14:m>
                <a:r>
                  <a:rPr lang="en-US" altLang="ko-KR" sz="1800" dirty="0"/>
                  <a:t>)</a:t>
                </a:r>
              </a:p>
              <a:p>
                <a:pPr marL="355600" indent="-269875">
                  <a:buFont typeface="Arial" panose="020B0604020202020204" pitchFamily="34" charset="0"/>
                  <a:buChar char="•"/>
                  <a:tabLst>
                    <a:tab pos="355600" algn="l"/>
                  </a:tabLst>
                </a:pPr>
                <a:r>
                  <a:rPr lang="en-US" altLang="ko-KR" sz="1800" dirty="0"/>
                  <a:t>Example 8.4: Injection molding process with six factors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𝐼𝑉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6−2</m:t>
                        </m:r>
                      </m:sup>
                    </m:sSubSup>
                  </m:oMath>
                </a14:m>
                <a:r>
                  <a:rPr lang="en-US" altLang="ko-KR" sz="1800" dirty="0"/>
                  <a:t> design)</a:t>
                </a:r>
              </a:p>
              <a:p>
                <a:pPr marL="450850" indent="-269875">
                  <a:buFont typeface="Arial" panose="020B0604020202020204" pitchFamily="34" charset="0"/>
                  <a:buChar char="•"/>
                  <a:tabLst>
                    <a:tab pos="450850" algn="l"/>
                  </a:tabLst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8C887B4-6A58-412B-9ED3-675CE3A3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3972963"/>
                <a:ext cx="9136212" cy="1773528"/>
              </a:xfrm>
              <a:prstGeom prst="rect">
                <a:avLst/>
              </a:prstGeom>
              <a:blipFill rotWithShape="0">
                <a:blip r:embed="rId5"/>
                <a:stretch>
                  <a:fillRect b="-13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28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7588D-83FF-484E-86EC-19A16989D4AA}"/>
              </a:ext>
            </a:extLst>
          </p:cNvPr>
          <p:cNvSpPr txBox="1">
            <a:spLocks/>
          </p:cNvSpPr>
          <p:nvPr/>
        </p:nvSpPr>
        <p:spPr bwMode="auto">
          <a:xfrm>
            <a:off x="7766" y="692696"/>
            <a:ext cx="9136212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257300" indent="-3429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굴림" panose="020B0600000101010101" pitchFamily="50" charset="-127"/>
              <a:buChar char="＞"/>
              <a:defRPr kumimoji="1" sz="2000" b="1" kern="1200">
                <a:solidFill>
                  <a:srgbClr val="7999FF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3pPr>
            <a:lvl4pPr marL="1657350" indent="-28575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kumimoji="1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lnSpc>
                <a:spcPct val="122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Fractional Factorial Design (FFD)</a:t>
            </a:r>
            <a:endParaRPr lang="en-US" altLang="ko-KR" sz="500" dirty="0"/>
          </a:p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b="1" dirty="0"/>
              <a:t>Motivation</a:t>
            </a:r>
            <a:r>
              <a:rPr lang="en-US" altLang="ko-KR" sz="1800" dirty="0"/>
              <a:t> : As the number of factors becomes large, the size of the designs grows very quickly</a:t>
            </a:r>
          </a:p>
          <a:p>
            <a:pPr marL="85725" indent="0">
              <a:buNone/>
            </a:pPr>
            <a:endParaRPr lang="en-US" altLang="ko-KR" sz="500" dirty="0"/>
          </a:p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/>
              <a:t>If certain high-order interactions are </a:t>
            </a:r>
            <a:r>
              <a:rPr lang="en-US" altLang="ko-KR" sz="1800" b="1" dirty="0"/>
              <a:t>negligible</a:t>
            </a:r>
            <a:r>
              <a:rPr lang="en-US" altLang="ko-KR" sz="1800" dirty="0"/>
              <a:t>, effects of main and low-order interactions may be obtained by running only a fraction of the complete fractional experiment</a:t>
            </a:r>
          </a:p>
          <a:p>
            <a:pPr marL="85725" indent="0">
              <a:buNone/>
            </a:pPr>
            <a:endParaRPr lang="en-US" altLang="ko-KR" sz="500" dirty="0"/>
          </a:p>
          <a:p>
            <a:pPr marL="361950" indent="-276225">
              <a:buFont typeface="Arial" panose="020B0604020202020204" pitchFamily="34" charset="0"/>
              <a:buChar char="•"/>
            </a:pPr>
            <a:r>
              <a:rPr lang="en-US" altLang="ko-KR" sz="1800" dirty="0"/>
              <a:t>Why do Fractional Factorial Designs work? (</a:t>
            </a:r>
            <a:r>
              <a:rPr lang="en-US" altLang="ko-KR" sz="1800" b="1" dirty="0"/>
              <a:t>Three Principal</a:t>
            </a:r>
            <a:r>
              <a:rPr lang="en-US" altLang="ko-KR" sz="1800" dirty="0"/>
              <a:t>)</a:t>
            </a:r>
          </a:p>
          <a:p>
            <a:pPr marL="628650" indent="-361950">
              <a:buAutoNum type="romanLcParenR"/>
            </a:pPr>
            <a:r>
              <a:rPr lang="en-US" altLang="ko-KR" sz="1800" dirty="0"/>
              <a:t>The sparsity of effects principle</a:t>
            </a:r>
          </a:p>
          <a:p>
            <a:pPr marL="628650" indent="-361950">
              <a:buAutoNum type="romanLcParenR"/>
            </a:pPr>
            <a:r>
              <a:rPr lang="en-US" altLang="ko-KR" sz="1800" dirty="0"/>
              <a:t>The projection property</a:t>
            </a:r>
          </a:p>
          <a:p>
            <a:pPr marL="628650" indent="-361950">
              <a:buAutoNum type="romanLcParenR"/>
            </a:pPr>
            <a:r>
              <a:rPr lang="en-US" altLang="ko-KR" sz="1800" dirty="0"/>
              <a:t>Sequential experimentation</a:t>
            </a:r>
          </a:p>
        </p:txBody>
      </p:sp>
    </p:spTree>
    <p:extLst>
      <p:ext uri="{BB962C8B-B14F-4D97-AF65-F5344CB8AC3E}">
        <p14:creationId xmlns:p14="http://schemas.microsoft.com/office/powerpoint/2010/main" val="737108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One-Half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Factorial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One-Half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2400" dirty="0"/>
                  <a:t> Factorial Design</a:t>
                </a:r>
                <a:endParaRPr lang="en-US" altLang="ko-KR" sz="500" dirty="0"/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Design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ko-KR" sz="1800" dirty="0"/>
                  <a:t> runs 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sz="1800" b="1" dirty="0"/>
                  <a:t> Fraction Factorial Design</a:t>
                </a:r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:endParaRPr lang="en-US" altLang="ko-KR" sz="500" b="1" dirty="0"/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Formed by selecting TC’s that have ‘+’ in the high-order interaction, which is called the </a:t>
                </a:r>
                <a:r>
                  <a:rPr lang="en-US" altLang="ko-KR" sz="1800" b="1" dirty="0"/>
                  <a:t>generator</a:t>
                </a:r>
                <a:r>
                  <a:rPr lang="en-US" altLang="ko-KR" sz="1800" dirty="0"/>
                  <a:t> of this fraction, which is refer to a </a:t>
                </a:r>
                <a:r>
                  <a:rPr lang="en-US" altLang="ko-KR" sz="1800" b="1" dirty="0"/>
                  <a:t>word</a:t>
                </a:r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:endParaRPr lang="en-US" altLang="ko-KR" sz="500" b="1" dirty="0"/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Consider a really simple case,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3−1</m:t>
                        </m:r>
                      </m:sup>
                    </m:sSup>
                  </m:oMath>
                </a14:m>
                <a:r>
                  <a:rPr lang="en-US" altLang="ko-KR" sz="1800" dirty="0"/>
                  <a:t> Fraction Factorial Design</a:t>
                </a:r>
              </a:p>
              <a:p>
                <a:pPr marL="180975" indent="0">
                  <a:buNone/>
                </a:pPr>
                <a:r>
                  <a:rPr lang="en-US" altLang="ko-KR" sz="1800" dirty="0"/>
                  <a:t>→  </a:t>
                </a:r>
                <a:r>
                  <a:rPr lang="en-US" altLang="ko-KR" sz="1800" b="1" dirty="0"/>
                  <a:t>Defining Relation</a:t>
                </a:r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endParaRPr lang="en-US" altLang="ko-KR" sz="1800" dirty="0"/>
              </a:p>
              <a:p>
                <a:pPr marL="180975" indent="0">
                  <a:buNone/>
                </a:pPr>
                <a:r>
                  <a:rPr lang="en-US" altLang="ko-KR" sz="1800" dirty="0"/>
                  <a:t>→  Run the TC’s of ‘+’ signs in ABC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800" dirty="0"/>
                  <a:t> FD</a:t>
                </a:r>
              </a:p>
              <a:p>
                <a:pPr marL="180975" indent="0">
                  <a:buNone/>
                </a:pPr>
                <a:r>
                  <a:rPr lang="en-US" altLang="ko-KR" sz="1800" dirty="0"/>
                  <a:t>→  </a:t>
                </a:r>
                <a:r>
                  <a:rPr lang="en-US" altLang="ko-KR" sz="1800" b="1" dirty="0"/>
                  <a:t>ABC</a:t>
                </a:r>
                <a:r>
                  <a:rPr lang="en-US" altLang="ko-KR" sz="1800" dirty="0"/>
                  <a:t> is the </a:t>
                </a:r>
                <a:r>
                  <a:rPr lang="en-US" altLang="ko-KR" sz="1800" b="1" dirty="0"/>
                  <a:t>generator</a:t>
                </a:r>
                <a:r>
                  <a:rPr lang="en-US" altLang="ko-KR" sz="1800" dirty="0"/>
                  <a:t>, which is refer to a </a:t>
                </a:r>
                <a:r>
                  <a:rPr lang="en-US" altLang="ko-KR" sz="1800" b="1" dirty="0"/>
                  <a:t>word</a:t>
                </a:r>
              </a:p>
              <a:p>
                <a:pPr marL="450850" indent="-269875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77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One-Half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Factorial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1950" indent="-26987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Table 8.1: Plus and Minus Signs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1800" dirty="0"/>
                  <a:t> Factorial Design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7BD5616-AFB7-42D3-A4CB-341FAEC19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9738"/>
              </p:ext>
            </p:extLst>
          </p:nvPr>
        </p:nvGraphicFramePr>
        <p:xfrm>
          <a:off x="359532" y="1340768"/>
          <a:ext cx="842494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196">
                  <a:extLst>
                    <a:ext uri="{9D8B030D-6E8A-4147-A177-3AD203B41FA5}">
                      <a16:colId xmlns:a16="http://schemas.microsoft.com/office/drawing/2014/main" val="1397177630"/>
                    </a:ext>
                  </a:extLst>
                </a:gridCol>
                <a:gridCol w="832593">
                  <a:extLst>
                    <a:ext uri="{9D8B030D-6E8A-4147-A177-3AD203B41FA5}">
                      <a16:colId xmlns:a16="http://schemas.microsoft.com/office/drawing/2014/main" val="4272155936"/>
                    </a:ext>
                  </a:extLst>
                </a:gridCol>
                <a:gridCol w="832593">
                  <a:extLst>
                    <a:ext uri="{9D8B030D-6E8A-4147-A177-3AD203B41FA5}">
                      <a16:colId xmlns:a16="http://schemas.microsoft.com/office/drawing/2014/main" val="322285214"/>
                    </a:ext>
                  </a:extLst>
                </a:gridCol>
                <a:gridCol w="832593">
                  <a:extLst>
                    <a:ext uri="{9D8B030D-6E8A-4147-A177-3AD203B41FA5}">
                      <a16:colId xmlns:a16="http://schemas.microsoft.com/office/drawing/2014/main" val="4194148725"/>
                    </a:ext>
                  </a:extLst>
                </a:gridCol>
                <a:gridCol w="832593">
                  <a:extLst>
                    <a:ext uri="{9D8B030D-6E8A-4147-A177-3AD203B41FA5}">
                      <a16:colId xmlns:a16="http://schemas.microsoft.com/office/drawing/2014/main" val="217329637"/>
                    </a:ext>
                  </a:extLst>
                </a:gridCol>
                <a:gridCol w="832593">
                  <a:extLst>
                    <a:ext uri="{9D8B030D-6E8A-4147-A177-3AD203B41FA5}">
                      <a16:colId xmlns:a16="http://schemas.microsoft.com/office/drawing/2014/main" val="2978471138"/>
                    </a:ext>
                  </a:extLst>
                </a:gridCol>
                <a:gridCol w="832593">
                  <a:extLst>
                    <a:ext uri="{9D8B030D-6E8A-4147-A177-3AD203B41FA5}">
                      <a16:colId xmlns:a16="http://schemas.microsoft.com/office/drawing/2014/main" val="3404993999"/>
                    </a:ext>
                  </a:extLst>
                </a:gridCol>
                <a:gridCol w="832593">
                  <a:extLst>
                    <a:ext uri="{9D8B030D-6E8A-4147-A177-3AD203B41FA5}">
                      <a16:colId xmlns:a16="http://schemas.microsoft.com/office/drawing/2014/main" val="293504084"/>
                    </a:ext>
                  </a:extLst>
                </a:gridCol>
                <a:gridCol w="832593">
                  <a:extLst>
                    <a:ext uri="{9D8B030D-6E8A-4147-A177-3AD203B41FA5}">
                      <a16:colId xmlns:a16="http://schemas.microsoft.com/office/drawing/2014/main" val="218756547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Treatment</a:t>
                      </a:r>
                    </a:p>
                    <a:p>
                      <a:pPr algn="l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Combination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Factorial Effect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2377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I</a:t>
                      </a:r>
                      <a:endParaRPr lang="ko-KR" altLang="en-US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</a:t>
                      </a:r>
                      <a:endParaRPr lang="ko-KR" altLang="en-US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B</a:t>
                      </a:r>
                      <a:endParaRPr lang="ko-KR" altLang="en-US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</a:t>
                      </a:r>
                      <a:endParaRPr lang="ko-KR" altLang="en-US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AB</a:t>
                      </a:r>
                      <a:endParaRPr lang="ko-KR" altLang="en-US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AC</a:t>
                      </a:r>
                      <a:endParaRPr lang="ko-KR" altLang="en-US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BC</a:t>
                      </a:r>
                      <a:endParaRPr lang="ko-KR" altLang="en-US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ABC</a:t>
                      </a:r>
                      <a:endParaRPr lang="ko-KR" altLang="en-US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146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</a:t>
                      </a:r>
                      <a:endParaRPr lang="ko-KR" altLang="en-US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-</a:t>
                      </a:r>
                      <a:endParaRPr lang="ko-KR" altLang="en-US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-</a:t>
                      </a:r>
                      <a:endParaRPr lang="ko-KR" altLang="en-US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-</a:t>
                      </a:r>
                      <a:endParaRPr lang="ko-KR" altLang="en-US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-</a:t>
                      </a:r>
                      <a:endParaRPr lang="ko-KR" altLang="en-US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636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b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-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-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-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-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718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-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-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-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-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923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abc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857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ab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-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-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-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-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182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ac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-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-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-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-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447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bc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-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-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-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-</a:t>
                      </a:r>
                      <a:endParaRPr lang="ko-KR" altLang="en-US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549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(1)</a:t>
                      </a:r>
                      <a:endParaRPr lang="ko-KR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-</a:t>
                      </a:r>
                      <a:endParaRPr lang="ko-KR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-</a:t>
                      </a:r>
                      <a:endParaRPr lang="ko-KR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-</a:t>
                      </a:r>
                      <a:endParaRPr lang="ko-KR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+</a:t>
                      </a:r>
                      <a:endParaRPr lang="ko-KR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-</a:t>
                      </a:r>
                      <a:endParaRPr lang="ko-KR" altLang="en-US" b="1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698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540FA18E-F8F9-438F-807D-C8BBC6C6AA2A}"/>
              </a:ext>
            </a:extLst>
          </p:cNvPr>
          <p:cNvSpPr/>
          <p:nvPr/>
        </p:nvSpPr>
        <p:spPr>
          <a:xfrm>
            <a:off x="611556" y="2132856"/>
            <a:ext cx="8424940" cy="144016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kumimoji="1" lang="ko-KR" altLang="en-US" sz="1800" b="0" i="0" u="none" strike="noStrike" cap="none" normalizeH="0" baseline="0">
              <a:solidFill>
                <a:schemeClr val="tx1"/>
              </a:solidFill>
              <a:effectLst/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196759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One-Half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Factorial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1950" indent="-26987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Estimate of main effect</a:t>
                </a:r>
              </a:p>
              <a:p>
                <a:pPr marL="361950" indent="0">
                  <a:buNone/>
                  <a:tabLst>
                    <a:tab pos="266700" algn="l"/>
                    <a:tab pos="361950" algn="l"/>
                  </a:tabLs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𝑎𝑏𝑐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r>
                  <a:rPr lang="en-US" altLang="ko-KR" sz="1800" dirty="0"/>
                  <a:t> </a:t>
                </a:r>
              </a:p>
              <a:p>
                <a:pPr marL="361950" indent="0">
                  <a:buNone/>
                  <a:tabLst>
                    <a:tab pos="266700" algn="l"/>
                    <a:tab pos="361950" algn="l"/>
                  </a:tabLs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=(−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𝑎𝑏𝑐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r>
                  <a:rPr lang="en-US" altLang="ko-KR" sz="1800" dirty="0"/>
                  <a:t> </a:t>
                </a:r>
              </a:p>
              <a:p>
                <a:pPr marL="180975" indent="0">
                  <a:buNone/>
                </a:pPr>
                <a:endParaRPr lang="en-US" altLang="ko-KR" sz="500" dirty="0"/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Estimate of two-factor interactions</a:t>
                </a:r>
              </a:p>
              <a:p>
                <a:pPr marL="361950" indent="0">
                  <a:buNone/>
                  <a:tabLst>
                    <a:tab pos="180975" algn="l"/>
                    <a:tab pos="447675" algn="l"/>
                  </a:tabLs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𝑎𝑏𝑐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r>
                  <a:rPr lang="en-US" altLang="ko-KR" sz="1800" dirty="0"/>
                  <a:t> </a:t>
                </a:r>
              </a:p>
              <a:p>
                <a:pPr marL="361950" indent="0">
                  <a:buNone/>
                  <a:tabLst>
                    <a:tab pos="180975" algn="l"/>
                    <a:tab pos="447675" algn="l"/>
                  </a:tabLs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=(−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𝑎𝑏𝑐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r>
                  <a:rPr lang="en-US" altLang="ko-KR" sz="1800" dirty="0"/>
                  <a:t> </a:t>
                </a:r>
              </a:p>
              <a:p>
                <a:pPr marL="180975" indent="0">
                  <a:buNone/>
                </a:pPr>
                <a:endParaRPr lang="en-US" altLang="ko-KR" sz="500" dirty="0"/>
              </a:p>
              <a:p>
                <a:pPr marL="447675" indent="0">
                  <a:buNone/>
                </a:pPr>
                <a:r>
                  <a:rPr lang="en-US" altLang="ko-KR" sz="1800" dirty="0"/>
                  <a:t>→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</m:oMath>
                </a14:m>
                <a:endParaRPr lang="en-US" altLang="ko-KR" sz="1800" dirty="0"/>
              </a:p>
              <a:p>
                <a:pPr marL="541338" indent="0">
                  <a:buNone/>
                </a:pPr>
                <a:endParaRPr lang="en-US" altLang="ko-KR" sz="500" dirty="0"/>
              </a:p>
              <a:p>
                <a:pPr marL="628650" indent="0">
                  <a:buNone/>
                </a:pPr>
                <a:r>
                  <a:rPr lang="en-US" altLang="ko-KR" sz="1800" dirty="0"/>
                  <a:t>→  Impossible to differentiate between A and BC, </a:t>
                </a:r>
                <a:r>
                  <a:rPr lang="en-US" altLang="ko-KR" sz="1800" dirty="0" err="1"/>
                  <a:t>etc</a:t>
                </a:r>
                <a:endParaRPr lang="en-US" altLang="ko-KR" sz="1800" dirty="0"/>
              </a:p>
              <a:p>
                <a:pPr marL="628650" indent="0">
                  <a:buNone/>
                </a:pPr>
                <a:r>
                  <a:rPr lang="en-US" altLang="ko-KR" sz="1800" dirty="0"/>
                  <a:t>→  When estimate A, really estimate A + BC</a:t>
                </a:r>
              </a:p>
              <a:p>
                <a:pPr marL="628650" indent="0">
                  <a:buNone/>
                </a:pPr>
                <a:r>
                  <a:rPr lang="en-US" altLang="ko-KR" sz="1800" dirty="0"/>
                  <a:t>→  This phenomena is called </a:t>
                </a:r>
                <a:r>
                  <a:rPr lang="en-US" altLang="ko-KR" sz="1800" b="1" dirty="0"/>
                  <a:t>aliasing</a:t>
                </a:r>
                <a:r>
                  <a:rPr lang="en-US" altLang="ko-KR" sz="1800" dirty="0"/>
                  <a:t> and it occurs in all fractional designs</a:t>
                </a:r>
              </a:p>
              <a:p>
                <a:pPr marL="628650" indent="0">
                  <a:buNone/>
                </a:pPr>
                <a:r>
                  <a:rPr lang="en-US" altLang="ko-KR" sz="1800" dirty="0"/>
                  <a:t>→  Aliases can be </a:t>
                </a:r>
                <a:r>
                  <a:rPr lang="en-US" altLang="ko-KR" sz="1800" b="1" dirty="0"/>
                  <a:t>found directly from the columns in the table </a:t>
                </a:r>
                <a:r>
                  <a:rPr lang="en-US" altLang="ko-KR" sz="1800" dirty="0"/>
                  <a:t>of + and – signs</a:t>
                </a:r>
              </a:p>
              <a:p>
                <a:pPr marL="990600" indent="0">
                  <a:buNone/>
                </a:pPr>
                <a:r>
                  <a:rPr lang="en-US" altLang="ko-KR" sz="1800" b="1" dirty="0">
                    <a:solidFill>
                      <a:srgbClr val="C00000"/>
                    </a:solidFill>
                  </a:rPr>
                  <a:t>Alias</a:t>
                </a:r>
                <a:r>
                  <a:rPr lang="en-US" altLang="ko-KR" sz="1800" dirty="0"/>
                  <a:t>: two or more effects having same linear combinations</a:t>
                </a:r>
              </a:p>
              <a:p>
                <a:pPr marL="450850" indent="-269875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blipFill rotWithShape="0">
                <a:blip r:embed="rId5"/>
                <a:stretch>
                  <a:fillRect t="-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02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One-Half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Factorial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Aliasing can be found from the defining relation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en-US" altLang="ko-KR" sz="1800" dirty="0"/>
                  <a:t> by multiplication</a:t>
                </a:r>
              </a:p>
              <a:p>
                <a:pPr marL="45085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𝐴𝐵𝐶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altLang="ko-KR" sz="1800" dirty="0"/>
                  <a:t> </a:t>
                </a:r>
              </a:p>
              <a:p>
                <a:pPr marL="45085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𝐴𝐵𝐶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sz="1800" dirty="0"/>
                  <a:t> </a:t>
                </a:r>
              </a:p>
              <a:p>
                <a:pPr marL="45085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𝐴𝐵𝐶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1800" dirty="0"/>
                  <a:t> </a:t>
                </a:r>
              </a:p>
              <a:p>
                <a:pPr marL="269875" indent="0">
                  <a:buNone/>
                </a:pPr>
                <a:r>
                  <a:rPr lang="en-US" altLang="ko-KR" sz="1800" dirty="0"/>
                  <a:t>→  Aliased effects 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]→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sz="1800" dirty="0"/>
                  <a:t> </a:t>
                </a:r>
              </a:p>
              <a:p>
                <a:pPr marL="269875" indent="0">
                  <a:buNone/>
                </a:pPr>
                <a:endParaRPr lang="en-US" altLang="ko-KR" sz="500" dirty="0"/>
              </a:p>
              <a:p>
                <a:pPr marL="361950" indent="-276225">
                  <a:buFont typeface="Arial" panose="020B0604020202020204" pitchFamily="34" charset="0"/>
                  <a:buChar char="•"/>
                </a:pPr>
                <a:r>
                  <a:rPr lang="en-US" altLang="ko-KR" sz="1800" b="1" dirty="0"/>
                  <a:t>Principal Fraction</a:t>
                </a:r>
                <a:r>
                  <a:rPr lang="en-US" altLang="ko-KR" sz="1800" dirty="0"/>
                  <a:t>: fraction with ‘plus’ sign in defining relation (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en-US" altLang="ko-KR" sz="1800" dirty="0"/>
                  <a:t>)</a:t>
                </a:r>
              </a:p>
              <a:p>
                <a:pPr marL="269875" indent="0">
                  <a:buNone/>
                </a:pPr>
                <a:r>
                  <a:rPr lang="en-US" altLang="ko-KR" sz="1800" dirty="0"/>
                  <a:t>→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AB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sz="1800" dirty="0"/>
                  <a:t> is the defining relation (</a:t>
                </a:r>
                <a:r>
                  <a:rPr lang="en-US" altLang="ko-KR" sz="1800" b="1" dirty="0"/>
                  <a:t>Alternative Fraction</a:t>
                </a:r>
                <a:r>
                  <a:rPr lang="en-US" altLang="ko-KR" sz="1800" dirty="0"/>
                  <a:t>) </a:t>
                </a:r>
              </a:p>
              <a:p>
                <a:pPr marL="631825" indent="0">
                  <a:buNone/>
                  <a:tabLst>
                    <a:tab pos="631825" algn="l"/>
                  </a:tabLst>
                </a:pPr>
                <a:r>
                  <a:rPr lang="en-US" altLang="ko-KR" sz="1800" dirty="0"/>
                  <a:t>→  aliased effects are, 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altLang="ko-KR" sz="1800" dirty="0"/>
                  <a:t>, </a:t>
                </a:r>
                <a:r>
                  <a:rPr lang="en-US" altLang="ko-KR" sz="1800" dirty="0" err="1"/>
                  <a:t>etc</a:t>
                </a:r>
                <a:endParaRPr lang="en-US" altLang="ko-KR" sz="1800" dirty="0"/>
              </a:p>
              <a:p>
                <a:pPr marL="269875" indent="0">
                  <a:buNone/>
                </a:pPr>
                <a:r>
                  <a:rPr lang="en-US" altLang="ko-KR" sz="1800" dirty="0"/>
                  <a:t>→  Suppose that after running the principal fraction, the alternate fraction was also run</a:t>
                </a:r>
              </a:p>
              <a:p>
                <a:pPr marL="631825" indent="0">
                  <a:buNone/>
                </a:pPr>
                <a:r>
                  <a:rPr lang="en-US" altLang="ko-KR" sz="1800" dirty="0"/>
                  <a:t>←  The two groups of runs can be combined to form a full factorial </a:t>
                </a:r>
              </a:p>
              <a:p>
                <a:pPr marL="269875" indent="0">
                  <a:buNone/>
                </a:pPr>
                <a:r>
                  <a:rPr lang="en-US" altLang="ko-KR" sz="1800" dirty="0"/>
                  <a:t>→  De-aliased estimates of all the effects</a:t>
                </a:r>
              </a:p>
              <a:p>
                <a:pPr marL="631825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/2=(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)/2→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sz="1800" dirty="0"/>
                  <a:t> </a:t>
                </a:r>
              </a:p>
              <a:p>
                <a:pPr marL="631825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/2=(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)/2→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US" altLang="ko-KR" sz="1800" dirty="0"/>
                  <a:t>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blipFill rotWithShape="0">
                <a:blip r:embed="rId5"/>
                <a:stretch>
                  <a:fillRect t="-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68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One-Half Fraction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Factorial Design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423" t="-24638" b="-550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244CA8AC-7CFE-4BCE-9924-CBF49CA5A66E}"/>
              </a:ext>
            </a:extLst>
          </p:cNvPr>
          <p:cNvSpPr/>
          <p:nvPr/>
        </p:nvSpPr>
        <p:spPr>
          <a:xfrm>
            <a:off x="5435076" y="6453336"/>
            <a:ext cx="2305276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ko-KR" sz="1400" b="1" dirty="0">
                <a:solidFill>
                  <a:srgbClr val="6591C7"/>
                </a:solidFill>
                <a:ea typeface="-윤고딕120"/>
                <a:cs typeface="Arial Unicode MS"/>
              </a:rPr>
              <a:t>Design of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367588D-83FF-484E-86EC-19A16989D4A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Blip>
                    <a:blip r:embed="rId4"/>
                  </a:buBlip>
                  <a:defRPr kumimoji="1" sz="2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2pPr>
                <a:lvl3pPr marL="1257300" indent="-3429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굴림" panose="020B0600000101010101" pitchFamily="50" charset="-127"/>
                  <a:buChar char="＞"/>
                  <a:defRPr kumimoji="1" sz="2000" b="1" kern="1200">
                    <a:solidFill>
                      <a:srgbClr val="7999FF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defRPr>
                </a:lvl3pPr>
                <a:lvl4pPr marL="1657350" indent="-28575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kumimoji="1" sz="18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rtl="0" eaLnBrk="0" fontAlgn="base" latinLnBrk="1" hangingPunct="0">
                  <a:lnSpc>
                    <a:spcPct val="122000"/>
                  </a:lnSpc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600" kern="120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Example: The Two One-Half Fractions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2400" dirty="0"/>
                  <a:t> Design</a:t>
                </a:r>
              </a:p>
              <a:p>
                <a:pPr marL="361950" indent="-269875">
                  <a:buFont typeface="Arial" panose="020B0604020202020204" pitchFamily="34" charset="0"/>
                  <a:buChar char="•"/>
                </a:pPr>
                <a:r>
                  <a:rPr lang="en-US" altLang="ko-KR" sz="1800" dirty="0"/>
                  <a:t>Writing down the full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/>
                  <a:t> factorial (basic design), and then equating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ko-KR" sz="1800" dirty="0"/>
                  <a:t> </a:t>
                </a:r>
              </a:p>
              <a:p>
                <a:pPr marL="361950" indent="0">
                  <a:buNone/>
                </a:pPr>
                <a:r>
                  <a:rPr lang="en-US" altLang="ko-KR" sz="1800" dirty="0"/>
                  <a:t>(note that alternative fraction: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ko-KR" sz="1800" dirty="0"/>
                  <a:t>)</a:t>
                </a:r>
              </a:p>
              <a:p>
                <a:pPr marL="450850" indent="-269875">
                  <a:buFont typeface="Arial" panose="020B0604020202020204" pitchFamily="34" charset="0"/>
                  <a:buChar char="•"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367588D-83FF-484E-86EC-19A16989D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6" y="692696"/>
                <a:ext cx="9136212" cy="5472608"/>
              </a:xfrm>
              <a:prstGeom prst="rect">
                <a:avLst/>
              </a:prstGeom>
              <a:blipFill rotWithShape="0">
                <a:blip r:embed="rId5"/>
                <a:stretch>
                  <a:fillRect t="-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AC239983-35E8-46AF-9F08-4C712345C2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639158"/>
                  </p:ext>
                </p:extLst>
              </p:nvPr>
            </p:nvGraphicFramePr>
            <p:xfrm>
              <a:off x="923764" y="2204864"/>
              <a:ext cx="7296471" cy="26444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2353">
                      <a:extLst>
                        <a:ext uri="{9D8B030D-6E8A-4147-A177-3AD203B41FA5}">
                          <a16:colId xmlns:a16="http://schemas.microsoft.com/office/drawing/2014/main" val="435134168"/>
                        </a:ext>
                      </a:extLst>
                    </a:gridCol>
                    <a:gridCol w="1230934">
                      <a:extLst>
                        <a:ext uri="{9D8B030D-6E8A-4147-A177-3AD203B41FA5}">
                          <a16:colId xmlns:a16="http://schemas.microsoft.com/office/drawing/2014/main" val="1339790527"/>
                        </a:ext>
                      </a:extLst>
                    </a:gridCol>
                    <a:gridCol w="1230934">
                      <a:extLst>
                        <a:ext uri="{9D8B030D-6E8A-4147-A177-3AD203B41FA5}">
                          <a16:colId xmlns:a16="http://schemas.microsoft.com/office/drawing/2014/main" val="1926937685"/>
                        </a:ext>
                      </a:extLst>
                    </a:gridCol>
                    <a:gridCol w="360040">
                      <a:extLst>
                        <a:ext uri="{9D8B030D-6E8A-4147-A177-3AD203B41FA5}">
                          <a16:colId xmlns:a16="http://schemas.microsoft.com/office/drawing/2014/main" val="2643970007"/>
                        </a:ext>
                      </a:extLst>
                    </a:gridCol>
                    <a:gridCol w="1144070">
                      <a:extLst>
                        <a:ext uri="{9D8B030D-6E8A-4147-A177-3AD203B41FA5}">
                          <a16:colId xmlns:a16="http://schemas.microsoft.com/office/drawing/2014/main" val="1095011447"/>
                        </a:ext>
                      </a:extLst>
                    </a:gridCol>
                    <a:gridCol w="1144070">
                      <a:extLst>
                        <a:ext uri="{9D8B030D-6E8A-4147-A177-3AD203B41FA5}">
                          <a16:colId xmlns:a16="http://schemas.microsoft.com/office/drawing/2014/main" val="3278723746"/>
                        </a:ext>
                      </a:extLst>
                    </a:gridCol>
                    <a:gridCol w="1144070">
                      <a:extLst>
                        <a:ext uri="{9D8B030D-6E8A-4147-A177-3AD203B41FA5}">
                          <a16:colId xmlns:a16="http://schemas.microsoft.com/office/drawing/2014/main" val="720093896"/>
                        </a:ext>
                      </a:extLst>
                    </a:gridCol>
                  </a:tblGrid>
                  <a:tr h="68346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Full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R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ko-KR" altLang="en-US" b="1" dirty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Factorial</a:t>
                          </a:r>
                        </a:p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(Basic Design)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I=ABC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8509990"/>
                      </a:ext>
                    </a:extLst>
                  </a:tr>
                  <a:tr h="3921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Run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A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B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A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B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C=AB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188949"/>
                      </a:ext>
                    </a:extLst>
                  </a:tr>
                  <a:tr h="3921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06439625"/>
                      </a:ext>
                    </a:extLst>
                  </a:tr>
                  <a:tr h="3921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7605370"/>
                      </a:ext>
                    </a:extLst>
                  </a:tr>
                  <a:tr h="3921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5089179"/>
                      </a:ext>
                    </a:extLst>
                  </a:tr>
                  <a:tr h="3921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258806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C239983-35E8-46AF-9F08-4C712345C2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639158"/>
                  </p:ext>
                </p:extLst>
              </p:nvPr>
            </p:nvGraphicFramePr>
            <p:xfrm>
              <a:off x="923764" y="2204864"/>
              <a:ext cx="7296471" cy="26444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235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35134168"/>
                        </a:ext>
                      </a:extLst>
                    </a:gridCol>
                    <a:gridCol w="123093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339790527"/>
                        </a:ext>
                      </a:extLst>
                    </a:gridCol>
                    <a:gridCol w="1230934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926937685"/>
                        </a:ext>
                      </a:extLst>
                    </a:gridCol>
                    <a:gridCol w="36004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643970007"/>
                        </a:ext>
                      </a:extLst>
                    </a:gridCol>
                    <a:gridCol w="114407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1095011447"/>
                        </a:ext>
                      </a:extLst>
                    </a:gridCol>
                    <a:gridCol w="114407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3278723746"/>
                        </a:ext>
                      </a:extLst>
                    </a:gridCol>
                    <a:gridCol w="114407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720093896"/>
                        </a:ext>
                      </a:extLst>
                    </a:gridCol>
                  </a:tblGrid>
                  <a:tr h="683461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42574" t="-1786" r="-154950" b="-2982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I=ABC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758509990"/>
                      </a:ext>
                    </a:extLst>
                  </a:tr>
                  <a:tr h="3921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Run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A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B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A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B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C=AB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80188949"/>
                      </a:ext>
                    </a:extLst>
                  </a:tr>
                  <a:tr h="3921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306439625"/>
                      </a:ext>
                    </a:extLst>
                  </a:tr>
                  <a:tr h="3921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947605370"/>
                      </a:ext>
                    </a:extLst>
                  </a:tr>
                  <a:tr h="3921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-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425089179"/>
                      </a:ext>
                    </a:extLst>
                  </a:tr>
                  <a:tr h="3921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>
                              <a:solidFill>
                                <a:sysClr val="windowText" lastClr="000000"/>
                              </a:solidFill>
                            </a:rPr>
                            <a:t>+</a:t>
                          </a:r>
                          <a:endParaRPr lang="ko-KR" alt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2258806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30293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imes New Roman"/>
        <a:ea typeface="굴림"/>
        <a:cs typeface="Arial Unicode MS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800" b="0" i="0" u="none" strike="noStrike" cap="none" normalizeH="0" baseline="0" smtClean="0">
            <a:solidFill>
              <a:schemeClr val="tx1"/>
            </a:solidFill>
            <a:effectLst/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1800" b="0" i="0" u="none" strike="noStrike" cap="none" normalizeH="0" baseline="0" smtClean="0">
            <a:solidFill>
              <a:schemeClr val="tx1"/>
            </a:solidFill>
            <a:effectLst/>
            <a:latin typeface="Times New Roman"/>
            <a:ea typeface="굴림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6205</TotalTime>
  <Words>2178</Words>
  <Application>Microsoft Office PowerPoint</Application>
  <PresentationFormat>화면 슬라이드 쇼(4:3)</PresentationFormat>
  <Paragraphs>990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굴림</vt:lpstr>
      <vt:lpstr>나눔바른고딕</vt:lpstr>
      <vt:lpstr>맑은 고딕</vt:lpstr>
      <vt:lpstr>Arial</vt:lpstr>
      <vt:lpstr>Calibri</vt:lpstr>
      <vt:lpstr>Cambria Math</vt:lpstr>
      <vt:lpstr>Courier New</vt:lpstr>
      <vt:lpstr>Times New Roman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Introduction</vt:lpstr>
      <vt:lpstr>One-Half Fraction of the 2^k Factorial Design</vt:lpstr>
      <vt:lpstr>One-Half Fraction of the 2^k Factorial Design</vt:lpstr>
      <vt:lpstr>One-Half Fraction of the 2^k Factorial Design</vt:lpstr>
      <vt:lpstr>One-Half Fraction of the 2^k Factorial Design</vt:lpstr>
      <vt:lpstr>One-Half Fraction of the 2^k Factorial Design</vt:lpstr>
      <vt:lpstr>One-Half Fraction of the 2^k Factorial Design</vt:lpstr>
      <vt:lpstr>One-Half Fraction of the 2^k Factorial Design</vt:lpstr>
      <vt:lpstr>One-Half Fraction of the 2^k Factorial Design</vt:lpstr>
      <vt:lpstr>One-Half Fraction of the 2^k Factorial Design</vt:lpstr>
      <vt:lpstr>One-Half Fraction of the 2^k Factorial Design</vt:lpstr>
      <vt:lpstr>One-Half Fraction of the 2^k Factorial Design</vt:lpstr>
      <vt:lpstr>The One-Quarter Fraction of the 2^k Design</vt:lpstr>
      <vt:lpstr>The One-Quarter Fraction of the 2^k Design</vt:lpstr>
      <vt:lpstr>The One-Quarter Fraction of the 2^k Design</vt:lpstr>
      <vt:lpstr>The One-Quarter Fraction of the 2^k Design</vt:lpstr>
      <vt:lpstr>The One-Quarter Fraction of the 2^k Design</vt:lpstr>
      <vt:lpstr>The One-Quarter Fraction of the 2^k Design</vt:lpstr>
      <vt:lpstr>The One-Quarter Fraction of the 2^k Design</vt:lpstr>
    </vt:vector>
  </TitlesOfParts>
  <Manager/>
  <Company>WinXP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WinXP</dc:creator>
  <cp:lastModifiedBy>김 수환</cp:lastModifiedBy>
  <cp:revision>1542</cp:revision>
  <dcterms:created xsi:type="dcterms:W3CDTF">2007-03-18T16:50:37Z</dcterms:created>
  <dcterms:modified xsi:type="dcterms:W3CDTF">2022-05-26T06:18:00Z</dcterms:modified>
  <cp:version>1000.0000.01</cp:version>
</cp:coreProperties>
</file>