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16" r:id="rId1"/>
  </p:sldMasterIdLst>
  <p:notesMasterIdLst>
    <p:notesMasterId r:id="rId18"/>
  </p:notesMasterIdLst>
  <p:sldIdLst>
    <p:sldId id="281" r:id="rId2"/>
    <p:sldId id="256" r:id="rId3"/>
    <p:sldId id="399" r:id="rId4"/>
    <p:sldId id="400" r:id="rId5"/>
    <p:sldId id="401" r:id="rId6"/>
    <p:sldId id="409" r:id="rId7"/>
    <p:sldId id="402" r:id="rId8"/>
    <p:sldId id="403" r:id="rId9"/>
    <p:sldId id="404" r:id="rId10"/>
    <p:sldId id="405" r:id="rId11"/>
    <p:sldId id="406" r:id="rId12"/>
    <p:sldId id="407" r:id="rId13"/>
    <p:sldId id="410" r:id="rId14"/>
    <p:sldId id="411" r:id="rId15"/>
    <p:sldId id="412" r:id="rId16"/>
    <p:sldId id="376" r:id="rId17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3474">
          <p15:clr>
            <a:srgbClr val="A4A3A4"/>
          </p15:clr>
        </p15:guide>
        <p15:guide id="3" pos="2880">
          <p15:clr>
            <a:srgbClr val="A4A3A4"/>
          </p15:clr>
        </p15:guide>
        <p15:guide id="4" pos="9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인송" initials="장" lastIdx="1" clrIdx="0">
    <p:extLst>
      <p:ext uri="{19B8F6BF-5375-455C-9EA6-DF929625EA0E}">
        <p15:presenceInfo xmlns:p15="http://schemas.microsoft.com/office/powerpoint/2012/main" userId="S::22201422@office.inha.ac.kr::e35d82a9-8847-4009-b5d1-f41909421b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79F"/>
    <a:srgbClr val="333399"/>
    <a:srgbClr val="0000FF"/>
    <a:srgbClr val="83C93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1" autoAdjust="0"/>
    <p:restoredTop sz="96344" autoAdjust="0"/>
  </p:normalViewPr>
  <p:slideViewPr>
    <p:cSldViewPr>
      <p:cViewPr varScale="1">
        <p:scale>
          <a:sx n="110" d="100"/>
          <a:sy n="110" d="100"/>
        </p:scale>
        <p:origin x="1674" y="102"/>
      </p:cViewPr>
      <p:guideLst>
        <p:guide orient="horz" pos="2158"/>
        <p:guide orient="horz" pos="3474"/>
        <p:guide pos="2880"/>
        <p:guide pos="9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16:19:32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16:21:34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94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r">
              <a:defRPr sz="1200"/>
            </a:lvl1pPr>
          </a:lstStyle>
          <a:p>
            <a:pPr>
              <a:defRPr/>
            </a:pPr>
            <a:fld id="{F83E2523-7548-4665-B365-C22BA509CF49}" type="datetime1">
              <a:rPr lang="en-US"/>
              <a:pPr>
                <a:defRPr/>
              </a:pPr>
              <a:t>6/2/2022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47" tIns="43973" rIns="87947" bIns="43973" anchor="ctr"/>
          <a:lstStyle/>
          <a:p>
            <a:pPr lvl="0">
              <a:defRPr/>
            </a:pP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64" y="4752568"/>
            <a:ext cx="5438748" cy="3887210"/>
          </a:xfrm>
          <a:prstGeom prst="rect">
            <a:avLst/>
          </a:prstGeom>
        </p:spPr>
        <p:txBody>
          <a:bodyPr vert="horz" lIns="87947" tIns="43973" rIns="87947" bIns="43973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9542"/>
            <a:ext cx="2945862" cy="494709"/>
          </a:xfrm>
          <a:prstGeom prst="rect">
            <a:avLst/>
          </a:prstGeom>
        </p:spPr>
        <p:txBody>
          <a:bodyPr vert="horz" lIns="87947" tIns="43973" rIns="87947" bIns="43973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94" y="9379542"/>
            <a:ext cx="2945862" cy="494709"/>
          </a:xfrm>
          <a:prstGeom prst="rect">
            <a:avLst/>
          </a:prstGeom>
        </p:spPr>
        <p:txBody>
          <a:bodyPr vert="horz" wrap="square" lIns="87947" tIns="43973" rIns="87947" bIns="43973" anchor="b" anchorCtr="0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7538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8473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9455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 smtClean="0"/>
              <a:pPr lvl="0"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9554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2241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286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2319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645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9720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06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0321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6897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0594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620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5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7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5329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0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7089" y="836612"/>
            <a:ext cx="2183383" cy="5256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2964" y="836612"/>
            <a:ext cx="6181725" cy="525668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85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16632"/>
            <a:ext cx="9001571" cy="417512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64704"/>
            <a:ext cx="9108504" cy="5122863"/>
          </a:xfrm>
        </p:spPr>
        <p:txBody>
          <a:bodyPr/>
          <a:lstStyle>
            <a:lvl1pPr>
              <a:lnSpc>
                <a:spcPct val="122000"/>
              </a:lnSpc>
              <a:defRPr sz="2600">
                <a:latin typeface="+mj-lt"/>
                <a:ea typeface="+mn-ea"/>
              </a:defRPr>
            </a:lvl1pPr>
            <a:lvl2pPr>
              <a:lnSpc>
                <a:spcPct val="122000"/>
              </a:lnSpc>
              <a:defRPr sz="2400">
                <a:latin typeface="+mj-lt"/>
                <a:ea typeface="+mn-ea"/>
              </a:defRPr>
            </a:lvl2pPr>
            <a:lvl3pPr marL="1257300" indent="-342900">
              <a:lnSpc>
                <a:spcPct val="122000"/>
              </a:lnSpc>
              <a:buFont typeface="굴림" panose="020B0600000101010101" pitchFamily="50" charset="-127"/>
              <a:buChar char="＞"/>
              <a:defRPr sz="2000"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>
              <a:lnSpc>
                <a:spcPct val="122000"/>
              </a:lnSpc>
              <a:defRPr sz="1800">
                <a:latin typeface="+mj-lt"/>
                <a:ea typeface="+mn-ea"/>
              </a:defRPr>
            </a:lvl4pPr>
            <a:lvl5pPr>
              <a:lnSpc>
                <a:spcPct val="122000"/>
              </a:lnSpc>
              <a:defRPr>
                <a:latin typeface="+mj-lt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756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9675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7647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67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91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886700" cy="9259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09155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2433067"/>
            <a:ext cx="386873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0472" y="1609155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472" y="2433067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51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52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97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50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05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4"/>
          <p:cNvSpPr txBox="1">
            <a:spLocks noChangeArrowheads="1"/>
          </p:cNvSpPr>
          <p:nvPr userDrawn="1"/>
        </p:nvSpPr>
        <p:spPr bwMode="auto">
          <a:xfrm>
            <a:off x="8172400" y="6397625"/>
            <a:ext cx="936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1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fld id="{BE79C5EC-97B1-41D0-8B74-1124ED93C52C}" type="slidenum">
              <a:rPr lang="en-US" altLang="ko-KR" sz="1800" b="1" smtClean="0">
                <a:solidFill>
                  <a:srgbClr val="4D81BF"/>
                </a:solidFill>
                <a:ea typeface="-윤고딕110" pitchFamily="18" charset="-127"/>
              </a:rPr>
              <a:pPr eaLnBrk="1" latinLnBrk="1" hangingPunct="1"/>
              <a:t>‹#›</a:t>
            </a:fld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</a:t>
            </a:r>
          </a:p>
        </p:txBody>
      </p:sp>
      <p:sp>
        <p:nvSpPr>
          <p:cNvPr id="1031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96" y="588435"/>
            <a:ext cx="9001000" cy="544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5364088" y="6397625"/>
            <a:ext cx="3528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r>
              <a:rPr lang="en-US" altLang="ko-KR" sz="1800" b="0" baseline="0" dirty="0">
                <a:solidFill>
                  <a:srgbClr val="4D81BF"/>
                </a:solidFill>
                <a:ea typeface="-윤고딕110" pitchFamily="18" charset="-127"/>
              </a:rPr>
              <a:t>  Title</a:t>
            </a:r>
            <a:r>
              <a:rPr lang="en-US" altLang="ko-KR" sz="1600" b="0" dirty="0">
                <a:solidFill>
                  <a:srgbClr val="4D81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0" dirty="0">
              <a:solidFill>
                <a:srgbClr val="4D81BF"/>
              </a:solidFill>
              <a:ea typeface="-윤고딕110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9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43447" y="108681"/>
            <a:ext cx="8921041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Font typeface="굴림" panose="020B0600000101010101" pitchFamily="50" charset="-127"/>
        <a:buChar char="＞"/>
        <a:defRPr kumimoji="1" sz="2000" b="1" kern="1200">
          <a:solidFill>
            <a:srgbClr val="7999FF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573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204864"/>
            <a:ext cx="8568952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40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4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 err="1">
                <a:solidFill>
                  <a:srgbClr val="6591C7"/>
                </a:solidFill>
                <a:ea typeface="-윤고딕120"/>
                <a:cs typeface="Arial Unicode MS"/>
              </a:rPr>
              <a:t>Suhwan</a:t>
            </a: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 Kim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Department of Statistics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Inha University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June 2 , 2022</a:t>
            </a:r>
          </a:p>
        </p:txBody>
      </p:sp>
    </p:spTree>
    <p:extLst>
      <p:ext uri="{BB962C8B-B14F-4D97-AF65-F5344CB8AC3E}">
        <p14:creationId xmlns:p14="http://schemas.microsoft.com/office/powerpoint/2010/main" val="52563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dirty="0"/>
                  <a:t> Design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69875">
              <a:buFont typeface="Arial" panose="020B0604020202020204" pitchFamily="34" charset="0"/>
              <a:buChar char="•"/>
            </a:pPr>
            <a:r>
              <a:rPr lang="en-US" altLang="ko-KR" sz="1800" dirty="0"/>
              <a:t>Calculation of Dispersion Effects</a:t>
            </a:r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19" name="Picture 2" descr="dae8e_tab_08_12">
            <a:extLst>
              <a:ext uri="{FF2B5EF4-FFF2-40B4-BE49-F238E27FC236}">
                <a16:creationId xmlns:a16="http://schemas.microsoft.com/office/drawing/2014/main" id="{F8598685-B87B-407C-911E-DA595A2D46BB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" t="1705" r="1086" b="10936"/>
          <a:stretch/>
        </p:blipFill>
        <p:spPr bwMode="auto">
          <a:xfrm>
            <a:off x="647564" y="1196752"/>
            <a:ext cx="7848872" cy="4827128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0" name="잉크 149">
                <a:extLst>
                  <a:ext uri="{FF2B5EF4-FFF2-40B4-BE49-F238E27FC236}">
                    <a16:creationId xmlns:a16="http://schemas.microsoft.com/office/drawing/2014/main" id="{AC559570-E90E-C011-8FD9-7BDBAE0AFB29}"/>
                  </a:ext>
                </a:extLst>
              </p14:cNvPr>
              <p14:cNvContentPartPr/>
              <p14:nvPr/>
            </p14:nvContentPartPr>
            <p14:xfrm>
              <a:off x="1889589" y="3396154"/>
              <a:ext cx="1800" cy="360"/>
            </p14:xfrm>
          </p:contentPart>
        </mc:Choice>
        <mc:Fallback>
          <p:pic>
            <p:nvPicPr>
              <p:cNvPr id="150" name="잉크 149">
                <a:extLst>
                  <a:ext uri="{FF2B5EF4-FFF2-40B4-BE49-F238E27FC236}">
                    <a16:creationId xmlns:a16="http://schemas.microsoft.com/office/drawing/2014/main" id="{AC559570-E90E-C011-8FD9-7BDBAE0AFB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0589" y="3387514"/>
                <a:ext cx="194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273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dirty="0"/>
                  <a:t> Design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4500" indent="0">
                  <a:buNone/>
                </a:pPr>
                <a:r>
                  <a:rPr lang="en-US" altLang="ko-KR" sz="1800" dirty="0"/>
                  <a:t>→  Note that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(or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) is the SD of the residuals of the ‘+’ (or ‘-’) sign runs</a:t>
                </a:r>
              </a:p>
              <a:p>
                <a:pPr marL="444500" indent="0">
                  <a:buNone/>
                </a:pPr>
                <a:r>
                  <a:rPr lang="en-US" altLang="ko-KR" sz="1800" dirty="0"/>
                  <a:t>→  Consider a statistics,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marL="723900" indent="0">
                  <a:buNone/>
                </a:pPr>
                <a:r>
                  <a:rPr lang="en-US" altLang="ko-KR" sz="1800" dirty="0"/>
                  <a:t>← 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sz="1800" dirty="0"/>
              </a:p>
              <a:p>
                <a:pPr marL="1079500" indent="-355600">
                  <a:buNone/>
                </a:pPr>
                <a:r>
                  <a:rPr lang="en-US" altLang="ko-KR" sz="1800" dirty="0"/>
                  <a:t>←  The ratio can be used to judge the difference in the response variability at the two levels of factor </a:t>
                </a:r>
                <a:r>
                  <a:rPr lang="en-US" altLang="ko-KR" sz="1800" i="1" dirty="0"/>
                  <a:t>i</a:t>
                </a:r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Normal probability plot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ko-KR" sz="1800" dirty="0"/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blipFill rotWithShape="0">
                <a:blip r:embed="rId5"/>
                <a:stretch>
                  <a:fillRect t="-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dae8e_fig_08_16">
            <a:extLst>
              <a:ext uri="{FF2B5EF4-FFF2-40B4-BE49-F238E27FC236}">
                <a16:creationId xmlns:a16="http://schemas.microsoft.com/office/drawing/2014/main" id="{0A33AF58-4612-4ABB-B71D-31001B9F3144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" r="3794" b="7025"/>
          <a:stretch/>
        </p:blipFill>
        <p:spPr bwMode="auto">
          <a:xfrm>
            <a:off x="2703664" y="3140968"/>
            <a:ext cx="3744416" cy="2848645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3308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dirty="0"/>
                  <a:t> Design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Average and the range of observed shrinkage</a:t>
                </a:r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444500" indent="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444500" indent="0">
                  <a:buNone/>
                </a:pPr>
                <a:r>
                  <a:rPr lang="en-US" altLang="ko-KR" sz="1800" dirty="0"/>
                  <a:t>←  The low level of B produce low average shrinkage</a:t>
                </a:r>
              </a:p>
              <a:p>
                <a:pPr marL="444500" indent="0">
                  <a:buNone/>
                </a:pPr>
                <a:r>
                  <a:rPr lang="en-US" altLang="ko-KR" sz="1800" dirty="0"/>
                  <a:t>←  At low level of B, any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results in low average shrinkage</a:t>
                </a:r>
              </a:p>
              <a:p>
                <a:pPr marL="444500" indent="0">
                  <a:buNone/>
                </a:pPr>
                <a:r>
                  <a:rPr lang="en-US" altLang="ko-KR" sz="1800" dirty="0"/>
                  <a:t>←  At low level of C, can achieve low variability in shrinkage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blipFill rotWithShape="0">
                <a:blip r:embed="rId5"/>
                <a:stretch>
                  <a:fillRect t="-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dae8e_fig_08_17">
            <a:extLst>
              <a:ext uri="{FF2B5EF4-FFF2-40B4-BE49-F238E27FC236}">
                <a16:creationId xmlns:a16="http://schemas.microsoft.com/office/drawing/2014/main" id="{F6A7DDB6-3CAF-4E39-93D6-161F24F545A2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" t="3555" r="964" b="7581"/>
          <a:stretch/>
        </p:blipFill>
        <p:spPr bwMode="auto">
          <a:xfrm>
            <a:off x="2595652" y="1340768"/>
            <a:ext cx="3960440" cy="2882221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559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924944"/>
            <a:ext cx="856895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b="1" dirty="0">
                <a:solidFill>
                  <a:srgbClr val="6591C7"/>
                </a:solidFill>
                <a:ea typeface="-윤고딕120"/>
                <a:cs typeface="Arial Unicode MS"/>
              </a:rPr>
              <a:t>Chapter 8. Fractional</a:t>
            </a:r>
            <a:r>
              <a:rPr lang="ko-KR" altLang="en-US" b="1" dirty="0">
                <a:solidFill>
                  <a:srgbClr val="6591C7"/>
                </a:solidFill>
                <a:ea typeface="-윤고딕120"/>
                <a:cs typeface="Arial Unicode MS"/>
              </a:rPr>
              <a:t> </a:t>
            </a:r>
            <a:r>
              <a:rPr lang="en-US" altLang="ko-KR" b="1" dirty="0">
                <a:solidFill>
                  <a:srgbClr val="6591C7"/>
                </a:solidFill>
                <a:ea typeface="-윤고딕120"/>
                <a:cs typeface="Arial Unicode MS"/>
              </a:rPr>
              <a:t>Factorial</a:t>
            </a:r>
            <a:r>
              <a:rPr lang="ko-KR" altLang="en-US" b="1" dirty="0">
                <a:solidFill>
                  <a:srgbClr val="6591C7"/>
                </a:solidFill>
                <a:ea typeface="-윤고딕120"/>
                <a:cs typeface="Arial Unicode MS"/>
              </a:rPr>
              <a:t> </a:t>
            </a:r>
            <a:r>
              <a:rPr lang="en-US" altLang="ko-KR" b="1" dirty="0">
                <a:solidFill>
                  <a:srgbClr val="6591C7"/>
                </a:solidFill>
                <a:ea typeface="-윤고딕120"/>
                <a:cs typeface="Arial Unicode MS"/>
              </a:rPr>
              <a:t>Designs (part 2)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925" y="58997"/>
            <a:ext cx="9001571" cy="4175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9pPr>
          </a:lstStyle>
          <a:p>
            <a:r>
              <a:rPr lang="en-US" dirty="0"/>
              <a:t>Contents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F247101-D42A-4021-83D5-95ACC35CB1F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1656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The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2400" dirty="0"/>
                  <a:t> Fractional Factorial Design</a:t>
                </a:r>
              </a:p>
              <a:p>
                <a:pPr marL="355600" indent="-269875">
                  <a:buFont typeface="Arial" panose="020B0604020202020204" pitchFamily="34" charset="0"/>
                  <a:buChar char="•"/>
                  <a:tabLst>
                    <a:tab pos="355600" algn="l"/>
                  </a:tabLst>
                </a:pPr>
                <a:r>
                  <a:rPr lang="en-US" altLang="ko-KR" sz="1800" dirty="0"/>
                  <a:t>Choosing a Design</a:t>
                </a:r>
              </a:p>
              <a:p>
                <a:pPr marL="355600" indent="-269875">
                  <a:buFont typeface="Arial" panose="020B0604020202020204" pitchFamily="34" charset="0"/>
                  <a:buChar char="•"/>
                  <a:tabLst>
                    <a:tab pos="355600" algn="l"/>
                  </a:tabLst>
                </a:pPr>
                <a:r>
                  <a:rPr lang="en-US" altLang="ko-KR" sz="1800" dirty="0"/>
                  <a:t>Selected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1800" dirty="0"/>
                  <a:t> Fractional Factorial Designs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F247101-D42A-4021-83D5-95ACC35C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16561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5118860-7D8C-DF80-FD08-61C6DE9B326E}"/>
                  </a:ext>
                </a:extLst>
              </p14:cNvPr>
              <p14:cNvContentPartPr/>
              <p14:nvPr/>
            </p14:nvContentPartPr>
            <p14:xfrm>
              <a:off x="8316309" y="4719874"/>
              <a:ext cx="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5118860-7D8C-DF80-FD08-61C6DE9B32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7669" y="471087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31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dirty="0"/>
                  <a:t> Fractional Factorial Design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23" t="-24638" b="-53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Choosing a Design</a:t>
                </a:r>
                <a:endParaRPr lang="en-US" altLang="ko-KR" sz="5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1800" b="1" dirty="0"/>
                  <a:t> </a:t>
                </a:r>
                <a:r>
                  <a:rPr lang="en-US" altLang="ko-KR" sz="1800" dirty="0"/>
                  <a:t>fraction</a:t>
                </a:r>
                <a:endParaRPr lang="en-US" altLang="ko-KR" sz="500" dirty="0"/>
              </a:p>
              <a:p>
                <a:pPr marL="447675" indent="-1905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800" dirty="0"/>
                  <a:t> independent generators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1800" dirty="0"/>
                  <a:t> generalized interactions</a:t>
                </a:r>
              </a:p>
              <a:p>
                <a:pPr marL="447675" indent="-190500">
                  <a:buFontTx/>
                  <a:buChar char="-"/>
                </a:pPr>
                <a:r>
                  <a:rPr lang="en-US" altLang="ko-KR" sz="1800" dirty="0"/>
                  <a:t>Each effect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1800" dirty="0"/>
                  <a:t> aliases</a:t>
                </a:r>
              </a:p>
              <a:p>
                <a:pPr marL="85725" indent="0">
                  <a:buNone/>
                </a:pPr>
                <a:endParaRPr lang="en-US" altLang="ko-KR" sz="5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Important to select generators so as to maximize resolution</a:t>
                </a:r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endParaRPr lang="en-US" altLang="ko-KR" sz="5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Note that sometimes resolution alone is insufficient to distinguish between designs</a:t>
                </a:r>
              </a:p>
              <a:p>
                <a:pPr marL="447675" indent="-190500">
                  <a:buFontTx/>
                  <a:buChar char="-"/>
                </a:pPr>
                <a:r>
                  <a:rPr lang="en-US" altLang="ko-KR" sz="1800" dirty="0"/>
                  <a:t>Choose minimum aberration design : minimize #words in defining relation that are of minimum length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blipFill>
                <a:blip r:embed="rId5"/>
                <a:stretch>
                  <a:fillRect t="-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26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dirty="0"/>
                  <a:t> Fractional Factorial Design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23" t="-24638" b="-53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Selected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2400" dirty="0"/>
                  <a:t> Fractional Factorial Designs</a:t>
                </a:r>
                <a:endParaRPr lang="en-US" altLang="ko-KR" sz="5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928142" y="1268760"/>
            <a:ext cx="7295459" cy="4666902"/>
            <a:chOff x="928142" y="1268760"/>
            <a:chExt cx="7295459" cy="46669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6"/>
            <a:srcRect l="23333" t="13259" r="23834" b="15630"/>
            <a:stretch/>
          </p:blipFill>
          <p:spPr>
            <a:xfrm>
              <a:off x="928142" y="1268760"/>
              <a:ext cx="7295459" cy="4666902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619672" y="4718794"/>
              <a:ext cx="1584176" cy="504056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800" b="0" i="0" u="none" strike="noStrike" cap="none" normalizeH="0" baseline="0">
                <a:noFill/>
                <a:effectLst/>
                <a:latin typeface="Times New Roman"/>
                <a:ea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06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924944"/>
            <a:ext cx="856895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b="1" dirty="0">
                <a:solidFill>
                  <a:srgbClr val="6591C7"/>
                </a:solidFill>
                <a:ea typeface="-윤고딕120"/>
                <a:cs typeface="Arial Unicode MS"/>
              </a:rPr>
              <a:t>Chapter 8. Fractional</a:t>
            </a:r>
            <a:r>
              <a:rPr lang="ko-KR" altLang="en-US" b="1" dirty="0">
                <a:solidFill>
                  <a:srgbClr val="6591C7"/>
                </a:solidFill>
                <a:ea typeface="-윤고딕120"/>
                <a:cs typeface="Arial Unicode MS"/>
              </a:rPr>
              <a:t> </a:t>
            </a:r>
            <a:r>
              <a:rPr lang="en-US" altLang="ko-KR" b="1" dirty="0">
                <a:solidFill>
                  <a:srgbClr val="6591C7"/>
                </a:solidFill>
                <a:ea typeface="-윤고딕120"/>
                <a:cs typeface="Arial Unicode MS"/>
              </a:rPr>
              <a:t>Factorial</a:t>
            </a:r>
            <a:r>
              <a:rPr lang="ko-KR" altLang="en-US" b="1" dirty="0">
                <a:solidFill>
                  <a:srgbClr val="6591C7"/>
                </a:solidFill>
                <a:ea typeface="-윤고딕120"/>
                <a:cs typeface="Arial Unicode MS"/>
              </a:rPr>
              <a:t> </a:t>
            </a:r>
            <a:r>
              <a:rPr lang="en-US" altLang="ko-KR" b="1" dirty="0">
                <a:solidFill>
                  <a:srgbClr val="6591C7"/>
                </a:solidFill>
                <a:ea typeface="-윤고딕120"/>
                <a:cs typeface="Arial Unicode MS"/>
              </a:rPr>
              <a:t>Designs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400" dirty="0"/>
                  <a:t> Design</a:t>
                </a:r>
              </a:p>
              <a:p>
                <a:pPr marL="3619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Construction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ko-KR" sz="1800" dirty="0"/>
                  <a:t> Fraction Factorial Design</a:t>
                </a:r>
              </a:p>
              <a:p>
                <a:pPr marL="1076325" indent="-723900">
                  <a:buNone/>
                </a:pPr>
                <a:r>
                  <a:rPr lang="en-US" altLang="ko-KR" sz="1800" dirty="0"/>
                  <a:t>Step 1:  Writing down a basic design consisting of runs associated with a full factorial in </a:t>
                </a:r>
                <a:r>
                  <a:rPr lang="en-US" altLang="ko-KR" sz="1800" i="1" dirty="0"/>
                  <a:t>k-2</a:t>
                </a:r>
                <a:r>
                  <a:rPr lang="en-US" altLang="ko-KR" sz="1800" dirty="0"/>
                  <a:t> factors</a:t>
                </a:r>
              </a:p>
              <a:p>
                <a:pPr marL="1076325" indent="-714375">
                  <a:buNone/>
                </a:pPr>
                <a:r>
                  <a:rPr lang="en-US" altLang="ko-KR" sz="1800" dirty="0"/>
                  <a:t>Step 2:  Associating the 2 additional columns with appropriately chosen interactions involving the first </a:t>
                </a:r>
                <a:r>
                  <a:rPr lang="en-US" altLang="ko-KR" sz="1800" i="1" dirty="0"/>
                  <a:t>k-2</a:t>
                </a:r>
                <a:r>
                  <a:rPr lang="en-US" altLang="ko-KR" sz="1800" dirty="0"/>
                  <a:t> factor</a:t>
                </a:r>
              </a:p>
              <a:p>
                <a:pPr marL="1076325" indent="-714375">
                  <a:buNone/>
                </a:pPr>
                <a:endParaRPr lang="en-US" altLang="ko-KR" sz="500" dirty="0"/>
              </a:p>
              <a:p>
                <a:pPr marL="3619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2 generators: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18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sz="1800" dirty="0"/>
                  <a:t> generating equations</a:t>
                </a:r>
              </a:p>
              <a:p>
                <a:pPr marL="266700" indent="0">
                  <a:buNone/>
                </a:pPr>
                <a:r>
                  <a:rPr lang="en-US" altLang="ko-KR" sz="1800" b="0" dirty="0"/>
                  <a:t>→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18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sz="1800" dirty="0"/>
                  <a:t> are principal fraction</a:t>
                </a:r>
              </a:p>
              <a:p>
                <a:pPr marL="266700" indent="0">
                  <a:buNone/>
                </a:pPr>
                <a:endParaRPr lang="en-US" altLang="ko-KR" sz="500" dirty="0"/>
              </a:p>
              <a:p>
                <a:pPr marL="3619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Complete Defining Relation: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altLang="ko-KR" sz="1800" dirty="0"/>
                  <a:t>  (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altLang="ko-KR" sz="1800" dirty="0"/>
                  <a:t>: generalized interaction)</a:t>
                </a:r>
              </a:p>
              <a:p>
                <a:pPr marL="266700" indent="0">
                  <a:buNone/>
                  <a:tabLst>
                    <a:tab pos="266700" algn="l"/>
                    <a:tab pos="990600" algn="l"/>
                  </a:tabLst>
                </a:pPr>
                <a:r>
                  <a:rPr lang="en-US" altLang="ko-KR" sz="1800" dirty="0"/>
                  <a:t>→ each effect has 3 aliases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0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dirty="0"/>
                  <a:t> Design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6−2</m:t>
                        </m:r>
                      </m:sup>
                    </m:sSup>
                  </m:oMath>
                </a14:m>
                <a:r>
                  <a:rPr lang="en-US" altLang="ko-KR" sz="2400" dirty="0"/>
                  <a:t> Design (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𝐴𝐵𝐶𝐸</m:t>
                    </m:r>
                  </m:oMath>
                </a14:m>
                <a:r>
                  <a:rPr lang="en-US" altLang="ko-KR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𝐵𝐶𝐷𝐹</m:t>
                    </m:r>
                  </m:oMath>
                </a14:m>
                <a:r>
                  <a:rPr lang="en-US" altLang="ko-KR" sz="2400" dirty="0"/>
                  <a:t>)</a:t>
                </a:r>
              </a:p>
              <a:p>
                <a:pPr marL="361950" indent="-276225">
                  <a:buFont typeface="Arial" panose="020B0604020202020204" pitchFamily="34" charset="0"/>
                  <a:buChar char="•"/>
                  <a:tabLst>
                    <a:tab pos="266700" algn="l"/>
                  </a:tabLst>
                </a:pPr>
                <a:r>
                  <a:rPr lang="en-US" altLang="ko-KR" sz="1800" dirty="0"/>
                  <a:t>Complete defining relation: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𝐴𝐵𝐶𝐸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𝐵𝐶𝐷𝐹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𝐴𝐷𝐸𝐹</m:t>
                    </m:r>
                  </m:oMath>
                </a14:m>
                <a:r>
                  <a:rPr lang="en-US" altLang="ko-KR" sz="1800" dirty="0"/>
                  <a:t> (i.e., resolution </a:t>
                </a:r>
                <a:r>
                  <a:rPr lang="en-US" altLang="ko-KR" sz="1800" i="1" dirty="0"/>
                  <a:t>IV</a:t>
                </a:r>
                <a:r>
                  <a:rPr lang="en-US" altLang="ko-KR" sz="1800" dirty="0"/>
                  <a:t>)</a:t>
                </a:r>
              </a:p>
              <a:p>
                <a:pPr marL="361950" indent="-276225">
                  <a:buFont typeface="Arial" panose="020B0604020202020204" pitchFamily="34" charset="0"/>
                  <a:buChar char="•"/>
                  <a:tabLst>
                    <a:tab pos="266700" algn="l"/>
                  </a:tabLst>
                </a:pPr>
                <a:r>
                  <a:rPr lang="en-US" altLang="ko-KR" sz="1800" dirty="0"/>
                  <a:t>Alias of any effect = </a:t>
                </a:r>
                <a:r>
                  <a:rPr lang="en-US" altLang="ko-KR" sz="1800" b="1" dirty="0"/>
                  <a:t>effect * word</a:t>
                </a:r>
                <a:r>
                  <a:rPr lang="en-US" altLang="ko-KR" sz="1800" dirty="0"/>
                  <a:t> (of defining relation)</a:t>
                </a:r>
              </a:p>
              <a:p>
                <a:pPr marL="361950" indent="-276225">
                  <a:buFont typeface="Arial" panose="020B0604020202020204" pitchFamily="34" charset="0"/>
                  <a:buChar char="•"/>
                  <a:tabLst>
                    <a:tab pos="266700" algn="l"/>
                  </a:tabLst>
                </a:pPr>
                <a:r>
                  <a:rPr lang="en-US" altLang="ko-KR" sz="1800" dirty="0"/>
                  <a:t>E.g., Alias of A 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𝐴𝐵𝐶𝐸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𝐵𝐶𝐷𝐹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𝐴𝐷𝐸𝐹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marL="266700" indent="0">
                  <a:buNone/>
                  <a:tabLst>
                    <a:tab pos="266700" algn="l"/>
                  </a:tabLst>
                </a:pPr>
                <a:r>
                  <a:rPr lang="en-US" altLang="ko-KR" sz="1800" dirty="0"/>
                  <a:t>→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𝐵𝐶𝐸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𝐴𝐵𝐶𝐷𝐹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𝐷𝐸𝐹</m:t>
                    </m:r>
                  </m:oMath>
                </a14:m>
                <a:endParaRPr lang="en-US" altLang="ko-KR" sz="1800" dirty="0"/>
              </a:p>
              <a:p>
                <a:pPr marL="361950" indent="-276225">
                  <a:buFont typeface="Arial" panose="020B0604020202020204" pitchFamily="34" charset="0"/>
                  <a:buChar char="•"/>
                  <a:tabLst>
                    <a:tab pos="266700" algn="l"/>
                  </a:tabLst>
                </a:pPr>
                <a:r>
                  <a:rPr lang="en-US" altLang="ko-KR" sz="1800" dirty="0"/>
                  <a:t>Alias Structure for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𝐼𝑉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6−2</m:t>
                        </m:r>
                      </m:sup>
                    </m:sSubSup>
                  </m:oMath>
                </a14:m>
                <a:r>
                  <a:rPr lang="en-US" altLang="ko-KR" sz="1800" dirty="0"/>
                  <a:t> Design with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𝐴𝐵𝐶𝐸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𝐵𝐶𝐷𝐹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𝐴𝐷𝐸𝐹</m:t>
                    </m:r>
                  </m:oMath>
                </a14:m>
                <a:endParaRPr lang="en-US" altLang="ko-KR" sz="1800" dirty="0"/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blipFill rotWithShape="0">
                <a:blip r:embed="rId5"/>
                <a:stretch>
                  <a:fillRect t="-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5">
                <a:extLst>
                  <a:ext uri="{FF2B5EF4-FFF2-40B4-BE49-F238E27FC236}">
                    <a16:creationId xmlns:a16="http://schemas.microsoft.com/office/drawing/2014/main" id="{E32BFB19-C1D6-4A33-B1F1-02E3055283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30374"/>
                  </p:ext>
                </p:extLst>
              </p:nvPr>
            </p:nvGraphicFramePr>
            <p:xfrm>
              <a:off x="1524000" y="3429000"/>
              <a:ext cx="6096000" cy="243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664595604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2542030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𝐵𝐶𝐸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𝐷𝐸𝐹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𝐴𝐵𝐶𝐷𝐹</m:t>
                              </m:r>
                            </m:oMath>
                          </a14:m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𝐴𝐷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𝐵𝐶𝐷𝐸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𝐴𝐵𝐶𝐹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88320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𝐴𝐶𝐸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𝐶𝐷𝐹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𝐴𝐵𝐷𝐸𝐹</m:t>
                              </m:r>
                            </m:oMath>
                          </a14:m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𝐴𝐵𝐶𝐷𝐸𝐹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32330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𝐵𝐷𝐹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𝐴𝐶𝐷𝐸𝐹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𝐵𝐶𝐸𝐹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𝐴𝐵𝐶𝐷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65078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𝐵𝐶𝐹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𝐴𝐸𝐹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𝐴𝐵𝐶𝐷𝐸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𝐵𝐷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𝐴𝐶𝐷𝐸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𝐴𝐵𝐸𝐹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27301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𝐴𝐵𝐶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𝐴𝐷𝐹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𝐵𝐶𝐷𝐸𝐹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𝐶𝐷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𝐴𝐶𝐸𝐹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𝐴𝐵𝐷𝐸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4123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𝐵𝐶𝐷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𝐴𝐷𝐸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𝐴𝐵𝐶𝐸𝐹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𝐴𝐵𝐷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𝐶𝐷𝐸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𝐴𝐶𝐹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𝐵𝐸𝐹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20698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𝐴𝐶𝐷𝐹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𝐵𝐷𝐸𝐹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𝐴𝐶𝐷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𝐵𝐷𝐸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𝐶𝐸𝐹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4426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𝐴𝐶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𝐴𝐵𝐷𝐹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𝐶𝐷𝐸𝐹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5666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32BFB19-C1D6-4A33-B1F1-02E3055283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30374"/>
                  </p:ext>
                </p:extLst>
              </p:nvPr>
            </p:nvGraphicFramePr>
            <p:xfrm>
              <a:off x="1524000" y="3429000"/>
              <a:ext cx="6096000" cy="243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664595604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25420301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6"/>
                          <a:stretch>
                            <a:fillRect l="-400" t="-4000" r="-101000" b="-7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6"/>
                          <a:stretch>
                            <a:fillRect l="-100400" t="-4000" r="-1000" b="-7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0588320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" t="-104000" r="-101000" b="-6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400" t="-104000" r="-1000" b="-6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3132330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" t="-204000" r="-101000" b="-5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400" t="-204000" r="-1000" b="-5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40650782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" t="-298039" r="-101000" b="-3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400" t="-298039" r="-1000" b="-3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5127301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" t="-406000" r="-101000" b="-3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400" t="-406000" r="-1000" b="-3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1412356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" t="-506000" r="-101000" b="-2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400" t="-506000" r="-1000" b="-2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4520698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" t="-606000" r="-101000" b="-1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400" t="-606000" r="-1000" b="-1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4964426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400" t="-706000" r="-101000" b="-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65666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565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dirty="0"/>
                  <a:t> Design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2000" b="0" dirty="0"/>
                  <a:t>Construction of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6−2</m:t>
                        </m:r>
                      </m:sup>
                    </m:sSubSup>
                  </m:oMath>
                </a14:m>
                <a:r>
                  <a:rPr lang="en-US" altLang="ko-KR" sz="2000" dirty="0"/>
                  <a:t> design with the Generators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𝐴𝐵𝐶𝐸</m:t>
                    </m:r>
                  </m:oMath>
                </a14:m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𝐵𝐶𝐷𝐹</m:t>
                    </m:r>
                  </m:oMath>
                </a14:m>
                <a:r>
                  <a:rPr lang="en-US" altLang="ko-KR" sz="2000" dirty="0"/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C239983-35E8-46AF-9F08-4C712345C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49759"/>
              </p:ext>
            </p:extLst>
          </p:nvPr>
        </p:nvGraphicFramePr>
        <p:xfrm>
          <a:off x="1526428" y="1243360"/>
          <a:ext cx="6091144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10">
                  <a:extLst>
                    <a:ext uri="{9D8B030D-6E8A-4147-A177-3AD203B41FA5}">
                      <a16:colId xmlns:a16="http://schemas.microsoft.com/office/drawing/2014/main" val="435134168"/>
                    </a:ext>
                  </a:extLst>
                </a:gridCol>
                <a:gridCol w="813910">
                  <a:extLst>
                    <a:ext uri="{9D8B030D-6E8A-4147-A177-3AD203B41FA5}">
                      <a16:colId xmlns:a16="http://schemas.microsoft.com/office/drawing/2014/main" val="1339790527"/>
                    </a:ext>
                  </a:extLst>
                </a:gridCol>
                <a:gridCol w="813910">
                  <a:extLst>
                    <a:ext uri="{9D8B030D-6E8A-4147-A177-3AD203B41FA5}">
                      <a16:colId xmlns:a16="http://schemas.microsoft.com/office/drawing/2014/main" val="372413533"/>
                    </a:ext>
                  </a:extLst>
                </a:gridCol>
                <a:gridCol w="813910">
                  <a:extLst>
                    <a:ext uri="{9D8B030D-6E8A-4147-A177-3AD203B41FA5}">
                      <a16:colId xmlns:a16="http://schemas.microsoft.com/office/drawing/2014/main" val="1926937685"/>
                    </a:ext>
                  </a:extLst>
                </a:gridCol>
                <a:gridCol w="813910">
                  <a:extLst>
                    <a:ext uri="{9D8B030D-6E8A-4147-A177-3AD203B41FA5}">
                      <a16:colId xmlns:a16="http://schemas.microsoft.com/office/drawing/2014/main" val="3328515349"/>
                    </a:ext>
                  </a:extLst>
                </a:gridCol>
                <a:gridCol w="1010797">
                  <a:extLst>
                    <a:ext uri="{9D8B030D-6E8A-4147-A177-3AD203B41FA5}">
                      <a16:colId xmlns:a16="http://schemas.microsoft.com/office/drawing/2014/main" val="2643970007"/>
                    </a:ext>
                  </a:extLst>
                </a:gridCol>
                <a:gridCol w="1010797">
                  <a:extLst>
                    <a:ext uri="{9D8B030D-6E8A-4147-A177-3AD203B41FA5}">
                      <a16:colId xmlns:a16="http://schemas.microsoft.com/office/drawing/2014/main" val="2456783031"/>
                    </a:ext>
                  </a:extLst>
                </a:gridCol>
              </a:tblGrid>
              <a:tr h="191980">
                <a:tc>
                  <a:txBody>
                    <a:bodyPr/>
                    <a:lstStyle/>
                    <a:p>
                      <a:pPr algn="ctr" latinLnBrk="1"/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Basic Design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509990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Run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E=ABC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F=BCD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88949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439625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605370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089179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593312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852336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048899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283110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880651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803147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738517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052122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523088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64924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621290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872718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41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57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dirty="0"/>
                  <a:t> Design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Example 8.4: Injection molding process with six factors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𝐼𝑉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6−2</m:t>
                        </m:r>
                      </m:sup>
                    </m:sSubSup>
                  </m:oMath>
                </a14:m>
                <a:r>
                  <a:rPr lang="en-US" altLang="ko-KR" sz="2400" dirty="0"/>
                  <a:t> design)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blipFill>
                <a:blip r:embed="rId5"/>
                <a:stretch>
                  <a:fillRect r="-3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id="{8D16A9B4-1D0E-40AC-8165-2B4D51D0B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480111"/>
                  </p:ext>
                </p:extLst>
              </p:nvPr>
            </p:nvGraphicFramePr>
            <p:xfrm>
              <a:off x="922275" y="1243813"/>
              <a:ext cx="7299449" cy="48844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317">
                      <a:extLst>
                        <a:ext uri="{9D8B030D-6E8A-4147-A177-3AD203B41FA5}">
                          <a16:colId xmlns:a16="http://schemas.microsoft.com/office/drawing/2014/main" val="435134168"/>
                        </a:ext>
                      </a:extLst>
                    </a:gridCol>
                    <a:gridCol w="732317">
                      <a:extLst>
                        <a:ext uri="{9D8B030D-6E8A-4147-A177-3AD203B41FA5}">
                          <a16:colId xmlns:a16="http://schemas.microsoft.com/office/drawing/2014/main" val="1339790527"/>
                        </a:ext>
                      </a:extLst>
                    </a:gridCol>
                    <a:gridCol w="732317">
                      <a:extLst>
                        <a:ext uri="{9D8B030D-6E8A-4147-A177-3AD203B41FA5}">
                          <a16:colId xmlns:a16="http://schemas.microsoft.com/office/drawing/2014/main" val="372413533"/>
                        </a:ext>
                      </a:extLst>
                    </a:gridCol>
                    <a:gridCol w="732317">
                      <a:extLst>
                        <a:ext uri="{9D8B030D-6E8A-4147-A177-3AD203B41FA5}">
                          <a16:colId xmlns:a16="http://schemas.microsoft.com/office/drawing/2014/main" val="1926937685"/>
                        </a:ext>
                      </a:extLst>
                    </a:gridCol>
                    <a:gridCol w="732317">
                      <a:extLst>
                        <a:ext uri="{9D8B030D-6E8A-4147-A177-3AD203B41FA5}">
                          <a16:colId xmlns:a16="http://schemas.microsoft.com/office/drawing/2014/main" val="3328515349"/>
                        </a:ext>
                      </a:extLst>
                    </a:gridCol>
                    <a:gridCol w="909466">
                      <a:extLst>
                        <a:ext uri="{9D8B030D-6E8A-4147-A177-3AD203B41FA5}">
                          <a16:colId xmlns:a16="http://schemas.microsoft.com/office/drawing/2014/main" val="2643970007"/>
                        </a:ext>
                      </a:extLst>
                    </a:gridCol>
                    <a:gridCol w="909466">
                      <a:extLst>
                        <a:ext uri="{9D8B030D-6E8A-4147-A177-3AD203B41FA5}">
                          <a16:colId xmlns:a16="http://schemas.microsoft.com/office/drawing/2014/main" val="2456783031"/>
                        </a:ext>
                      </a:extLst>
                    </a:gridCol>
                    <a:gridCol w="909466">
                      <a:extLst>
                        <a:ext uri="{9D8B030D-6E8A-4147-A177-3AD203B41FA5}">
                          <a16:colId xmlns:a16="http://schemas.microsoft.com/office/drawing/2014/main" val="1713959948"/>
                        </a:ext>
                      </a:extLst>
                    </a:gridCol>
                    <a:gridCol w="909466">
                      <a:extLst>
                        <a:ext uri="{9D8B030D-6E8A-4147-A177-3AD203B41FA5}">
                          <a16:colId xmlns:a16="http://schemas.microsoft.com/office/drawing/2014/main" val="3791240020"/>
                        </a:ext>
                      </a:extLst>
                    </a:gridCol>
                  </a:tblGrid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Basic Design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Observed</a:t>
                          </a:r>
                        </a:p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Shrinkage</a:t>
                          </a:r>
                        </a:p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15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ko-KR" altLang="en-US" sz="1150" b="1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10)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8509990"/>
                      </a:ext>
                    </a:extLst>
                  </a:tr>
                  <a:tr h="26036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Run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A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B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C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D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E=ABC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F=BCD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188949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(1)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6439625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ae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7605370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32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bef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5089179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abf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0593312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cef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8852336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acf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048899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26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bc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8283110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abce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5880651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df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7803147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adef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4738517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34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bde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3052122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abd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1523088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cde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964924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acd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5621290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37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bcdf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6872718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52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abcdef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434138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id="{8D16A9B4-1D0E-40AC-8165-2B4D51D0B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480111"/>
                  </p:ext>
                </p:extLst>
              </p:nvPr>
            </p:nvGraphicFramePr>
            <p:xfrm>
              <a:off x="922275" y="1243813"/>
              <a:ext cx="7299449" cy="48844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317">
                      <a:extLst>
                        <a:ext uri="{9D8B030D-6E8A-4147-A177-3AD203B41FA5}">
                          <a16:colId xmlns:a16="http://schemas.microsoft.com/office/drawing/2014/main" val="435134168"/>
                        </a:ext>
                      </a:extLst>
                    </a:gridCol>
                    <a:gridCol w="732317">
                      <a:extLst>
                        <a:ext uri="{9D8B030D-6E8A-4147-A177-3AD203B41FA5}">
                          <a16:colId xmlns:a16="http://schemas.microsoft.com/office/drawing/2014/main" val="1339790527"/>
                        </a:ext>
                      </a:extLst>
                    </a:gridCol>
                    <a:gridCol w="732317">
                      <a:extLst>
                        <a:ext uri="{9D8B030D-6E8A-4147-A177-3AD203B41FA5}">
                          <a16:colId xmlns:a16="http://schemas.microsoft.com/office/drawing/2014/main" val="372413533"/>
                        </a:ext>
                      </a:extLst>
                    </a:gridCol>
                    <a:gridCol w="732317">
                      <a:extLst>
                        <a:ext uri="{9D8B030D-6E8A-4147-A177-3AD203B41FA5}">
                          <a16:colId xmlns:a16="http://schemas.microsoft.com/office/drawing/2014/main" val="1926937685"/>
                        </a:ext>
                      </a:extLst>
                    </a:gridCol>
                    <a:gridCol w="732317">
                      <a:extLst>
                        <a:ext uri="{9D8B030D-6E8A-4147-A177-3AD203B41FA5}">
                          <a16:colId xmlns:a16="http://schemas.microsoft.com/office/drawing/2014/main" val="3328515349"/>
                        </a:ext>
                      </a:extLst>
                    </a:gridCol>
                    <a:gridCol w="909466">
                      <a:extLst>
                        <a:ext uri="{9D8B030D-6E8A-4147-A177-3AD203B41FA5}">
                          <a16:colId xmlns:a16="http://schemas.microsoft.com/office/drawing/2014/main" val="2643970007"/>
                        </a:ext>
                      </a:extLst>
                    </a:gridCol>
                    <a:gridCol w="909466">
                      <a:extLst>
                        <a:ext uri="{9D8B030D-6E8A-4147-A177-3AD203B41FA5}">
                          <a16:colId xmlns:a16="http://schemas.microsoft.com/office/drawing/2014/main" val="2456783031"/>
                        </a:ext>
                      </a:extLst>
                    </a:gridCol>
                    <a:gridCol w="909466">
                      <a:extLst>
                        <a:ext uri="{9D8B030D-6E8A-4147-A177-3AD203B41FA5}">
                          <a16:colId xmlns:a16="http://schemas.microsoft.com/office/drawing/2014/main" val="1713959948"/>
                        </a:ext>
                      </a:extLst>
                    </a:gridCol>
                    <a:gridCol w="909466">
                      <a:extLst>
                        <a:ext uri="{9D8B030D-6E8A-4147-A177-3AD203B41FA5}">
                          <a16:colId xmlns:a16="http://schemas.microsoft.com/office/drawing/2014/main" val="3791240020"/>
                        </a:ext>
                      </a:extLst>
                    </a:gridCol>
                  </a:tblGrid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Basic Design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00000" t="-2970" r="-102000" b="-7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850999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Run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A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B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C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D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E=ABC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F=BCD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188949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(1)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6439625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ae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7605370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32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bef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5089179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abf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0593312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cef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8852336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acf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048899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26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bc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8283110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abce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5880651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df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7803147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adef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4738517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34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bde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3052122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abd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1523088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cde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964924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acd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5621290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37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bcdf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6872718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52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abcdef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434138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460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dirty="0"/>
                  <a:t> Design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Estimates of effects, regression coefficients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86653A0-9491-477D-88BE-FDE95EEF3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362314"/>
              </p:ext>
            </p:extLst>
          </p:nvPr>
        </p:nvGraphicFramePr>
        <p:xfrm>
          <a:off x="467528" y="1240185"/>
          <a:ext cx="820894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36">
                  <a:extLst>
                    <a:ext uri="{9D8B030D-6E8A-4147-A177-3AD203B41FA5}">
                      <a16:colId xmlns:a16="http://schemas.microsoft.com/office/drawing/2014/main" val="2003243608"/>
                    </a:ext>
                  </a:extLst>
                </a:gridCol>
                <a:gridCol w="2052236">
                  <a:extLst>
                    <a:ext uri="{9D8B030D-6E8A-4147-A177-3AD203B41FA5}">
                      <a16:colId xmlns:a16="http://schemas.microsoft.com/office/drawing/2014/main" val="3284619365"/>
                    </a:ext>
                  </a:extLst>
                </a:gridCol>
                <a:gridCol w="2052236">
                  <a:extLst>
                    <a:ext uri="{9D8B030D-6E8A-4147-A177-3AD203B41FA5}">
                      <a16:colId xmlns:a16="http://schemas.microsoft.com/office/drawing/2014/main" val="3616099645"/>
                    </a:ext>
                  </a:extLst>
                </a:gridCol>
                <a:gridCol w="2052236">
                  <a:extLst>
                    <a:ext uri="{9D8B030D-6E8A-4147-A177-3AD203B41FA5}">
                      <a16:colId xmlns:a16="http://schemas.microsoft.com/office/drawing/2014/main" val="246451733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Regression Coefficient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Estimated Effect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Sum of Squares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8016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Overall Average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27.3125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185658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6.9375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13.8750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770.062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668008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17.8125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35.6250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5076.562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1577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-0.4375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-0.8750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3.063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95039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0.6875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1.3750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7.563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2357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0.1875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47379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0.1875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678178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AB + CE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5.9375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11.8750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564.063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34751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AC + BE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-0.8125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-1.6250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10.562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768844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AD + EF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-2.6875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-5.3750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115.562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24641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AE + BC + DF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-0.9375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-1.8750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14.063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80546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AF + DE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0.3125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0.6250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64577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BD + CF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-0.0625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-0.1250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0.063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23383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BF + CD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-0.0625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-0.1250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0.063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733208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0.0625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0.1250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0.063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71708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ABF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-2.4375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-4.8750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95.063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111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09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dirty="0"/>
                  <a:t> Design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69875">
              <a:buFont typeface="Arial" panose="020B0604020202020204" pitchFamily="34" charset="0"/>
              <a:buChar char="•"/>
            </a:pPr>
            <a:r>
              <a:rPr lang="en-US" altLang="ko-KR" sz="1800" dirty="0"/>
              <a:t>Normal probability plot of effects</a:t>
            </a:r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80975" indent="0">
              <a:buNone/>
            </a:pPr>
            <a:endParaRPr lang="en-US" altLang="ko-KR" sz="2000" dirty="0"/>
          </a:p>
          <a:p>
            <a:pPr marL="444500" indent="0">
              <a:buNone/>
            </a:pPr>
            <a:r>
              <a:rPr lang="en-US" altLang="ko-KR" sz="1800" dirty="0"/>
              <a:t>→ Two factors (A, B) and the AB interaction are important</a:t>
            </a:r>
          </a:p>
        </p:txBody>
      </p:sp>
      <p:pic>
        <p:nvPicPr>
          <p:cNvPr id="6" name="Picture 2" descr="dae8e_fig_08_12">
            <a:extLst>
              <a:ext uri="{FF2B5EF4-FFF2-40B4-BE49-F238E27FC236}">
                <a16:creationId xmlns:a16="http://schemas.microsoft.com/office/drawing/2014/main" id="{82301BD3-BA17-4D41-AEBD-125FFE87796B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t="381" r="6404" b="7265"/>
          <a:stretch/>
        </p:blipFill>
        <p:spPr bwMode="auto">
          <a:xfrm>
            <a:off x="2012565" y="1340768"/>
            <a:ext cx="5118869" cy="3384376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736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dirty="0"/>
                  <a:t> Design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-269875">
              <a:buFont typeface="Arial" panose="020B0604020202020204" pitchFamily="34" charset="0"/>
              <a:buChar char="•"/>
            </a:pPr>
            <a:r>
              <a:rPr lang="en-US" altLang="ko-KR" sz="2000" dirty="0"/>
              <a:t>Residual analysis</a:t>
            </a:r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80975" indent="0">
              <a:buNone/>
            </a:pPr>
            <a:endParaRPr lang="en-US" altLang="ko-KR" sz="1400" dirty="0"/>
          </a:p>
          <a:p>
            <a:pPr marL="444500" indent="0">
              <a:buNone/>
            </a:pPr>
            <a:r>
              <a:rPr lang="en-US" altLang="ko-KR" sz="1800" dirty="0"/>
              <a:t>→  Residual analysis indicates there are some </a:t>
            </a:r>
            <a:r>
              <a:rPr lang="en-US" altLang="ko-KR" sz="1800" b="1" dirty="0"/>
              <a:t>dispersion effects</a:t>
            </a:r>
          </a:p>
        </p:txBody>
      </p:sp>
      <p:pic>
        <p:nvPicPr>
          <p:cNvPr id="8" name="Picture 2" descr="dae8e_fig_08_14">
            <a:extLst>
              <a:ext uri="{FF2B5EF4-FFF2-40B4-BE49-F238E27FC236}">
                <a16:creationId xmlns:a16="http://schemas.microsoft.com/office/drawing/2014/main" id="{30A19208-5255-4D5A-BC64-5E83292E3CA1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" t="385" r="6619" b="7202"/>
          <a:stretch/>
        </p:blipFill>
        <p:spPr bwMode="auto">
          <a:xfrm>
            <a:off x="755576" y="1340769"/>
            <a:ext cx="3826416" cy="2868193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2" descr="dae8e_fig_08_15">
            <a:extLst>
              <a:ext uri="{FF2B5EF4-FFF2-40B4-BE49-F238E27FC236}">
                <a16:creationId xmlns:a16="http://schemas.microsoft.com/office/drawing/2014/main" id="{5FFC0E9C-4479-4421-A466-A949404B4390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t="2488" r="1507" b="6975"/>
          <a:stretch/>
        </p:blipFill>
        <p:spPr bwMode="auto">
          <a:xfrm>
            <a:off x="4860032" y="1340768"/>
            <a:ext cx="3602399" cy="2784025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820674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Arial Unicode MS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1117</Words>
  <Application>Microsoft Office PowerPoint</Application>
  <PresentationFormat>화면 슬라이드 쇼(4:3)</PresentationFormat>
  <Paragraphs>476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굴림</vt:lpstr>
      <vt:lpstr>나눔바른고딕</vt:lpstr>
      <vt:lpstr>맑은 고딕</vt:lpstr>
      <vt:lpstr>Arial</vt:lpstr>
      <vt:lpstr>Calibri</vt:lpstr>
      <vt:lpstr>Cambria Math</vt:lpstr>
      <vt:lpstr>Courier New</vt:lpstr>
      <vt:lpstr>Times New Roman</vt:lpstr>
      <vt:lpstr>Wingdings</vt:lpstr>
      <vt:lpstr>기본 디자인</vt:lpstr>
      <vt:lpstr>PowerPoint 프레젠테이션</vt:lpstr>
      <vt:lpstr>PowerPoint 프레젠테이션</vt:lpstr>
      <vt:lpstr>The One-Quarter Fraction of the 2^k Design</vt:lpstr>
      <vt:lpstr>The One-Quarter Fraction of the 2^k Design</vt:lpstr>
      <vt:lpstr>The One-Quarter Fraction of the 2^k Design</vt:lpstr>
      <vt:lpstr>The One-Quarter Fraction of the 2^k Design</vt:lpstr>
      <vt:lpstr>The One-Quarter Fraction of the 2^k Design</vt:lpstr>
      <vt:lpstr>The One-Quarter Fraction of the 2^k Design</vt:lpstr>
      <vt:lpstr>The One-Quarter Fraction of the 2^k Design</vt:lpstr>
      <vt:lpstr>The One-Quarter Fraction of the 2^k Design</vt:lpstr>
      <vt:lpstr>The One-Quarter Fraction of the 2^k Design</vt:lpstr>
      <vt:lpstr>The One-Quarter Fraction of the 2^k Design</vt:lpstr>
      <vt:lpstr>PowerPoint 프레젠테이션</vt:lpstr>
      <vt:lpstr>PowerPoint 프레젠테이션</vt:lpstr>
      <vt:lpstr>The General 2^(k-p) Fractional Factorial Design</vt:lpstr>
      <vt:lpstr>The General 2^(k-p) Fractional Factorial Design</vt:lpstr>
    </vt:vector>
  </TitlesOfParts>
  <Manager/>
  <Company>WinXP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김 수환</cp:lastModifiedBy>
  <cp:revision>1543</cp:revision>
  <dcterms:created xsi:type="dcterms:W3CDTF">2007-03-18T16:50:37Z</dcterms:created>
  <dcterms:modified xsi:type="dcterms:W3CDTF">2022-06-02T16:59:15Z</dcterms:modified>
  <cp:version>1000.0000.01</cp:version>
</cp:coreProperties>
</file>