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6" r:id="rId1"/>
  </p:sldMasterIdLst>
  <p:notesMasterIdLst>
    <p:notesMasterId r:id="rId15"/>
  </p:notesMasterIdLst>
  <p:sldIdLst>
    <p:sldId id="281" r:id="rId2"/>
    <p:sldId id="256" r:id="rId3"/>
    <p:sldId id="288" r:id="rId4"/>
    <p:sldId id="287" r:id="rId5"/>
    <p:sldId id="298" r:id="rId6"/>
    <p:sldId id="289" r:id="rId7"/>
    <p:sldId id="291" r:id="rId8"/>
    <p:sldId id="290" r:id="rId9"/>
    <p:sldId id="293" r:id="rId10"/>
    <p:sldId id="294" r:id="rId11"/>
    <p:sldId id="297" r:id="rId12"/>
    <p:sldId id="295" r:id="rId13"/>
    <p:sldId id="299" r:id="rId14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474">
          <p15:clr>
            <a:srgbClr val="A4A3A4"/>
          </p15:clr>
        </p15:guide>
        <p15:guide id="3" pos="2880">
          <p15:clr>
            <a:srgbClr val="A4A3A4"/>
          </p15:clr>
        </p15:guide>
        <p15:guide id="4" pos="9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인송" initials="장" lastIdx="1" clrIdx="0">
    <p:extLst>
      <p:ext uri="{19B8F6BF-5375-455C-9EA6-DF929625EA0E}">
        <p15:presenceInfo xmlns:p15="http://schemas.microsoft.com/office/powerpoint/2012/main" userId="S::22201422@office.inha.ac.kr::e35d82a9-8847-4009-b5d1-f41909421b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9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3139" autoAdjust="0"/>
  </p:normalViewPr>
  <p:slideViewPr>
    <p:cSldViewPr>
      <p:cViewPr>
        <p:scale>
          <a:sx n="100" d="100"/>
          <a:sy n="100" d="100"/>
        </p:scale>
        <p:origin x="1104" y="138"/>
      </p:cViewPr>
      <p:guideLst>
        <p:guide orient="horz" pos="2158"/>
        <p:guide orient="horz" pos="3474"/>
        <p:guide pos="2880"/>
        <p:guide pos="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1">
              <a:rPr lang="en-US"/>
              <a:pPr>
                <a:defRPr/>
              </a:pPr>
              <a:t>3/18/2022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52568"/>
            <a:ext cx="5438748" cy="3887210"/>
          </a:xfrm>
          <a:prstGeom prst="rect">
            <a:avLst/>
          </a:prstGeom>
        </p:spPr>
        <p:txBody>
          <a:bodyPr vert="horz" lIns="87947" tIns="43973" rIns="87947" bIns="43973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4709"/>
          </a:xfrm>
          <a:prstGeom prst="rect">
            <a:avLst/>
          </a:prstGeom>
        </p:spPr>
        <p:txBody>
          <a:bodyPr vert="horz" lIns="87947" tIns="43973" rIns="87947" bIns="43973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4709"/>
          </a:xfrm>
          <a:prstGeom prst="rect">
            <a:avLst/>
          </a:prstGeom>
        </p:spPr>
        <p:txBody>
          <a:bodyPr vert="horz" wrap="square" lIns="87947" tIns="43973" rIns="87947" bIns="43973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649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 smtClean="0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554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8899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5154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236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028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0394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1513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173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0645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6061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329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5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7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089" y="836612"/>
            <a:ext cx="2183383" cy="5256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64" y="836612"/>
            <a:ext cx="6181725" cy="52566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16632"/>
            <a:ext cx="9001571" cy="417512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08504" cy="5122863"/>
          </a:xfrm>
        </p:spPr>
        <p:txBody>
          <a:bodyPr/>
          <a:lstStyle>
            <a:lvl1pPr>
              <a:lnSpc>
                <a:spcPct val="122000"/>
              </a:lnSpc>
              <a:defRPr sz="2600">
                <a:latin typeface="+mj-lt"/>
                <a:ea typeface="+mn-ea"/>
              </a:defRPr>
            </a:lvl1pPr>
            <a:lvl2pPr>
              <a:lnSpc>
                <a:spcPct val="122000"/>
              </a:lnSpc>
              <a:defRPr sz="2400">
                <a:latin typeface="+mj-lt"/>
                <a:ea typeface="+mn-ea"/>
              </a:defRPr>
            </a:lvl2pPr>
            <a:lvl3pPr marL="1257300" indent="-342900">
              <a:lnSpc>
                <a:spcPct val="122000"/>
              </a:lnSpc>
              <a:buFont typeface="굴림" panose="020B0600000101010101" pitchFamily="50" charset="-127"/>
              <a:buChar char="＞"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2000"/>
              </a:lnSpc>
              <a:defRPr sz="1800">
                <a:latin typeface="+mj-lt"/>
                <a:ea typeface="+mn-ea"/>
              </a:defRPr>
            </a:lvl4pPr>
            <a:lvl5pPr>
              <a:lnSpc>
                <a:spcPct val="122000"/>
              </a:lnSpc>
              <a:defRPr>
                <a:latin typeface="+mj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75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647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92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9155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2433067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472" y="1609155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472" y="2433067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172400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588435"/>
            <a:ext cx="9001000" cy="54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5364088" y="6397625"/>
            <a:ext cx="3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Title</a:t>
            </a:r>
            <a:r>
              <a:rPr lang="en-US" altLang="ko-KR" sz="1600" b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9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447" y="108681"/>
            <a:ext cx="892104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20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Levene%27s_tes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204864"/>
            <a:ext cx="856895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4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Suhwan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 </a:t>
            </a: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kim</a:t>
            </a: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Department of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Inha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March 18, 2022</a:t>
            </a:r>
          </a:p>
        </p:txBody>
      </p:sp>
    </p:spTree>
    <p:extLst>
      <p:ext uri="{BB962C8B-B14F-4D97-AF65-F5344CB8AC3E}">
        <p14:creationId xmlns:p14="http://schemas.microsoft.com/office/powerpoint/2010/main" val="5256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Analysis of Fixed Effect Model</a:t>
            </a:r>
          </a:p>
          <a:p>
            <a:pPr marL="0" indent="0">
              <a:buFontTx/>
              <a:buNone/>
            </a:pPr>
            <a:endParaRPr lang="en-US" altLang="ko-KR" sz="600" dirty="0"/>
          </a:p>
          <a:p>
            <a:pPr indent="-254000">
              <a:buFont typeface="Arial" panose="020B0604020202020204" pitchFamily="34" charset="0"/>
              <a:buChar char="•"/>
            </a:pPr>
            <a:r>
              <a:rPr lang="en-US" altLang="ko-KR" sz="1800" dirty="0"/>
              <a:t>Model Adequacy Checking in the ANOVA</a:t>
            </a:r>
          </a:p>
          <a:p>
            <a:pPr marL="442913" indent="-263525">
              <a:buNone/>
              <a:tabLst>
                <a:tab pos="358775" algn="l"/>
              </a:tabLst>
            </a:pPr>
            <a:r>
              <a:rPr lang="en-US" altLang="ko-KR" sz="1800" dirty="0"/>
              <a:t>I) Normality : Check for the assumption that the distribution of errors is normal.</a:t>
            </a:r>
          </a:p>
          <a:p>
            <a:pPr marL="631825" indent="-273050" defTabSz="990600">
              <a:buAutoNum type="arabicParenR"/>
              <a:tabLst>
                <a:tab pos="179388" algn="l"/>
                <a:tab pos="631825" algn="l"/>
              </a:tabLst>
            </a:pPr>
            <a:r>
              <a:rPr lang="en-US" altLang="ko-KR" sz="1600" dirty="0"/>
              <a:t> Q-Q Plot</a:t>
            </a:r>
          </a:p>
          <a:p>
            <a:pPr marL="631825" indent="-273050" defTabSz="990600">
              <a:buAutoNum type="arabicParenR"/>
              <a:tabLst>
                <a:tab pos="179388" algn="l"/>
                <a:tab pos="631825" algn="l"/>
              </a:tabLst>
            </a:pPr>
            <a:r>
              <a:rPr lang="en-US" altLang="ko-KR" sz="1600" dirty="0"/>
              <a:t> Shapiro-Wilk test </a:t>
            </a:r>
          </a:p>
          <a:p>
            <a:pPr marL="358775" indent="0" defTabSz="990600">
              <a:buNone/>
              <a:tabLst>
                <a:tab pos="179388" algn="l"/>
                <a:tab pos="631825" algn="l"/>
              </a:tabLst>
            </a:pPr>
            <a:endParaRPr lang="en-US" altLang="ko-KR" sz="1800" dirty="0"/>
          </a:p>
          <a:p>
            <a:pPr marL="442913" lvl="1" indent="-263525">
              <a:buNone/>
            </a:pPr>
            <a:r>
              <a:rPr lang="en-US" altLang="ko-KR" sz="1800" dirty="0"/>
              <a:t>II) Independence : Check for residual plots. </a:t>
            </a:r>
          </a:p>
          <a:p>
            <a:pPr marL="442913" lvl="1" indent="-263525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2584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7788" y="556479"/>
                <a:ext cx="9028708" cy="56808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540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Model Adequacy Checking in the ANOVA</a:t>
                </a:r>
              </a:p>
              <a:p>
                <a:pPr marL="442913" indent="-263525">
                  <a:buNone/>
                  <a:tabLst>
                    <a:tab pos="358775" algn="l"/>
                  </a:tabLst>
                </a:pPr>
                <a:r>
                  <a:rPr lang="en-US" altLang="ko-KR" sz="1800" dirty="0"/>
                  <a:t>III) Constant variance </a:t>
                </a:r>
              </a:p>
              <a:p>
                <a:pPr marL="465138" indent="-285750">
                  <a:buFont typeface="Wingdings" panose="05000000000000000000" pitchFamily="2" charset="2"/>
                  <a:buChar char="ü"/>
                  <a:tabLst>
                    <a:tab pos="358775" algn="l"/>
                  </a:tabLst>
                </a:pPr>
                <a:r>
                  <a:rPr lang="en-US" altLang="ko-KR" sz="1800" b="1" dirty="0" err="1"/>
                  <a:t>Levene’s</a:t>
                </a:r>
                <a:r>
                  <a:rPr lang="en-US" altLang="ko-KR" sz="1800" b="1" dirty="0"/>
                  <a:t> test</a:t>
                </a:r>
              </a:p>
              <a:p>
                <a:pPr marL="263525" indent="-84138">
                  <a:buNone/>
                  <a:tabLst>
                    <a:tab pos="358775" algn="l"/>
                  </a:tabLst>
                </a:pPr>
                <a:r>
                  <a:rPr lang="en-US" altLang="ko-KR" sz="1600" dirty="0"/>
                  <a:t>: </a:t>
                </a:r>
                <a:r>
                  <a:rPr lang="en-US" altLang="ko-KR" sz="1600" dirty="0" err="1"/>
                  <a:t>Levene's</a:t>
                </a:r>
                <a:r>
                  <a:rPr lang="en-US" altLang="ko-KR" sz="1600" dirty="0"/>
                  <a:t> test is equivalent to a 1-way between-groups analysis of variance with the dependent variable being the absolute value of the difference between a score and the mean of the group to which the score belongs.</a:t>
                </a:r>
              </a:p>
              <a:p>
                <a:pPr marL="442913" indent="-263525">
                  <a:buNone/>
                  <a:tabLst>
                    <a:tab pos="358775" algn="l"/>
                  </a:tabLst>
                </a:pPr>
                <a:endParaRPr lang="en-US" altLang="ko-KR" sz="1000" dirty="0"/>
              </a:p>
              <a:p>
                <a:pPr marL="442913" indent="-179388">
                  <a:buNone/>
                  <a:tabLst>
                    <a:tab pos="358775" algn="l"/>
                  </a:tabLst>
                </a:pPr>
                <a:r>
                  <a:rPr lang="en-US" altLang="ko-KR" sz="1600" dirty="0">
                    <a:solidFill>
                      <a:srgbClr val="0070C0"/>
                    </a:solidFill>
                  </a:rPr>
                  <a:t>Hypothesis</a:t>
                </a:r>
              </a:p>
              <a:p>
                <a:pPr marL="442913" indent="-263525">
                  <a:buNone/>
                  <a:tabLst>
                    <a:tab pos="3587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=⋯=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𝑉𝑆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𝑠𝑖𝑔𝑚𝑎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𝑑𝑖𝑓𝑓𝑒𝑟𝑒𝑛𝑡</m:t>
                      </m:r>
                    </m:oMath>
                  </m:oMathPara>
                </a14:m>
                <a:endParaRPr lang="en-US" altLang="ko-KR" sz="1600" dirty="0"/>
              </a:p>
              <a:p>
                <a:pPr marL="442913" indent="-179388">
                  <a:buNone/>
                  <a:tabLst>
                    <a:tab pos="358775" algn="l"/>
                  </a:tabLst>
                </a:pPr>
                <a:r>
                  <a:rPr lang="en-US" altLang="ko-KR" sz="1600" dirty="0">
                    <a:solidFill>
                      <a:srgbClr val="0070C0"/>
                    </a:solidFill>
                  </a:rPr>
                  <a:t>Test statistic </a:t>
                </a:r>
              </a:p>
              <a:p>
                <a:pPr marL="442913" indent="-263525">
                  <a:buNone/>
                  <a:tabLst>
                    <a:tab pos="3587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. −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/ 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.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 / (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𝑈𝑛𝑑𝑒𝑟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/>
              </a:p>
              <a:p>
                <a:pPr marL="442913" indent="-442913" algn="ctr">
                  <a:buNone/>
                  <a:tabLst>
                    <a:tab pos="358775" algn="l"/>
                  </a:tabLst>
                </a:pPr>
                <a:r>
                  <a:rPr lang="en-US" altLang="ko-KR" sz="16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 is the number of cases in the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group</m:t>
                    </m:r>
                  </m:oMath>
                </a14:m>
                <a:r>
                  <a:rPr lang="en-US" altLang="ko-KR" sz="16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.  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600" dirty="0"/>
                  <a:t> is a mean of the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group</m:t>
                    </m:r>
                  </m:oMath>
                </a14:m>
                <a:r>
                  <a:rPr lang="en-US" altLang="ko-KR" sz="1600" dirty="0"/>
                  <a:t>. </a:t>
                </a:r>
              </a:p>
              <a:p>
                <a:pPr marL="442913" indent="-84138">
                  <a:buNone/>
                  <a:tabLst>
                    <a:tab pos="358775" algn="l"/>
                  </a:tabLst>
                </a:pPr>
                <a:endParaRPr lang="en-US" altLang="ko-KR" sz="1600" dirty="0"/>
              </a:p>
              <a:p>
                <a:pPr marL="442913" indent="-263525">
                  <a:buNone/>
                  <a:tabLst>
                    <a:tab pos="358775" algn="l"/>
                  </a:tabLst>
                </a:pPr>
                <a:r>
                  <a:rPr lang="en-US" altLang="ko-KR" sz="1400" dirty="0"/>
                  <a:t>※ ref)</a:t>
                </a:r>
                <a:r>
                  <a:rPr lang="ko-KR" altLang="en-US" sz="1400" dirty="0"/>
                  <a:t> </a:t>
                </a:r>
                <a:r>
                  <a:rPr lang="en-US" altLang="ko-KR" sz="1400" dirty="0">
                    <a:hlinkClick r:id="rId4"/>
                  </a:rPr>
                  <a:t>https://en.wikipedia.org/wiki/Levene%27s_test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556479"/>
                <a:ext cx="9028708" cy="56808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02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Analysis of Fixed Effect Model</a:t>
            </a:r>
          </a:p>
          <a:p>
            <a:pPr marL="0" indent="0">
              <a:buFontTx/>
              <a:buNone/>
            </a:pPr>
            <a:endParaRPr lang="en-US" altLang="ko-KR" sz="600" dirty="0"/>
          </a:p>
          <a:p>
            <a:pPr indent="-254000">
              <a:buFont typeface="Arial" panose="020B0604020202020204" pitchFamily="34" charset="0"/>
              <a:buChar char="•"/>
            </a:pPr>
            <a:r>
              <a:rPr lang="en-US" altLang="ko-KR" sz="1800" dirty="0"/>
              <a:t>Other Important Residual Plots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E4045C47-B2C2-40E5-A22A-047E0E6C0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710" y="1628800"/>
            <a:ext cx="3987606" cy="39876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5820A5-6A45-44BE-A120-09FFE4A0F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76" y="1631907"/>
            <a:ext cx="4006834" cy="400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/>
            <a:r>
              <a:rPr lang="en-US" altLang="ko-KR" sz="2800" dirty="0"/>
              <a:t>Practice problem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FB55795-B2BD-4553-8057-323AB253C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09778"/>
              </p:ext>
            </p:extLst>
          </p:nvPr>
        </p:nvGraphicFramePr>
        <p:xfrm>
          <a:off x="1487710" y="1268760"/>
          <a:ext cx="6096000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129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13907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780015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79243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35672183"/>
                    </a:ext>
                  </a:extLst>
                </a:gridCol>
              </a:tblGrid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혼합 기술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강도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72100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3135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3001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2865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2890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39803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2975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945611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2985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99348"/>
                  </a:ext>
                </a:extLst>
              </a:tr>
              <a:tr h="5328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2619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2706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2765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329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F8B11D-39DC-45CB-A2B9-540C8B098040}"/>
              </a:ext>
            </a:extLst>
          </p:cNvPr>
          <p:cNvSpPr txBox="1"/>
          <p:nvPr/>
        </p:nvSpPr>
        <p:spPr>
          <a:xfrm>
            <a:off x="1115616" y="4509120"/>
            <a:ext cx="6750566" cy="12003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/>
              <a:t>Q1 : </a:t>
            </a:r>
            <a:r>
              <a:rPr lang="ko-KR" altLang="en-US" dirty="0"/>
              <a:t>혼합기술에 대한 </a:t>
            </a:r>
            <a:r>
              <a:rPr lang="en-US" altLang="ko-KR" dirty="0"/>
              <a:t>Box plot </a:t>
            </a:r>
            <a:r>
              <a:rPr lang="ko-KR" altLang="en-US" dirty="0"/>
              <a:t>그려라</a:t>
            </a:r>
            <a:endParaRPr lang="en-US" altLang="ko-KR" dirty="0"/>
          </a:p>
          <a:p>
            <a:r>
              <a:rPr lang="en-US" altLang="ko-KR" dirty="0"/>
              <a:t>Q2 : </a:t>
            </a:r>
            <a:r>
              <a:rPr lang="ko-KR" altLang="en-US" dirty="0"/>
              <a:t>혼합기술이 시멘트강도의 영향을 줄 수 있다고 할 수 있는가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유의수준 </a:t>
            </a:r>
            <a:r>
              <a:rPr lang="en-US" altLang="ko-KR" dirty="0"/>
              <a:t>0.05</a:t>
            </a:r>
            <a:r>
              <a:rPr lang="ko-KR" altLang="en-US" dirty="0"/>
              <a:t>로 검정하라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Q3 : </a:t>
            </a:r>
            <a:r>
              <a:rPr lang="ko-KR" altLang="en-US" dirty="0"/>
              <a:t>모델이 적절한지에 대해 평가하라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252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Chapter3. Analysis of Variance</a:t>
            </a:r>
          </a:p>
        </p:txBody>
      </p:sp>
    </p:spTree>
  </p:cSld>
  <p:clrMapOvr>
    <a:masterClrMapping/>
  </p:clrMapOvr>
  <p:transition spd="slow" advTm="4523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925" y="116632"/>
            <a:ext cx="9001571" cy="4175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9pPr>
          </a:lstStyle>
          <a:p>
            <a:r>
              <a:rPr lang="en-US" dirty="0"/>
              <a:t>Contents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7788" y="534144"/>
            <a:ext cx="9136212" cy="570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Analysis of Variance</a:t>
            </a:r>
          </a:p>
          <a:p>
            <a:pPr marL="358775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Example</a:t>
            </a:r>
            <a:r>
              <a:rPr lang="ko-KR" altLang="en-US" sz="1800" dirty="0"/>
              <a:t> </a:t>
            </a:r>
            <a:r>
              <a:rPr lang="en-US" altLang="ko-KR" sz="1800" dirty="0"/>
              <a:t>3.1</a:t>
            </a:r>
          </a:p>
          <a:p>
            <a:pPr marL="358775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The Analysis of Variance</a:t>
            </a:r>
          </a:p>
          <a:p>
            <a:pPr marL="358775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Analysis of the Fixed Effects Model</a:t>
            </a:r>
          </a:p>
          <a:p>
            <a:pPr marL="447675" indent="-179388">
              <a:buFontTx/>
              <a:buChar char="-"/>
            </a:pPr>
            <a:r>
              <a:rPr lang="en-US" altLang="ko-KR" sz="1600" dirty="0"/>
              <a:t>Formal Statistical Hypothesis</a:t>
            </a:r>
          </a:p>
          <a:p>
            <a:pPr marL="447675" indent="-179388">
              <a:buFontTx/>
              <a:buChar char="-"/>
            </a:pPr>
            <a:r>
              <a:rPr lang="en-US" altLang="ko-KR" sz="1600" dirty="0"/>
              <a:t>Decomposition of the Total Sum of Squares</a:t>
            </a:r>
          </a:p>
          <a:p>
            <a:pPr marL="447675" indent="-179388">
              <a:buFontTx/>
              <a:buChar char="-"/>
            </a:pPr>
            <a:r>
              <a:rPr lang="en-US" altLang="ko-KR" sz="1600" dirty="0"/>
              <a:t>Model Adequacy Checking in the ANOVA</a:t>
            </a:r>
          </a:p>
          <a:p>
            <a:pPr marL="627063" indent="-179388">
              <a:buNone/>
            </a:pPr>
            <a:r>
              <a:rPr lang="en-US" altLang="ko-KR" sz="1600" dirty="0"/>
              <a:t>I) Normality → Checking Q-Q plot or Shapiro Test</a:t>
            </a:r>
          </a:p>
          <a:p>
            <a:pPr marL="627063" indent="-179388">
              <a:buNone/>
            </a:pPr>
            <a:r>
              <a:rPr lang="en-US" altLang="ko-KR" sz="1600" dirty="0"/>
              <a:t>II) Independence → Checking residual plots</a:t>
            </a:r>
          </a:p>
          <a:p>
            <a:pPr marL="627063" indent="-179388">
              <a:buNone/>
            </a:pPr>
            <a:r>
              <a:rPr lang="en-US" altLang="ko-KR" sz="1600" dirty="0"/>
              <a:t>III) Constant variance → </a:t>
            </a:r>
            <a:r>
              <a:rPr lang="en-US" altLang="ko-KR" sz="1600" dirty="0" err="1"/>
              <a:t>Levene’s</a:t>
            </a:r>
            <a:r>
              <a:rPr lang="en-US" altLang="ko-KR" sz="1600" dirty="0"/>
              <a:t> Test</a:t>
            </a:r>
          </a:p>
          <a:p>
            <a:pPr marL="627063" indent="-179388">
              <a:buNone/>
            </a:pPr>
            <a:r>
              <a:rPr lang="en-US" altLang="ko-KR" sz="1600" dirty="0"/>
              <a:t>- Other Important Residual Plots</a:t>
            </a:r>
          </a:p>
          <a:p>
            <a:pPr marL="358775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Practice problem</a:t>
            </a:r>
          </a:p>
          <a:p>
            <a:pPr marL="176213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922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Example 3.1: Etch Rate Data</a:t>
            </a:r>
          </a:p>
          <a:p>
            <a:pPr marL="0" indent="0">
              <a:buFontTx/>
              <a:buNone/>
            </a:pPr>
            <a:endParaRPr lang="en-US" altLang="ko-KR" sz="600" dirty="0"/>
          </a:p>
          <a:p>
            <a:pPr marL="358775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4 levels of RF power : (160W, 180W, 200W, 220W)</a:t>
            </a:r>
          </a:p>
          <a:p>
            <a:pPr marL="358775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Replicated 5 times : (1, 2, 3, 4, 5) (</a:t>
            </a:r>
            <a:r>
              <a:rPr lang="en-US" altLang="ko-KR" sz="1800" b="1" dirty="0"/>
              <a:t>runs made in random order</a:t>
            </a:r>
            <a:r>
              <a:rPr lang="en-US" altLang="ko-KR" sz="1800" dirty="0"/>
              <a:t>)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68651A3-3541-419D-9F9A-8A1407079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91113"/>
              </p:ext>
            </p:extLst>
          </p:nvPr>
        </p:nvGraphicFramePr>
        <p:xfrm>
          <a:off x="677030" y="2348880"/>
          <a:ext cx="7789939" cy="309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837">
                  <a:extLst>
                    <a:ext uri="{9D8B030D-6E8A-4147-A177-3AD203B41FA5}">
                      <a16:colId xmlns:a16="http://schemas.microsoft.com/office/drawing/2014/main" val="3555922088"/>
                    </a:ext>
                  </a:extLst>
                </a:gridCol>
                <a:gridCol w="1010837">
                  <a:extLst>
                    <a:ext uri="{9D8B030D-6E8A-4147-A177-3AD203B41FA5}">
                      <a16:colId xmlns:a16="http://schemas.microsoft.com/office/drawing/2014/main" val="3639956388"/>
                    </a:ext>
                  </a:extLst>
                </a:gridCol>
                <a:gridCol w="1010837">
                  <a:extLst>
                    <a:ext uri="{9D8B030D-6E8A-4147-A177-3AD203B41FA5}">
                      <a16:colId xmlns:a16="http://schemas.microsoft.com/office/drawing/2014/main" val="3810421191"/>
                    </a:ext>
                  </a:extLst>
                </a:gridCol>
                <a:gridCol w="1010837">
                  <a:extLst>
                    <a:ext uri="{9D8B030D-6E8A-4147-A177-3AD203B41FA5}">
                      <a16:colId xmlns:a16="http://schemas.microsoft.com/office/drawing/2014/main" val="2262970758"/>
                    </a:ext>
                  </a:extLst>
                </a:gridCol>
                <a:gridCol w="1010837">
                  <a:extLst>
                    <a:ext uri="{9D8B030D-6E8A-4147-A177-3AD203B41FA5}">
                      <a16:colId xmlns:a16="http://schemas.microsoft.com/office/drawing/2014/main" val="2028285435"/>
                    </a:ext>
                  </a:extLst>
                </a:gridCol>
                <a:gridCol w="651937">
                  <a:extLst>
                    <a:ext uri="{9D8B030D-6E8A-4147-A177-3AD203B41FA5}">
                      <a16:colId xmlns:a16="http://schemas.microsoft.com/office/drawing/2014/main" val="86257237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176187436"/>
                    </a:ext>
                  </a:extLst>
                </a:gridCol>
                <a:gridCol w="1075754">
                  <a:extLst>
                    <a:ext uri="{9D8B030D-6E8A-4147-A177-3AD203B41FA5}">
                      <a16:colId xmlns:a16="http://schemas.microsoft.com/office/drawing/2014/main" val="2738808073"/>
                    </a:ext>
                  </a:extLst>
                </a:gridCol>
              </a:tblGrid>
              <a:tr h="443581">
                <a:tc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Observations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83127" marR="83127" marT="50292" marB="50292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49854"/>
                  </a:ext>
                </a:extLst>
              </a:tr>
              <a:tr h="87063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Power</a:t>
                      </a:r>
                    </a:p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(W)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25697"/>
                  </a:ext>
                </a:extLst>
              </a:tr>
              <a:tr h="615194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Totals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Averages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566750"/>
                  </a:ext>
                </a:extLst>
              </a:tr>
              <a:tr h="48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575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542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530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539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570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2756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551.2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510266"/>
                  </a:ext>
                </a:extLst>
              </a:tr>
              <a:tr h="48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180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565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593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590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579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2937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587.4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479127"/>
                  </a:ext>
                </a:extLst>
              </a:tr>
              <a:tr h="48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651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637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629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3127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625.4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628411"/>
                  </a:ext>
                </a:extLst>
              </a:tr>
              <a:tr h="4876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725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700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715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685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710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3535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707.0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94211" marR="94211" marT="56670" marB="566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7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12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Example 3.1: Etch Rate Data</a:t>
            </a:r>
          </a:p>
          <a:p>
            <a:pPr marL="0" indent="0">
              <a:buFontTx/>
              <a:buNone/>
            </a:pPr>
            <a:endParaRPr lang="en-US" altLang="ko-KR" sz="7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243BB45-B964-451B-A0F5-DD1EA0337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3" y="1190312"/>
            <a:ext cx="822515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7788" y="556479"/>
                <a:ext cx="9136212" cy="560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Analysis of Variance</a:t>
                </a:r>
              </a:p>
              <a:p>
                <a:pPr marL="0" indent="0">
                  <a:buFontTx/>
                  <a:buNone/>
                </a:pPr>
                <a:endParaRPr lang="en-US" altLang="ko-KR" sz="600" dirty="0"/>
              </a:p>
              <a:p>
                <a:pPr indent="-2540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Completely Randomized Design (CRD)</a:t>
                </a:r>
              </a:p>
              <a:p>
                <a:pPr marL="358775" indent="-163513">
                  <a:buFontTx/>
                  <a:buChar char="-"/>
                  <a:tabLst>
                    <a:tab pos="985838" algn="l"/>
                  </a:tabLst>
                </a:pPr>
                <a:r>
                  <a:rPr lang="en-US" altLang="ko-KR" sz="1600" b="1" dirty="0"/>
                  <a:t>a </a:t>
                </a:r>
                <a:r>
                  <a:rPr lang="en-US" altLang="ko-KR" sz="1600" dirty="0"/>
                  <a:t>levels or treatments</a:t>
                </a:r>
              </a:p>
              <a:p>
                <a:pPr marL="358775" indent="-163513">
                  <a:buFontTx/>
                  <a:buChar char="-"/>
                  <a:tabLst>
                    <a:tab pos="985838" algn="l"/>
                  </a:tabLst>
                </a:pPr>
                <a:r>
                  <a:rPr lang="en-US" altLang="ko-KR" sz="1600" b="1" dirty="0"/>
                  <a:t>n </a:t>
                </a:r>
                <a:r>
                  <a:rPr lang="en-US" altLang="ko-KR" sz="1600" dirty="0"/>
                  <a:t>replicates</a:t>
                </a:r>
              </a:p>
              <a:p>
                <a:pPr marL="358775" indent="-163513">
                  <a:buFontTx/>
                  <a:buChar char="-"/>
                  <a:tabLst>
                    <a:tab pos="985838" algn="l"/>
                  </a:tabLst>
                </a:pPr>
                <a:r>
                  <a:rPr lang="en-US" altLang="ko-KR" sz="1600" dirty="0"/>
                  <a:t>Run in random order</a:t>
                </a:r>
                <a:endParaRPr lang="en-US" altLang="ko-KR" sz="1600" b="1" dirty="0"/>
              </a:p>
              <a:p>
                <a:pPr indent="-2540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There are </a:t>
                </a:r>
                <a:r>
                  <a:rPr lang="en-US" altLang="ko-KR" sz="1800" b="1" dirty="0"/>
                  <a:t>fixed effects</a:t>
                </a:r>
                <a:r>
                  <a:rPr lang="en-US" altLang="ko-KR" sz="1800" dirty="0"/>
                  <a:t> case and the </a:t>
                </a:r>
                <a:r>
                  <a:rPr lang="en-US" altLang="ko-KR" sz="1800" b="1" dirty="0"/>
                  <a:t>random effects</a:t>
                </a:r>
                <a:r>
                  <a:rPr lang="en-US" altLang="ko-KR" sz="1800" dirty="0"/>
                  <a:t> case.</a:t>
                </a:r>
              </a:p>
              <a:p>
                <a:pPr indent="-2540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The goal is to test hypotheses about the equality of the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800" dirty="0"/>
                  <a:t> treatment means </a:t>
                </a:r>
              </a:p>
              <a:p>
                <a:pPr marL="360363" indent="0">
                  <a:buNone/>
                </a:pPr>
                <a:r>
                  <a:rPr lang="en-US" altLang="ko-KR" sz="1800" dirty="0"/>
                  <a:t>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=...=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1800" dirty="0"/>
                  <a:t>).</a:t>
                </a: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556479"/>
                <a:ext cx="9136212" cy="5608825"/>
              </a:xfrm>
              <a:prstGeom prst="rect">
                <a:avLst/>
              </a:prstGeom>
              <a:blipFill rotWithShape="0">
                <a:blip r:embed="rId4"/>
                <a:stretch>
                  <a:fillRect t="-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2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The Analysis of Variance</a:t>
            </a:r>
          </a:p>
          <a:p>
            <a:pPr marL="0" indent="0">
              <a:buFontTx/>
              <a:buNone/>
            </a:pPr>
            <a:endParaRPr lang="en-US" altLang="ko-KR" sz="600" dirty="0"/>
          </a:p>
          <a:p>
            <a:pPr indent="-25400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+mn-lt"/>
              </a:rPr>
              <a:t>One-Way ANOVA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63C1FB9-0DD8-4B0E-976A-311196F9304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27584" y="1772816"/>
                <a:ext cx="7488832" cy="11521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/>
                        <m:t> </m:t>
                      </m:r>
                      <m:r>
                        <m:rPr>
                          <m:nor/>
                        </m:rPr>
                        <a:rPr lang="en-US" altLang="ko-KR" sz="1800"/>
                        <m:t>is</m:t>
                      </m:r>
                      <m:r>
                        <m:rPr>
                          <m:nor/>
                        </m:rPr>
                        <a:rPr lang="en-US" altLang="ko-KR" sz="1800"/>
                        <m:t> </m:t>
                      </m:r>
                      <m:r>
                        <m:rPr>
                          <m:nor/>
                        </m:rPr>
                        <a:rPr lang="en-US" altLang="ko-KR" sz="1800"/>
                        <m:t>called</m:t>
                      </m:r>
                      <m:r>
                        <m:rPr>
                          <m:nor/>
                        </m:rPr>
                        <a:rPr lang="en-US" altLang="ko-KR" sz="1800"/>
                        <m:t> </m:t>
                      </m:r>
                      <m:r>
                        <m:rPr>
                          <m:nor/>
                        </m:rPr>
                        <a:rPr lang="en-US" altLang="ko-KR" sz="1800"/>
                        <m:t>the</m:t>
                      </m:r>
                      <m:r>
                        <m:rPr>
                          <m:nor/>
                        </m:rPr>
                        <a:rPr lang="en-US" altLang="ko-KR" sz="1800"/>
                        <m:t> </m:t>
                      </m:r>
                      <m:r>
                        <m:rPr>
                          <m:nor/>
                        </m:rPr>
                        <a:rPr lang="en-US" altLang="ko-KR" sz="1800">
                          <a:solidFill>
                            <a:srgbClr val="0070C0"/>
                          </a:solidFill>
                        </a:rPr>
                        <m:t>effects</m:t>
                      </m:r>
                      <m:r>
                        <m:rPr>
                          <m:nor/>
                        </m:rPr>
                        <a:rPr lang="en-US" altLang="ko-KR" sz="180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800">
                          <a:solidFill>
                            <a:srgbClr val="0070C0"/>
                          </a:solidFill>
                        </a:rPr>
                        <m:t>model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/>
                        <m:t>Let</m:t>
                      </m:r>
                      <m:r>
                        <m:rPr>
                          <m:nor/>
                        </m:rPr>
                        <a:rPr lang="en-US" altLang="ko-KR" sz="1800"/>
                        <m:t> </m:t>
                      </m:r>
                      <m:sSub>
                        <m:sSubPr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ko-KR" sz="1800"/>
                        <m:t> </m:t>
                      </m:r>
                      <m:r>
                        <m:rPr>
                          <m:nor/>
                        </m:rPr>
                        <a:rPr lang="en-US" altLang="ko-KR" sz="1800"/>
                        <m:t>then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800"/>
                        <m:t> </m:t>
                      </m:r>
                      <m:r>
                        <m:rPr>
                          <m:nor/>
                        </m:rPr>
                        <a:rPr lang="en-US" altLang="ko-KR" sz="1800"/>
                        <m:t>is</m:t>
                      </m:r>
                      <m:r>
                        <m:rPr>
                          <m:nor/>
                        </m:rPr>
                        <a:rPr lang="en-US" altLang="ko-KR" sz="1800"/>
                        <m:t> </m:t>
                      </m:r>
                      <m:r>
                        <m:rPr>
                          <m:nor/>
                        </m:rPr>
                        <a:rPr lang="en-US" altLang="ko-KR" sz="1800"/>
                        <m:t>called</m:t>
                      </m:r>
                      <m:r>
                        <m:rPr>
                          <m:nor/>
                        </m:rPr>
                        <a:rPr lang="en-US" altLang="ko-KR" sz="1800"/>
                        <m:t> </m:t>
                      </m:r>
                      <m:r>
                        <m:rPr>
                          <m:nor/>
                        </m:rPr>
                        <a:rPr lang="en-US" altLang="ko-KR" sz="1800"/>
                        <m:t>the</m:t>
                      </m:r>
                      <m:r>
                        <m:rPr>
                          <m:nor/>
                        </m:rPr>
                        <a:rPr lang="en-US" altLang="ko-KR" sz="1800"/>
                        <m:t> </m:t>
                      </m:r>
                      <m:r>
                        <m:rPr>
                          <m:nor/>
                        </m:rPr>
                        <a:rPr lang="en-US" altLang="ko-KR" sz="1800" smtClean="0">
                          <a:solidFill>
                            <a:srgbClr val="0070C0"/>
                          </a:solidFill>
                        </a:rPr>
                        <m:t>means</m:t>
                      </m:r>
                      <m:r>
                        <m:rPr>
                          <m:nor/>
                        </m:rPr>
                        <a:rPr lang="en-US" altLang="ko-KR" sz="1800" smtClean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800" smtClean="0">
                          <a:solidFill>
                            <a:srgbClr val="0070C0"/>
                          </a:solidFill>
                        </a:rPr>
                        <m:t>model</m:t>
                      </m:r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63C1FB9-0DD8-4B0E-976A-311196F93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772816"/>
                <a:ext cx="7488832" cy="1152128"/>
              </a:xfrm>
              <a:prstGeom prst="rect">
                <a:avLst/>
              </a:prstGeom>
              <a:blipFill>
                <a:blip r:embed="rId4"/>
                <a:stretch>
                  <a:fillRect b="-10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0187E6E-6DC7-4547-8087-CDF4875D557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19672" y="3212976"/>
                <a:ext cx="5904656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800" dirty="0">
                    <a:solidFill>
                      <a:srgbClr val="C00000"/>
                    </a:solidFill>
                  </a:rPr>
                  <a:t>Note that</a:t>
                </a:r>
                <a:r>
                  <a:rPr lang="en-US" altLang="ko-KR" sz="1800" dirty="0"/>
                  <a:t>: Fixed effects models 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800" b="1" dirty="0"/>
                  <a:t> </a:t>
                </a:r>
                <a:r>
                  <a:rPr lang="en-US" altLang="ko-KR" sz="1800" dirty="0">
                    <a:solidFill>
                      <a:srgbClr val="0070C0"/>
                    </a:solidFill>
                  </a:rPr>
                  <a:t>fixed constant.</a:t>
                </a:r>
              </a:p>
              <a:p>
                <a:pPr marL="985838" indent="0">
                  <a:buNone/>
                </a:pPr>
                <a:r>
                  <a:rPr lang="en-US" altLang="ko-KR" sz="1800" dirty="0"/>
                  <a:t>Random effects model 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800" b="1" dirty="0"/>
                  <a:t> </a:t>
                </a:r>
                <a:r>
                  <a:rPr lang="en-US" altLang="ko-KR" sz="1800" dirty="0">
                    <a:solidFill>
                      <a:srgbClr val="0070C0"/>
                    </a:solidFill>
                  </a:rPr>
                  <a:t>random variable.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E0187E6E-6DC7-4547-8087-CDF4875D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3212976"/>
                <a:ext cx="5904656" cy="1008112"/>
              </a:xfrm>
              <a:prstGeom prst="rect">
                <a:avLst/>
              </a:prstGeom>
              <a:blipFill>
                <a:blip r:embed="rId5"/>
                <a:stretch>
                  <a:fillRect l="-930" r="-3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7788" y="556480"/>
                <a:ext cx="9136212" cy="56088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Analysis of the Fixed Effects Model</a:t>
                </a:r>
              </a:p>
              <a:p>
                <a:pPr marL="0" indent="0">
                  <a:buFontTx/>
                  <a:buNone/>
                </a:pPr>
                <a:endParaRPr lang="en-US" altLang="ko-KR" sz="600" dirty="0"/>
              </a:p>
              <a:p>
                <a:pPr indent="-2540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Formal Statistical Hypothesis</a:t>
                </a:r>
              </a:p>
              <a:p>
                <a:pPr indent="-254000">
                  <a:buFont typeface="Arial" panose="020B0604020202020204" pitchFamily="34" charset="0"/>
                  <a:buChar char="•"/>
                </a:pPr>
                <a:endParaRPr lang="en-US" altLang="ko-K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 ⋯=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𝑑𝑖𝑓𝑓𝑒𝑟𝑒𝑛𝑡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 algn="ctr">
                  <a:buNone/>
                </a:pPr>
                <a:r>
                  <a:rPr lang="en-US" altLang="ko-KR" sz="1600" dirty="0">
                    <a:solidFill>
                      <a:srgbClr val="C00000"/>
                    </a:solidFill>
                  </a:rPr>
                  <a:t>Note</a:t>
                </a:r>
                <a:r>
                  <a:rPr lang="en-US" altLang="ko-KR" sz="1600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ij</m:t>
                            </m:r>
                          </m:sub>
                        </m:sSub>
                      </m:e>
                    </m:d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altLang="ko-KR" sz="1600" dirty="0"/>
              </a:p>
              <a:p>
                <a:pPr marL="88900" indent="0">
                  <a:buNone/>
                </a:pPr>
                <a:endParaRPr lang="en-US" altLang="ko-KR" sz="1800" dirty="0"/>
              </a:p>
              <a:p>
                <a:pPr indent="-25400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Decomposition of the Total Sum of Squares (SS)</a:t>
                </a:r>
              </a:p>
              <a:p>
                <a:pPr marL="88900" indent="0">
                  <a:buNone/>
                </a:pPr>
                <a:endParaRPr lang="en-US" altLang="ko-KR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altLang="ko-KR" sz="1800" dirty="0"/>
                            <m:t> </m:t>
                          </m:r>
                        </m:e>
                      </m:nary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sub>
                                  </m:s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..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altLang="ko-KR" sz="1800" dirty="0"/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𝑇𝑟𝑒𝑎𝑡𝑚𝑒𝑛𝑡𝑠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  <a:p>
                <a:pPr indent="-25400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  <a:p>
                <a:pPr marL="88900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556480"/>
                <a:ext cx="9136212" cy="5608824"/>
              </a:xfrm>
              <a:prstGeom prst="rect">
                <a:avLst/>
              </a:prstGeom>
              <a:blipFill>
                <a:blip r:embed="rId4"/>
                <a:stretch>
                  <a:fillRect t="-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1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Analysis of Fixed Effect Model</a:t>
            </a:r>
          </a:p>
          <a:p>
            <a:pPr marL="0" indent="0">
              <a:buFontTx/>
              <a:buNone/>
            </a:pPr>
            <a:endParaRPr lang="en-US" altLang="ko-KR" sz="600" dirty="0"/>
          </a:p>
          <a:p>
            <a:pPr indent="-254000">
              <a:buFont typeface="Arial" panose="020B0604020202020204" pitchFamily="34" charset="0"/>
              <a:buChar char="•"/>
            </a:pPr>
            <a:r>
              <a:rPr lang="en-US" altLang="ko-KR" sz="1800" dirty="0"/>
              <a:t>TABLE 3.3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49AF7A-7E5D-4FE8-A048-984315A73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58" y="1730088"/>
            <a:ext cx="8442684" cy="33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9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987"/>
    </mc:Choice>
    <mc:Fallback>
      <p:transition spd="slow" advTm="11987"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662</Words>
  <Application>Microsoft Office PowerPoint</Application>
  <PresentationFormat>화면 슬라이드 쇼(4:3)</PresentationFormat>
  <Paragraphs>180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굴림</vt:lpstr>
      <vt:lpstr>나눔바른고딕</vt:lpstr>
      <vt:lpstr>맑은 고딕</vt:lpstr>
      <vt:lpstr>Arial</vt:lpstr>
      <vt:lpstr>Calibri</vt:lpstr>
      <vt:lpstr>Cambria Math</vt:lpstr>
      <vt:lpstr>Courier New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Analysis of Variance</vt:lpstr>
      <vt:lpstr>Analysis of Variance</vt:lpstr>
      <vt:lpstr>Analysis of Variance</vt:lpstr>
      <vt:lpstr>Analysis of Variance</vt:lpstr>
      <vt:lpstr>Analysis of Variance</vt:lpstr>
      <vt:lpstr>Analysis of Variance</vt:lpstr>
      <vt:lpstr>Analysis of Variance</vt:lpstr>
      <vt:lpstr>Analysis of Variance</vt:lpstr>
      <vt:lpstr>Analysis of Variance</vt:lpstr>
      <vt:lpstr>Practice problem</vt:lpstr>
    </vt:vector>
  </TitlesOfParts>
  <Manager/>
  <Company>WinXP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김 수환</cp:lastModifiedBy>
  <cp:revision>1187</cp:revision>
  <dcterms:created xsi:type="dcterms:W3CDTF">2007-03-18T16:50:37Z</dcterms:created>
  <dcterms:modified xsi:type="dcterms:W3CDTF">2022-03-18T00:22:56Z</dcterms:modified>
  <cp:version>1000.0000.01</cp:version>
</cp:coreProperties>
</file>