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9"/>
  </p:notesMasterIdLst>
  <p:sldIdLst>
    <p:sldId id="281" r:id="rId2"/>
    <p:sldId id="256" r:id="rId3"/>
    <p:sldId id="288" r:id="rId4"/>
    <p:sldId id="28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311" r:id="rId18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139" autoAdjust="0"/>
  </p:normalViewPr>
  <p:slideViewPr>
    <p:cSldViewPr>
      <p:cViewPr varScale="1">
        <p:scale>
          <a:sx n="102" d="100"/>
          <a:sy n="102" d="100"/>
        </p:scale>
        <p:origin x="2034" y="114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748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848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57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39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483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131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236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28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52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895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2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651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6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978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March 25,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Fisher Least Significant Difference (LSD) Method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66695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Use the </a:t>
                </a:r>
                <a:r>
                  <a:rPr lang="en-US" altLang="ko-KR" sz="1800" i="1" dirty="0"/>
                  <a:t>t </a:t>
                </a:r>
                <a:r>
                  <a:rPr lang="en-US" altLang="ko-KR" sz="1800" dirty="0"/>
                  <a:t>statistic 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i="1" dirty="0"/>
                  <a:t> for all pairwise means</a:t>
                </a:r>
              </a:p>
              <a:p>
                <a:pPr marL="0" indent="0">
                  <a:buNone/>
                </a:pPr>
                <a:endParaRPr lang="en-US" altLang="ko-KR" sz="5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 −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/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+1/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altLang="ko-KR" sz="1800" dirty="0"/>
                  <a:t>   </a:t>
                </a:r>
              </a:p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if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 −</m:t>
                        </m:r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+1/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altLang="ko-KR" sz="18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altLang="ko-KR" sz="1800" dirty="0"/>
                  <a:t> where  </a:t>
                </a:r>
                <a:r>
                  <a:rPr lang="en-US" altLang="ko-KR" sz="1800" dirty="0">
                    <a:solidFill>
                      <a:srgbClr val="0000FF"/>
                    </a:solidFill>
                  </a:rPr>
                  <a:t>LSD</a:t>
                </a:r>
                <a:r>
                  <a:rPr lang="en-US" altLang="ko-KR" sz="18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+1/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179388">
                  <a:buNone/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⇒ </a:t>
                </a:r>
                <a:r>
                  <a:rPr lang="en-US" altLang="ko-KR" sz="1800" dirty="0"/>
                  <a:t>the overall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 risk may be considerably inflated especially </a:t>
                </a:r>
                <a:r>
                  <a:rPr lang="en-US" altLang="ko-KR" sz="1800" i="1" dirty="0"/>
                  <a:t>a </a:t>
                </a:r>
                <a:r>
                  <a:rPr lang="en-US" altLang="ko-KR" sz="1800" dirty="0"/>
                  <a:t>becomes large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179388">
                  <a:buNone/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⇒ </a:t>
                </a:r>
                <a:r>
                  <a:rPr lang="en-US" altLang="ko-KR" sz="1800" dirty="0"/>
                  <a:t>does </a:t>
                </a:r>
                <a:r>
                  <a:rPr lang="en-US" altLang="ko-KR" sz="1800" b="1" dirty="0"/>
                  <a:t>not control </a:t>
                </a:r>
                <a:r>
                  <a:rPr lang="en-US" altLang="ko-KR" sz="1800" dirty="0"/>
                  <a:t>the experimental or </a:t>
                </a:r>
                <a:r>
                  <a:rPr lang="en-US" altLang="ko-KR" sz="1800" b="1" dirty="0"/>
                  <a:t>family error rate</a:t>
                </a:r>
                <a:endParaRPr lang="en-US" altLang="ko-KR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8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66695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Tukey’s Test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66695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 for all pairs, </a:t>
                </a:r>
                <a:r>
                  <a:rPr lang="en-US" altLang="ko-KR" sz="1800" b="1" dirty="0"/>
                  <a:t>controlling experimental or family error rate </a:t>
                </a:r>
                <a:r>
                  <a:rPr lang="en-US" altLang="ko-KR" sz="1800" dirty="0"/>
                  <a:t>at the selected level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 −</m:t>
                        </m:r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18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b="1" dirty="0"/>
                  <a:t>is </a:t>
                </a:r>
                <a:r>
                  <a:rPr lang="en-US" altLang="ko-KR" sz="1800" b="1" i="1" dirty="0"/>
                  <a:t>df  </a:t>
                </a:r>
                <a:r>
                  <a:rPr lang="en-US" altLang="ko-KR" sz="1800" b="1" dirty="0"/>
                  <a:t>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dirty="0"/>
                  <a:t>and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dirty="0"/>
                  <a:t>is the upper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 percentile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800" dirty="0"/>
                  <a:t> 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100(1-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)%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 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66695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 r="-9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4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Comparing Treatment Means with a Control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If one of the treatments is a control, and want to compare each of the other treatment means with the control: </a:t>
                </a:r>
                <a:r>
                  <a:rPr lang="en-US" altLang="ko-KR" sz="1800" b="1" dirty="0"/>
                  <a:t>Dunnett</a:t>
                </a:r>
                <a:r>
                  <a:rPr lang="en-US" altLang="ko-KR" sz="1800" dirty="0"/>
                  <a:t>(1964) method</a:t>
                </a:r>
              </a:p>
              <a:p>
                <a:pPr marL="0" indent="358775">
                  <a:buNone/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⇒ Only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 comparisons are to be made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Suppose that treatment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is the control level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 algn="ctr">
                  <a:buNone/>
                </a:pPr>
                <a:r>
                  <a:rPr lang="en-US" altLang="ko-KR" sz="1800" dirty="0"/>
                  <a:t>Hypotheses: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altLang="ko-KR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 if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|&gt;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+1/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 is the joint significance level associated with a-1 tests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8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The Random Effects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There are a large number of possible levels for the factor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 experimenter chooses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of these levels at random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Model: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;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buNone/>
                </a:pPr>
                <a:r>
                  <a:rPr lang="en-US" altLang="ko-KR" sz="1800" dirty="0"/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800" dirty="0"/>
                  <a:t> are random and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independent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Assumptions: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 algn="ctr">
                  <a:buNone/>
                </a:pPr>
                <a:r>
                  <a:rPr lang="en-US" altLang="ko-KR" sz="1800" b="1" dirty="0"/>
                  <a:t>Note that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b="1" dirty="0"/>
                  <a:t>(Variance Components)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5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The Random Effects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Hypotheses: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𝑣𝑒𝑟𝑠𝑢𝑠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Estimating the model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𝑡𝑟𝑒𝑎𝑡𝑚𝑒𝑛𝑡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dirty="0"/>
              </a:p>
              <a:p>
                <a:pPr marL="2420938" indent="0">
                  <a:buNone/>
                  <a:tabLst>
                    <a:tab pos="442913" algn="l"/>
                    <a:tab pos="2328863" algn="l"/>
                  </a:tabLst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𝑡𝑟𝑒𝑎𝑡𝑚𝑒𝑛𝑡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85745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4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The Random Effects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9525" y="685745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Strength data for example 3.11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3">
                <a:extLst>
                  <a:ext uri="{FF2B5EF4-FFF2-40B4-BE49-F238E27FC236}">
                    <a16:creationId xmlns:a16="http://schemas.microsoft.com/office/drawing/2014/main" id="{BB4D628E-0836-4F00-B7F1-1474D9B32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377276"/>
                  </p:ext>
                </p:extLst>
              </p:nvPr>
            </p:nvGraphicFramePr>
            <p:xfrm>
              <a:off x="1981118" y="1210678"/>
              <a:ext cx="5173974" cy="23042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70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896473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853621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6369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Observations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83568"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Looms</a:t>
                          </a:r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40219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66750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3">
                <a:extLst>
                  <a:ext uri="{FF2B5EF4-FFF2-40B4-BE49-F238E27FC236}">
                    <a16:creationId xmlns:a16="http://schemas.microsoft.com/office/drawing/2014/main" id="{BB4D628E-0836-4F00-B7F1-1474D9B32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377276"/>
                  </p:ext>
                </p:extLst>
              </p:nvPr>
            </p:nvGraphicFramePr>
            <p:xfrm>
              <a:off x="1981118" y="1210678"/>
              <a:ext cx="5173974" cy="23042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70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896473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855970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853621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6369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Observations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83568"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Looms</a:t>
                          </a:r>
                          <a:endParaRPr lang="en-US" altLang="ko-K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40219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7143" t="-119697" r="-3571" b="-3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66750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636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135C209-FF0C-4E9C-9958-D06980DD1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77486"/>
                  </p:ext>
                </p:extLst>
              </p:nvPr>
            </p:nvGraphicFramePr>
            <p:xfrm>
              <a:off x="183445" y="4365104"/>
              <a:ext cx="8769321" cy="1549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478">
                      <a:extLst>
                        <a:ext uri="{9D8B030D-6E8A-4147-A177-3AD203B41FA5}">
                          <a16:colId xmlns:a16="http://schemas.microsoft.com/office/drawing/2014/main" val="278659566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7471861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1755608289"/>
                        </a:ext>
                      </a:extLst>
                    </a:gridCol>
                    <a:gridCol w="1712537">
                      <a:extLst>
                        <a:ext uri="{9D8B030D-6E8A-4147-A177-3AD203B41FA5}">
                          <a16:colId xmlns:a16="http://schemas.microsoft.com/office/drawing/2014/main" val="18294338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587828722"/>
                        </a:ext>
                      </a:extLst>
                    </a:gridCol>
                    <a:gridCol w="935818">
                      <a:extLst>
                        <a:ext uri="{9D8B030D-6E8A-4147-A177-3AD203B41FA5}">
                          <a16:colId xmlns:a16="http://schemas.microsoft.com/office/drawing/2014/main" val="1540299633"/>
                        </a:ext>
                      </a:extLst>
                    </a:gridCol>
                  </a:tblGrid>
                  <a:tr h="3864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 Freedom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43198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Looms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29.73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15.68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79343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1.90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927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111.94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1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135C209-FF0C-4E9C-9958-D06980DD1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77486"/>
                  </p:ext>
                </p:extLst>
              </p:nvPr>
            </p:nvGraphicFramePr>
            <p:xfrm>
              <a:off x="183445" y="4365104"/>
              <a:ext cx="8769321" cy="1549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478">
                      <a:extLst>
                        <a:ext uri="{9D8B030D-6E8A-4147-A177-3AD203B41FA5}">
                          <a16:colId xmlns:a16="http://schemas.microsoft.com/office/drawing/2014/main" val="278659566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7471861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1755608289"/>
                        </a:ext>
                      </a:extLst>
                    </a:gridCol>
                    <a:gridCol w="1712537">
                      <a:extLst>
                        <a:ext uri="{9D8B030D-6E8A-4147-A177-3AD203B41FA5}">
                          <a16:colId xmlns:a16="http://schemas.microsoft.com/office/drawing/2014/main" val="18294338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587828722"/>
                        </a:ext>
                      </a:extLst>
                    </a:gridCol>
                    <a:gridCol w="935818">
                      <a:extLst>
                        <a:ext uri="{9D8B030D-6E8A-4147-A177-3AD203B41FA5}">
                          <a16:colId xmlns:a16="http://schemas.microsoft.com/office/drawing/2014/main" val="1540299633"/>
                        </a:ext>
                      </a:extLst>
                    </a:gridCol>
                  </a:tblGrid>
                  <a:tr h="3876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 Freedom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1348" t="-6250" r="-111348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43198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Looms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29.73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15.68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79343"/>
                      </a:ext>
                    </a:extLst>
                  </a:tr>
                  <a:tr h="3876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1.90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927411"/>
                      </a:ext>
                    </a:extLst>
                  </a:tr>
                  <a:tr h="3876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111.94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1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790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The Random Effects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9525" y="600020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-2667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29.73 −1.90</m:t>
                        </m:r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=6.96</m:t>
                    </m:r>
                  </m:oMath>
                </a14:m>
                <a:r>
                  <a:rPr lang="en-US" altLang="ko-KR" sz="1800" dirty="0"/>
                  <a:t>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=1.90+6.96=8.86</m:t>
                    </m:r>
                  </m:oMath>
                </a14:m>
                <a:endParaRPr lang="en-US" altLang="ko-KR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670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Confidence interval for the error variance: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lit/>
                                  </m:r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" y="600020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0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71367"/>
            <a:ext cx="9001571" cy="4175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8FE63D-568A-4967-B3FF-2C3F3AB60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22786"/>
              </p:ext>
            </p:extLst>
          </p:nvPr>
        </p:nvGraphicFramePr>
        <p:xfrm>
          <a:off x="2123728" y="836712"/>
          <a:ext cx="460851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면 함유량</a:t>
                      </a:r>
                      <a:endParaRPr lang="en-US" altLang="ko-KR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관찰값</a:t>
                      </a:r>
                      <a:endParaRPr lang="ko-KR" altLang="en-US" sz="12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5360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DA4F2-CB7F-4CF4-9A1D-46F203FF9E57}"/>
              </a:ext>
            </a:extLst>
          </p:cNvPr>
          <p:cNvSpPr txBox="1"/>
          <p:nvPr/>
        </p:nvSpPr>
        <p:spPr>
          <a:xfrm>
            <a:off x="2574753" y="3233915"/>
            <a:ext cx="3424335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Table1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옷 개발을 위한 면 함유량에 따른 옷 강도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53789-8A0E-4AB7-ABED-19B42D91083F}"/>
                  </a:ext>
                </a:extLst>
              </p:cNvPr>
              <p:cNvSpPr txBox="1"/>
              <p:nvPr/>
            </p:nvSpPr>
            <p:spPr>
              <a:xfrm>
                <a:off x="539552" y="3664202"/>
                <a:ext cx="8006359" cy="286232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면 함유량이 옷 강도에 영향을 준다고 할 수 있는지 유의수준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0.05</a:t>
                </a:r>
                <a:r>
                  <a:rPr lang="ko-KR" altLang="en-US" dirty="0"/>
                  <a:t>로 검정하라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Fisher LSD, Tukey </a:t>
                </a:r>
                <a:r>
                  <a:rPr lang="ko-KR" altLang="en-US" dirty="0"/>
                  <a:t>방법을 적용하여라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en-US" altLang="ko-KR" dirty="0"/>
                  <a:t>* family error rate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control </a:t>
                </a:r>
                <a:r>
                  <a:rPr lang="ko-KR" altLang="en-US" dirty="0"/>
                  <a:t>할 수 있다면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control</a:t>
                </a:r>
                <a:r>
                  <a:rPr lang="ko-KR" altLang="en-US" dirty="0"/>
                  <a:t>하여 적용하라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면 함유량에 대한 수준을 </a:t>
                </a:r>
                <a:r>
                  <a:rPr lang="en-US" altLang="ko-KR" dirty="0"/>
                  <a:t>random</a:t>
                </a:r>
                <a:r>
                  <a:rPr lang="ko-KR" altLang="en-US" dirty="0"/>
                  <a:t>하게 추출하였다고 한다면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추정치를</a:t>
                </a:r>
                <a:br>
                  <a:rPr lang="en-US" altLang="ko-KR" dirty="0"/>
                </a:br>
                <a:r>
                  <a:rPr lang="ko-KR" altLang="en-US" dirty="0"/>
                  <a:t>구하고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</a:t>
                </a:r>
                <a:r>
                  <a:rPr lang="en-US" altLang="ko-KR" dirty="0"/>
                  <a:t>95% </a:t>
                </a:r>
                <a:r>
                  <a:rPr lang="ko-KR" altLang="en-US" dirty="0"/>
                  <a:t>신뢰구간을 구하여라 </a:t>
                </a:r>
                <a:r>
                  <a:rPr lang="en-US" altLang="ko-KR" dirty="0"/>
                  <a:t> 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53789-8A0E-4AB7-ABED-19B42D91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64202"/>
                <a:ext cx="8006359" cy="2862322"/>
              </a:xfrm>
              <a:prstGeom prst="rect">
                <a:avLst/>
              </a:prstGeom>
              <a:blipFill>
                <a:blip r:embed="rId3"/>
                <a:stretch>
                  <a:fillRect l="-533" t="-1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5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Chapter3. Analysis of Variance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47101-D42A-4021-83D5-95ACC35CB1FB}"/>
              </a:ext>
            </a:extLst>
          </p:cNvPr>
          <p:cNvSpPr txBox="1">
            <a:spLocks/>
          </p:cNvSpPr>
          <p:nvPr/>
        </p:nvSpPr>
        <p:spPr bwMode="auto">
          <a:xfrm>
            <a:off x="7766" y="548680"/>
            <a:ext cx="91362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Contrasts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Orthogonal Contrasts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Scheffe’s</a:t>
            </a:r>
            <a:r>
              <a:rPr lang="en-US" altLang="ko-KR" sz="1800" dirty="0"/>
              <a:t> 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80C83-1307-4953-B47E-F1D7D385D852}"/>
              </a:ext>
            </a:extLst>
          </p:cNvPr>
          <p:cNvSpPr txBox="1">
            <a:spLocks/>
          </p:cNvSpPr>
          <p:nvPr/>
        </p:nvSpPr>
        <p:spPr bwMode="auto">
          <a:xfrm>
            <a:off x="7766" y="3712317"/>
            <a:ext cx="913621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random effects model </a:t>
            </a:r>
            <a:endParaRPr lang="en-US" altLang="ko-KR" sz="7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639B43-BB93-4E59-9AEE-E127AA7CE99B}"/>
              </a:ext>
            </a:extLst>
          </p:cNvPr>
          <p:cNvSpPr txBox="1">
            <a:spLocks/>
          </p:cNvSpPr>
          <p:nvPr/>
        </p:nvSpPr>
        <p:spPr bwMode="auto">
          <a:xfrm>
            <a:off x="7766" y="3138008"/>
            <a:ext cx="9136212" cy="4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Comparing with a control</a:t>
            </a:r>
            <a:endParaRPr lang="en-US" altLang="ko-KR" sz="7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A6EA6F-8D77-4E37-9E9E-6F617CF203BF}"/>
              </a:ext>
            </a:extLst>
          </p:cNvPr>
          <p:cNvSpPr txBox="1">
            <a:spLocks/>
          </p:cNvSpPr>
          <p:nvPr/>
        </p:nvSpPr>
        <p:spPr bwMode="auto">
          <a:xfrm>
            <a:off x="-2367" y="1850775"/>
            <a:ext cx="9136212" cy="120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Comparing Pairs of Treatment Means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Fisher Least Significant Difference (LSD) Method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Tukey’s test</a:t>
            </a:r>
          </a:p>
        </p:txBody>
      </p:sp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3.1: Etch Rate Data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4 levels of RF power : (160W, 180W, 200W, 220W)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Replicated 5 times : (1, 2, 3, 4, 5) (</a:t>
            </a:r>
            <a:r>
              <a:rPr lang="en-US" altLang="ko-KR" sz="1800" b="1" dirty="0"/>
              <a:t>runs made in random order</a:t>
            </a:r>
            <a:r>
              <a:rPr lang="en-US" altLang="ko-KR" sz="1800" dirty="0"/>
              <a:t>)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68651A3-3541-419D-9F9A-8A14070795A5}"/>
              </a:ext>
            </a:extLst>
          </p:cNvPr>
          <p:cNvGraphicFramePr>
            <a:graphicFrameLocks noGrp="1"/>
          </p:cNvGraphicFramePr>
          <p:nvPr/>
        </p:nvGraphicFramePr>
        <p:xfrm>
          <a:off x="677030" y="2348880"/>
          <a:ext cx="77899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837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3810421191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2028285435"/>
                    </a:ext>
                  </a:extLst>
                </a:gridCol>
                <a:gridCol w="651937">
                  <a:extLst>
                    <a:ext uri="{9D8B030D-6E8A-4147-A177-3AD203B41FA5}">
                      <a16:colId xmlns:a16="http://schemas.microsoft.com/office/drawing/2014/main" val="86257237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176187436"/>
                    </a:ext>
                  </a:extLst>
                </a:gridCol>
                <a:gridCol w="1075754">
                  <a:extLst>
                    <a:ext uri="{9D8B030D-6E8A-4147-A177-3AD203B41FA5}">
                      <a16:colId xmlns:a16="http://schemas.microsoft.com/office/drawing/2014/main" val="2738808073"/>
                    </a:ext>
                  </a:extLst>
                </a:gridCol>
              </a:tblGrid>
              <a:tr h="443581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Observations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870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25697"/>
                  </a:ext>
                </a:extLst>
              </a:tr>
              <a:tr h="61519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Totals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Averages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66750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539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2756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551.2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565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593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590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2937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587.4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651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629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3127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625.4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725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715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685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3535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707.0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2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692217"/>
                <a:ext cx="9136212" cy="5622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Contrasts is a linear combination of parameters of the form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Hypotheses set up prior to the running of experiment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    (←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=0 )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the contrast of interest in terms of the </a:t>
                </a:r>
                <a:r>
                  <a:rPr lang="en-US" altLang="ko-KR" sz="1800" b="1" dirty="0"/>
                  <a:t>treatment averages</a:t>
                </a:r>
              </a:p>
              <a:p>
                <a:pPr marL="0" indent="0">
                  <a:buNone/>
                </a:pPr>
                <a:endParaRPr lang="en-US" altLang="ko-KR" sz="5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with </a:t>
                </a:r>
                <a:r>
                  <a:rPr lang="en-US" altLang="ko-KR" sz="1800" i="1" dirty="0"/>
                  <a:t>df = </a:t>
                </a:r>
                <a:r>
                  <a:rPr lang="en-US" altLang="ko-KR" sz="1800" dirty="0"/>
                  <a:t>1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2217"/>
                <a:ext cx="9136212" cy="5622096"/>
              </a:xfrm>
              <a:prstGeom prst="rect">
                <a:avLst/>
              </a:prstGeom>
              <a:blipFill>
                <a:blip r:embed="rId4"/>
                <a:stretch>
                  <a:fillRect l="-400" t="-1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6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Contrasts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689327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Definition : Two contrasts with coefficients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/>
                  <a:t> are </a:t>
                </a:r>
                <a:r>
                  <a:rPr lang="en-US" altLang="ko-KR" sz="1800" b="1" dirty="0"/>
                  <a:t>orthogonal</a:t>
                </a:r>
                <a:r>
                  <a:rPr lang="en-US" altLang="ko-KR" sz="1800" dirty="0"/>
                  <a:t> if 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For </a:t>
                </a:r>
                <a:r>
                  <a:rPr lang="en-US" altLang="ko-KR" sz="1800" i="1" dirty="0"/>
                  <a:t>a </a:t>
                </a:r>
                <a:r>
                  <a:rPr lang="en-US" altLang="ko-KR" sz="1800" dirty="0"/>
                  <a:t>treatments, the set of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(a-1) 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orthogonal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 contrasts</a:t>
                </a:r>
                <a:r>
                  <a:rPr lang="en-US" altLang="ko-KR" sz="1800" dirty="0"/>
                  <a:t> </a:t>
                </a:r>
                <a:r>
                  <a:rPr lang="en-US" altLang="ko-KR" sz="1800" b="1" dirty="0"/>
                  <a:t>partition</a:t>
                </a:r>
                <a:r>
                  <a:rPr lang="en-US" altLang="ko-KR" sz="1800" dirty="0"/>
                  <a:t> the sum of squares</a:t>
                </a:r>
                <a:endParaRPr lang="en-US" altLang="ko-KR" sz="1800" i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3.6 (Ex 3.1 continued)</a:t>
                </a:r>
              </a:p>
              <a:p>
                <a:pPr marL="0" indent="0">
                  <a:buNone/>
                </a:pPr>
                <a:endParaRPr lang="en-US" altLang="ko-KR" sz="1800" i="1" dirty="0"/>
              </a:p>
              <a:p>
                <a:pPr marL="0" indent="0">
                  <a:buNone/>
                </a:pPr>
                <a:endParaRPr lang="en-US" altLang="ko-KR" sz="1800" b="1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89327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18530DB-28F0-4F54-8A74-9E99B94F3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961795"/>
                  </p:ext>
                </p:extLst>
              </p:nvPr>
            </p:nvGraphicFramePr>
            <p:xfrm>
              <a:off x="1511660" y="3356992"/>
              <a:ext cx="6120680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0340">
                      <a:extLst>
                        <a:ext uri="{9D8B030D-6E8A-4147-A177-3AD203B41FA5}">
                          <a16:colId xmlns:a16="http://schemas.microsoft.com/office/drawing/2014/main" val="1702819715"/>
                        </a:ext>
                      </a:extLst>
                    </a:gridCol>
                    <a:gridCol w="3060340">
                      <a:extLst>
                        <a:ext uri="{9D8B030D-6E8A-4147-A177-3AD203B41FA5}">
                          <a16:colId xmlns:a16="http://schemas.microsoft.com/office/drawing/2014/main" val="1082400432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</a:rPr>
                            <a:t>Hypothesis</a:t>
                          </a:r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</a:rPr>
                            <a:t>Contrasts</a:t>
                          </a:r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6477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735378"/>
                      </a:ext>
                    </a:extLst>
                  </a:tr>
                  <a:tr h="2664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.+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8620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                   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637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18530DB-28F0-4F54-8A74-9E99B94F3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961795"/>
                  </p:ext>
                </p:extLst>
              </p:nvPr>
            </p:nvGraphicFramePr>
            <p:xfrm>
              <a:off x="1511660" y="3356992"/>
              <a:ext cx="6120680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0340">
                      <a:extLst>
                        <a:ext uri="{9D8B030D-6E8A-4147-A177-3AD203B41FA5}">
                          <a16:colId xmlns:a16="http://schemas.microsoft.com/office/drawing/2014/main" val="1702819715"/>
                        </a:ext>
                      </a:extLst>
                    </a:gridCol>
                    <a:gridCol w="3060340">
                      <a:extLst>
                        <a:ext uri="{9D8B030D-6E8A-4147-A177-3AD203B41FA5}">
                          <a16:colId xmlns:a16="http://schemas.microsoft.com/office/drawing/2014/main" val="10824004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</a:rPr>
                            <a:t>Hypothesis</a:t>
                          </a:r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</a:rPr>
                            <a:t>Contrasts</a:t>
                          </a:r>
                          <a:endParaRPr lang="ko-KR" altLang="en-US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6477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4839" r="-100199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4839" r="-199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735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1667" r="-10019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11667" r="-199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20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557" r="-10019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6557" r="-199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637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03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Contrasts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689327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1E5D2D3-8043-46D8-8BBD-E2E2E099D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893808"/>
                  </p:ext>
                </p:extLst>
              </p:nvPr>
            </p:nvGraphicFramePr>
            <p:xfrm>
              <a:off x="179512" y="1196752"/>
              <a:ext cx="8784976" cy="3240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4255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2209157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1485830712"/>
                        </a:ext>
                      </a:extLst>
                    </a:gridCol>
                  </a:tblGrid>
                  <a:tr h="4001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SS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RF Power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66,870.55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22,290.18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66.80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0574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Orthogonal Contrast (partitioning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𝑡𝑟𝑒𝑎𝑡𝑚𝑒𝑛𝑡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7866885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(3276.10)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3276.10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9.82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(46,948.05)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46,948.05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140.69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 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(16,646.40)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16,646.40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49.88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5,339.20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333.70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0939696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72,209.75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5962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1E5D2D3-8043-46D8-8BBD-E2E2E099D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893808"/>
                  </p:ext>
                </p:extLst>
              </p:nvPr>
            </p:nvGraphicFramePr>
            <p:xfrm>
              <a:off x="179512" y="1196752"/>
              <a:ext cx="8784976" cy="3240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4255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2209157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067891">
                      <a:extLst>
                        <a:ext uri="{9D8B030D-6E8A-4147-A177-3AD203B41FA5}">
                          <a16:colId xmlns:a16="http://schemas.microsoft.com/office/drawing/2014/main" val="1485830712"/>
                        </a:ext>
                      </a:extLst>
                    </a:gridCol>
                  </a:tblGrid>
                  <a:tr h="4001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SS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RF Power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66,870.55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22,290.18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66.80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057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4478" r="-57751" b="-5014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7866885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4478" r="-282275" b="-4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(3276.10)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3276.10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9.82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0606" r="-282275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(46,948.05)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46,948.05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140.69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 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2985" r="-282275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(16,646.40)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16,646.40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49.88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5,339.20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333.70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0939696"/>
                      </a:ext>
                    </a:extLst>
                  </a:tr>
                  <a:tr h="405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72,209.75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5962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212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Scheffe’s</a:t>
            </a:r>
            <a:r>
              <a:rPr lang="en-US" dirty="0"/>
              <a:t> Method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689327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Can test contrast </a:t>
                </a:r>
                <a:r>
                  <a:rPr lang="en-US" altLang="ko-KR" sz="1800" dirty="0">
                    <a:solidFill>
                      <a:srgbClr val="C00000"/>
                    </a:solidFill>
                  </a:rPr>
                  <a:t>after ANOVA</a:t>
                </a:r>
                <a:r>
                  <a:rPr lang="en-US" altLang="ko-KR" sz="1800" dirty="0"/>
                  <a:t> analysis, but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not sensitive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Can test </a:t>
                </a:r>
                <a:r>
                  <a:rPr lang="en-US" altLang="ko-KR" sz="1800" b="1" dirty="0"/>
                  <a:t>more than </a:t>
                </a:r>
                <a:r>
                  <a:rPr lang="en-US" altLang="ko-KR" sz="1800" dirty="0"/>
                  <a:t>(</a:t>
                </a:r>
                <a:r>
                  <a:rPr lang="en-US" altLang="ko-KR" sz="1800" i="1" dirty="0"/>
                  <a:t>a - </a:t>
                </a:r>
                <a:r>
                  <a:rPr lang="en-US" altLang="ko-KR" sz="1800" dirty="0"/>
                  <a:t>1) </a:t>
                </a:r>
                <a:r>
                  <a:rPr lang="en-US" altLang="ko-KR" sz="1800" b="1" dirty="0"/>
                  <a:t>possible contrasts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Consider a set of </a:t>
                </a:r>
                <a:r>
                  <a:rPr lang="en-US" altLang="ko-KR" sz="1800" i="1" dirty="0"/>
                  <a:t>m</a:t>
                </a:r>
                <a:r>
                  <a:rPr lang="en-US" altLang="ko-KR" sz="1800" dirty="0"/>
                  <a:t> contrasts in the treatment means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=1,2, ⋯,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18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 +⋯+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=1,2,⋯,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1800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268288" indent="-268288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Decision: Reject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𝑎𝑢</m:t>
                        </m:r>
                      </m:sub>
                    </m:sSub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=0 ,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𝑖𝑢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altLang="ko-KR" sz="1800" dirty="0"/>
                  <a:t>,  the </a:t>
                </a:r>
                <a:r>
                  <a:rPr lang="en-US" altLang="ko-KR" sz="1800" b="1" i="1" dirty="0"/>
                  <a:t>Standard error of the contrast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89327"/>
                <a:ext cx="9136212" cy="5608825"/>
              </a:xfrm>
              <a:prstGeom prst="rect">
                <a:avLst/>
              </a:prstGeom>
              <a:blipFill>
                <a:blip r:embed="rId4"/>
                <a:stretch>
                  <a:fillRect l="-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Pairs of Treatment Means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689327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May wish to compare only pairs of means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Scheffe’s</a:t>
            </a:r>
            <a:r>
              <a:rPr lang="en-US" altLang="ko-KR" sz="1800" dirty="0"/>
              <a:t> method can be applied but not the most sensitive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Frequently, want to determine which means differ by testing the differences between </a:t>
            </a:r>
            <a:r>
              <a:rPr lang="en-US" altLang="ko-KR" sz="1800" b="1" dirty="0"/>
              <a:t>all pairs of treatment means</a:t>
            </a:r>
          </a:p>
        </p:txBody>
      </p:sp>
    </p:spTree>
    <p:extLst>
      <p:ext uri="{BB962C8B-B14F-4D97-AF65-F5344CB8AC3E}">
        <p14:creationId xmlns:p14="http://schemas.microsoft.com/office/powerpoint/2010/main" val="158588731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1204</Words>
  <Application>Microsoft Office PowerPoint</Application>
  <PresentationFormat>화면 슬라이드 쇼(4:3)</PresentationFormat>
  <Paragraphs>346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HY견고딕</vt:lpstr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Analysis of Variance</vt:lpstr>
      <vt:lpstr>Contrasts</vt:lpstr>
      <vt:lpstr>Orthogonal Contrasts</vt:lpstr>
      <vt:lpstr>Orthogonal Contrasts</vt:lpstr>
      <vt:lpstr>Scheffe’s Method</vt:lpstr>
      <vt:lpstr>Comparing Pairs of Treatment Means</vt:lpstr>
      <vt:lpstr>Fisher Least Significant Difference (LSD) Method</vt:lpstr>
      <vt:lpstr>Tukey’s Test</vt:lpstr>
      <vt:lpstr>Comparing Treatment Means with a Control</vt:lpstr>
      <vt:lpstr>The Random Effects Model</vt:lpstr>
      <vt:lpstr>The Random Effects Model</vt:lpstr>
      <vt:lpstr>The Random Effects Model</vt:lpstr>
      <vt:lpstr>The Random Effects Model</vt:lpstr>
      <vt:lpstr>Exercise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1227</cp:revision>
  <dcterms:created xsi:type="dcterms:W3CDTF">2007-03-18T16:50:37Z</dcterms:created>
  <dcterms:modified xsi:type="dcterms:W3CDTF">2022-03-24T20:52:43Z</dcterms:modified>
  <cp:version>1000.0000.01</cp:version>
</cp:coreProperties>
</file>