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9"/>
  </p:notesMasterIdLst>
  <p:sldIdLst>
    <p:sldId id="281" r:id="rId2"/>
    <p:sldId id="256" r:id="rId3"/>
    <p:sldId id="288" r:id="rId4"/>
    <p:sldId id="299" r:id="rId5"/>
    <p:sldId id="311" r:id="rId6"/>
    <p:sldId id="312" r:id="rId7"/>
    <p:sldId id="314" r:id="rId8"/>
    <p:sldId id="329" r:id="rId9"/>
    <p:sldId id="315" r:id="rId10"/>
    <p:sldId id="317" r:id="rId11"/>
    <p:sldId id="319" r:id="rId12"/>
    <p:sldId id="324" r:id="rId13"/>
    <p:sldId id="325" r:id="rId14"/>
    <p:sldId id="326" r:id="rId15"/>
    <p:sldId id="327" r:id="rId16"/>
    <p:sldId id="328" r:id="rId17"/>
    <p:sldId id="330" r:id="rId18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6353" autoAdjust="0"/>
  </p:normalViewPr>
  <p:slideViewPr>
    <p:cSldViewPr>
      <p:cViewPr varScale="1">
        <p:scale>
          <a:sx n="102" d="100"/>
          <a:sy n="102" d="100"/>
        </p:scale>
        <p:origin x="948" y="114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872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92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136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2480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69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79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83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283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88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830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95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5255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229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2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424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ko-KR" altLang="en-US" sz="2000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April 1,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Some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Other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Aspects of RCBD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 (Run by a CRD,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ko-KR" sz="1800" dirty="0"/>
                  <a:t>, by chance)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176213" indent="268288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is reject from both ANOVA</a:t>
                </a:r>
              </a:p>
              <a:p>
                <a:pPr marL="176213" indent="268288">
                  <a:buNone/>
                </a:pPr>
                <a:r>
                  <a:rPr lang="en-US" altLang="ko-KR" sz="1800" dirty="0"/>
                  <a:t>→ 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decreases when blocking factor is considered (15.11 →7.33)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F9BC68C-78F4-4BF6-A0C1-EA417BF4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6673"/>
                  </p:ext>
                </p:extLst>
              </p:nvPr>
            </p:nvGraphicFramePr>
            <p:xfrm>
              <a:off x="813452" y="1844824"/>
              <a:ext cx="7517095" cy="2344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95023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950235">
                      <a:extLst>
                        <a:ext uri="{9D8B030D-6E8A-4147-A177-3AD203B41FA5}">
                          <a16:colId xmlns:a16="http://schemas.microsoft.com/office/drawing/2014/main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Extrusion pressure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178.17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59.39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0.0235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302.14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480.31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9BC68C-78F4-4BF6-A0C1-EA417BF4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6673"/>
                  </p:ext>
                </p:extLst>
              </p:nvPr>
            </p:nvGraphicFramePr>
            <p:xfrm>
              <a:off x="813452" y="1844824"/>
              <a:ext cx="7517095" cy="23449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9502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95023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91026" t="-4717" r="-103205" b="-267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Extrusion pressure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178.17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59.39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0.0235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302.14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480.31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992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Random Treatments and/or Blocks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800" dirty="0"/>
                  <a:t>;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is fixed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 is random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Test Statistic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𝑇𝑟𝑒𝑎𝑡𝑚𝑒𝑛𝑡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ANOVA-type Estimator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marL="361950" indent="-1588">
                  <a:buNone/>
                </a:pP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𝐵𝑙𝑜𝑐𝑘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 (Method of Moment)</a:t>
                </a:r>
              </a:p>
              <a:p>
                <a:pPr marL="176213" indent="363538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𝐵𝑙𝑜𝑐𝑘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/>
              </a:p>
              <a:p>
                <a:pPr marL="176213" indent="363538">
                  <a:buNone/>
                </a:pPr>
                <a:r>
                  <a:rPr lang="en-US" altLang="ko-KR" sz="1800" dirty="0"/>
                  <a:t>→  Example 4.1: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𝐵𝑙𝑜𝑐𝑘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= (38.45-7.33) / 4 = 7.78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259309D-B9D8-4501-AC65-912520FC9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5" y="4520691"/>
            <a:ext cx="7867650" cy="1219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336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Latin Square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88" y="691528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Latin Square Design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These designs are used to simultaneously control </a:t>
            </a:r>
            <a:r>
              <a:rPr lang="en-US" altLang="ko-KR" sz="1800" b="1" dirty="0"/>
              <a:t>two sources of nuisance variability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 significant assumption is that the three factors </a:t>
            </a:r>
            <a:r>
              <a:rPr lang="en-US" altLang="ko-KR" sz="1800" b="1" dirty="0"/>
              <a:t>do not interact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endParaRPr lang="en-US" altLang="ko-KR" sz="500" b="1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If this assumption is violated, the Latin square design will not produce  valid results</a:t>
            </a:r>
          </a:p>
        </p:txBody>
      </p:sp>
    </p:spTree>
    <p:extLst>
      <p:ext uri="{BB962C8B-B14F-4D97-AF65-F5344CB8AC3E}">
        <p14:creationId xmlns:p14="http://schemas.microsoft.com/office/powerpoint/2010/main" val="317564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Latin Square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Rocket Propellant Problem – A Latin Square Design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Treatment: 5 formulations of a rocket propellant (</a:t>
                </a:r>
                <a:r>
                  <a:rPr lang="en-US" altLang="ko-KR" sz="1800" i="1" dirty="0"/>
                  <a:t>A, B, C, D, E</a:t>
                </a:r>
                <a:r>
                  <a:rPr lang="en-US" altLang="ko-KR" sz="18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Two Block Factors with 5 levels (Operators; Batches of raw material)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altLang="ko-KR" sz="1800" dirty="0"/>
                  <a:t> Latin Square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1FCE47A4-3C40-4DCA-B8C5-29A0D1F2C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161898"/>
                  </p:ext>
                </p:extLst>
              </p:nvPr>
            </p:nvGraphicFramePr>
            <p:xfrm>
              <a:off x="811311" y="2708920"/>
              <a:ext cx="7521378" cy="2880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889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1052897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</a:tblGrid>
                  <a:tr h="415972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Batches of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Raw Material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384486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=19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=17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=36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=38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=27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=23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=22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=29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CE47A4-3C40-4DCA-B8C5-29A0D1F2C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161898"/>
                  </p:ext>
                </p:extLst>
              </p:nvPr>
            </p:nvGraphicFramePr>
            <p:xfrm>
              <a:off x="811311" y="2708920"/>
              <a:ext cx="7521378" cy="2880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88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1052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</a:tblGrid>
                  <a:tr h="415972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Batches of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Raw Material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84486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50581" t="-197101" r="-469767" b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4428" t="-197101" r="-301990" b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4428" t="-197101" r="-201990" b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6500" t="-197101" r="-103000" b="-40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3930" t="-197101" r="-2488" b="-40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50581" t="-301471" r="-469767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4428" t="-301471" r="-3019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4428" t="-301471" r="-20199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6500" t="-301471" r="-103000" b="-3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3930" t="-301471" r="-2488" b="-3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50581" t="-401471" r="-469767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4428" t="-401471" r="-3019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4428" t="-401471" r="-20199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6500" t="-401471" r="-103000" b="-2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3930" t="-401471" r="-2488" b="-2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50581" t="-494203" r="-469767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4428" t="-494203" r="-30199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4428" t="-494203" r="-20199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6500" t="-494203" r="-103000" b="-105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3930" t="-494203" r="-2488" b="-1057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41597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50581" t="-602941" r="-469767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4428" t="-602941" r="-301990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4428" t="-602941" r="-201990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6500" t="-602941" r="-103000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13930" t="-602941" r="-2488" b="-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4988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Latin Square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  <a:tab pos="361950" algn="l"/>
                  </a:tabLst>
                </a:pPr>
                <a:r>
                  <a:rPr lang="en-US" altLang="ko-KR" sz="1800" dirty="0"/>
                  <a:t>Statistical Analysis</a:t>
                </a:r>
              </a:p>
              <a:p>
                <a:pPr marL="542925" indent="-95250">
                  <a:buNone/>
                </a:pPr>
                <a:r>
                  <a:rPr lang="en-US" altLang="ko-KR" sz="1800" dirty="0"/>
                  <a:t>→ 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542925" indent="-95250">
                  <a:buNone/>
                </a:pPr>
                <a:r>
                  <a:rPr lang="en-US" altLang="ko-KR" sz="1800" dirty="0"/>
                  <a:t>→  The statistical analysis (</a:t>
                </a:r>
                <a:r>
                  <a:rPr lang="en-US" altLang="ko-KR" sz="1800" i="1" dirty="0"/>
                  <a:t>ANOVA</a:t>
                </a:r>
                <a:r>
                  <a:rPr lang="en-US" altLang="ko-KR" sz="1800" dirty="0"/>
                  <a:t>) is much like the analysis for the </a:t>
                </a:r>
                <a:r>
                  <a:rPr lang="en-US" altLang="ko-KR" sz="1800" i="1" dirty="0"/>
                  <a:t>RCBD</a:t>
                </a:r>
                <a:r>
                  <a:rPr lang="en-US" altLang="ko-KR" sz="1800" dirty="0"/>
                  <a:t> </a:t>
                </a:r>
              </a:p>
              <a:p>
                <a:pPr marL="542925" indent="-9525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5C9D5AD-332F-4702-890B-257F3D8549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703479"/>
                  </p:ext>
                </p:extLst>
              </p:nvPr>
            </p:nvGraphicFramePr>
            <p:xfrm>
              <a:off x="395536" y="2132856"/>
              <a:ext cx="8352928" cy="3600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61049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𝑇𝑟𝑒𝑎𝑡𝑚𝑒𝑛𝑡𝑠</m:t>
                                  </m:r>
                                </m:sub>
                              </m:sSub>
                              <m: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.−</m:t>
                                  </m:r>
                                </m:e>
                              </m:nary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Rows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𝑅𝑜𝑤𝑠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.. −</m:t>
                                  </m:r>
                                </m:e>
                              </m:nary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𝑅𝑜𝑤𝑠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Columns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𝑅𝑜𝑤𝑠</m:t>
                                  </m:r>
                                </m:sub>
                              </m:sSub>
                              <m:r>
                                <a:rPr lang="en-US" altLang="ko-KR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𝐶𝑜𝑙𝑢𝑚𝑛𝑠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0824678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(by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</a:rPr>
                            <a:t> subtraction)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−2)(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ko-KR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5C9D5AD-332F-4702-890B-257F3D8549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2703479"/>
                  </p:ext>
                </p:extLst>
              </p:nvPr>
            </p:nvGraphicFramePr>
            <p:xfrm>
              <a:off x="395536" y="2132856"/>
              <a:ext cx="8352928" cy="36004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28083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4041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</a:tblGrid>
                  <a:tr h="61049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83099" t="-4000" r="-1408" b="-5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6009" t="-105051" r="-162473" b="-4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1429" t="-105051" r="-224242" b="-4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3043" t="-105051" r="-125217" b="-45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83099" t="-105051" r="-1408" b="-45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Rows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6009" t="-207143" r="-162473" b="-3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1429" t="-207143" r="-224242" b="-3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3043" t="-207143" r="-125217" b="-3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Columns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6009" t="-307143" r="-162473" b="-2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1429" t="-307143" r="-224242" b="-2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3043" t="-307143" r="-125217" b="-26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0824678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6009" t="-403030" r="-162473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1429" t="-403030" r="-224242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73043" t="-403030" r="-125217" b="-159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59798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6009" t="-508163" r="-162473" b="-6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71429" t="-508163" r="-224242" b="-61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449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Latin Square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88" y="691528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88289E6-CE59-47CE-94E4-F86518593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43392"/>
                  </p:ext>
                </p:extLst>
              </p:nvPr>
            </p:nvGraphicFramePr>
            <p:xfrm>
              <a:off x="395536" y="1268760"/>
              <a:ext cx="8352927" cy="3478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Formulations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330.00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7.73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Batches of raw material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68.00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599235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Operators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128.00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676.00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88289E6-CE59-47CE-94E4-F86518593A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843392"/>
                  </p:ext>
                </p:extLst>
              </p:nvPr>
            </p:nvGraphicFramePr>
            <p:xfrm>
              <a:off x="395536" y="1268760"/>
              <a:ext cx="8352927" cy="34782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98256" t="-4717" r="-101744" b="-4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Formulations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330.00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7.73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Batches of raw material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68.00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599235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Operators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37.50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128.00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10.67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676.00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498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Excerise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064462A-2250-4871-89BE-8D0400C5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00420"/>
              </p:ext>
            </p:extLst>
          </p:nvPr>
        </p:nvGraphicFramePr>
        <p:xfrm>
          <a:off x="1524000" y="120396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868140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97932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45031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300506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48823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473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사람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거리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9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7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6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95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048BAB-11EF-43FA-8F43-3B6574108193}"/>
              </a:ext>
            </a:extLst>
          </p:cNvPr>
          <p:cNvSpPr txBox="1"/>
          <p:nvPr/>
        </p:nvSpPr>
        <p:spPr>
          <a:xfrm>
            <a:off x="971600" y="793150"/>
            <a:ext cx="439735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/>
              <a:t>거리에 따른 시각적 집중시간에 대한 실험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FBEC-74CD-4D2A-921F-BDBD8C61B8D2}"/>
                  </a:ext>
                </a:extLst>
              </p:cNvPr>
              <p:cNvSpPr txBox="1"/>
              <p:nvPr/>
            </p:nvSpPr>
            <p:spPr>
              <a:xfrm>
                <a:off x="1012951" y="3557152"/>
                <a:ext cx="8009308" cy="242117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ko-KR" altLang="en-US" dirty="0"/>
                  <a:t>위 테이블이 </a:t>
                </a:r>
                <a:r>
                  <a:rPr lang="en-US" altLang="ko-KR" dirty="0"/>
                  <a:t>fixed effect RCBD</a:t>
                </a:r>
                <a:r>
                  <a:rPr lang="ko-KR" altLang="en-US" dirty="0"/>
                  <a:t>을 이용한 실험이라고 한다면 거리가 시각적</a:t>
                </a:r>
                <a:endParaRPr lang="en-US" altLang="ko-KR" dirty="0"/>
              </a:p>
              <a:p>
                <a:r>
                  <a:rPr lang="en-US" altLang="ko-KR" dirty="0"/>
                  <a:t>      </a:t>
                </a:r>
                <a:r>
                  <a:rPr lang="ko-KR" altLang="en-US" dirty="0"/>
                  <a:t>집중시간에 대해서 영향을 준다고 할 수 있는지 유의수준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      </a:t>
                </a:r>
                <a:r>
                  <a:rPr lang="ko-KR" altLang="en-US" dirty="0"/>
                  <a:t>로 검정하여라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2. </a:t>
                </a:r>
                <a:r>
                  <a:rPr lang="ko-KR" altLang="en-US" dirty="0"/>
                  <a:t>모형적절성에 대해서 확인</a:t>
                </a:r>
                <a:r>
                  <a:rPr lang="en-US" altLang="ko-KR" dirty="0"/>
                  <a:t>(model adequacy checking)</a:t>
                </a:r>
                <a:r>
                  <a:rPr lang="ko-KR" altLang="en-US" dirty="0"/>
                  <a:t>을 하여라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3. </a:t>
                </a:r>
                <a:r>
                  <a:rPr lang="ko-KR" altLang="en-US" dirty="0"/>
                  <a:t>만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약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람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인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𝑓𝑎𝑐𝑡𝑜𝑟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했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했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ko-KR" altLang="en-US" dirty="0"/>
                  <a:t>을 구하여라</a:t>
                </a:r>
                <a:br>
                  <a:rPr lang="en-US" altLang="ko-KR" dirty="0"/>
                </a:br>
                <a:r>
                  <a:rPr lang="en-US" altLang="ko-KR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lme4 package</a:t>
                </a:r>
                <a:r>
                  <a:rPr lang="ko-KR" altLang="en-US" dirty="0"/>
                  <a:t>를 이용하여 구하고 위에서 구한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과 비교하라</a:t>
                </a: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FBEC-74CD-4D2A-921F-BDBD8C61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51" y="3557152"/>
                <a:ext cx="8009308" cy="2421176"/>
              </a:xfrm>
              <a:prstGeom prst="rect">
                <a:avLst/>
              </a:prstGeom>
              <a:blipFill>
                <a:blip r:embed="rId3"/>
                <a:stretch>
                  <a:fillRect l="-609" t="-2015" r="-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6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Excerise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064462A-2250-4871-89BE-8D0400C5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05605"/>
              </p:ext>
            </p:extLst>
          </p:nvPr>
        </p:nvGraphicFramePr>
        <p:xfrm>
          <a:off x="1981852" y="1561893"/>
          <a:ext cx="51802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059">
                  <a:extLst>
                    <a:ext uri="{9D8B030D-6E8A-4147-A177-3AD203B41FA5}">
                      <a16:colId xmlns:a16="http://schemas.microsoft.com/office/drawing/2014/main" val="3186814078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2429793201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2044503103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2630050619"/>
                    </a:ext>
                  </a:extLst>
                </a:gridCol>
                <a:gridCol w="1036059">
                  <a:extLst>
                    <a:ext uri="{9D8B030D-6E8A-4147-A177-3AD203B41FA5}">
                      <a16:colId xmlns:a16="http://schemas.microsoft.com/office/drawing/2014/main" val="360488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조작자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조립순서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9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 = 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= 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979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 = 18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= 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6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 = 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= 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 = 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= 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 = 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 = 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959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048BAB-11EF-43FA-8F43-3B6574108193}"/>
              </a:ext>
            </a:extLst>
          </p:cNvPr>
          <p:cNvSpPr txBox="1"/>
          <p:nvPr/>
        </p:nvSpPr>
        <p:spPr>
          <a:xfrm>
            <a:off x="507426" y="770552"/>
            <a:ext cx="812914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dirty="0"/>
              <a:t>생산 공학자가 조립방법</a:t>
            </a:r>
            <a:r>
              <a:rPr lang="en-US" altLang="ko-KR" b="1" dirty="0"/>
              <a:t>(A, B, C, D) </a:t>
            </a:r>
            <a:r>
              <a:rPr lang="ko-KR" altLang="en-US" b="1" dirty="0"/>
              <a:t>컬러 텔레비전 부품의 조립시간에 대한 실험</a:t>
            </a:r>
            <a:br>
              <a:rPr lang="en-US" altLang="ko-KR" b="1" dirty="0"/>
            </a:br>
            <a:r>
              <a:rPr lang="en-US" altLang="ko-KR" b="1" dirty="0"/>
              <a:t>(Latin square design)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FBEC-74CD-4D2A-921F-BDBD8C61B8D2}"/>
              </a:ext>
            </a:extLst>
          </p:cNvPr>
          <p:cNvSpPr txBox="1"/>
          <p:nvPr/>
        </p:nvSpPr>
        <p:spPr>
          <a:xfrm>
            <a:off x="971600" y="4150638"/>
            <a:ext cx="7398179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위 실험결과를 통해 조립방법이 텔레비전 조립시간에 영향을 주는지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로 검정하라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715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Chapter4. Experiments with Blocking Factors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47101-D42A-4021-83D5-95ACC35CB1FB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Randomized Complete Block Design (RCBD)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The Blocking Principle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Statistical Analysis of the RCBD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Analysis of Variance for a RCBD 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Some Other Aspects of RCBD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Random Treatments and/or Blocks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Estimating Missing Values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30CF00-C15D-4CBF-A902-12BBE199403A}"/>
              </a:ext>
            </a:extLst>
          </p:cNvPr>
          <p:cNvSpPr txBox="1">
            <a:spLocks/>
          </p:cNvSpPr>
          <p:nvPr/>
        </p:nvSpPr>
        <p:spPr bwMode="auto">
          <a:xfrm>
            <a:off x="6819" y="3713375"/>
            <a:ext cx="9136212" cy="5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Latin Square Design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BA5AEC-70F0-4B11-8636-C8EC50DCEF7B}"/>
              </a:ext>
            </a:extLst>
          </p:cNvPr>
          <p:cNvSpPr txBox="1">
            <a:spLocks/>
          </p:cNvSpPr>
          <p:nvPr/>
        </p:nvSpPr>
        <p:spPr bwMode="auto">
          <a:xfrm>
            <a:off x="6819" y="4429635"/>
            <a:ext cx="9136212" cy="5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Blocking Principle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57188" indent="-271463">
              <a:buFont typeface="Arial" panose="020B0604020202020204" pitchFamily="34" charset="0"/>
              <a:buChar char="•"/>
            </a:pPr>
            <a:r>
              <a:rPr lang="en-US" altLang="ko-KR" sz="1800" dirty="0"/>
              <a:t>A </a:t>
            </a:r>
            <a:r>
              <a:rPr lang="en-US" altLang="ko-KR" sz="1800" b="1" dirty="0">
                <a:solidFill>
                  <a:srgbClr val="002060"/>
                </a:solidFill>
              </a:rPr>
              <a:t>nuisance</a:t>
            </a:r>
            <a:r>
              <a:rPr lang="en-US" altLang="ko-KR" sz="1800" dirty="0"/>
              <a:t> factor is a factor that probably has some effect on the response, but it’s of no interest.</a:t>
            </a:r>
          </a:p>
          <a:p>
            <a:pPr marL="357188" indent="-271463">
              <a:buFont typeface="Arial" panose="020B0604020202020204" pitchFamily="34" charset="0"/>
              <a:buChar char="•"/>
            </a:pPr>
            <a:endParaRPr lang="en-US" altLang="ko-KR" sz="500" dirty="0"/>
          </a:p>
          <a:p>
            <a:pPr marL="357188" indent="-271463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rgbClr val="002060"/>
                </a:solidFill>
              </a:rPr>
              <a:t>Blocking</a:t>
            </a:r>
            <a:r>
              <a:rPr lang="en-US" altLang="ko-KR" sz="1800" dirty="0"/>
              <a:t> is a technique for dealing with </a:t>
            </a:r>
            <a:r>
              <a:rPr lang="en-US" altLang="ko-KR" sz="1800" b="1" dirty="0">
                <a:solidFill>
                  <a:srgbClr val="002060"/>
                </a:solidFill>
              </a:rPr>
              <a:t>nuisance factors</a:t>
            </a:r>
          </a:p>
          <a:p>
            <a:pPr marL="357188" indent="-271463">
              <a:buFont typeface="Arial" panose="020B0604020202020204" pitchFamily="34" charset="0"/>
              <a:buChar char="•"/>
            </a:pPr>
            <a:endParaRPr lang="en-US" altLang="ko-KR" sz="500" b="1" dirty="0">
              <a:solidFill>
                <a:srgbClr val="002060"/>
              </a:solidFill>
            </a:endParaRPr>
          </a:p>
          <a:p>
            <a:pPr marL="357188" indent="-271463">
              <a:buFont typeface="Arial" panose="020B0604020202020204" pitchFamily="34" charset="0"/>
              <a:buChar char="•"/>
            </a:pPr>
            <a:r>
              <a:rPr lang="en-US" altLang="ko-KR" sz="1800" dirty="0"/>
              <a:t>If the nuisance variable is </a:t>
            </a:r>
            <a:r>
              <a:rPr lang="en-US" altLang="ko-KR" sz="1800" b="1" dirty="0">
                <a:solidFill>
                  <a:srgbClr val="002060"/>
                </a:solidFill>
              </a:rPr>
              <a:t>known</a:t>
            </a:r>
            <a:r>
              <a:rPr lang="en-US" altLang="ko-KR" sz="1800" dirty="0"/>
              <a:t> and </a:t>
            </a:r>
            <a:r>
              <a:rPr lang="en-US" altLang="ko-KR" sz="1800" b="1" dirty="0">
                <a:solidFill>
                  <a:srgbClr val="002060"/>
                </a:solidFill>
              </a:rPr>
              <a:t>controllable</a:t>
            </a:r>
          </a:p>
          <a:p>
            <a:pPr marL="447675" indent="0">
              <a:buNone/>
            </a:pPr>
            <a:r>
              <a:rPr lang="en-US" altLang="ko-KR" sz="1800" dirty="0"/>
              <a:t>→  Use blocking, Randomized Complete Block Design (RCBD)</a:t>
            </a:r>
          </a:p>
          <a:p>
            <a:pPr marL="266700" indent="4763">
              <a:buNone/>
            </a:pPr>
            <a:endParaRPr lang="en-US" altLang="ko-KR" sz="500" dirty="0"/>
          </a:p>
          <a:p>
            <a:pPr marL="357188" indent="-271463">
              <a:buFont typeface="Arial" panose="020B0604020202020204" pitchFamily="34" charset="0"/>
              <a:buChar char="•"/>
            </a:pPr>
            <a:r>
              <a:rPr lang="en-US" altLang="ko-KR" sz="1800" dirty="0"/>
              <a:t>If the factor is </a:t>
            </a:r>
            <a:r>
              <a:rPr lang="en-US" altLang="ko-KR" sz="1800" b="1" dirty="0">
                <a:solidFill>
                  <a:srgbClr val="002060"/>
                </a:solidFill>
              </a:rPr>
              <a:t>known</a:t>
            </a:r>
            <a:r>
              <a:rPr lang="en-US" altLang="ko-KR" sz="1800" dirty="0"/>
              <a:t> and </a:t>
            </a:r>
            <a:r>
              <a:rPr lang="en-US" altLang="ko-KR" sz="1800" b="1" dirty="0">
                <a:solidFill>
                  <a:srgbClr val="002060"/>
                </a:solidFill>
              </a:rPr>
              <a:t>uncontrollable</a:t>
            </a:r>
          </a:p>
          <a:p>
            <a:pPr marL="447675" indent="0">
              <a:buNone/>
            </a:pPr>
            <a:r>
              <a:rPr lang="en-US" altLang="ko-KR" sz="1800" dirty="0"/>
              <a:t>→  Use analysis of covariance</a:t>
            </a:r>
          </a:p>
          <a:p>
            <a:pPr marL="266700" indent="4763">
              <a:buNone/>
            </a:pPr>
            <a:endParaRPr lang="en-US" altLang="ko-KR" sz="500" dirty="0"/>
          </a:p>
          <a:p>
            <a:pPr marL="357188" indent="-271463">
              <a:buFont typeface="Arial" panose="020B0604020202020204" pitchFamily="34" charset="0"/>
              <a:buChar char="•"/>
            </a:pPr>
            <a:r>
              <a:rPr lang="en-US" altLang="ko-KR" sz="1800" dirty="0"/>
              <a:t>If the factor is </a:t>
            </a:r>
            <a:r>
              <a:rPr lang="en-US" altLang="ko-KR" sz="1800" b="1" dirty="0">
                <a:solidFill>
                  <a:srgbClr val="002060"/>
                </a:solidFill>
              </a:rPr>
              <a:t>unknown</a:t>
            </a:r>
            <a:r>
              <a:rPr lang="en-US" altLang="ko-KR" sz="1800" dirty="0"/>
              <a:t> and </a:t>
            </a:r>
            <a:r>
              <a:rPr lang="en-US" altLang="ko-KR" sz="1800" b="1" dirty="0">
                <a:solidFill>
                  <a:srgbClr val="002060"/>
                </a:solidFill>
              </a:rPr>
              <a:t>uncontrollable</a:t>
            </a:r>
            <a:r>
              <a:rPr lang="en-US" altLang="ko-KR" sz="1800" dirty="0"/>
              <a:t> (</a:t>
            </a:r>
            <a:r>
              <a:rPr lang="en-US" altLang="ko-KR" sz="1800" b="1" dirty="0">
                <a:solidFill>
                  <a:srgbClr val="002060"/>
                </a:solidFill>
              </a:rPr>
              <a:t>a “lurking” variable</a:t>
            </a:r>
            <a:r>
              <a:rPr lang="en-US" altLang="ko-KR" sz="1800" dirty="0"/>
              <a:t>)</a:t>
            </a:r>
          </a:p>
          <a:p>
            <a:pPr marL="447675" indent="0">
              <a:buNone/>
            </a:pPr>
            <a:r>
              <a:rPr lang="en-US" altLang="ko-KR" sz="1800" dirty="0"/>
              <a:t>→  Randomization balances out its impact across the experiment</a:t>
            </a:r>
          </a:p>
        </p:txBody>
      </p:sp>
    </p:spTree>
    <p:extLst>
      <p:ext uri="{BB962C8B-B14F-4D97-AF65-F5344CB8AC3E}">
        <p14:creationId xmlns:p14="http://schemas.microsoft.com/office/powerpoint/2010/main" val="78856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Statistical Analysis of the RCBD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 Statistical Model (</a:t>
                </a:r>
                <a:r>
                  <a:rPr lang="en-US" altLang="ko-KR" sz="1800" b="1" dirty="0"/>
                  <a:t>effects model</a:t>
                </a:r>
                <a:r>
                  <a:rPr lang="en-US" altLang="ko-KR" sz="1800" dirty="0"/>
                  <a:t>) for the RCBD:</a:t>
                </a:r>
              </a:p>
              <a:p>
                <a:pPr marL="176213" indent="0" algn="ctr">
                  <a:buNone/>
                </a:pPr>
                <a:r>
                  <a:rPr lang="en-US" altLang="ko-KR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800" dirty="0"/>
              </a:p>
              <a:p>
                <a:pPr marL="176213" indent="0" algn="ctr">
                  <a:buNone/>
                </a:pPr>
                <a:r>
                  <a:rPr lang="en-US" altLang="ko-KR" sz="18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800" dirty="0"/>
                  <a:t> is an overall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/>
                  <a:t>is the effect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n-US" altLang="ko-KR" sz="1800" dirty="0" err="1"/>
                  <a:t>th</a:t>
                </a:r>
                <a:r>
                  <a:rPr lang="en-US" altLang="ko-KR" sz="1800" dirty="0"/>
                  <a:t> treatment,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/>
                  <a:t>is the effect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n-US" altLang="ko-KR" sz="1800" dirty="0" err="1"/>
                  <a:t>th</a:t>
                </a:r>
                <a:r>
                  <a:rPr lang="en-US" altLang="ko-KR" sz="1800" dirty="0"/>
                  <a:t> block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Assumptions (for Fixed Factors):</a:t>
                </a:r>
              </a:p>
              <a:p>
                <a:pPr marL="176213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Hypothesis:</a:t>
                </a:r>
              </a:p>
              <a:p>
                <a:pPr marL="176213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 marL="176213" indent="0" algn="ctr">
                  <a:buNone/>
                </a:pPr>
                <a:r>
                  <a:rPr lang="en-US" altLang="ko-KR" sz="1800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)=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176213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≠0 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27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Analysis of Variance for a RCBD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Testing Hypotheses</a:t>
                </a:r>
              </a:p>
              <a:p>
                <a:pPr marL="176213" indent="0" algn="ctr">
                  <a:buNone/>
                </a:pPr>
                <a:r>
                  <a:rPr lang="en-US" altLang="ko-KR" sz="1800" dirty="0"/>
                  <a:t>Test Static: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𝑇𝑟𝑒𝑎𝑡𝑚𝑒𝑛𝑡𝑠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−1,(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altLang="ko-KR" sz="1800" dirty="0"/>
                  <a:t>  under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1257300" indent="3175">
                  <a:buNone/>
                  <a:tabLst>
                    <a:tab pos="990600" algn="l"/>
                    <a:tab pos="1257300" algn="l"/>
                  </a:tabLst>
                </a:pPr>
                <a:r>
                  <a:rPr lang="en-US" altLang="ko-KR" sz="1800" dirty="0"/>
                  <a:t>→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−1,(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26704F4-CBE1-4D0D-BA8F-46512EFD3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17710"/>
                  </p:ext>
                </p:extLst>
              </p:nvPr>
            </p:nvGraphicFramePr>
            <p:xfrm>
              <a:off x="558295" y="1844824"/>
              <a:ext cx="8035153" cy="21416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909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800983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29680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144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𝑇𝑟𝑒𝑎𝑡𝑚𝑒𝑛𝑡𝑠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8029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𝐵𝑙𝑜𝑐𝑘𝑠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𝐵𝑙𝑜𝑐𝑘𝑠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1733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2968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6704F4-CBE1-4D0D-BA8F-46512EFD30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17710"/>
                  </p:ext>
                </p:extLst>
              </p:nvPr>
            </p:nvGraphicFramePr>
            <p:xfrm>
              <a:off x="558295" y="1844824"/>
              <a:ext cx="8035153" cy="21416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39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8009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57008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</a:tblGrid>
                  <a:tr h="30132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1240" t="-10000" r="-1938" b="-6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2363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4459" t="-63953" r="-262838" b="-26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1628" t="-63953" r="-201550" b="-26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2840" t="-63953" r="-102335" b="-26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11240" t="-63953" r="-1938" b="-26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48877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4459" t="-176250" r="-262838" b="-1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1628" t="-176250" r="-201550" b="-1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2840" t="-176250" r="-102335" b="-18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5266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4459" t="-256977" r="-262838" b="-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1628" t="-256977" r="-201550" b="-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12840" t="-256977" r="-102335" b="-7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3013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84459" t="-614000" r="-262838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11628" t="-614000" r="-201550" b="-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7961" marR="87961" marT="43981" marB="4398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038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4.1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4 levels of Extrusion Pressure (PSI) : (8500, 8700, 8900, 9100)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6 levels of Batch of Resin : (1, 2, 3, 4, 5, 6)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Conduct a </a:t>
            </a:r>
            <a:r>
              <a:rPr lang="en-US" altLang="ko-KR" sz="1800" b="1" i="1" dirty="0">
                <a:solidFill>
                  <a:srgbClr val="002060"/>
                </a:solidFill>
              </a:rPr>
              <a:t>RCBD</a:t>
            </a:r>
            <a:r>
              <a:rPr lang="en-US" altLang="ko-KR" sz="1800" dirty="0"/>
              <a:t>, assign all </a:t>
            </a:r>
            <a:r>
              <a:rPr lang="en-US" altLang="ko-KR" sz="1800" dirty="0">
                <a:solidFill>
                  <a:srgbClr val="0070C0"/>
                </a:solidFill>
              </a:rPr>
              <a:t>4 pressures to each of the 6 batches</a:t>
            </a:r>
            <a:r>
              <a:rPr lang="en-US" altLang="ko-KR" sz="1800" dirty="0"/>
              <a:t> of resin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id="{A6A43C2B-DC06-4112-BE6F-4814716A77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642666"/>
                  </p:ext>
                </p:extLst>
              </p:nvPr>
            </p:nvGraphicFramePr>
            <p:xfrm>
              <a:off x="224373" y="2708920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362.2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..=2155.1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A43C2B-DC06-4112-BE6F-4814716A77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642666"/>
                  </p:ext>
                </p:extLst>
              </p:nvPr>
            </p:nvGraphicFramePr>
            <p:xfrm>
              <a:off x="224373" y="2708920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362.2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21212" t="-595313" r="-20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8828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/>
              <a:t>tapply</a:t>
            </a:r>
            <a:endParaRPr lang="en-US" altLang="ko-KR" sz="2400" dirty="0"/>
          </a:p>
          <a:p>
            <a:pPr marL="176213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Use when you want to see the sum of treatment and block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tapply</a:t>
            </a:r>
            <a:r>
              <a:rPr lang="en-US" altLang="ko-KR" sz="1800" dirty="0"/>
              <a:t>(x, index, sum(x))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id="{A6A43C2B-DC06-4112-BE6F-4814716A779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4373" y="2708920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362.2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..=2155.1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A43C2B-DC06-4112-BE6F-4814716A77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642666"/>
                  </p:ext>
                </p:extLst>
              </p:nvPr>
            </p:nvGraphicFramePr>
            <p:xfrm>
              <a:off x="224373" y="2708920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94.7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550.1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362.2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621212" t="-595313" r="-20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AE935DA-E21E-4E9B-9731-AEC224358523}"/>
              </a:ext>
            </a:extLst>
          </p:cNvPr>
          <p:cNvSpPr/>
          <p:nvPr/>
        </p:nvSpPr>
        <p:spPr>
          <a:xfrm>
            <a:off x="1655676" y="5011292"/>
            <a:ext cx="5832648" cy="371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Times New Roman"/>
              <a:ea typeface="굴림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C465FD-5314-4FE1-A380-F05E83CD8EBE}"/>
              </a:ext>
            </a:extLst>
          </p:cNvPr>
          <p:cNvSpPr/>
          <p:nvPr/>
        </p:nvSpPr>
        <p:spPr>
          <a:xfrm>
            <a:off x="8023955" y="3428999"/>
            <a:ext cx="580494" cy="15822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5568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176213" indent="363538">
                  <a:buNone/>
                </a:pPr>
                <a:endParaRPr lang="en-US" altLang="ko-KR" sz="2000" dirty="0"/>
              </a:p>
              <a:p>
                <a:pPr marL="176213" indent="363538">
                  <a:buNone/>
                </a:pPr>
                <a:r>
                  <a:rPr lang="en-US" altLang="ko-KR" sz="1800" dirty="0"/>
                  <a:t>→  Reject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 (note that no test for block effects)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29CF672-4EBB-44A4-B92A-55AEA8120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247767"/>
                  </p:ext>
                </p:extLst>
              </p:nvPr>
            </p:nvGraphicFramePr>
            <p:xfrm>
              <a:off x="395536" y="1268760"/>
              <a:ext cx="8352927" cy="2911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 (extrusion pressure)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178.17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59.39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Blocks (batches)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192.25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38.45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109.89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480.31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9CF672-4EBB-44A4-B92A-55AEA81208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247767"/>
                  </p:ext>
                </p:extLst>
              </p:nvPr>
            </p:nvGraphicFramePr>
            <p:xfrm>
              <a:off x="395536" y="1268760"/>
              <a:ext cx="8352927" cy="29116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2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24813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04411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80290674"/>
                        </a:ext>
                      </a:extLst>
                    </a:gridCol>
                  </a:tblGrid>
                  <a:tr h="645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598256" t="-4717" r="-101744" b="-3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 (extrusion pressure)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178.17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59.39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8.11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0.0019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Blocks (batches)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192.25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38.45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109.89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7.33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5666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480.31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690211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1460</Words>
  <Application>Microsoft Office PowerPoint</Application>
  <PresentationFormat>화면 슬라이드 쇼(4:3)</PresentationFormat>
  <Paragraphs>493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The Randomized Complete Block Design (RCBD)</vt:lpstr>
      <vt:lpstr>The Randomized Complete Block Design (RCBD)</vt:lpstr>
      <vt:lpstr>The Randomized Complete Block Design (RCBD)</vt:lpstr>
      <vt:lpstr>The Randomized Complete Block Design (RCBD)</vt:lpstr>
      <vt:lpstr>The Randomized Complete Block Design (RCBD)</vt:lpstr>
      <vt:lpstr>The Randomized Complete Block Design (RCBD)</vt:lpstr>
      <vt:lpstr>The Randomized Complete Block Design (RCBD)</vt:lpstr>
      <vt:lpstr>The Randomized Complete Block Design (RCBD)</vt:lpstr>
      <vt:lpstr>The Latin Square Design</vt:lpstr>
      <vt:lpstr>The Latin Square Design</vt:lpstr>
      <vt:lpstr>The Latin Square Design</vt:lpstr>
      <vt:lpstr>The Latin Square Design</vt:lpstr>
      <vt:lpstr>Excerise</vt:lpstr>
      <vt:lpstr>Excerise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1311</cp:revision>
  <dcterms:created xsi:type="dcterms:W3CDTF">2007-03-18T16:50:37Z</dcterms:created>
  <dcterms:modified xsi:type="dcterms:W3CDTF">2022-04-01T01:12:47Z</dcterms:modified>
  <cp:version>1000.0000.01</cp:version>
</cp:coreProperties>
</file>