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16" r:id="rId1"/>
  </p:sldMasterIdLst>
  <p:notesMasterIdLst>
    <p:notesMasterId r:id="rId24"/>
  </p:notesMasterIdLst>
  <p:sldIdLst>
    <p:sldId id="281" r:id="rId2"/>
    <p:sldId id="288" r:id="rId3"/>
    <p:sldId id="320" r:id="rId4"/>
    <p:sldId id="321" r:id="rId5"/>
    <p:sldId id="323" r:id="rId6"/>
    <p:sldId id="329" r:id="rId7"/>
    <p:sldId id="328" r:id="rId8"/>
    <p:sldId id="330" r:id="rId9"/>
    <p:sldId id="331" r:id="rId10"/>
    <p:sldId id="256" r:id="rId11"/>
    <p:sldId id="332" r:id="rId12"/>
    <p:sldId id="333" r:id="rId13"/>
    <p:sldId id="334" r:id="rId14"/>
    <p:sldId id="337" r:id="rId15"/>
    <p:sldId id="311" r:id="rId16"/>
    <p:sldId id="338" r:id="rId17"/>
    <p:sldId id="339" r:id="rId18"/>
    <p:sldId id="340" r:id="rId19"/>
    <p:sldId id="341" r:id="rId20"/>
    <p:sldId id="342" r:id="rId21"/>
    <p:sldId id="343" r:id="rId22"/>
    <p:sldId id="344" r:id="rId23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orient="horz" pos="3474">
          <p15:clr>
            <a:srgbClr val="A4A3A4"/>
          </p15:clr>
        </p15:guide>
        <p15:guide id="3" pos="2880">
          <p15:clr>
            <a:srgbClr val="A4A3A4"/>
          </p15:clr>
        </p15:guide>
        <p15:guide id="4" pos="9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인송" initials="장" lastIdx="1" clrIdx="0">
    <p:extLst>
      <p:ext uri="{19B8F6BF-5375-455C-9EA6-DF929625EA0E}">
        <p15:presenceInfo xmlns:p15="http://schemas.microsoft.com/office/powerpoint/2012/main" userId="S::22201422@office.inha.ac.kr::e35d82a9-8847-4009-b5d1-f41909421b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79F"/>
    <a:srgbClr val="333399"/>
    <a:srgbClr val="0000FF"/>
    <a:srgbClr val="83C93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6353" autoAdjust="0"/>
  </p:normalViewPr>
  <p:slideViewPr>
    <p:cSldViewPr>
      <p:cViewPr varScale="1">
        <p:scale>
          <a:sx n="110" d="100"/>
          <a:sy n="110" d="100"/>
        </p:scale>
        <p:origin x="1638" y="102"/>
      </p:cViewPr>
      <p:guideLst>
        <p:guide orient="horz" pos="2158"/>
        <p:guide orient="horz" pos="3474"/>
        <p:guide pos="2880"/>
        <p:guide pos="9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7T12:13:36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4709"/>
          </a:xfrm>
          <a:prstGeom prst="rect">
            <a:avLst/>
          </a:prstGeom>
        </p:spPr>
        <p:txBody>
          <a:bodyPr vert="horz" lIns="87947" tIns="43973" rIns="87947" bIns="43973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294" y="0"/>
            <a:ext cx="2945862" cy="494709"/>
          </a:xfrm>
          <a:prstGeom prst="rect">
            <a:avLst/>
          </a:prstGeom>
        </p:spPr>
        <p:txBody>
          <a:bodyPr vert="horz" lIns="87947" tIns="43973" rIns="87947" bIns="43973"/>
          <a:lstStyle>
            <a:lvl1pPr algn="r">
              <a:defRPr sz="1200"/>
            </a:lvl1pPr>
          </a:lstStyle>
          <a:p>
            <a:pPr>
              <a:defRPr/>
            </a:pPr>
            <a:fld id="{F83E2523-7548-4665-B365-C22BA509CF49}" type="datetime1">
              <a:rPr lang="en-US"/>
              <a:pPr>
                <a:defRPr/>
              </a:pPr>
              <a:t>4/7/2022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47" tIns="43973" rIns="87947" bIns="43973" anchor="ctr"/>
          <a:lstStyle/>
          <a:p>
            <a:pPr lvl="0">
              <a:defRPr/>
            </a:pP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64" y="4752568"/>
            <a:ext cx="5438748" cy="3887210"/>
          </a:xfrm>
          <a:prstGeom prst="rect">
            <a:avLst/>
          </a:prstGeom>
        </p:spPr>
        <p:txBody>
          <a:bodyPr vert="horz" lIns="87947" tIns="43973" rIns="87947" bIns="43973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9542"/>
            <a:ext cx="2945862" cy="494709"/>
          </a:xfrm>
          <a:prstGeom prst="rect">
            <a:avLst/>
          </a:prstGeom>
        </p:spPr>
        <p:txBody>
          <a:bodyPr vert="horz" lIns="87947" tIns="43973" rIns="87947" bIns="43973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294" y="9379542"/>
            <a:ext cx="2945862" cy="494709"/>
          </a:xfrm>
          <a:prstGeom prst="rect">
            <a:avLst/>
          </a:prstGeom>
        </p:spPr>
        <p:txBody>
          <a:bodyPr vert="horz" wrap="square" lIns="87947" tIns="43973" rIns="87947" bIns="43973" anchor="b" anchorCtr="0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4872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 smtClean="0"/>
              <a:pPr lvl="0"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9554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0346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9130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2963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3880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1477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6707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381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2285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6684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508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51466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0825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614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1507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6174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7182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3609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4191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885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" y="6275412"/>
            <a:ext cx="2513062" cy="628266"/>
          </a:xfrm>
          <a:prstGeom prst="rect">
            <a:avLst/>
          </a:prstGeom>
        </p:spPr>
      </p:pic>
      <p:sp>
        <p:nvSpPr>
          <p:cNvPr id="5" name="직사각형 9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7" name="직사각형 17"/>
          <p:cNvSpPr/>
          <p:nvPr userDrawn="1"/>
        </p:nvSpPr>
        <p:spPr>
          <a:xfrm>
            <a:off x="0" y="6237312"/>
            <a:ext cx="9144000" cy="80408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5329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805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7089" y="836612"/>
            <a:ext cx="2183383" cy="5256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2964" y="836612"/>
            <a:ext cx="6181725" cy="525668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785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16632"/>
            <a:ext cx="9001571" cy="417512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764704"/>
            <a:ext cx="9108504" cy="5122863"/>
          </a:xfrm>
        </p:spPr>
        <p:txBody>
          <a:bodyPr/>
          <a:lstStyle>
            <a:lvl1pPr>
              <a:lnSpc>
                <a:spcPct val="122000"/>
              </a:lnSpc>
              <a:defRPr sz="2600">
                <a:latin typeface="+mj-lt"/>
                <a:ea typeface="+mn-ea"/>
              </a:defRPr>
            </a:lvl1pPr>
            <a:lvl2pPr>
              <a:lnSpc>
                <a:spcPct val="122000"/>
              </a:lnSpc>
              <a:defRPr sz="2400">
                <a:latin typeface="+mj-lt"/>
                <a:ea typeface="+mn-ea"/>
              </a:defRPr>
            </a:lvl2pPr>
            <a:lvl3pPr marL="1257300" indent="-342900">
              <a:lnSpc>
                <a:spcPct val="122000"/>
              </a:lnSpc>
              <a:buFont typeface="굴림" panose="020B0600000101010101" pitchFamily="50" charset="-127"/>
              <a:buChar char="＞"/>
              <a:defRPr sz="2000"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>
              <a:lnSpc>
                <a:spcPct val="122000"/>
              </a:lnSpc>
              <a:defRPr sz="1800">
                <a:latin typeface="+mj-lt"/>
                <a:ea typeface="+mn-ea"/>
              </a:defRPr>
            </a:lvl4pPr>
            <a:lvl5pPr>
              <a:lnSpc>
                <a:spcPct val="122000"/>
              </a:lnSpc>
              <a:defRPr>
                <a:latin typeface="+mj-lt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756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9675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7647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67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856" y="898425"/>
            <a:ext cx="4038600" cy="5122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56" y="898425"/>
            <a:ext cx="4038600" cy="5122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691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886700" cy="9259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09155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60" y="2433067"/>
            <a:ext cx="386873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0472" y="1609155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472" y="2433067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51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52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97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92696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692697"/>
            <a:ext cx="4629150" cy="540385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92896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50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92696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692697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92896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05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24"/>
          <p:cNvSpPr txBox="1">
            <a:spLocks noChangeArrowheads="1"/>
          </p:cNvSpPr>
          <p:nvPr userDrawn="1"/>
        </p:nvSpPr>
        <p:spPr bwMode="auto">
          <a:xfrm>
            <a:off x="8172400" y="6397625"/>
            <a:ext cx="9361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1" dirty="0">
                <a:solidFill>
                  <a:srgbClr val="4D81BF"/>
                </a:solidFill>
                <a:ea typeface="-윤고딕110" pitchFamily="18" charset="-127"/>
              </a:rPr>
              <a:t>   </a:t>
            </a:r>
            <a:fld id="{BE79C5EC-97B1-41D0-8B74-1124ED93C52C}" type="slidenum">
              <a:rPr lang="en-US" altLang="ko-KR" sz="1800" b="1" smtClean="0">
                <a:solidFill>
                  <a:srgbClr val="4D81BF"/>
                </a:solidFill>
                <a:ea typeface="-윤고딕110" pitchFamily="18" charset="-127"/>
              </a:rPr>
              <a:pPr eaLnBrk="1" latinLnBrk="1" hangingPunct="1"/>
              <a:t>‹#›</a:t>
            </a:fld>
            <a:r>
              <a:rPr lang="en-US" altLang="ko-KR" sz="1800" b="0" dirty="0">
                <a:solidFill>
                  <a:srgbClr val="4D81BF"/>
                </a:solidFill>
                <a:ea typeface="-윤고딕110" pitchFamily="18" charset="-127"/>
              </a:rPr>
              <a:t> </a:t>
            </a:r>
          </a:p>
        </p:txBody>
      </p:sp>
      <p:sp>
        <p:nvSpPr>
          <p:cNvPr id="1031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96" y="588435"/>
            <a:ext cx="9001000" cy="544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 Box 24"/>
          <p:cNvSpPr txBox="1">
            <a:spLocks noChangeArrowheads="1"/>
          </p:cNvSpPr>
          <p:nvPr userDrawn="1"/>
        </p:nvSpPr>
        <p:spPr bwMode="auto">
          <a:xfrm>
            <a:off x="5364088" y="6397625"/>
            <a:ext cx="35289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0" dirty="0">
                <a:solidFill>
                  <a:srgbClr val="4D81BF"/>
                </a:solidFill>
                <a:ea typeface="-윤고딕110" pitchFamily="18" charset="-127"/>
              </a:rPr>
              <a:t>   </a:t>
            </a:r>
            <a:r>
              <a:rPr lang="en-US" altLang="ko-KR" sz="1800" b="0" baseline="0" dirty="0">
                <a:solidFill>
                  <a:srgbClr val="4D81BF"/>
                </a:solidFill>
                <a:ea typeface="-윤고딕110" pitchFamily="18" charset="-127"/>
              </a:rPr>
              <a:t>  Title</a:t>
            </a:r>
            <a:r>
              <a:rPr lang="en-US" altLang="ko-KR" sz="1600" b="0" dirty="0">
                <a:solidFill>
                  <a:srgbClr val="4D81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b="0" dirty="0">
              <a:solidFill>
                <a:srgbClr val="4D81BF"/>
              </a:solidFill>
              <a:ea typeface="-윤고딕110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" y="6275412"/>
            <a:ext cx="2513062" cy="628266"/>
          </a:xfrm>
          <a:prstGeom prst="rect">
            <a:avLst/>
          </a:prstGeom>
        </p:spPr>
      </p:pic>
      <p:sp>
        <p:nvSpPr>
          <p:cNvPr id="9" name="직사각형 9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1030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43447" y="108681"/>
            <a:ext cx="8921041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17"/>
          <p:cNvSpPr/>
          <p:nvPr userDrawn="1"/>
        </p:nvSpPr>
        <p:spPr>
          <a:xfrm>
            <a:off x="0" y="6237312"/>
            <a:ext cx="9144000" cy="80408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Font typeface="굴림" panose="020B0600000101010101" pitchFamily="50" charset="-127"/>
        <a:buChar char="＞"/>
        <a:defRPr kumimoji="1" sz="2000" b="1" kern="1200">
          <a:solidFill>
            <a:srgbClr val="7999FF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573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>
          <a:xfrm>
            <a:off x="323528" y="2204864"/>
            <a:ext cx="8568952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/>
              <a:buChar char="＞"/>
              <a:defRPr kumimoji="1" sz="2000" b="1">
                <a:solidFill>
                  <a:srgbClr val="6591C7"/>
                </a:solidFill>
                <a:latin typeface="Courier New"/>
                <a:ea typeface="굴림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40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4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 err="1">
                <a:solidFill>
                  <a:srgbClr val="6591C7"/>
                </a:solidFill>
                <a:ea typeface="-윤고딕120"/>
                <a:cs typeface="Arial Unicode MS"/>
              </a:rPr>
              <a:t>Suhwan</a:t>
            </a: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 Kim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2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Department of Statistics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Inha University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2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>
                <a:solidFill>
                  <a:srgbClr val="6591C7"/>
                </a:solidFill>
                <a:ea typeface="-윤고딕120"/>
                <a:cs typeface="Arial Unicode MS"/>
              </a:rPr>
              <a:t>April 7, 2022</a:t>
            </a:r>
            <a:endParaRPr lang="en-US" altLang="ko-KR" sz="2000" b="1" dirty="0">
              <a:solidFill>
                <a:srgbClr val="6591C7"/>
              </a:solidFill>
              <a:ea typeface="-윤고딕120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52563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>
          <a:xfrm>
            <a:off x="323528" y="2924944"/>
            <a:ext cx="856895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/>
              <a:buChar char="＞"/>
              <a:defRPr kumimoji="1" sz="2000" b="1">
                <a:solidFill>
                  <a:srgbClr val="6591C7"/>
                </a:solidFill>
                <a:latin typeface="Courier New"/>
                <a:ea typeface="굴림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b="1" dirty="0">
                <a:solidFill>
                  <a:srgbClr val="6591C7"/>
                </a:solidFill>
                <a:ea typeface="-윤고딕120"/>
                <a:cs typeface="Arial Unicode MS"/>
              </a:rPr>
              <a:t>Chapter 5. Factorial Experiments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Definitions and Principles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Some Basic Definitions</a:t>
            </a:r>
          </a:p>
          <a:p>
            <a:pPr marL="176213" indent="0">
              <a:buNone/>
            </a:pPr>
            <a:endParaRPr lang="en-US" altLang="ko-KR" sz="500" dirty="0"/>
          </a:p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Factorial Designs</a:t>
            </a:r>
          </a:p>
          <a:p>
            <a:pPr marL="361950" indent="0">
              <a:buNone/>
            </a:pPr>
            <a:r>
              <a:rPr lang="en-US" altLang="ko-KR" sz="1800" dirty="0"/>
              <a:t>: Most efficient in studying the effects of two or more factors</a:t>
            </a:r>
          </a:p>
          <a:p>
            <a:pPr marL="176213" indent="93663">
              <a:buNone/>
            </a:pPr>
            <a:endParaRPr lang="en-US" altLang="ko-KR" sz="800" dirty="0"/>
          </a:p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Definition of a factor (main) effect</a:t>
            </a:r>
          </a:p>
          <a:p>
            <a:pPr marL="361950" indent="0">
              <a:buNone/>
            </a:pPr>
            <a:r>
              <a:rPr lang="en-US" altLang="ko-KR" sz="1800" dirty="0"/>
              <a:t>: The </a:t>
            </a:r>
            <a:r>
              <a:rPr lang="en-US" altLang="ko-KR" sz="1800" b="1" dirty="0">
                <a:solidFill>
                  <a:srgbClr val="FF0000"/>
                </a:solidFill>
              </a:rPr>
              <a:t>change in the mean</a:t>
            </a:r>
            <a:r>
              <a:rPr lang="en-US" altLang="ko-KR" sz="1800" dirty="0"/>
              <a:t> response when the factor is changed from low to high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001EBB-645C-445D-9EC5-4901114B2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08" y="3550129"/>
            <a:ext cx="7663383" cy="24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7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Definitions and Principles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Main Effect</a:t>
                </a:r>
              </a:p>
              <a:p>
                <a:pPr marL="176213" indent="93663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40+52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20+30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=21</m:t>
                      </m:r>
                    </m:oMath>
                  </m:oMathPara>
                </a14:m>
                <a:endParaRPr lang="en-US" altLang="ko-KR" sz="1800" b="0" dirty="0"/>
              </a:p>
              <a:p>
                <a:pPr marL="176213" indent="93663">
                  <a:buNone/>
                </a:pPr>
                <a:endParaRPr lang="en-US" altLang="ko-KR" sz="1800" b="0" dirty="0"/>
              </a:p>
              <a:p>
                <a:pPr marL="176213" indent="93663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en-US" altLang="ko-KR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52</m:t>
                          </m:r>
                        </m:num>
                        <m:den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20+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1800" dirty="0"/>
              </a:p>
              <a:p>
                <a:pPr marL="176213" indent="93663">
                  <a:buNone/>
                </a:pPr>
                <a:endParaRPr lang="en-US" altLang="ko-KR" sz="1800" dirty="0"/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Interaction Effect</a:t>
                </a:r>
              </a:p>
              <a:p>
                <a:pPr marL="447675" indent="-85725">
                  <a:buNone/>
                  <a:tabLst>
                    <a:tab pos="361950" algn="l"/>
                  </a:tabLst>
                </a:pPr>
                <a:r>
                  <a:rPr lang="en-US" altLang="ko-KR" sz="1800" dirty="0"/>
                  <a:t>: </a:t>
                </a:r>
                <a:r>
                  <a:rPr lang="en-US" altLang="ko-KR" sz="1800" b="1" dirty="0">
                    <a:solidFill>
                      <a:srgbClr val="C00000"/>
                    </a:solidFill>
                  </a:rPr>
                  <a:t>Difference in mean response</a:t>
                </a:r>
                <a:r>
                  <a:rPr lang="en-US" altLang="ko-KR" sz="1800" dirty="0"/>
                  <a:t> between the levels of one factor is not the same at  all levels of the other factors</a:t>
                </a:r>
              </a:p>
              <a:p>
                <a:pPr marL="266700" indent="0">
                  <a:buNone/>
                </a:pPr>
                <a:endParaRPr lang="en-US" altLang="ko-KR" sz="1800" dirty="0"/>
              </a:p>
              <a:p>
                <a:pPr marL="17621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52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+20</m:t>
                          </m:r>
                        </m:num>
                        <m:den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+40</m:t>
                          </m:r>
                        </m:num>
                        <m:den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1800" dirty="0"/>
              </a:p>
              <a:p>
                <a:pPr marL="176213" indent="0"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 rotWithShape="0">
                <a:blip r:embed="rId4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75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Two-Factor Factorial Design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Example 5.1: The Battery Life Experiment</a:t>
                </a:r>
              </a:p>
              <a:p>
                <a:pPr marL="176213" indent="0">
                  <a:buNone/>
                </a:pPr>
                <a:endParaRPr lang="en-US" altLang="ko-KR" sz="500" dirty="0"/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dirty="0"/>
                  <a:t> Material type;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dirty="0"/>
                  <a:t> Temperature (note: A is a </a:t>
                </a:r>
                <a:r>
                  <a:rPr lang="en-US" altLang="ko-KR" sz="1800" b="1" dirty="0"/>
                  <a:t>qualitative</a:t>
                </a:r>
                <a:r>
                  <a:rPr lang="en-US" altLang="ko-KR" sz="1800" dirty="0"/>
                  <a:t> variable)</a:t>
                </a:r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/>
                  <a:t>-factorial design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 rotWithShape="0">
                <a:blip r:embed="rId4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1C1FE51E-F404-45CA-B270-F0C2894BCC3B}"/>
              </a:ext>
            </a:extLst>
          </p:cNvPr>
          <p:cNvGraphicFramePr>
            <a:graphicFrameLocks noGrp="1"/>
          </p:cNvGraphicFramePr>
          <p:nvPr/>
        </p:nvGraphicFramePr>
        <p:xfrm>
          <a:off x="352744" y="2420888"/>
          <a:ext cx="8438511" cy="309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825">
                  <a:extLst>
                    <a:ext uri="{9D8B030D-6E8A-4147-A177-3AD203B41FA5}">
                      <a16:colId xmlns:a16="http://schemas.microsoft.com/office/drawing/2014/main" val="3555922088"/>
                    </a:ext>
                  </a:extLst>
                </a:gridCol>
                <a:gridCol w="1217281">
                  <a:extLst>
                    <a:ext uri="{9D8B030D-6E8A-4147-A177-3AD203B41FA5}">
                      <a16:colId xmlns:a16="http://schemas.microsoft.com/office/drawing/2014/main" val="3639956388"/>
                    </a:ext>
                  </a:extLst>
                </a:gridCol>
                <a:gridCol w="1217281">
                  <a:extLst>
                    <a:ext uri="{9D8B030D-6E8A-4147-A177-3AD203B41FA5}">
                      <a16:colId xmlns:a16="http://schemas.microsoft.com/office/drawing/2014/main" val="3810421191"/>
                    </a:ext>
                  </a:extLst>
                </a:gridCol>
                <a:gridCol w="1217281">
                  <a:extLst>
                    <a:ext uri="{9D8B030D-6E8A-4147-A177-3AD203B41FA5}">
                      <a16:colId xmlns:a16="http://schemas.microsoft.com/office/drawing/2014/main" val="2262970758"/>
                    </a:ext>
                  </a:extLst>
                </a:gridCol>
                <a:gridCol w="1217281">
                  <a:extLst>
                    <a:ext uri="{9D8B030D-6E8A-4147-A177-3AD203B41FA5}">
                      <a16:colId xmlns:a16="http://schemas.microsoft.com/office/drawing/2014/main" val="3685779044"/>
                    </a:ext>
                  </a:extLst>
                </a:gridCol>
                <a:gridCol w="1217281">
                  <a:extLst>
                    <a:ext uri="{9D8B030D-6E8A-4147-A177-3AD203B41FA5}">
                      <a16:colId xmlns:a16="http://schemas.microsoft.com/office/drawing/2014/main" val="1276285142"/>
                    </a:ext>
                  </a:extLst>
                </a:gridCol>
                <a:gridCol w="1217281">
                  <a:extLst>
                    <a:ext uri="{9D8B030D-6E8A-4147-A177-3AD203B41FA5}">
                      <a16:colId xmlns:a16="http://schemas.microsoft.com/office/drawing/2014/main" val="2028285435"/>
                    </a:ext>
                  </a:extLst>
                </a:gridCol>
              </a:tblGrid>
              <a:tr h="38643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Material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Temperature (⁰F)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0498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325697"/>
                  </a:ext>
                </a:extLst>
              </a:tr>
              <a:tr h="3864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510266"/>
                  </a:ext>
                </a:extLst>
              </a:tr>
              <a:tr h="386430"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479127"/>
                  </a:ext>
                </a:extLst>
              </a:tr>
              <a:tr h="3864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188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136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122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98330"/>
                  </a:ext>
                </a:extLst>
              </a:tr>
              <a:tr h="386430"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159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115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579130"/>
                  </a:ext>
                </a:extLst>
              </a:tr>
              <a:tr h="3864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 3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138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174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628411"/>
                  </a:ext>
                </a:extLst>
              </a:tr>
              <a:tr h="386430"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168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139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82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97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592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Two-Factor Factorial Design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The General Two-Factor Factorial Experiment</a:t>
                </a:r>
              </a:p>
              <a:p>
                <a:pPr marL="176213" indent="0">
                  <a:buNone/>
                </a:pPr>
                <a:endParaRPr lang="en-US" altLang="ko-KR" sz="500" dirty="0"/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General Arrangement for a Two-Factor Factorial Design</a:t>
                </a:r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176213" indent="0">
                  <a:buNone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600" dirty="0"/>
              </a:p>
              <a:p>
                <a:pPr marL="0" lvl="0" indent="72390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lang="en-US" altLang="ko-KR" sz="1800" dirty="0"/>
              </a:p>
              <a:p>
                <a:pPr marL="0" lvl="0" indent="72390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altLang="ko-KR" sz="1800" dirty="0"/>
                  <a:t>→ 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ko-KR" sz="1800" dirty="0"/>
                  <a:t> levels of factor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1800" dirty="0"/>
                  <a:t>;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ko-KR" sz="1800" dirty="0"/>
                  <a:t> levels of factor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1800" dirty="0"/>
                  <a:t>;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sz="1800" dirty="0"/>
                  <a:t> replicates</a:t>
                </a:r>
              </a:p>
              <a:p>
                <a:pPr marL="0" lvl="0" indent="1079500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altLang="ko-KR" sz="1800" dirty="0"/>
                  <a:t>Note: This is a </a:t>
                </a:r>
                <a:r>
                  <a:rPr lang="en-US" altLang="ko-KR" sz="1800" b="1" dirty="0">
                    <a:solidFill>
                      <a:srgbClr val="002060"/>
                    </a:solidFill>
                  </a:rPr>
                  <a:t>completely randomized design</a:t>
                </a:r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176213" indent="0"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 rotWithShape="0">
                <a:blip r:embed="rId4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3">
                <a:extLst>
                  <a:ext uri="{FF2B5EF4-FFF2-40B4-BE49-F238E27FC236}">
                    <a16:creationId xmlns:a16="http://schemas.microsoft.com/office/drawing/2014/main" id="{8A93958D-ED19-423C-86ED-A6681EAE8C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71600" y="1715666"/>
              <a:ext cx="6987943" cy="32003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4000">
                      <a:extLst>
                        <a:ext uri="{9D8B030D-6E8A-4147-A177-3AD203B41FA5}">
                          <a16:colId xmlns:a16="http://schemas.microsoft.com/office/drawing/2014/main" val="3905120759"/>
                        </a:ext>
                      </a:extLst>
                    </a:gridCol>
                    <a:gridCol w="484511">
                      <a:extLst>
                        <a:ext uri="{9D8B030D-6E8A-4147-A177-3AD203B41FA5}">
                          <a16:colId xmlns:a16="http://schemas.microsoft.com/office/drawing/2014/main" val="1991833296"/>
                        </a:ext>
                      </a:extLst>
                    </a:gridCol>
                    <a:gridCol w="1364858">
                      <a:extLst>
                        <a:ext uri="{9D8B030D-6E8A-4147-A177-3AD203B41FA5}">
                          <a16:colId xmlns:a16="http://schemas.microsoft.com/office/drawing/2014/main" val="1778625644"/>
                        </a:ext>
                      </a:extLst>
                    </a:gridCol>
                    <a:gridCol w="1364858">
                      <a:extLst>
                        <a:ext uri="{9D8B030D-6E8A-4147-A177-3AD203B41FA5}">
                          <a16:colId xmlns:a16="http://schemas.microsoft.com/office/drawing/2014/main" val="2896375796"/>
                        </a:ext>
                      </a:extLst>
                    </a:gridCol>
                    <a:gridCol w="1364858">
                      <a:extLst>
                        <a:ext uri="{9D8B030D-6E8A-4147-A177-3AD203B41FA5}">
                          <a16:colId xmlns:a16="http://schemas.microsoft.com/office/drawing/2014/main" val="1640662797"/>
                        </a:ext>
                      </a:extLst>
                    </a:gridCol>
                    <a:gridCol w="1364858">
                      <a:extLst>
                        <a:ext uri="{9D8B030D-6E8A-4147-A177-3AD203B41FA5}">
                          <a16:colId xmlns:a16="http://schemas.microsoft.com/office/drawing/2014/main" val="95773330"/>
                        </a:ext>
                      </a:extLst>
                    </a:gridCol>
                  </a:tblGrid>
                  <a:tr h="324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Factor B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844573"/>
                      </a:ext>
                    </a:extLst>
                  </a:tr>
                  <a:tr h="35497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0057988"/>
                      </a:ext>
                    </a:extLst>
                  </a:tr>
                  <a:tr h="621200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Factor A</a:t>
                          </a:r>
                          <a:endParaRPr lang="ko-KR" altLang="en-US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altLang="ko-KR" b="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altLang="ko-KR" b="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altLang="ko-KR" b="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3222278"/>
                      </a:ext>
                    </a:extLst>
                  </a:tr>
                  <a:tr h="62120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altLang="ko-KR" b="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altLang="ko-KR" b="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altLang="ko-KR" b="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8144224"/>
                      </a:ext>
                    </a:extLst>
                  </a:tr>
                  <a:tr h="54863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6566539"/>
                      </a:ext>
                    </a:extLst>
                  </a:tr>
                  <a:tr h="62120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altLang="ko-KR" b="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altLang="ko-KR" b="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altLang="ko-KR" b="0" dirty="0"/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⋯,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𝑎𝑏𝑛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5765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A93958D-ED19-423C-86ED-A6681EAE8C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3248667"/>
                  </p:ext>
                </p:extLst>
              </p:nvPr>
            </p:nvGraphicFramePr>
            <p:xfrm>
              <a:off x="971600" y="1715666"/>
              <a:ext cx="6987943" cy="32003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4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905120759"/>
                        </a:ext>
                      </a:extLst>
                    </a:gridCol>
                    <a:gridCol w="48451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991833296"/>
                        </a:ext>
                      </a:extLst>
                    </a:gridCol>
                    <a:gridCol w="136485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778625644"/>
                        </a:ext>
                      </a:extLst>
                    </a:gridCol>
                    <a:gridCol w="136485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96375796"/>
                        </a:ext>
                      </a:extLst>
                    </a:gridCol>
                    <a:gridCol w="136485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640662797"/>
                        </a:ext>
                      </a:extLst>
                    </a:gridCol>
                    <a:gridCol w="136485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577333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Factor B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8445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12500" t="-108333" r="-101786" b="-68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412500" t="-108333" r="-1786" b="-68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490057988"/>
                      </a:ext>
                    </a:extLst>
                  </a:tr>
                  <a:tr h="640080">
                    <a:tc row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/>
                            <a:t>Factor A</a:t>
                          </a:r>
                          <a:endParaRPr lang="ko-KR" altLang="en-US" b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12500" t="-119048" r="-301786" b="-29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12500" t="-119048" r="-201786" b="-29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412500" t="-119048" r="-1786" b="-29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54322227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12500" t="-216981" r="-301786" b="-188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12500" t="-216981" r="-201786" b="-188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412500" t="-216981" r="-1786" b="-188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58144224"/>
                      </a:ext>
                    </a:extLst>
                  </a:tr>
                  <a:tr h="548639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5"/>
                          <a:stretch>
                            <a:fillRect l="-215000" t="-373333" r="-1125000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826566539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0">
                          <a:blip r:embed="rId5"/>
                          <a:stretch>
                            <a:fillRect l="-215000" t="-405714" r="-1125000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12500" t="-405714" r="-301786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12500" t="-405714" r="-201786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412500" t="-405714" r="-1786" b="-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857659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60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Two-Factor Factorial Design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895672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1950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Statistical (Effect) Model</a:t>
                </a:r>
              </a:p>
              <a:p>
                <a:pPr marL="361950" indent="-266700" algn="ctr">
                  <a:buNone/>
                </a:pPr>
                <a:r>
                  <a:rPr lang="en-US" altLang="ko-KR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𝜏𝛽</m:t>
                            </m:r>
                          </m:e>
                        </m:d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=1,2,…,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=1,2,…,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=1,2,…,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1800" dirty="0"/>
              </a:p>
              <a:p>
                <a:pPr marL="361950" indent="-266700">
                  <a:buNone/>
                </a:pPr>
                <a:endParaRPr lang="en-US" altLang="ko-KR" sz="10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36195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rgbClr val="29679F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ko-KR" sz="1800" dirty="0"/>
                  <a:t> is the overall mean effect,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rgbClr val="29679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solidFill>
                              <a:srgbClr val="29679F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ko-KR" sz="1800" b="1" i="1">
                            <a:solidFill>
                              <a:srgbClr val="29679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1800" b="1" dirty="0">
                    <a:solidFill>
                      <a:srgbClr val="29679F"/>
                    </a:solidFill>
                  </a:rPr>
                  <a:t> </a:t>
                </a:r>
                <a:r>
                  <a:rPr lang="en-US" altLang="ko-KR" sz="1800" dirty="0"/>
                  <a:t>is the effect of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00" dirty="0"/>
                  <a:t>-</a:t>
                </a:r>
                <a:r>
                  <a:rPr lang="en-US" altLang="ko-KR" sz="1800" dirty="0" err="1"/>
                  <a:t>th</a:t>
                </a:r>
                <a:r>
                  <a:rPr lang="en-US" altLang="ko-KR" sz="1800" dirty="0"/>
                  <a:t> level of the row factor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rgbClr val="29679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rgbClr val="29679F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rgbClr val="29679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1800" dirty="0"/>
                  <a:t>is the effect of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800" dirty="0"/>
                  <a:t>-</a:t>
                </a:r>
                <a:r>
                  <a:rPr lang="en-US" altLang="ko-KR" sz="1800" dirty="0" err="1"/>
                  <a:t>th</a:t>
                </a:r>
                <a:r>
                  <a:rPr lang="en-US" altLang="ko-KR" sz="1800" dirty="0"/>
                  <a:t> level of the column factor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rgbClr val="29679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sz="1800" b="1" i="1">
                                <a:solidFill>
                                  <a:srgbClr val="29679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1" i="1">
                                <a:solidFill>
                                  <a:srgbClr val="29679F"/>
                                </a:solidFill>
                                <a:latin typeface="Cambria Math" panose="02040503050406030204" pitchFamily="18" charset="0"/>
                              </a:rPr>
                              <m:t>𝝉𝜷</m:t>
                            </m:r>
                          </m:e>
                        </m:d>
                      </m:e>
                      <m:sub>
                        <m:r>
                          <a:rPr lang="en-US" altLang="ko-KR" sz="1800" b="1" i="1">
                            <a:solidFill>
                              <a:srgbClr val="29679F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ko-KR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1800" dirty="0"/>
                  <a:t>is the effect of interaction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800" dirty="0"/>
                  <a:t>,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rgbClr val="29679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rgbClr val="29679F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rgbClr val="29679F"/>
                            </a:solidFill>
                            <a:latin typeface="Cambria Math" panose="02040503050406030204" pitchFamily="18" charset="0"/>
                          </a:rPr>
                          <m:t>𝒊𝒋𝒌</m:t>
                        </m:r>
                      </m:sub>
                    </m:sSub>
                  </m:oMath>
                </a14:m>
                <a:r>
                  <a:rPr lang="en-US" altLang="ko-KR" sz="1800" dirty="0"/>
                  <a:t> is a random component.</a:t>
                </a:r>
              </a:p>
              <a:p>
                <a:pPr marL="361950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361950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Assumptions (when both factors are fixed):</a:t>
                </a:r>
              </a:p>
              <a:p>
                <a:pPr marL="176213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800" dirty="0"/>
                  <a:t>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800" dirty="0"/>
                  <a:t>,  and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𝜏𝛽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8956722" cy="5544616"/>
              </a:xfrm>
              <a:prstGeom prst="rect">
                <a:avLst/>
              </a:prstGeom>
              <a:blipFill rotWithShape="0">
                <a:blip r:embed="rId4"/>
                <a:stretch>
                  <a:fillRect t="-110" r="-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27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Two-Factor Factorial Design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Hypotheses</a:t>
                </a:r>
              </a:p>
              <a:p>
                <a:pPr marL="361950" indent="0">
                  <a:buNone/>
                </a:pPr>
                <a:r>
                  <a:rPr lang="en-US" altLang="ko-KR" sz="1800" dirty="0" err="1"/>
                  <a:t>i</a:t>
                </a:r>
                <a:r>
                  <a:rPr lang="en-US" altLang="ko-KR" sz="1800" dirty="0"/>
                  <a:t>)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800" dirty="0"/>
                  <a:t>  versus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𝑙𝑒𝑎𝑠𝑡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ko-KR" sz="1800" dirty="0"/>
              </a:p>
              <a:p>
                <a:pPr marL="361950" indent="0">
                  <a:buNone/>
                </a:pPr>
                <a:r>
                  <a:rPr lang="en-US" altLang="ko-KR" sz="1800" dirty="0"/>
                  <a:t>ii)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800" dirty="0"/>
                  <a:t>  versus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𝑙𝑒𝑎𝑠𝑡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ko-KR" sz="1800" dirty="0"/>
              </a:p>
              <a:p>
                <a:pPr marL="361950" indent="0">
                  <a:buNone/>
                </a:pPr>
                <a:r>
                  <a:rPr lang="en-US" altLang="ko-KR" sz="1800" dirty="0"/>
                  <a:t>iii)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𝜏𝛽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800" dirty="0"/>
                  <a:t>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800" dirty="0"/>
                  <a:t>  versus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𝑙𝑒𝑎𝑠𝑡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𝜏𝛽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 rotWithShape="0">
                <a:blip r:embed="rId4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605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Two-Factor Factorial Design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Analysis of Variance Table</a:t>
                </a:r>
              </a:p>
              <a:p>
                <a:pPr marL="176213" indent="0">
                  <a:buNone/>
                </a:pPr>
                <a:endParaRPr lang="en-US" altLang="ko-KR" sz="5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Sum of Squares Decomposition</a:t>
                </a:r>
              </a:p>
              <a:p>
                <a:pPr marL="176213" indent="0">
                  <a:buNone/>
                </a:pPr>
                <a:endParaRPr lang="en-US" altLang="ko-KR" sz="500" dirty="0"/>
              </a:p>
              <a:p>
                <a:pPr marL="17621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  <a:p>
                <a:pPr marL="176213" indent="0">
                  <a:buNone/>
                </a:pPr>
                <a:endParaRPr lang="en-US" altLang="ko-KR" sz="500" dirty="0"/>
              </a:p>
              <a:p>
                <a:pPr marL="17621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𝑎𝑏𝑛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−1=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ko-KR" sz="1800" dirty="0"/>
              </a:p>
              <a:p>
                <a:pPr marL="176213" indent="0">
                  <a:buNone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Working Formula</a:t>
                </a:r>
              </a:p>
              <a:p>
                <a:pPr marL="176213" indent="0">
                  <a:buNone/>
                </a:pPr>
                <a:endParaRPr lang="en-US" altLang="ko-KR" sz="2200" dirty="0"/>
              </a:p>
              <a:p>
                <a:pPr marL="176213" indent="0"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 rotWithShape="0">
                <a:blip r:embed="rId4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6E296D75-0640-4BF7-A0A9-697737C1C6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4865" y="3465004"/>
              <a:ext cx="8250832" cy="24482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25416">
                      <a:extLst>
                        <a:ext uri="{9D8B030D-6E8A-4147-A177-3AD203B41FA5}">
                          <a16:colId xmlns:a16="http://schemas.microsoft.com/office/drawing/2014/main" val="3066671130"/>
                        </a:ext>
                      </a:extLst>
                    </a:gridCol>
                    <a:gridCol w="4125416">
                      <a:extLst>
                        <a:ext uri="{9D8B030D-6E8A-4147-A177-3AD203B41FA5}">
                          <a16:colId xmlns:a16="http://schemas.microsoft.com/office/drawing/2014/main" val="2488088489"/>
                        </a:ext>
                      </a:extLst>
                    </a:gridCol>
                  </a:tblGrid>
                  <a:tr h="7200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1" i="1" smtClean="0">
                                    <a:solidFill>
                                      <a:srgbClr val="29679F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rgbClr val="29679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rgbClr val="29679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rgbClr val="29679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1" i="1" smtClean="0">
                                    <a:solidFill>
                                      <a:srgbClr val="29679F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altLang="ko-KR" sz="1800" b="1" i="1">
                                        <a:solidFill>
                                          <a:srgbClr val="29679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>
                                        <a:solidFill>
                                          <a:srgbClr val="29679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rgbClr val="29679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altLang="ko-KR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altLang="ko-KR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3873222"/>
                      </a:ext>
                    </a:extLst>
                  </a:tr>
                  <a:tr h="97279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1" i="1" smtClean="0">
                                    <a:solidFill>
                                      <a:srgbClr val="29679F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altLang="ko-KR" sz="1800" b="1" i="1">
                                        <a:solidFill>
                                          <a:srgbClr val="29679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>
                                        <a:solidFill>
                                          <a:srgbClr val="29679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rgbClr val="29679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𝑺𝒖𝒃𝒕𝒐𝒕𝒂𝒍𝒔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𝑎𝑏𝑛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1" i="1" smtClean="0">
                                    <a:solidFill>
                                      <a:srgbClr val="29679F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altLang="ko-KR" sz="1800" b="1" i="1" smtClean="0">
                                        <a:solidFill>
                                          <a:srgbClr val="29679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1" i="1" smtClean="0">
                                        <a:solidFill>
                                          <a:srgbClr val="29679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altLang="ko-KR" sz="1800" b="1" i="1" smtClean="0">
                                        <a:solidFill>
                                          <a:srgbClr val="29679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𝑨𝑩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𝑆𝑢𝑏𝑡𝑜𝑡𝑎𝑙𝑠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1249091"/>
                      </a:ext>
                    </a:extLst>
                  </a:tr>
                  <a:tr h="576064">
                    <a:tc gridSpan="2"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sz="1800" b="1" i="1" smtClean="0">
                                  <a:solidFill>
                                    <a:srgbClr val="29679F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rgbClr val="29679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rgbClr val="29679F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rgbClr val="29679F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800" b="0" i="1" dirty="0">
                              <a:latin typeface="Cambria Math" panose="02040503050406030204" pitchFamily="18" charset="0"/>
                            </a:rPr>
                            <a:t>    </a:t>
                          </a:r>
                          <a:r>
                            <a:rPr lang="en-US" altLang="ko-KR" sz="1800" b="0" i="0" dirty="0">
                              <a:latin typeface="Cambria Math" panose="02040503050406030204" pitchFamily="18" charset="0"/>
                            </a:rPr>
                            <a:t>or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1" i="1" smtClean="0">
                                  <a:solidFill>
                                    <a:srgbClr val="29679F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sSub>
                                <m:sSubPr>
                                  <m:ctrlPr>
                                    <a:rPr lang="en-US" altLang="ko-KR" sz="1800" b="1" i="1" smtClean="0">
                                      <a:solidFill>
                                        <a:srgbClr val="29679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 smtClean="0">
                                      <a:solidFill>
                                        <a:srgbClr val="29679F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ko-KR" sz="1800" b="1" i="1" smtClean="0">
                                      <a:solidFill>
                                        <a:srgbClr val="29679F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𝑆𝑢𝑏𝑡𝑜𝑡𝑎𝑙𝑠</m:t>
                                  </m:r>
                                </m:sub>
                              </m:sSub>
                            </m:oMath>
                          </a14:m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03281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E296D75-0640-4BF7-A0A9-697737C1C6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1962197"/>
                  </p:ext>
                </p:extLst>
              </p:nvPr>
            </p:nvGraphicFramePr>
            <p:xfrm>
              <a:off x="874865" y="3465004"/>
              <a:ext cx="8250832" cy="24482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2541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066671130"/>
                        </a:ext>
                      </a:extLst>
                    </a:gridCol>
                    <a:gridCol w="412541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488088489"/>
                        </a:ext>
                      </a:extLst>
                    </a:gridCol>
                  </a:tblGrid>
                  <a:tr h="89941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r="-100000" b="-172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00000" b="-1722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43873222"/>
                      </a:ext>
                    </a:extLst>
                  </a:tr>
                  <a:tr h="97279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t="-92500" r="-100000" b="-5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00000" t="-92500" b="-59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71249091"/>
                      </a:ext>
                    </a:extLst>
                  </a:tr>
                  <a:tr h="576064"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t="-3242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503281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2241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Two-Factor Factorial Design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ANOVA Table (Fixed Effect Case)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40BC55B9-4ECD-403D-B400-1F4610B5EDE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5311" y="1124744"/>
              <a:ext cx="7200798" cy="30974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1517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1117365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427744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2007119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1407053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</a:tblGrid>
                  <a:tr h="497804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Sources of</a:t>
                          </a:r>
                        </a:p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49601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A treatments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49601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B treatments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7983212"/>
                      </a:ext>
                    </a:extLst>
                  </a:tr>
                  <a:tr h="49882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Interaction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−1)(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𝐴𝐵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1092431"/>
                      </a:ext>
                    </a:extLst>
                  </a:tr>
                  <a:tr h="4988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ab</m:t>
                                </m:r>
                                <m: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4648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abn</m:t>
                                </m:r>
                                <m: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40BC55B9-4ECD-403D-B400-1F4610B5EDE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5311" y="1124744"/>
              <a:ext cx="7200798" cy="30974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1517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1117365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427744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2007119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1407053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Sources of</a:t>
                          </a:r>
                        </a:p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11688" t="-5882" r="-2165" b="-50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52711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A treatments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1475" t="-103448" r="-437158" b="-3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681" t="-103448" r="-240426" b="-3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9058" t="-103448" r="-71733" b="-3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11688" t="-103448" r="-2165" b="-393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527114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B treatments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1475" t="-205814" r="-437158" b="-2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681" t="-205814" r="-240426" b="-2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9058" t="-205814" r="-71733" b="-2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11688" t="-205814" r="-2165" b="-2976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7983212"/>
                      </a:ext>
                    </a:extLst>
                  </a:tr>
                  <a:tr h="53009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Interaction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1475" t="-298864" r="-437158" b="-1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681" t="-298864" r="-240426" b="-1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9058" t="-298864" r="-71733" b="-1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11688" t="-298864" r="-2165" b="-19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1092431"/>
                      </a:ext>
                    </a:extLst>
                  </a:tr>
                  <a:tr h="5300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1475" t="-403448" r="-437158" b="-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681" t="-403448" r="-240426" b="-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9058" t="-403448" r="-71733" b="-9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4648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1475" t="-576316" r="-437158" b="-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681" t="-576316" r="-240426" b="-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27A9C59-6775-4D4F-8D41-B95B722AFED7}"/>
              </a:ext>
            </a:extLst>
          </p:cNvPr>
          <p:cNvSpPr txBox="1"/>
          <p:nvPr/>
        </p:nvSpPr>
        <p:spPr>
          <a:xfrm>
            <a:off x="95494" y="4380717"/>
            <a:ext cx="270458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lt"/>
              </a:rPr>
              <a:t>Expected Mean Squares</a:t>
            </a:r>
            <a:endParaRPr lang="ko-KR" alt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FA4A41-F9EA-4F3B-A4A5-9A91500E9776}"/>
                  </a:ext>
                </a:extLst>
              </p:cNvPr>
              <p:cNvSpPr txBox="1"/>
              <p:nvPr/>
            </p:nvSpPr>
            <p:spPr>
              <a:xfrm>
                <a:off x="432284" y="5207310"/>
                <a:ext cx="3612399" cy="422103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FA4A41-F9EA-4F3B-A4A5-9A91500E9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84" y="5207310"/>
                <a:ext cx="3612399" cy="422103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1A5898-0F43-4C87-BA03-5AE62810488A}"/>
                  </a:ext>
                </a:extLst>
              </p:cNvPr>
              <p:cNvSpPr txBox="1"/>
              <p:nvPr/>
            </p:nvSpPr>
            <p:spPr>
              <a:xfrm>
                <a:off x="432284" y="5691541"/>
                <a:ext cx="7174272" cy="422873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𝜏𝛽</m:t>
                            </m:r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with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1A5898-0F43-4C87-BA03-5AE628104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84" y="5691541"/>
                <a:ext cx="7174272" cy="422873"/>
              </a:xfrm>
              <a:prstGeom prst="rect">
                <a:avLst/>
              </a:prstGeom>
              <a:blipFill>
                <a:blip r:embed="rId6"/>
                <a:stretch>
                  <a:fillRect t="-4348" b="-14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2E6776-9ABE-4921-83A5-776AB5BCC83F}"/>
                  </a:ext>
                </a:extLst>
              </p:cNvPr>
              <p:cNvSpPr txBox="1"/>
              <p:nvPr/>
            </p:nvSpPr>
            <p:spPr>
              <a:xfrm>
                <a:off x="432284" y="4747637"/>
                <a:ext cx="3614131" cy="397545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𝑏𝑛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2E6776-9ABE-4921-83A5-776AB5BCC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84" y="4747637"/>
                <a:ext cx="3614131" cy="397545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805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Two-Factor Factorial Design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The Battery Design Experiment</a:t>
            </a:r>
          </a:p>
          <a:p>
            <a:pPr marL="176213" indent="0">
              <a:buNone/>
            </a:pPr>
            <a:endParaRPr lang="en-US" altLang="ko-KR" sz="500" dirty="0"/>
          </a:p>
          <a:p>
            <a:pPr marL="361950" indent="-266700">
              <a:buFont typeface="Arial" panose="020B0604020202020204" pitchFamily="34" charset="0"/>
              <a:buChar char="•"/>
            </a:pPr>
            <a:r>
              <a:rPr lang="en-US" altLang="ko-KR" sz="1800" dirty="0"/>
              <a:t>Data: TABLE 5.4 (a=3, b=3, n=4)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3">
                <a:extLst>
                  <a:ext uri="{FF2B5EF4-FFF2-40B4-BE49-F238E27FC236}">
                    <a16:creationId xmlns:a16="http://schemas.microsoft.com/office/drawing/2014/main" id="{1C1FE51E-F404-45CA-B270-F0C2894BCC3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2744" y="1916832"/>
              <a:ext cx="8438519" cy="34791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6888">
                      <a:extLst>
                        <a:ext uri="{9D8B030D-6E8A-4147-A177-3AD203B41FA5}">
                          <a16:colId xmlns:a16="http://schemas.microsoft.com/office/drawing/2014/main" val="3555922088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val="3639956388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val="3810421191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val="1119880115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val="2262970758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val="3685779044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val="3981930827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val="1276285142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val="2028285435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val="3098859780"/>
                        </a:ext>
                      </a:extLst>
                    </a:gridCol>
                    <a:gridCol w="978902">
                      <a:extLst>
                        <a:ext uri="{9D8B030D-6E8A-4147-A177-3AD203B41FA5}">
                          <a16:colId xmlns:a16="http://schemas.microsoft.com/office/drawing/2014/main" val="2045058922"/>
                        </a:ext>
                      </a:extLst>
                    </a:gridCol>
                  </a:tblGrid>
                  <a:tr h="386430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Material</a:t>
                          </a:r>
                        </a:p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Type</a:t>
                          </a:r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10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Temperature (◦F)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404985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70</a:t>
                          </a:r>
                          <a:endParaRPr lang="ko-KR" altLang="en-US" dirty="0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125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325697"/>
                      </a:ext>
                    </a:extLst>
                  </a:tr>
                  <a:tr h="386430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  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130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539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229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230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998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7510266"/>
                      </a:ext>
                    </a:extLst>
                  </a:tr>
                  <a:tr h="386430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82</a:t>
                          </a: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479127"/>
                      </a:ext>
                    </a:extLst>
                  </a:tr>
                  <a:tr h="386430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  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623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136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479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198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1300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9098330"/>
                      </a:ext>
                    </a:extLst>
                  </a:tr>
                  <a:tr h="386430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115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6579130"/>
                      </a:ext>
                    </a:extLst>
                  </a:tr>
                  <a:tr h="386430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  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138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110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576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174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583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342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628411"/>
                      </a:ext>
                    </a:extLst>
                  </a:tr>
                  <a:tr h="386430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168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139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975549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1738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1291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770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3799=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sub>
                              </m:sSub>
                            </m:oMath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03422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C1FE51E-F404-45CA-B270-F0C2894BCC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497029"/>
                  </p:ext>
                </p:extLst>
              </p:nvPr>
            </p:nvGraphicFramePr>
            <p:xfrm>
              <a:off x="352744" y="1916832"/>
              <a:ext cx="8438519" cy="34791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688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555922088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639956388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10421191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119880115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262970758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685779044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981930827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76285142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28285435"/>
                        </a:ext>
                      </a:extLst>
                    </a:gridCol>
                    <a:gridCol w="72808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098859780"/>
                        </a:ext>
                      </a:extLst>
                    </a:gridCol>
                    <a:gridCol w="97890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45058922"/>
                        </a:ext>
                      </a:extLst>
                    </a:gridCol>
                  </a:tblGrid>
                  <a:tr h="386430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Material</a:t>
                          </a:r>
                        </a:p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Type</a:t>
                          </a:r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10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Temperature (◦F)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254049854"/>
                      </a:ext>
                    </a:extLst>
                  </a:tr>
                  <a:tr h="387660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70</a:t>
                          </a:r>
                          <a:endParaRPr lang="ko-KR" altLang="en-US" dirty="0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125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760870" t="-109524" r="-2484" b="-7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57325697"/>
                      </a:ext>
                    </a:extLst>
                  </a:tr>
                  <a:tr h="386430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  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130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539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229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230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998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17510266"/>
                      </a:ext>
                    </a:extLst>
                  </a:tr>
                  <a:tr h="386430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82</a:t>
                          </a: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87479127"/>
                      </a:ext>
                    </a:extLst>
                  </a:tr>
                  <a:tr h="386430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  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623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136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479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198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1300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69098330"/>
                      </a:ext>
                    </a:extLst>
                  </a:tr>
                  <a:tr h="386430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115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776579130"/>
                      </a:ext>
                    </a:extLst>
                  </a:tr>
                  <a:tr h="386430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  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138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110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576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174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583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342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75628411"/>
                      </a:ext>
                    </a:extLst>
                  </a:tr>
                  <a:tr h="386430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168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160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150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139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33975549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801563" r="-832886" b="-12500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1738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1291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770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760870" t="-801563" r="-2484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9703422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0065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925" y="58997"/>
            <a:ext cx="9001571" cy="4175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9pPr>
          </a:lstStyle>
          <a:p>
            <a:r>
              <a:rPr lang="en-US" dirty="0"/>
              <a:t>Contents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247101-D42A-4021-83D5-95ACC35CB1FB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The Randomized Complete Block Design (RCBD)</a:t>
            </a:r>
          </a:p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Estimating Missing Values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BA5AEC-70F0-4B11-8636-C8EC50DCEF7B}"/>
              </a:ext>
            </a:extLst>
          </p:cNvPr>
          <p:cNvSpPr txBox="1">
            <a:spLocks/>
          </p:cNvSpPr>
          <p:nvPr/>
        </p:nvSpPr>
        <p:spPr bwMode="auto">
          <a:xfrm>
            <a:off x="7788" y="1592959"/>
            <a:ext cx="9136212" cy="503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Balanced Incomplete Block Design (BIBD)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287CBE-230A-4027-A07A-FE85816E0CD4}"/>
              </a:ext>
            </a:extLst>
          </p:cNvPr>
          <p:cNvSpPr txBox="1">
            <a:spLocks/>
          </p:cNvSpPr>
          <p:nvPr/>
        </p:nvSpPr>
        <p:spPr bwMode="auto">
          <a:xfrm>
            <a:off x="0" y="3284984"/>
            <a:ext cx="9136212" cy="241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Two-Factor Factorial Design</a:t>
            </a:r>
            <a:endParaRPr lang="en-US" altLang="ko-KR" sz="600" dirty="0"/>
          </a:p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Example 5.1: The Battery Life Experiment</a:t>
            </a:r>
          </a:p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The General Two-Factor Factorial Experiment</a:t>
            </a:r>
          </a:p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Analysis of Variance Table</a:t>
            </a:r>
          </a:p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The Battery Design Experiment</a:t>
            </a:r>
          </a:p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The Assumption of No Interaction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30561F-F5CB-47EB-A64C-CC91D04CFA20}"/>
              </a:ext>
            </a:extLst>
          </p:cNvPr>
          <p:cNvSpPr txBox="1">
            <a:spLocks/>
          </p:cNvSpPr>
          <p:nvPr/>
        </p:nvSpPr>
        <p:spPr bwMode="auto">
          <a:xfrm>
            <a:off x="0" y="2204701"/>
            <a:ext cx="913621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Basic Definitions and Principles</a:t>
            </a:r>
          </a:p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Some Basic Definitions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49228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Two-Factor Factorial Design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66700">
              <a:buFont typeface="Arial" panose="020B0604020202020204" pitchFamily="34" charset="0"/>
              <a:buChar char="•"/>
            </a:pPr>
            <a:r>
              <a:rPr lang="en-US" altLang="ko-KR" sz="1800" dirty="0"/>
              <a:t>ANOVA Table 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40BC55B9-4ECD-403D-B400-1F4610B5EDE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5536" y="1268760"/>
              <a:ext cx="8352930" cy="37072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2155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1392155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392155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1392155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1392155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  <a:gridCol w="1392155">
                      <a:extLst>
                        <a:ext uri="{9D8B030D-6E8A-4147-A177-3AD203B41FA5}">
                          <a16:colId xmlns:a16="http://schemas.microsoft.com/office/drawing/2014/main" val="710337324"/>
                        </a:ext>
                      </a:extLst>
                    </a:gridCol>
                  </a:tblGrid>
                  <a:tr h="653963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Sources of</a:t>
                          </a:r>
                        </a:p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-Value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61065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Material types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10,683.72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5,341.86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7.91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0.0020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61065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Temperature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39,118.72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19,559.36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28.97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7983212"/>
                      </a:ext>
                    </a:extLst>
                  </a:tr>
                  <a:tr h="61065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Interaction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9,613.78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2,403.44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3.56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0.0186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1092431"/>
                      </a:ext>
                    </a:extLst>
                  </a:tr>
                  <a:tr h="61065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18,230.75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675.21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61065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77,646.97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0BC55B9-4ECD-403D-B400-1F4610B5ED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7609957"/>
                  </p:ext>
                </p:extLst>
              </p:nvPr>
            </p:nvGraphicFramePr>
            <p:xfrm>
              <a:off x="395536" y="1268760"/>
              <a:ext cx="8352930" cy="37072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215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74770112"/>
                        </a:ext>
                      </a:extLst>
                    </a:gridCol>
                    <a:gridCol w="139215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76424967"/>
                        </a:ext>
                      </a:extLst>
                    </a:gridCol>
                    <a:gridCol w="139215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022426627"/>
                        </a:ext>
                      </a:extLst>
                    </a:gridCol>
                    <a:gridCol w="139215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293453622"/>
                        </a:ext>
                      </a:extLst>
                    </a:gridCol>
                    <a:gridCol w="139215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31363351"/>
                        </a:ext>
                      </a:extLst>
                    </a:gridCol>
                    <a:gridCol w="139215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10337324"/>
                        </a:ext>
                      </a:extLst>
                    </a:gridCol>
                  </a:tblGrid>
                  <a:tr h="653963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Sources of</a:t>
                          </a:r>
                        </a:p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01316" t="-4673" r="-102193" b="-472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-Value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0632820"/>
                      </a:ext>
                    </a:extLst>
                  </a:tr>
                  <a:tr h="61065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Material types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10,683.72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5,341.86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7.91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0.0020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50250636"/>
                      </a:ext>
                    </a:extLst>
                  </a:tr>
                  <a:tr h="61065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Temperature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39,118.72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19,559.36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28.97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37983212"/>
                      </a:ext>
                    </a:extLst>
                  </a:tr>
                  <a:tr h="61065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Interaction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9,613.78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2,403.44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3.56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0.0186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41092431"/>
                      </a:ext>
                    </a:extLst>
                  </a:tr>
                  <a:tr h="61065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18,230.75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675.21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76547110"/>
                      </a:ext>
                    </a:extLst>
                  </a:tr>
                  <a:tr h="61065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77,646.97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499669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241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Two-Factor Factorial Design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2200" dirty="0"/>
              <a:t>Interaction Plot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6B68D3-2079-411F-B88C-BC6D654DE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1340768"/>
            <a:ext cx="5112618" cy="396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86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Two-Factor Factorial Design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The Assumption of No Interaction</a:t>
                </a:r>
              </a:p>
              <a:p>
                <a:pPr marL="176213" indent="0">
                  <a:buNone/>
                </a:pPr>
                <a:endParaRPr lang="en-US" altLang="ko-KR" sz="500" dirty="0"/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Model</a:t>
                </a:r>
              </a:p>
              <a:p>
                <a:pPr marL="17621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=1,2,…,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=1,2,…,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=1,2,…,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800" dirty="0"/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ANOVA Table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544616"/>
              </a:xfrm>
              <a:prstGeom prst="rect">
                <a:avLst/>
              </a:prstGeom>
              <a:blipFill rotWithShape="0">
                <a:blip r:embed="rId4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9ACA0720-944B-4830-8339-7D8C9C6E8EF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5536" y="3284984"/>
              <a:ext cx="8352930" cy="24636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0586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1670586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670586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1670586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1670586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</a:tblGrid>
                  <a:tr h="504546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Sources of</a:t>
                          </a:r>
                        </a:p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47113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Material types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10,683.72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5,341.86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5.95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47113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Temperature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39,118.72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19,559.36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21.78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7983212"/>
                      </a:ext>
                    </a:extLst>
                  </a:tr>
                  <a:tr h="4711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27,844.52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898.21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4711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77,646.96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ACA0720-944B-4830-8339-7D8C9C6E8E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3509119"/>
                  </p:ext>
                </p:extLst>
              </p:nvPr>
            </p:nvGraphicFramePr>
            <p:xfrm>
              <a:off x="395536" y="3284984"/>
              <a:ext cx="8352930" cy="24636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70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74770112"/>
                        </a:ext>
                      </a:extLst>
                    </a:gridCol>
                    <a:gridCol w="1670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76424967"/>
                        </a:ext>
                      </a:extLst>
                    </a:gridCol>
                    <a:gridCol w="1670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022426627"/>
                        </a:ext>
                      </a:extLst>
                    </a:gridCol>
                    <a:gridCol w="1670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293453622"/>
                        </a:ext>
                      </a:extLst>
                    </a:gridCol>
                    <a:gridCol w="1670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31363351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Sources of</a:t>
                          </a:r>
                        </a:p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400730" t="-4211" r="-1460" b="-3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0632820"/>
                      </a:ext>
                    </a:extLst>
                  </a:tr>
                  <a:tr h="47113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Material types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10,683.72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5,341.86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5.95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50250636"/>
                      </a:ext>
                    </a:extLst>
                  </a:tr>
                  <a:tr h="47113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Temperature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39,118.72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19,559.36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21.78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37983212"/>
                      </a:ext>
                    </a:extLst>
                  </a:tr>
                  <a:tr h="4711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27,844.52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898.21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76547110"/>
                      </a:ext>
                    </a:extLst>
                  </a:tr>
                  <a:tr h="4711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77,646.96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499669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002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Randomized Complete Block Design (RCBD)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88" y="691528"/>
                <a:ext cx="9028708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Estimating Missing Values</a:t>
                </a:r>
              </a:p>
              <a:p>
                <a:pPr marL="176213" indent="0">
                  <a:buNone/>
                </a:pPr>
                <a:endParaRPr lang="en-US" altLang="ko-KR" sz="5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176213" indent="0">
                  <a:buNone/>
                </a:pPr>
                <a:endParaRPr lang="en-US" altLang="ko-KR" sz="2000" dirty="0"/>
              </a:p>
              <a:p>
                <a:pPr marL="176213" indent="0">
                  <a:buNone/>
                </a:pPr>
                <a:endParaRPr lang="en-US" altLang="ko-KR" sz="20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361950" indent="-276225">
                  <a:buFont typeface="Arial" panose="020B0604020202020204" pitchFamily="34" charset="0"/>
                  <a:buChar char="•"/>
                  <a:tabLst>
                    <a:tab pos="8248650" algn="l"/>
                  </a:tabLst>
                </a:pPr>
                <a:r>
                  <a:rPr lang="en-US" altLang="ko-KR" sz="1800" dirty="0"/>
                  <a:t>Estimating the missing observation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so that it will have a minimum contribution to the error sum of squares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8" y="691528"/>
                <a:ext cx="9028708" cy="5544616"/>
              </a:xfrm>
              <a:prstGeom prst="rect">
                <a:avLst/>
              </a:prstGeom>
              <a:blipFill rotWithShape="0">
                <a:blip r:embed="rId4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3">
                <a:extLst>
                  <a:ext uri="{FF2B5EF4-FFF2-40B4-BE49-F238E27FC236}">
                    <a16:creationId xmlns:a16="http://schemas.microsoft.com/office/drawing/2014/main" id="{31A28B87-0BB1-4114-A3B5-633E81F53A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6650287"/>
                  </p:ext>
                </p:extLst>
              </p:nvPr>
            </p:nvGraphicFramePr>
            <p:xfrm>
              <a:off x="224373" y="1412776"/>
              <a:ext cx="8695253" cy="267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0437">
                      <a:extLst>
                        <a:ext uri="{9D8B030D-6E8A-4147-A177-3AD203B41FA5}">
                          <a16:colId xmlns:a16="http://schemas.microsoft.com/office/drawing/2014/main" val="3555922088"/>
                        </a:ext>
                      </a:extLst>
                    </a:gridCol>
                    <a:gridCol w="901694">
                      <a:extLst>
                        <a:ext uri="{9D8B030D-6E8A-4147-A177-3AD203B41FA5}">
                          <a16:colId xmlns:a16="http://schemas.microsoft.com/office/drawing/2014/main" val="3639956388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val="3810421191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val="2262970758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val="3685779044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val="1276285142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val="2028285435"/>
                        </a:ext>
                      </a:extLst>
                    </a:gridCol>
                    <a:gridCol w="1206712">
                      <a:extLst>
                        <a:ext uri="{9D8B030D-6E8A-4147-A177-3AD203B41FA5}">
                          <a16:colId xmlns:a16="http://schemas.microsoft.com/office/drawing/2014/main" val="2176187436"/>
                        </a:ext>
                      </a:extLst>
                    </a:gridCol>
                  </a:tblGrid>
                  <a:tr h="386430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Extrusion</a:t>
                          </a:r>
                        </a:p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Pressure (PSI)</a:t>
                          </a:r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Batch of Resin (Block)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404985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dirty="0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325697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8500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90.3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89.2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98.2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93.9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87.4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97.9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556.9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7510266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8700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92.5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90.6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87.0</a:t>
                          </a: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95.8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455.4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479127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85.5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90.8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89.6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86.2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88.0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93.4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533.5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9098330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9100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82.5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85.6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87.4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78.9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90.7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514.6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628411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Block Totals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350.8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359.0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364.0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267.5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341.3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377.8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..′</m:t>
                              </m:r>
                            </m:oMath>
                          </a14:m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=2060.4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9755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3">
                <a:extLst>
                  <a:ext uri="{FF2B5EF4-FFF2-40B4-BE49-F238E27FC236}">
                    <a16:creationId xmlns:a16="http://schemas.microsoft.com/office/drawing/2014/main" id="{31A28B87-0BB1-4114-A3B5-633E81F53A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6650287"/>
                  </p:ext>
                </p:extLst>
              </p:nvPr>
            </p:nvGraphicFramePr>
            <p:xfrm>
              <a:off x="224373" y="1412776"/>
              <a:ext cx="8695253" cy="267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0437">
                      <a:extLst>
                        <a:ext uri="{9D8B030D-6E8A-4147-A177-3AD203B41FA5}">
                          <a16:colId xmlns:a16="http://schemas.microsoft.com/office/drawing/2014/main" val="3555922088"/>
                        </a:ext>
                      </a:extLst>
                    </a:gridCol>
                    <a:gridCol w="901694">
                      <a:extLst>
                        <a:ext uri="{9D8B030D-6E8A-4147-A177-3AD203B41FA5}">
                          <a16:colId xmlns:a16="http://schemas.microsoft.com/office/drawing/2014/main" val="3639956388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val="3810421191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val="2262970758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val="3685779044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val="1276285142"/>
                        </a:ext>
                      </a:extLst>
                    </a:gridCol>
                    <a:gridCol w="1047282">
                      <a:extLst>
                        <a:ext uri="{9D8B030D-6E8A-4147-A177-3AD203B41FA5}">
                          <a16:colId xmlns:a16="http://schemas.microsoft.com/office/drawing/2014/main" val="2028285435"/>
                        </a:ext>
                      </a:extLst>
                    </a:gridCol>
                    <a:gridCol w="1206712">
                      <a:extLst>
                        <a:ext uri="{9D8B030D-6E8A-4147-A177-3AD203B41FA5}">
                          <a16:colId xmlns:a16="http://schemas.microsoft.com/office/drawing/2014/main" val="2176187436"/>
                        </a:ext>
                      </a:extLst>
                    </a:gridCol>
                  </a:tblGrid>
                  <a:tr h="386430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Extrusion</a:t>
                          </a:r>
                        </a:p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Pressure (PSI)</a:t>
                          </a:r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Batch of Resin (Block)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Total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4049854"/>
                      </a:ext>
                    </a:extLst>
                  </a:tr>
                  <a:tr h="357180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dirty="0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325697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8500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90.3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89.2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98.2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93.9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87.4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97.9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556.9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7510266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8700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92.5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90.6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15116" t="-301587" r="-317442" b="-3158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87.0</a:t>
                          </a: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95.8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455.4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479127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85.5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90.8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89.6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86.2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88.0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93.4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533.5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9098330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9100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82.5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89.5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85.6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87.4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78.9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90.7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514.6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628411"/>
                      </a:ext>
                    </a:extLst>
                  </a:tr>
                  <a:tr h="38643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Block Totals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350.8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359.0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364.0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267.5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341.3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377.8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21212" t="-593750" r="-2020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9755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059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Randomized Complete Block Design (RCBD)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88" y="691528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Estimating Missing Values</a:t>
                </a:r>
              </a:p>
              <a:p>
                <a:pPr marL="176213" indent="0">
                  <a:buNone/>
                </a:pPr>
                <a:endParaRPr lang="en-US" altLang="ko-KR" sz="500" dirty="0"/>
              </a:p>
              <a:p>
                <a:pPr marL="361950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By taking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800" dirty="0"/>
                  <a:t>   </a:t>
                </a:r>
              </a:p>
              <a:p>
                <a:pPr marL="17621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sSubSup>
                            <m:sSub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sub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800" dirty="0"/>
              </a:p>
              <a:p>
                <a:pPr marL="176213" indent="0">
                  <a:buNone/>
                </a:pPr>
                <a:endParaRPr lang="en-US" altLang="ko-KR" sz="1800" dirty="0"/>
              </a:p>
              <a:p>
                <a:pPr marL="714375" indent="-269875">
                  <a:buNone/>
                  <a:tabLst>
                    <a:tab pos="269875" algn="l"/>
                    <a:tab pos="990600" algn="l"/>
                  </a:tabLst>
                </a:pPr>
                <a:r>
                  <a:rPr lang="en-US" altLang="ko-KR" sz="1800" dirty="0"/>
                  <a:t>→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800" dirty="0"/>
                  <a:t> are the grand total and treatment total with one missing observation</a:t>
                </a:r>
              </a:p>
              <a:p>
                <a:pPr marL="714375" indent="-269875">
                  <a:buNone/>
                  <a:tabLst>
                    <a:tab pos="269875" algn="l"/>
                    <a:tab pos="990600" algn="l"/>
                  </a:tabLst>
                </a:pPr>
                <a:endParaRPr lang="en-US" altLang="ko-KR" sz="500" dirty="0"/>
              </a:p>
              <a:p>
                <a:pPr marL="809625" indent="-361950">
                  <a:buNone/>
                  <a:tabLst>
                    <a:tab pos="269875" algn="l"/>
                    <a:tab pos="990600" algn="l"/>
                  </a:tabLst>
                </a:pPr>
                <a:r>
                  <a:rPr lang="en-US" altLang="ko-KR" sz="1800" dirty="0"/>
                  <a:t>→  Usual analysis of ANOVA may now be performed using the estimate for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800" dirty="0"/>
                  <a:t> with the   degree of freedom of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altLang="ko-KR" sz="1800" dirty="0"/>
                  <a:t> being reduced by one</a:t>
                </a:r>
              </a:p>
              <a:p>
                <a:pPr marL="627063" indent="-179388">
                  <a:buNone/>
                  <a:tabLst>
                    <a:tab pos="269875" algn="l"/>
                    <a:tab pos="809625" algn="l"/>
                    <a:tab pos="1166813" algn="l"/>
                  </a:tabLst>
                </a:pPr>
                <a:r>
                  <a:rPr lang="en-US" altLang="ko-KR" sz="1800" dirty="0"/>
                  <a:t>→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𝑏𝑦</m:t>
                        </m:r>
                        <m:sSubSup>
                          <m:sSub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445.4</m:t>
                            </m:r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 + 6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267.5</m:t>
                            </m:r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 −2060.4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(3)(5)</m:t>
                        </m:r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=91.08</m:t>
                    </m:r>
                  </m:oMath>
                </a14:m>
                <a:r>
                  <a:rPr lang="en-US" altLang="ko-KR" sz="1800" dirty="0"/>
                  <a:t>  </a:t>
                </a:r>
              </a:p>
              <a:p>
                <a:pPr marL="627063" indent="-357188">
                  <a:buNone/>
                  <a:tabLst>
                    <a:tab pos="269875" algn="l"/>
                    <a:tab pos="627063" algn="l"/>
                    <a:tab pos="1166813" algn="l"/>
                  </a:tabLst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8" y="691528"/>
                <a:ext cx="9136212" cy="5544616"/>
              </a:xfrm>
              <a:prstGeom prst="rect">
                <a:avLst/>
              </a:prstGeom>
              <a:blipFill rotWithShape="0">
                <a:blip r:embed="rId4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65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Randomized Complete Block Design (RCBD)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88" y="691528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Estimating Missing Values</a:t>
            </a:r>
          </a:p>
          <a:p>
            <a:pPr marL="176213" indent="0">
              <a:buNone/>
            </a:pPr>
            <a:endParaRPr lang="en-US" altLang="ko-KR" sz="500" dirty="0"/>
          </a:p>
          <a:p>
            <a:pPr marL="361950" indent="-266700">
              <a:buFont typeface="Arial" panose="020B0604020202020204" pitchFamily="34" charset="0"/>
              <a:buChar char="•"/>
            </a:pPr>
            <a:r>
              <a:rPr lang="en-US" altLang="ko-KR" sz="1800" dirty="0"/>
              <a:t>ANOVA Table</a:t>
            </a:r>
          </a:p>
          <a:p>
            <a:pPr marL="442913" indent="-266700">
              <a:buFont typeface="Arial" panose="020B0604020202020204" pitchFamily="34" charset="0"/>
              <a:buChar char="•"/>
            </a:pPr>
            <a:endParaRPr lang="en-US" altLang="ko-K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F2BD0C43-71C1-4622-9E77-C0565A2810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932183"/>
                  </p:ext>
                </p:extLst>
              </p:nvPr>
            </p:nvGraphicFramePr>
            <p:xfrm>
              <a:off x="647564" y="1844824"/>
              <a:ext cx="7848872" cy="2592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2247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1123325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123325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1123325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1123325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  <a:gridCol w="1123325">
                      <a:extLst>
                        <a:ext uri="{9D8B030D-6E8A-4147-A177-3AD203B41FA5}">
                          <a16:colId xmlns:a16="http://schemas.microsoft.com/office/drawing/2014/main" val="3580290674"/>
                        </a:ext>
                      </a:extLst>
                    </a:gridCol>
                  </a:tblGrid>
                  <a:tr h="47345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  <a:endParaRPr lang="ko-KR" altLang="en-US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52970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Extrusion pressure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166.14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55.38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7.63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0.0029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52970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Batches of raw material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189.52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37.90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1092431"/>
                      </a:ext>
                    </a:extLst>
                  </a:tr>
                  <a:tr h="5297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101.70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7.26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5297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457.36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2BD0C43-71C1-4622-9E77-C0565A2810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932183"/>
                  </p:ext>
                </p:extLst>
              </p:nvPr>
            </p:nvGraphicFramePr>
            <p:xfrm>
              <a:off x="647564" y="1844824"/>
              <a:ext cx="7848872" cy="25922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22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74770112"/>
                        </a:ext>
                      </a:extLst>
                    </a:gridCol>
                    <a:gridCol w="112332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76424967"/>
                        </a:ext>
                      </a:extLst>
                    </a:gridCol>
                    <a:gridCol w="112332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022426627"/>
                        </a:ext>
                      </a:extLst>
                    </a:gridCol>
                    <a:gridCol w="112332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293453622"/>
                        </a:ext>
                      </a:extLst>
                    </a:gridCol>
                    <a:gridCol w="112332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31363351"/>
                        </a:ext>
                      </a:extLst>
                    </a:gridCol>
                    <a:gridCol w="112332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580290674"/>
                        </a:ext>
                      </a:extLst>
                    </a:gridCol>
                  </a:tblGrid>
                  <a:tr h="47345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Sources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SS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MS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96757" t="-6410" r="-102162" b="-45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i="1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  <a:endParaRPr lang="ko-KR" altLang="en-US" sz="16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0632820"/>
                      </a:ext>
                    </a:extLst>
                  </a:tr>
                  <a:tr h="52970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Extrusion pressure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166.14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55.38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7.63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0.0029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50250636"/>
                      </a:ext>
                    </a:extLst>
                  </a:tr>
                  <a:tr h="52970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Batches of raw material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189.52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37.90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41092431"/>
                      </a:ext>
                    </a:extLst>
                  </a:tr>
                  <a:tr h="5297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101.70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7.26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76547110"/>
                      </a:ext>
                    </a:extLst>
                  </a:tr>
                  <a:tr h="5297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457.36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499669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타원 2">
            <a:extLst>
              <a:ext uri="{FF2B5EF4-FFF2-40B4-BE49-F238E27FC236}">
                <a16:creationId xmlns:a16="http://schemas.microsoft.com/office/drawing/2014/main" id="{F0FB1839-A544-4396-B259-8E0117CB58B8}"/>
              </a:ext>
            </a:extLst>
          </p:cNvPr>
          <p:cNvSpPr/>
          <p:nvPr/>
        </p:nvSpPr>
        <p:spPr>
          <a:xfrm>
            <a:off x="4301970" y="3463836"/>
            <a:ext cx="540060" cy="420047"/>
          </a:xfrm>
          <a:prstGeom prst="ellipse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>
              <a:solidFill>
                <a:schemeClr val="tx1"/>
              </a:solidFill>
              <a:effectLst/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6034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Incomplete Block Design (BIBD)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88" y="691528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Balanced Incomplete Block Design (BIBD)</a:t>
                </a:r>
              </a:p>
              <a:p>
                <a:pPr marL="176213" indent="0">
                  <a:buNone/>
                </a:pPr>
                <a:endParaRPr lang="en-US" altLang="ko-KR" sz="5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When cannot run all the treatment combinations in each block: every treatment is not present in every block</a:t>
                </a:r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500" dirty="0"/>
              </a:p>
              <a:p>
                <a:pPr marL="809625" indent="-266700">
                  <a:buFontTx/>
                  <a:buChar char="-"/>
                </a:pPr>
                <a:r>
                  <a:rPr lang="en-US" altLang="ko-KR" sz="1800" dirty="0"/>
                  <a:t>Number of treatment = </a:t>
                </a:r>
                <a:r>
                  <a:rPr lang="en-US" altLang="ko-KR" sz="1800" b="1" dirty="0">
                    <a:solidFill>
                      <a:srgbClr val="002060"/>
                    </a:solidFill>
                  </a:rPr>
                  <a:t>a</a:t>
                </a:r>
                <a:r>
                  <a:rPr lang="en-US" altLang="ko-KR" sz="1800" dirty="0"/>
                  <a:t> , each block can hold exactly </a:t>
                </a:r>
                <a:r>
                  <a:rPr lang="en-US" altLang="ko-KR" sz="1800" b="1" dirty="0">
                    <a:solidFill>
                      <a:srgbClr val="002060"/>
                    </a:solidFill>
                  </a:rPr>
                  <a:t>k</a:t>
                </a:r>
                <a:r>
                  <a:rPr lang="en-US" altLang="ko-KR" sz="1800" dirty="0"/>
                  <a:t> (k &lt; a) treatments</a:t>
                </a:r>
              </a:p>
              <a:p>
                <a:pPr marL="809625" indent="-266700">
                  <a:buFontTx/>
                  <a:buChar char="-"/>
                </a:pPr>
                <a:r>
                  <a:rPr lang="en-US" altLang="ko-KR" sz="1800" dirty="0"/>
                  <a:t>Number of block = </a:t>
                </a:r>
                <a:r>
                  <a:rPr lang="en-US" altLang="ko-KR" sz="1800" b="1" dirty="0">
                    <a:solidFill>
                      <a:srgbClr val="002060"/>
                    </a:solidFill>
                  </a:rPr>
                  <a:t>b</a:t>
                </a:r>
                <a:r>
                  <a:rPr lang="en-US" altLang="ko-KR" sz="1800" dirty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sSub>
                      <m:sSubPr>
                        <m:ctrlPr>
                          <a:rPr lang="en-US" altLang="ko-KR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sz="1800" dirty="0"/>
                  <a:t>)</a:t>
                </a:r>
              </a:p>
              <a:p>
                <a:pPr marL="809625" indent="-266700">
                  <a:buFontTx/>
                  <a:buChar char="-"/>
                </a:pPr>
                <a:r>
                  <a:rPr lang="en-US" altLang="ko-KR" sz="1800" dirty="0"/>
                  <a:t>Each treatment occurs </a:t>
                </a:r>
                <a:r>
                  <a:rPr lang="en-US" altLang="ko-KR" sz="1800" b="1" dirty="0">
                    <a:solidFill>
                      <a:srgbClr val="002060"/>
                    </a:solidFill>
                  </a:rPr>
                  <a:t>r</a:t>
                </a:r>
                <a:r>
                  <a:rPr lang="en-US" altLang="ko-KR" sz="1800" dirty="0"/>
                  <a:t> times</a:t>
                </a:r>
              </a:p>
              <a:p>
                <a:pPr marL="809625" indent="-266700">
                  <a:buFontTx/>
                  <a:buChar char="-"/>
                </a:pPr>
                <a:r>
                  <a:rPr lang="pt-BR" altLang="ko-KR" sz="1800" dirty="0"/>
                  <a:t>Total observations: </a:t>
                </a:r>
                <a:r>
                  <a:rPr lang="pt-BR" altLang="ko-KR" sz="1800" b="1" dirty="0"/>
                  <a:t>N</a:t>
                </a:r>
                <a:r>
                  <a:rPr lang="pt-BR" altLang="ko-KR" sz="1800" dirty="0"/>
                  <a:t> = ar = bk</a:t>
                </a:r>
                <a:endParaRPr lang="en-US" altLang="ko-KR" sz="1800" dirty="0"/>
              </a:p>
              <a:p>
                <a:pPr marL="809625" indent="-266700">
                  <a:buFontTx/>
                  <a:buChar char="-"/>
                </a:pPr>
                <a:r>
                  <a:rPr lang="en-US" altLang="ko-KR" sz="1800" dirty="0"/>
                  <a:t>The number of times each pair of treatments appear in the same block is</a:t>
                </a:r>
              </a:p>
              <a:p>
                <a:pPr marL="176213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ko-KR" sz="2200" dirty="0"/>
                  <a:t>   </a:t>
                </a:r>
                <a:r>
                  <a:rPr lang="en-US" altLang="ko-KR" sz="2000" dirty="0">
                    <a:solidFill>
                      <a:srgbClr val="C00000"/>
                    </a:solidFill>
                  </a:rPr>
                  <a:t>(integer)</a:t>
                </a:r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8" y="691528"/>
                <a:ext cx="9136212" cy="5544616"/>
              </a:xfrm>
              <a:prstGeom prst="rect">
                <a:avLst/>
              </a:prstGeom>
              <a:blipFill rotWithShape="0">
                <a:blip r:embed="rId4"/>
                <a:stretch>
                  <a:fillRect t="-1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69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Incomplete Block Design (BIBD)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88" y="691528"/>
            <a:ext cx="9136212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Example (TABLE 4.22)</a:t>
            </a:r>
          </a:p>
          <a:p>
            <a:pPr marL="176213" indent="0">
              <a:buNone/>
            </a:pPr>
            <a:endParaRPr lang="en-US" altLang="ko-KR" sz="500" dirty="0"/>
          </a:p>
          <a:p>
            <a:pPr marL="361950" indent="-266700"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altLang="ko-KR" sz="1800" dirty="0"/>
              <a:t>Balanced Incomplete Block Design for Catalyst Experiment</a:t>
            </a:r>
          </a:p>
          <a:p>
            <a:pPr marL="176213" indent="0">
              <a:buNone/>
            </a:pPr>
            <a:endParaRPr lang="en-US" altLang="ko-K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3">
                <a:extLst>
                  <a:ext uri="{FF2B5EF4-FFF2-40B4-BE49-F238E27FC236}">
                    <a16:creationId xmlns:a16="http://schemas.microsoft.com/office/drawing/2014/main" id="{0A34BBE3-C773-48C3-9433-763B3A7581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4236384"/>
                  </p:ext>
                </p:extLst>
              </p:nvPr>
            </p:nvGraphicFramePr>
            <p:xfrm>
              <a:off x="811311" y="1943736"/>
              <a:ext cx="7521378" cy="304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6889">
                      <a:extLst>
                        <a:ext uri="{9D8B030D-6E8A-4147-A177-3AD203B41FA5}">
                          <a16:colId xmlns:a16="http://schemas.microsoft.com/office/drawing/2014/main" val="3555922088"/>
                        </a:ext>
                      </a:extLst>
                    </a:gridCol>
                    <a:gridCol w="1052897">
                      <a:extLst>
                        <a:ext uri="{9D8B030D-6E8A-4147-A177-3AD203B41FA5}">
                          <a16:colId xmlns:a16="http://schemas.microsoft.com/office/drawing/2014/main" val="3639956388"/>
                        </a:ext>
                      </a:extLst>
                    </a:gridCol>
                    <a:gridCol w="1222898">
                      <a:extLst>
                        <a:ext uri="{9D8B030D-6E8A-4147-A177-3AD203B41FA5}">
                          <a16:colId xmlns:a16="http://schemas.microsoft.com/office/drawing/2014/main" val="3810421191"/>
                        </a:ext>
                      </a:extLst>
                    </a:gridCol>
                    <a:gridCol w="1222898">
                      <a:extLst>
                        <a:ext uri="{9D8B030D-6E8A-4147-A177-3AD203B41FA5}">
                          <a16:colId xmlns:a16="http://schemas.microsoft.com/office/drawing/2014/main" val="2262970758"/>
                        </a:ext>
                      </a:extLst>
                    </a:gridCol>
                    <a:gridCol w="1222898">
                      <a:extLst>
                        <a:ext uri="{9D8B030D-6E8A-4147-A177-3AD203B41FA5}">
                          <a16:colId xmlns:a16="http://schemas.microsoft.com/office/drawing/2014/main" val="3685779044"/>
                        </a:ext>
                      </a:extLst>
                    </a:gridCol>
                    <a:gridCol w="1222898">
                      <a:extLst>
                        <a:ext uri="{9D8B030D-6E8A-4147-A177-3AD203B41FA5}">
                          <a16:colId xmlns:a16="http://schemas.microsoft.com/office/drawing/2014/main" val="1276285142"/>
                        </a:ext>
                      </a:extLst>
                    </a:gridCol>
                  </a:tblGrid>
                  <a:tr h="402175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Treatment</a:t>
                          </a:r>
                        </a:p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(Catalyst)</a:t>
                          </a: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Block (Batch of Raw Material)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4049854"/>
                      </a:ext>
                    </a:extLst>
                  </a:tr>
                  <a:tr h="402175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dirty="0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325697"/>
                      </a:ext>
                    </a:extLst>
                  </a:tr>
                  <a:tr h="44717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73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74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71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218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7510266"/>
                      </a:ext>
                    </a:extLst>
                  </a:tr>
                  <a:tr h="44717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75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67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72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7479127"/>
                      </a:ext>
                    </a:extLst>
                  </a:tr>
                  <a:tr h="44717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73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75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68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216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9098330"/>
                      </a:ext>
                    </a:extLst>
                  </a:tr>
                  <a:tr h="44717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75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72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75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222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628411"/>
                      </a:ext>
                    </a:extLst>
                  </a:tr>
                  <a:tr h="44717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221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224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207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218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870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oMath>
                          </a14:m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39755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A34BBE3-C773-48C3-9433-763B3A7581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4236384"/>
                  </p:ext>
                </p:extLst>
              </p:nvPr>
            </p:nvGraphicFramePr>
            <p:xfrm>
              <a:off x="811311" y="1943736"/>
              <a:ext cx="7521378" cy="304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688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555922088"/>
                        </a:ext>
                      </a:extLst>
                    </a:gridCol>
                    <a:gridCol w="105289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639956388"/>
                        </a:ext>
                      </a:extLst>
                    </a:gridCol>
                    <a:gridCol w="12228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10421191"/>
                        </a:ext>
                      </a:extLst>
                    </a:gridCol>
                    <a:gridCol w="12228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262970758"/>
                        </a:ext>
                      </a:extLst>
                    </a:gridCol>
                    <a:gridCol w="12228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685779044"/>
                        </a:ext>
                      </a:extLst>
                    </a:gridCol>
                    <a:gridCol w="12228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76285142"/>
                        </a:ext>
                      </a:extLst>
                    </a:gridCol>
                  </a:tblGrid>
                  <a:tr h="402175">
                    <a:tc rowSpan="2"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Treatment</a:t>
                          </a:r>
                        </a:p>
                        <a:p>
                          <a:pPr algn="l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(Catalyst)</a:t>
                          </a: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Block (Batch of Raw Material)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3127" marR="83127" marT="50292" marB="50292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254049854"/>
                      </a:ext>
                    </a:extLst>
                  </a:tr>
                  <a:tr h="402175">
                    <a:tc vMerge="1">
                      <a:txBody>
                        <a:bodyPr/>
                        <a:lstStyle/>
                        <a:p>
                          <a:pPr algn="l" latinLnBrk="1"/>
                          <a:endParaRPr lang="en-US" altLang="ko-KR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dirty="0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513930" t="-106061" r="-2488" b="-57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57325697"/>
                      </a:ext>
                    </a:extLst>
                  </a:tr>
                  <a:tr h="44717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73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74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14428" t="-183784" r="-201990" b="-4094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71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218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17510266"/>
                      </a:ext>
                    </a:extLst>
                  </a:tr>
                  <a:tr h="44717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150581" t="-287671" r="-469767" b="-3150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75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67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72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214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87479127"/>
                      </a:ext>
                    </a:extLst>
                  </a:tr>
                  <a:tr h="44717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73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75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68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16500" t="-382432" r="-103000" b="-2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216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569098330"/>
                      </a:ext>
                    </a:extLst>
                  </a:tr>
                  <a:tr h="447170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75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14428" t="-489041" r="-301990" b="-1136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72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75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222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75628411"/>
                      </a:ext>
                    </a:extLst>
                  </a:tr>
                  <a:tr h="44717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581081" r="-378378" b="-121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221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224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207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chemeClr val="tx1"/>
                              </a:solidFill>
                            </a:rPr>
                            <a:t>218</a:t>
                          </a:r>
                          <a:endParaRPr lang="ko-KR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4211" marR="94211" marT="56670" marB="5667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513930" t="-581081" r="-2488" b="-121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339755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A24CCB31-32F6-4A91-B610-C302C3B42B43}"/>
                  </a:ext>
                </a:extLst>
              </p14:cNvPr>
              <p14:cNvContentPartPr/>
              <p14:nvPr/>
            </p14:nvContentPartPr>
            <p14:xfrm>
              <a:off x="4133550" y="3473390"/>
              <a:ext cx="360" cy="3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A24CCB31-32F6-4A91-B610-C302C3B42B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24550" y="346439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770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Incomplete Block Design (BIBD)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88" y="691528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ANOVA (MODEL: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800" dirty="0"/>
                  <a:t>)</a:t>
                </a:r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2200" dirty="0"/>
              </a:p>
              <a:p>
                <a:pPr marL="176213" indent="0">
                  <a:buNone/>
                </a:pPr>
                <a:endParaRPr lang="en-US" altLang="ko-KR" sz="2200" dirty="0"/>
              </a:p>
              <a:p>
                <a:pPr marL="176213" indent="0">
                  <a:buNone/>
                </a:pPr>
                <a:endParaRPr lang="en-US" altLang="ko-KR" sz="2200" dirty="0"/>
              </a:p>
              <a:p>
                <a:pPr marL="447675" indent="0">
                  <a:buNone/>
                </a:pPr>
                <a:r>
                  <a:rPr lang="en-US" altLang="ko-KR" sz="1800" dirty="0"/>
                  <a:t>→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𝑇𝑟𝑒𝑎𝑡𝑚𝑒𝑛𝑡𝑠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𝑑𝑗𝑢𝑠𝑡𝑒𝑑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𝑘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 ,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.−</m:t>
                    </m:r>
                    <m:nary>
                      <m:naryPr>
                        <m:chr m:val="∑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b>
                              <m:sSub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sz="1800" dirty="0"/>
                  <a:t>. </a:t>
                </a:r>
              </a:p>
              <a:p>
                <a:pPr marL="714375" indent="0">
                  <a:buNone/>
                </a:pPr>
                <a:r>
                  <a:rPr lang="en-US" altLang="ko-KR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800" dirty="0"/>
                  <a:t> if treatment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800" dirty="0"/>
                  <a:t> appears in the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800" dirty="0"/>
                  <a:t>-</a:t>
                </a:r>
                <a:r>
                  <a:rPr lang="en-US" altLang="ko-KR" sz="1800" dirty="0" err="1"/>
                  <a:t>th</a:t>
                </a:r>
                <a:r>
                  <a:rPr lang="en-US" altLang="ko-KR" sz="1800" dirty="0"/>
                  <a:t> block, 0 otherwise)</a:t>
                </a:r>
              </a:p>
              <a:p>
                <a:pPr marL="447675" indent="0">
                  <a:buNone/>
                </a:pPr>
                <a:endParaRPr lang="en-US" altLang="ko-KR" sz="500" dirty="0"/>
              </a:p>
              <a:p>
                <a:pPr marL="447675" indent="0">
                  <a:buNone/>
                </a:pPr>
                <a:r>
                  <a:rPr lang="en-US" altLang="ko-KR" sz="1800" dirty="0"/>
                  <a:t>→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𝑇𝑟𝑒𝑎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𝑎𝑑𝑗𝑢𝑠𝑡𝑒𝑑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𝐵𝑙𝑜𝑐𝑘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marL="461963" indent="-285750">
                  <a:buFontTx/>
                  <a:buChar char="-"/>
                </a:pPr>
                <a:endParaRPr lang="en-US" altLang="ko-KR" sz="1800" dirty="0"/>
              </a:p>
              <a:p>
                <a:pPr marL="176213" indent="0"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8" y="691528"/>
                <a:ext cx="9136212" cy="55446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080F0DA2-61A6-4117-B047-C12A46D4EB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3127668"/>
                  </p:ext>
                </p:extLst>
              </p:nvPr>
            </p:nvGraphicFramePr>
            <p:xfrm>
              <a:off x="395536" y="1302668"/>
              <a:ext cx="8352928" cy="3042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128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1872208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2304256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</a:tblGrid>
                  <a:tr h="48995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Source of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Sum of Squares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Mean</a:t>
                          </a:r>
                        </a:p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Square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6310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Treatments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(adjusted)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𝑇𝑟𝑒𝑎𝑡𝑚𝑒𝑛𝑡𝑠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𝑎𝑑𝑗𝑢𝑠𝑡𝑒𝑑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𝑇𝑟𝑒𝑎𝑡𝑚𝑒𝑛𝑡𝑠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𝑎𝑑𝑗𝑢𝑠𝑡𝑒𝑑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6310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Blocks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ko-KR" sz="1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den>
                              </m:f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bSup>
                                <m:sSubSup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p>
                                    <m:sSup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sup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𝐵𝑙𝑜𝑐𝑘𝑠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50824678"/>
                      </a:ext>
                    </a:extLst>
                  </a:tr>
                  <a:tr h="6310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(by</a:t>
                          </a:r>
                          <a:r>
                            <a:rPr lang="en-US" altLang="ko-KR" sz="1400" baseline="0" dirty="0">
                              <a:solidFill>
                                <a:schemeClr val="tx1"/>
                              </a:solidFill>
                            </a:rPr>
                            <a:t> subtraction)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6310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r>
                            <a:rPr lang="ko-KR" altLang="en-US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80F0DA2-61A6-4117-B047-C12A46D4EB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3127668"/>
                  </p:ext>
                </p:extLst>
              </p:nvPr>
            </p:nvGraphicFramePr>
            <p:xfrm>
              <a:off x="395536" y="1302668"/>
              <a:ext cx="8352928" cy="3042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212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7477011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76424967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022426627"/>
                        </a:ext>
                      </a:extLst>
                    </a:gridCol>
                    <a:gridCol w="187220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293453622"/>
                        </a:ext>
                      </a:extLst>
                    </a:gridCol>
                    <a:gridCol w="230425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3136335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Source of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Sum of Squares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Mean</a:t>
                          </a:r>
                        </a:p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Square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62963" t="-4706" r="-1058" b="-55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0632820"/>
                      </a:ext>
                    </a:extLst>
                  </a:tr>
                  <a:tr h="63103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Treatments</a:t>
                          </a:r>
                        </a:p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(adjusted)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72692" t="-85577" r="-356538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89451" t="-85577" r="-291139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22727" t="-85577" r="-124026" b="-3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62963" t="-85577" r="-1058" b="-35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50250636"/>
                      </a:ext>
                    </a:extLst>
                  </a:tr>
                  <a:tr h="6310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Blocks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72692" t="-185577" r="-356538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89451" t="-185577" r="-291139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22727" t="-185577" r="-124026" b="-2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50824678"/>
                      </a:ext>
                    </a:extLst>
                  </a:tr>
                  <a:tr h="6310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72692" t="-288350" r="-356538" b="-156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89451" t="-288350" r="-291139" b="-156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222727" t="-288350" r="-124026" b="-156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76547110"/>
                      </a:ext>
                    </a:extLst>
                  </a:tr>
                  <a:tr h="6310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72692" t="-384615" r="-356538" b="-54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89451" t="-384615" r="-291139" b="-54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499669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972878C-9643-40A8-99FC-ABC332F6CC28}"/>
              </a:ext>
            </a:extLst>
          </p:cNvPr>
          <p:cNvSpPr txBox="1"/>
          <p:nvPr/>
        </p:nvSpPr>
        <p:spPr>
          <a:xfrm>
            <a:off x="4067175" y="2995612"/>
            <a:ext cx="65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56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Incomplete Block Design (BIBD)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88" y="691528"/>
                <a:ext cx="9136212" cy="55446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ANOVA Table</a:t>
                </a:r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442913" indent="-2667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176213" indent="0">
                  <a:buNone/>
                </a:pPr>
                <a:endParaRPr lang="en-US" altLang="ko-KR" sz="1800" dirty="0"/>
              </a:p>
              <a:p>
                <a:pPr marL="176213" indent="0">
                  <a:buNone/>
                </a:pPr>
                <a:endParaRPr lang="en-US" altLang="ko-KR" sz="1800" dirty="0"/>
              </a:p>
              <a:p>
                <a:pPr marL="361950" indent="266700">
                  <a:buNone/>
                </a:pPr>
                <a:endParaRPr lang="en-US" altLang="ko-KR" sz="1800" dirty="0"/>
              </a:p>
              <a:p>
                <a:pPr marL="447675" indent="0">
                  <a:buNone/>
                </a:pPr>
                <a:r>
                  <a:rPr lang="en-US" altLang="ko-KR" sz="1800" dirty="0"/>
                  <a:t>→  Note that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sz="1800" b="1" i="1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𝑻𝒓𝒆𝒂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𝒂𝒅𝒋𝒖𝒔𝒕𝒆𝒅</m:t>
                        </m:r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𝑩𝒍𝒐𝒄𝒌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𝒂𝒅𝒋𝒖𝒔𝒕𝒆𝒅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</m:oMath>
                </a14:m>
                <a:endParaRPr lang="en-US" altLang="ko-KR" sz="1800" b="1" dirty="0"/>
              </a:p>
              <a:p>
                <a:pPr marL="895350" indent="0">
                  <a:buNone/>
                </a:pPr>
                <a:r>
                  <a:rPr lang="en-US" altLang="ko-KR" sz="1800" dirty="0"/>
                  <a:t>←  Treatments and blocks are </a:t>
                </a:r>
                <a:r>
                  <a:rPr lang="en-US" altLang="ko-KR" sz="1800" b="1" dirty="0"/>
                  <a:t>not orthogonal </a:t>
                </a:r>
                <a:r>
                  <a:rPr lang="en-US" altLang="ko-KR" sz="1800" dirty="0"/>
                  <a:t>anymore</a:t>
                </a:r>
              </a:p>
              <a:p>
                <a:pPr marL="461963" indent="-285750">
                  <a:buFontTx/>
                  <a:buChar char="-"/>
                </a:pPr>
                <a:endParaRPr lang="en-US" altLang="ko-KR" sz="1800" dirty="0"/>
              </a:p>
              <a:p>
                <a:pPr marL="176213" indent="0"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8" y="691528"/>
                <a:ext cx="9136212" cy="55446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080F0DA2-61A6-4117-B047-C12A46D4EB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8307340"/>
                  </p:ext>
                </p:extLst>
              </p:nvPr>
            </p:nvGraphicFramePr>
            <p:xfrm>
              <a:off x="395536" y="1268760"/>
              <a:ext cx="8352929" cy="31397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6224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1267341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1267341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1267341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1267341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  <a:gridCol w="1267341">
                      <a:extLst>
                        <a:ext uri="{9D8B030D-6E8A-4147-A177-3AD203B41FA5}">
                          <a16:colId xmlns:a16="http://schemas.microsoft.com/office/drawing/2014/main" val="1272171335"/>
                        </a:ext>
                      </a:extLst>
                    </a:gridCol>
                  </a:tblGrid>
                  <a:tr h="53669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Source of 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Sum of </a:t>
                          </a:r>
                        </a:p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Mean</a:t>
                          </a:r>
                        </a:p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Square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ko-KR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i="1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  <a:endParaRPr lang="ko-KR" altLang="en-US" sz="14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43384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Treatments (adjusted)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22.75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7.58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11.66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0.0107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250636"/>
                      </a:ext>
                    </a:extLst>
                  </a:tr>
                  <a:tr h="43384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Treatments (unadjusted)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11.67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50824678"/>
                      </a:ext>
                    </a:extLst>
                  </a:tr>
                  <a:tr h="43384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Blocks (unadjusted)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55.00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1459741"/>
                      </a:ext>
                    </a:extLst>
                  </a:tr>
                  <a:tr h="43384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Blocks (adjusted)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66.08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22.03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33.90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0.0010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3812540"/>
                      </a:ext>
                    </a:extLst>
                  </a:tr>
                  <a:tr h="43384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3.25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0.65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43384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81.00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80F0DA2-61A6-4117-B047-C12A46D4EB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8307340"/>
                  </p:ext>
                </p:extLst>
              </p:nvPr>
            </p:nvGraphicFramePr>
            <p:xfrm>
              <a:off x="395536" y="1268760"/>
              <a:ext cx="8352929" cy="31397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622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74770112"/>
                        </a:ext>
                      </a:extLst>
                    </a:gridCol>
                    <a:gridCol w="126734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76424967"/>
                        </a:ext>
                      </a:extLst>
                    </a:gridCol>
                    <a:gridCol w="126734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022426627"/>
                        </a:ext>
                      </a:extLst>
                    </a:gridCol>
                    <a:gridCol w="126734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293453622"/>
                        </a:ext>
                      </a:extLst>
                    </a:gridCol>
                    <a:gridCol w="126734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931363351"/>
                        </a:ext>
                      </a:extLst>
                    </a:gridCol>
                    <a:gridCol w="126734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72171335"/>
                        </a:ext>
                      </a:extLst>
                    </a:gridCol>
                  </a:tblGrid>
                  <a:tr h="53669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Source of 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Sum of </a:t>
                          </a:r>
                        </a:p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Mean</a:t>
                          </a:r>
                        </a:p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Square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459615" t="-5682" r="-101923" b="-4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i="1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  <a:endParaRPr lang="ko-KR" altLang="en-US" sz="14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0632820"/>
                      </a:ext>
                    </a:extLst>
                  </a:tr>
                  <a:tr h="43384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Treatments (adjusted)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22.75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7.58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11.66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0.0107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50250636"/>
                      </a:ext>
                    </a:extLst>
                  </a:tr>
                  <a:tr h="43384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Treatments (unadjusted)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11.67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50824678"/>
                      </a:ext>
                    </a:extLst>
                  </a:tr>
                  <a:tr h="43384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Blocks (unadjusted)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55.00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821459741"/>
                      </a:ext>
                    </a:extLst>
                  </a:tr>
                  <a:tr h="43384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Blocks (adjusted)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66.08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22.03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33.90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0.0010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843812540"/>
                      </a:ext>
                    </a:extLst>
                  </a:tr>
                  <a:tr h="43384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3.25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0.65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76547110"/>
                      </a:ext>
                    </a:extLst>
                  </a:tr>
                  <a:tr h="43384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81.00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499669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972878C-9643-40A8-99FC-ABC332F6CC28}"/>
              </a:ext>
            </a:extLst>
          </p:cNvPr>
          <p:cNvSpPr txBox="1"/>
          <p:nvPr/>
        </p:nvSpPr>
        <p:spPr>
          <a:xfrm>
            <a:off x="4067175" y="2995612"/>
            <a:ext cx="65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34190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Arial Unicode MS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1629</Words>
  <Application>Microsoft Office PowerPoint</Application>
  <PresentationFormat>화면 슬라이드 쇼(4:3)</PresentationFormat>
  <Paragraphs>628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굴림</vt:lpstr>
      <vt:lpstr>나눔바른고딕</vt:lpstr>
      <vt:lpstr>맑은 고딕</vt:lpstr>
      <vt:lpstr>Arial</vt:lpstr>
      <vt:lpstr>Calibri</vt:lpstr>
      <vt:lpstr>Cambria Math</vt:lpstr>
      <vt:lpstr>Courier New</vt:lpstr>
      <vt:lpstr>Times New Roman</vt:lpstr>
      <vt:lpstr>Wingdings</vt:lpstr>
      <vt:lpstr>기본 디자인</vt:lpstr>
      <vt:lpstr>PowerPoint 프레젠테이션</vt:lpstr>
      <vt:lpstr>PowerPoint 프레젠테이션</vt:lpstr>
      <vt:lpstr>The Randomized Complete Block Design (RCBD)</vt:lpstr>
      <vt:lpstr>The Randomized Complete Block Design (RCBD)</vt:lpstr>
      <vt:lpstr>The Randomized Complete Block Design (RCBD)</vt:lpstr>
      <vt:lpstr>Balanced Incomplete Block Design (BIBD)</vt:lpstr>
      <vt:lpstr>Balanced Incomplete Block Design (BIBD)</vt:lpstr>
      <vt:lpstr>Balanced Incomplete Block Design (BIBD)</vt:lpstr>
      <vt:lpstr>Balanced Incomplete Block Design (BIBD)</vt:lpstr>
      <vt:lpstr>PowerPoint 프레젠테이션</vt:lpstr>
      <vt:lpstr>Basic Definitions and Principles</vt:lpstr>
      <vt:lpstr>Basic Definitions and Principles</vt:lpstr>
      <vt:lpstr>Two-Factor Factorial Design</vt:lpstr>
      <vt:lpstr>Two-Factor Factorial Design</vt:lpstr>
      <vt:lpstr>Two-Factor Factorial Design</vt:lpstr>
      <vt:lpstr>Two-Factor Factorial Design</vt:lpstr>
      <vt:lpstr>Two-Factor Factorial Design</vt:lpstr>
      <vt:lpstr>Two-Factor Factorial Design</vt:lpstr>
      <vt:lpstr>Two-Factor Factorial Design</vt:lpstr>
      <vt:lpstr>Two-Factor Factorial Design</vt:lpstr>
      <vt:lpstr>Two-Factor Factorial Design</vt:lpstr>
      <vt:lpstr>Two-Factor Factorial Design</vt:lpstr>
    </vt:vector>
  </TitlesOfParts>
  <Manager/>
  <Company>WinXP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김 수환</cp:lastModifiedBy>
  <cp:revision>1311</cp:revision>
  <dcterms:created xsi:type="dcterms:W3CDTF">2007-03-18T16:50:37Z</dcterms:created>
  <dcterms:modified xsi:type="dcterms:W3CDTF">2022-04-08T02:31:22Z</dcterms:modified>
  <cp:version>1000.0000.01</cp:version>
</cp:coreProperties>
</file>