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14"/>
  </p:notesMasterIdLst>
  <p:sldIdLst>
    <p:sldId id="281" r:id="rId2"/>
    <p:sldId id="341" r:id="rId3"/>
    <p:sldId id="342" r:id="rId4"/>
    <p:sldId id="343" r:id="rId5"/>
    <p:sldId id="344" r:id="rId6"/>
    <p:sldId id="345" r:id="rId7"/>
    <p:sldId id="347" r:id="rId8"/>
    <p:sldId id="348" r:id="rId9"/>
    <p:sldId id="349" r:id="rId10"/>
    <p:sldId id="350" r:id="rId11"/>
    <p:sldId id="351" r:id="rId12"/>
    <p:sldId id="352" r:id="rId13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79F"/>
    <a:srgbClr val="333399"/>
    <a:srgbClr val="0000FF"/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6353" autoAdjust="0"/>
  </p:normalViewPr>
  <p:slideViewPr>
    <p:cSldViewPr>
      <p:cViewPr varScale="1">
        <p:scale>
          <a:sx n="64" d="100"/>
          <a:sy n="64" d="100"/>
        </p:scale>
        <p:origin x="1548" y="78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4/16/2022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6094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28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400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83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668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08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082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252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99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886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27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106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>
                <a:solidFill>
                  <a:srgbClr val="6591C7"/>
                </a:solidFill>
                <a:ea typeface="-윤고딕120"/>
                <a:cs typeface="Arial Unicode MS"/>
              </a:rPr>
              <a:t>April 15, 2022</a:t>
            </a: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General Factorial Design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06530BCD-ABED-4C6B-8E48-CB0E19EAB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78670"/>
                  </p:ext>
                </p:extLst>
              </p:nvPr>
            </p:nvGraphicFramePr>
            <p:xfrm>
              <a:off x="755289" y="1412776"/>
              <a:ext cx="7560841" cy="2616835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756084">
                      <a:extLst>
                        <a:ext uri="{9D8B030D-6E8A-4147-A177-3AD203B41FA5}">
                          <a16:colId xmlns:a16="http://schemas.microsoft.com/office/drawing/2014/main" val="750979415"/>
                        </a:ext>
                      </a:extLst>
                    </a:gridCol>
                    <a:gridCol w="756084">
                      <a:extLst>
                        <a:ext uri="{9D8B030D-6E8A-4147-A177-3AD203B41FA5}">
                          <a16:colId xmlns:a16="http://schemas.microsoft.com/office/drawing/2014/main" val="4158996940"/>
                        </a:ext>
                      </a:extLst>
                    </a:gridCol>
                    <a:gridCol w="928584">
                      <a:extLst>
                        <a:ext uri="{9D8B030D-6E8A-4147-A177-3AD203B41FA5}">
                          <a16:colId xmlns:a16="http://schemas.microsoft.com/office/drawing/2014/main" val="427843180"/>
                        </a:ext>
                      </a:extLst>
                    </a:gridCol>
                    <a:gridCol w="357245">
                      <a:extLst>
                        <a:ext uri="{9D8B030D-6E8A-4147-A177-3AD203B41FA5}">
                          <a16:colId xmlns:a16="http://schemas.microsoft.com/office/drawing/2014/main" val="2253870580"/>
                        </a:ext>
                      </a:extLst>
                    </a:gridCol>
                    <a:gridCol w="982423">
                      <a:extLst>
                        <a:ext uri="{9D8B030D-6E8A-4147-A177-3AD203B41FA5}">
                          <a16:colId xmlns:a16="http://schemas.microsoft.com/office/drawing/2014/main" val="1204879782"/>
                        </a:ext>
                      </a:extLst>
                    </a:gridCol>
                    <a:gridCol w="756084">
                      <a:extLst>
                        <a:ext uri="{9D8B030D-6E8A-4147-A177-3AD203B41FA5}">
                          <a16:colId xmlns:a16="http://schemas.microsoft.com/office/drawing/2014/main" val="3188525942"/>
                        </a:ext>
                      </a:extLst>
                    </a:gridCol>
                    <a:gridCol w="756084">
                      <a:extLst>
                        <a:ext uri="{9D8B030D-6E8A-4147-A177-3AD203B41FA5}">
                          <a16:colId xmlns:a16="http://schemas.microsoft.com/office/drawing/2014/main" val="3451415840"/>
                        </a:ext>
                      </a:extLst>
                    </a:gridCol>
                    <a:gridCol w="899234">
                      <a:extLst>
                        <a:ext uri="{9D8B030D-6E8A-4147-A177-3AD203B41FA5}">
                          <a16:colId xmlns:a16="http://schemas.microsoft.com/office/drawing/2014/main" val="7169184"/>
                        </a:ext>
                      </a:extLst>
                    </a:gridCol>
                    <a:gridCol w="357245">
                      <a:extLst>
                        <a:ext uri="{9D8B030D-6E8A-4147-A177-3AD203B41FA5}">
                          <a16:colId xmlns:a16="http://schemas.microsoft.com/office/drawing/2014/main" val="3167909621"/>
                        </a:ext>
                      </a:extLst>
                    </a:gridCol>
                    <a:gridCol w="1011774">
                      <a:extLst>
                        <a:ext uri="{9D8B030D-6E8A-4147-A177-3AD203B41FA5}">
                          <a16:colId xmlns:a16="http://schemas.microsoft.com/office/drawing/2014/main" val="2480498924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𝑻𝒐𝒕𝒂𝒍𝒔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𝑻𝒐𝒕𝒂𝒍𝒔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77995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254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254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105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5236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250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631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22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395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4120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6530BCD-ABED-4C6B-8E48-CB0E19EAB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78670"/>
                  </p:ext>
                </p:extLst>
              </p:nvPr>
            </p:nvGraphicFramePr>
            <p:xfrm>
              <a:off x="755289" y="1412776"/>
              <a:ext cx="7560841" cy="2616835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7560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50979415"/>
                        </a:ext>
                      </a:extLst>
                    </a:gridCol>
                    <a:gridCol w="7560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58996940"/>
                        </a:ext>
                      </a:extLst>
                    </a:gridCol>
                    <a:gridCol w="9285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7843180"/>
                        </a:ext>
                      </a:extLst>
                    </a:gridCol>
                    <a:gridCol w="3572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53870580"/>
                        </a:ext>
                      </a:extLst>
                    </a:gridCol>
                    <a:gridCol w="9824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04879782"/>
                        </a:ext>
                      </a:extLst>
                    </a:gridCol>
                    <a:gridCol w="7560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88525942"/>
                        </a:ext>
                      </a:extLst>
                    </a:gridCol>
                    <a:gridCol w="7560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51415840"/>
                        </a:ext>
                      </a:extLst>
                    </a:gridCol>
                    <a:gridCol w="89923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169184"/>
                        </a:ext>
                      </a:extLst>
                    </a:gridCol>
                    <a:gridCol w="3572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67909621"/>
                        </a:ext>
                      </a:extLst>
                    </a:gridCol>
                    <a:gridCol w="101177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80498924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918" r="-100483" b="-6295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t="-4918" r="-483" b="-6295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15777995"/>
                      </a:ext>
                    </a:extLst>
                  </a:tr>
                  <a:tr h="391795"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25400" cmpd="sng">
                          <a:noFill/>
                        </a:lnT>
                        <a:blipFill rotWithShape="0">
                          <a:blip r:embed="rId3"/>
                          <a:stretch>
                            <a:fillRect t="-98462" r="-100483" b="-49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25400" cmpd="sng">
                          <a:noFill/>
                        </a:lnT>
                        <a:blipFill rotWithShape="0">
                          <a:blip r:embed="rId3"/>
                          <a:stretch>
                            <a:fillRect l="-100000" t="-98462" r="-483" b="-49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6105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55236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250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86314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2822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80395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04120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08806"/>
            <a:ext cx="91362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 5.3: The Soft Drink Bottling Problem (Continue)</a:t>
            </a:r>
            <a:endParaRPr lang="en-US" altLang="ko-KR" sz="500" dirty="0"/>
          </a:p>
          <a:p>
            <a:pPr marL="176213" indent="0">
              <a:buNone/>
            </a:pPr>
            <a:endParaRPr lang="en-US" altLang="ko-KR" sz="2200" dirty="0"/>
          </a:p>
          <a:p>
            <a:pPr marL="176213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39083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General Factorial Design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08806"/>
            <a:ext cx="91362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7175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 for Example 5.3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176213" indent="0">
              <a:buNone/>
            </a:pPr>
            <a:endParaRPr lang="en-US" altLang="ko-KR" sz="2200" dirty="0"/>
          </a:p>
          <a:p>
            <a:pPr marL="176213" indent="0">
              <a:buNone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65AB3DCC-5038-4F5E-8701-DE2A995123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307584"/>
                  </p:ext>
                </p:extLst>
              </p:nvPr>
            </p:nvGraphicFramePr>
            <p:xfrm>
              <a:off x="179512" y="1179557"/>
              <a:ext cx="8784978" cy="3977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268508027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526817095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08526434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8176773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3380931173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val="7089890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Source of Variation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Degrees of Freedom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Mean 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0510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Percentage of carbonation (A)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252.750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126.375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178.412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482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Operating pressure (B)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45.375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45.375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64.059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507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Line speed (C)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22.042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22.042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31.118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0.0001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0054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5.250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2.625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3.706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0.0558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294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0.583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0.292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0.412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0.6713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5733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1.042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1.042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1.471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0.2485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69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ABC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1.083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0.542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0.765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0.4867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7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8.500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0.708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8672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336.625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635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AB3DCC-5038-4F5E-8701-DE2A995123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307584"/>
                  </p:ext>
                </p:extLst>
              </p:nvPr>
            </p:nvGraphicFramePr>
            <p:xfrm>
              <a:off x="179512" y="1179557"/>
              <a:ext cx="8784978" cy="3977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8508027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26817095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08526434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8176773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80931173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0898909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Source of Variation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Degrees of Freedom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Mean 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69880" t="-4762" r="-103012" b="-5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0510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Percentage of carbonation (A)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252.750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126.375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178.412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67482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Operating pressure (B)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45.375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45.375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64.059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5507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Line speed (C)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22.042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22.042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31.118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0.0001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50054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5.250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2.625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3.706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0.0558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88294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0.583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0.292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0.412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0.6713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55733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1.042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1.042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1.471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0.2485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7369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ABC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1.083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0.542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0.765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0.4867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027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8.500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0.708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88672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336.625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836352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266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General Factorial Design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55576" y="6309320"/>
            <a:ext cx="91362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>
              <a:buFont typeface="Wingdings" panose="05000000000000000000" pitchFamily="2" charset="2"/>
              <a:buChar char="§"/>
            </a:pPr>
            <a:endParaRPr lang="en-US" altLang="ko-KR" sz="2400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D4A8E8-A8DB-4FA8-B951-1127CABD1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17" y="1184870"/>
            <a:ext cx="6232186" cy="48926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08806"/>
            <a:ext cx="91362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7175">
              <a:buFont typeface="Arial" panose="020B0604020202020204" pitchFamily="34" charset="0"/>
              <a:buChar char="•"/>
            </a:pPr>
            <a:r>
              <a:rPr lang="en-US" altLang="ko-KR" sz="1800" dirty="0"/>
              <a:t>Main effects and Interaction Plot</a:t>
            </a:r>
            <a:endParaRPr lang="en-US" altLang="ko-KR" sz="500" dirty="0"/>
          </a:p>
          <a:p>
            <a:pPr marL="176213" indent="0">
              <a:buNone/>
            </a:pPr>
            <a:endParaRPr lang="en-US" altLang="ko-KR" sz="2200" dirty="0"/>
          </a:p>
          <a:p>
            <a:pPr marL="176213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04140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The Battery Design Experiment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361950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Data: TABLE 5.4 (a=3, b=3, n=4)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1C1FE51E-F404-45CA-B270-F0C2894BC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497029"/>
                  </p:ext>
                </p:extLst>
              </p:nvPr>
            </p:nvGraphicFramePr>
            <p:xfrm>
              <a:off x="352744" y="1916832"/>
              <a:ext cx="8438519" cy="34791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888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1119880115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685779044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981930827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1276285142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2028285435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098859780"/>
                        </a:ext>
                      </a:extLst>
                    </a:gridCol>
                    <a:gridCol w="978902">
                      <a:extLst>
                        <a:ext uri="{9D8B030D-6E8A-4147-A177-3AD203B41FA5}">
                          <a16:colId xmlns:a16="http://schemas.microsoft.com/office/drawing/2014/main" val="2045058922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Material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Type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10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 (◦F)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70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125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479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98330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579130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576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3799=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342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1FE51E-F404-45CA-B270-F0C2894BC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497029"/>
                  </p:ext>
                </p:extLst>
              </p:nvPr>
            </p:nvGraphicFramePr>
            <p:xfrm>
              <a:off x="352744" y="1916832"/>
              <a:ext cx="8438519" cy="34791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88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5592208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3995638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0421191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19880115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6297075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85779044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81930827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76285142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28285435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98859780"/>
                        </a:ext>
                      </a:extLst>
                    </a:gridCol>
                    <a:gridCol w="97890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45058922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Material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Type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10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 (◦F)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54049854"/>
                      </a:ext>
                    </a:extLst>
                  </a:tr>
                  <a:tr h="38766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70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125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60870" t="-109524" r="-2484" b="-7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57325697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17510266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87479127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479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69098330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76579130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576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75628411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3975549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801563" r="-832886" b="-125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60870" t="-801563" r="-248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703422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065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 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40BC55B9-4ECD-403D-B400-1F4610B5ED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7609957"/>
                  </p:ext>
                </p:extLst>
              </p:nvPr>
            </p:nvGraphicFramePr>
            <p:xfrm>
              <a:off x="395536" y="1268760"/>
              <a:ext cx="8352930" cy="3707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710337324"/>
                        </a:ext>
                      </a:extLst>
                    </a:gridCol>
                  </a:tblGrid>
                  <a:tr h="653963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Material types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10,683.72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39,118.72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19,559.36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28.97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Interaction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9,613.78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2,403.44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0.0186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18,230.75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675.21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77,646.97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0BC55B9-4ECD-403D-B400-1F4610B5ED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7609957"/>
                  </p:ext>
                </p:extLst>
              </p:nvPr>
            </p:nvGraphicFramePr>
            <p:xfrm>
              <a:off x="395536" y="1268760"/>
              <a:ext cx="8352930" cy="3707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10337324"/>
                        </a:ext>
                      </a:extLst>
                    </a:gridCol>
                  </a:tblGrid>
                  <a:tr h="653963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01316" t="-4673" r="-102193" b="-472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Material types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10,683.72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39,118.72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19,559.36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28.97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37983212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Interaction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9,613.78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2,403.44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0.0186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092431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18,230.75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675.21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77,646.97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241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2200" dirty="0"/>
              <a:t>Interaction Plot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B68D3-2079-411F-B88C-BC6D654D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340768"/>
            <a:ext cx="5112618" cy="39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Assumption of No Interaction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Model</a:t>
                </a:r>
              </a:p>
              <a:p>
                <a:pPr marL="1762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ANOVA Table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ACA0720-944B-4830-8339-7D8C9C6E8E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509119"/>
                  </p:ext>
                </p:extLst>
              </p:nvPr>
            </p:nvGraphicFramePr>
            <p:xfrm>
              <a:off x="395536" y="3284984"/>
              <a:ext cx="8352930" cy="2463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0586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</a:tblGrid>
                  <a:tr h="504546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Material types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10,683.72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39,118.72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19,559.36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21.78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27,844.52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898.21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77,646.96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CA0720-944B-4830-8339-7D8C9C6E8E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509119"/>
                  </p:ext>
                </p:extLst>
              </p:nvPr>
            </p:nvGraphicFramePr>
            <p:xfrm>
              <a:off x="395536" y="3284984"/>
              <a:ext cx="8352930" cy="2463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00730" t="-4211" r="-1460" b="-3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Material types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10,683.72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39,118.72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19,559.36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21.78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37983212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27,844.52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898.21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77,646.96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002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Residual Plot 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 versus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176213" indent="0">
                  <a:buNone/>
                </a:pP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176213" indent="0">
                  <a:buNone/>
                </a:pP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444500" indent="0">
                  <a:buNone/>
                </a:pPr>
                <a:r>
                  <a:rPr lang="en-US" altLang="ko-KR" sz="1800" dirty="0"/>
                  <a:t>← </a:t>
                </a:r>
                <a:r>
                  <a:rPr lang="en-US" altLang="ko-KR" sz="1800" b="1" dirty="0">
                    <a:solidFill>
                      <a:srgbClr val="C00000"/>
                    </a:solidFill>
                  </a:rPr>
                  <a:t>Pattern</a:t>
                </a:r>
                <a:r>
                  <a:rPr lang="en-US" altLang="ko-KR" sz="1800" dirty="0"/>
                  <a:t>: residuals move from positive to negative to positive to negative again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D01ABC0-A162-495E-B5D7-94A414840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268760"/>
            <a:ext cx="6380548" cy="3600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4A8E2E-4BC1-4F5B-999C-6E192C19C496}"/>
              </a:ext>
            </a:extLst>
          </p:cNvPr>
          <p:cNvCxnSpPr>
            <a:cxnSpLocks/>
          </p:cNvCxnSpPr>
          <p:nvPr/>
        </p:nvCxnSpPr>
        <p:spPr>
          <a:xfrm>
            <a:off x="3419872" y="2348880"/>
            <a:ext cx="1115838" cy="19442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28CF31-6925-4E69-ADA4-2D3061C675FA}"/>
              </a:ext>
            </a:extLst>
          </p:cNvPr>
          <p:cNvCxnSpPr>
            <a:cxnSpLocks/>
          </p:cNvCxnSpPr>
          <p:nvPr/>
        </p:nvCxnSpPr>
        <p:spPr>
          <a:xfrm flipV="1">
            <a:off x="4571493" y="2132856"/>
            <a:ext cx="1080627" cy="21602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FCC505-5C38-4F35-9895-048C10791A08}"/>
              </a:ext>
            </a:extLst>
          </p:cNvPr>
          <p:cNvCxnSpPr>
            <a:cxnSpLocks/>
          </p:cNvCxnSpPr>
          <p:nvPr/>
        </p:nvCxnSpPr>
        <p:spPr>
          <a:xfrm>
            <a:off x="5767465" y="2160019"/>
            <a:ext cx="964775" cy="19170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7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Three-Factor Factorial Design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Model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539750" indent="-26987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𝜏𝛽</m:t>
                              </m:r>
                            </m:e>
                          </m:d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𝜏𝛾</m:t>
                              </m:r>
                            </m:e>
                          </m:d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𝜏𝛽𝛾</m:t>
                              </m:r>
                            </m:e>
                          </m:d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, </m:t>
                      </m:r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539750" indent="-26987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,; 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𝑟𝑒𝑝𝑙𝑖𝑐𝑎𝑡𝑒𝑠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indent="-2571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Factorials with more than two factors</a:t>
                </a:r>
              </a:p>
              <a:p>
                <a:pPr marL="357188" indent="-174625">
                  <a:buFont typeface="Wingdings" panose="05000000000000000000" pitchFamily="2" charset="2"/>
                  <a:buChar char="ü"/>
                </a:pPr>
                <a:r>
                  <a:rPr lang="en-US" altLang="ko-KR" sz="2000" dirty="0"/>
                  <a:t> </a:t>
                </a:r>
                <a:r>
                  <a:rPr lang="en-US" altLang="ko-KR" sz="1800" dirty="0"/>
                  <a:t>ANOVA identity is also similar </a:t>
                </a:r>
                <a:r>
                  <a:rPr lang="en-US" altLang="ko-KR" sz="1800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7188" indent="-87313">
                  <a:buNone/>
                </a:pPr>
                <a:endParaRPr lang="en-US" altLang="ko-KR" sz="500" i="1" dirty="0">
                  <a:latin typeface="Cambria Math" panose="02040503050406030204" pitchFamily="18" charset="0"/>
                </a:endParaRPr>
              </a:p>
              <a:p>
                <a:pPr marL="357188" indent="-873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357188" indent="-873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𝑡𝑟𝑒𝑎𝑡𝑚𝑒𝑛𝑡𝑠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𝑖𝑛𝑡𝑒𝑟𝑎𝑐𝑡𝑖𝑜𝑛𝑠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𝑐𝑜𝑚𝑏𝑖𝑛𝑎𝑡𝑖𝑜𝑛𝑠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𝑡𝑟𝑒𝑎𝑡𝑚𝑒𝑛𝑡𝑠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176213" indent="0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26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7175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 (Three–Factor Factorial Design)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19031F-9120-438D-A885-9A326B4D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11" y="1268760"/>
            <a:ext cx="686137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1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General Factorial Design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550083"/>
                <a:ext cx="9136212" cy="1440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5.3: The Soft Drink Bottling Problem</a:t>
                </a:r>
              </a:p>
              <a:p>
                <a:pPr marL="371475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800" dirty="0"/>
                  <a:t> The percent carbonation (10%, 12%,14%);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800" dirty="0"/>
                  <a:t> The operating pressure in the filter (25 psi, 30 psi); C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800" dirty="0"/>
                  <a:t> The line speed (200, 250)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550083"/>
                <a:ext cx="9136212" cy="1440160"/>
              </a:xfrm>
              <a:prstGeom prst="rect">
                <a:avLst/>
              </a:prstGeom>
              <a:blipFill rotWithShape="0">
                <a:blip r:embed="rId4"/>
                <a:stretch>
                  <a:fillRect t="-4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3">
                <a:extLst>
                  <a:ext uri="{FF2B5EF4-FFF2-40B4-BE49-F238E27FC236}">
                    <a16:creationId xmlns:a16="http://schemas.microsoft.com/office/drawing/2014/main" id="{6BC46C48-2446-4FF0-A00D-ACEA029494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775165"/>
                  </p:ext>
                </p:extLst>
              </p:nvPr>
            </p:nvGraphicFramePr>
            <p:xfrm>
              <a:off x="244037" y="1863874"/>
              <a:ext cx="8663669" cy="4242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5450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807105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821100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838016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838016">
                      <a:extLst>
                        <a:ext uri="{9D8B030D-6E8A-4147-A177-3AD203B41FA5}">
                          <a16:colId xmlns:a16="http://schemas.microsoft.com/office/drawing/2014/main" val="2061219451"/>
                        </a:ext>
                      </a:extLst>
                    </a:gridCol>
                    <a:gridCol w="738308">
                      <a:extLst>
                        <a:ext uri="{9D8B030D-6E8A-4147-A177-3AD203B41FA5}">
                          <a16:colId xmlns:a16="http://schemas.microsoft.com/office/drawing/2014/main" val="1276285142"/>
                        </a:ext>
                      </a:extLst>
                    </a:gridCol>
                    <a:gridCol w="744142">
                      <a:extLst>
                        <a:ext uri="{9D8B030D-6E8A-4147-A177-3AD203B41FA5}">
                          <a16:colId xmlns:a16="http://schemas.microsoft.com/office/drawing/2014/main" val="1067812222"/>
                        </a:ext>
                      </a:extLst>
                    </a:gridCol>
                    <a:gridCol w="788662">
                      <a:extLst>
                        <a:ext uri="{9D8B030D-6E8A-4147-A177-3AD203B41FA5}">
                          <a16:colId xmlns:a16="http://schemas.microsoft.com/office/drawing/2014/main" val="2028285435"/>
                        </a:ext>
                      </a:extLst>
                    </a:gridCol>
                    <a:gridCol w="635516">
                      <a:extLst>
                        <a:ext uri="{9D8B030D-6E8A-4147-A177-3AD203B41FA5}">
                          <a16:colId xmlns:a16="http://schemas.microsoft.com/office/drawing/2014/main" val="3869825151"/>
                        </a:ext>
                      </a:extLst>
                    </a:gridCol>
                    <a:gridCol w="847354">
                      <a:extLst>
                        <a:ext uri="{9D8B030D-6E8A-4147-A177-3AD203B41FA5}">
                          <a16:colId xmlns:a16="http://schemas.microsoft.com/office/drawing/2014/main" val="2199100234"/>
                        </a:ext>
                      </a:extLst>
                    </a:gridCol>
                  </a:tblGrid>
                  <a:tr h="304650">
                    <a:tc row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Percent 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Carbonation(A)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Operating Pressure(B)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342893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25 psi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30 psi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3428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Line Speed (C)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Line Speed (C)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886373"/>
                      </a:ext>
                    </a:extLst>
                  </a:tr>
                  <a:tr h="3428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200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250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270502"/>
                      </a:ext>
                    </a:extLst>
                  </a:tr>
                  <a:tr h="315933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31593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315933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98330"/>
                      </a:ext>
                    </a:extLst>
                  </a:tr>
                  <a:tr h="31593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579130"/>
                      </a:ext>
                    </a:extLst>
                  </a:tr>
                  <a:tr h="315933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31593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  <a:tr h="31593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𝑇𝑜𝑡𝑎𝑙𝑠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75=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517678"/>
                      </a:ext>
                    </a:extLst>
                  </a:tr>
                  <a:tr h="31593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894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C46C48-2446-4FF0-A00D-ACEA029494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775165"/>
                  </p:ext>
                </p:extLst>
              </p:nvPr>
            </p:nvGraphicFramePr>
            <p:xfrm>
              <a:off x="244037" y="1863874"/>
              <a:ext cx="8663669" cy="4242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54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55922088"/>
                        </a:ext>
                      </a:extLst>
                    </a:gridCol>
                    <a:gridCol w="80710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39956388"/>
                        </a:ext>
                      </a:extLst>
                    </a:gridCol>
                    <a:gridCol w="8211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0421191"/>
                        </a:ext>
                      </a:extLst>
                    </a:gridCol>
                    <a:gridCol w="8380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62970758"/>
                        </a:ext>
                      </a:extLst>
                    </a:gridCol>
                    <a:gridCol w="8380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61219451"/>
                        </a:ext>
                      </a:extLst>
                    </a:gridCol>
                    <a:gridCol w="73830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76285142"/>
                        </a:ext>
                      </a:extLst>
                    </a:gridCol>
                    <a:gridCol w="7441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67812222"/>
                        </a:ext>
                      </a:extLst>
                    </a:gridCol>
                    <a:gridCol w="78866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28285435"/>
                        </a:ext>
                      </a:extLst>
                    </a:gridCol>
                    <a:gridCol w="6355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69825151"/>
                        </a:ext>
                      </a:extLst>
                    </a:gridCol>
                    <a:gridCol w="8473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99100234"/>
                        </a:ext>
                      </a:extLst>
                    </a:gridCol>
                  </a:tblGrid>
                  <a:tr h="313944">
                    <a:tc row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Percent 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Carbonation(A)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Operating Pressure(B)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54049854"/>
                      </a:ext>
                    </a:extLst>
                  </a:tr>
                  <a:tr h="35718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25 psi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30 psi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57325697"/>
                      </a:ext>
                    </a:extLst>
                  </a:tr>
                  <a:tr h="3571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Line Speed (C)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Line Speed (C)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60886373"/>
                      </a:ext>
                    </a:extLst>
                  </a:tr>
                  <a:tr h="3571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200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250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23022" t="-293220" r="-2878" b="-8135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46270502"/>
                      </a:ext>
                    </a:extLst>
                  </a:tr>
                  <a:tr h="3571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17510266"/>
                      </a:ext>
                    </a:extLst>
                  </a:tr>
                  <a:tr h="35718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87479127"/>
                      </a:ext>
                    </a:extLst>
                  </a:tr>
                  <a:tr h="3571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69098330"/>
                      </a:ext>
                    </a:extLst>
                  </a:tr>
                  <a:tr h="35718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76579130"/>
                      </a:ext>
                    </a:extLst>
                  </a:tr>
                  <a:tr h="3571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75628411"/>
                      </a:ext>
                    </a:extLst>
                  </a:tr>
                  <a:tr h="35718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3975549"/>
                      </a:ext>
                    </a:extLst>
                  </a:tr>
                  <a:tr h="3571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1006897" r="-440152" b="-1206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923022" t="-1006897" r="-2878" b="-1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96517678"/>
                      </a:ext>
                    </a:extLst>
                  </a:tr>
                  <a:tr h="3571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1088136" r="-440152" b="-18644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858942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332715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704</Words>
  <Application>Microsoft Office PowerPoint</Application>
  <PresentationFormat>화면 슬라이드 쇼(4:3)</PresentationFormat>
  <Paragraphs>369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Two-Factor Factorial Design</vt:lpstr>
      <vt:lpstr>Two-Factor Factorial Design</vt:lpstr>
      <vt:lpstr>Two-Factor Factorial Design</vt:lpstr>
      <vt:lpstr>Two-Factor Factorial Design</vt:lpstr>
      <vt:lpstr>Two-Factor Factorial Design</vt:lpstr>
      <vt:lpstr>The General Factorial Design</vt:lpstr>
      <vt:lpstr>The General Factorial Design</vt:lpstr>
      <vt:lpstr>The General Factorial Design</vt:lpstr>
      <vt:lpstr>The General Factorial Design</vt:lpstr>
      <vt:lpstr>The General Factorial Design</vt:lpstr>
      <vt:lpstr>The General Factorial Design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1341</cp:revision>
  <dcterms:created xsi:type="dcterms:W3CDTF">2007-03-18T16:50:37Z</dcterms:created>
  <dcterms:modified xsi:type="dcterms:W3CDTF">2022-04-16T06:09:55Z</dcterms:modified>
  <cp:version>1000.0000.01</cp:version>
</cp:coreProperties>
</file>