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7"/>
  </p:notesMasterIdLst>
  <p:sldIdLst>
    <p:sldId id="281" r:id="rId2"/>
    <p:sldId id="369" r:id="rId3"/>
    <p:sldId id="368" r:id="rId4"/>
    <p:sldId id="370" r:id="rId5"/>
    <p:sldId id="381" r:id="rId6"/>
    <p:sldId id="371" r:id="rId7"/>
    <p:sldId id="372" r:id="rId8"/>
    <p:sldId id="373" r:id="rId9"/>
    <p:sldId id="374" r:id="rId10"/>
    <p:sldId id="256" r:id="rId11"/>
    <p:sldId id="288" r:id="rId12"/>
    <p:sldId id="378" r:id="rId13"/>
    <p:sldId id="379" r:id="rId14"/>
    <p:sldId id="348" r:id="rId15"/>
    <p:sldId id="350" r:id="rId16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6353" autoAdjust="0"/>
  </p:normalViewPr>
  <p:slideViewPr>
    <p:cSldViewPr>
      <p:cViewPr varScale="1">
        <p:scale>
          <a:sx n="98" d="100"/>
          <a:sy n="98" d="100"/>
        </p:scale>
        <p:origin x="1740" y="78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877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7900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79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28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094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690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50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13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92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70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51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89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April 29,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6. Two-Level Factorial Experiments (Part 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47101-D42A-4021-83D5-95ACC35CB1FB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Introduction</a:t>
            </a:r>
            <a:endParaRPr lang="en-US" altLang="ko-KR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1247281"/>
                <a:ext cx="9136212" cy="2397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Design</m:t>
                    </m:r>
                  </m:oMath>
                </a14:m>
                <a:r>
                  <a:rPr lang="en-US" altLang="ko-KR" sz="2400" dirty="0"/>
                  <a:t> 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Analysis Procedure for a Factorial Design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Example : Chemical Process</a:t>
                </a:r>
              </a:p>
              <a:p>
                <a:pPr marL="628650" indent="-180975">
                  <a:buFontTx/>
                  <a:buChar char="-"/>
                </a:pPr>
                <a:r>
                  <a:rPr lang="en-US" altLang="ko-KR" sz="1800" dirty="0"/>
                  <a:t>Estimation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of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Factor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Effects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4AA61D6-FE75-4077-A93C-72C87F81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1247281"/>
                <a:ext cx="9136212" cy="2397743"/>
              </a:xfrm>
              <a:prstGeom prst="rect">
                <a:avLst/>
              </a:prstGeom>
              <a:blipFill>
                <a:blip r:embed="rId4"/>
                <a:stretch>
                  <a:fillRect t="-2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Introduction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Special case</a:t>
                </a:r>
                <a:r>
                  <a:rPr lang="en-US" altLang="ko-KR" sz="1800" dirty="0"/>
                  <a:t> of the general factorial design;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00" dirty="0"/>
                  <a:t> factors, all two levels</a:t>
                </a:r>
              </a:p>
              <a:p>
                <a:pPr marL="450850" indent="0">
                  <a:buNone/>
                </a:pPr>
                <a:r>
                  <a:rPr lang="en-US" altLang="ko-KR" sz="1600" dirty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1600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600" dirty="0"/>
                  <a:t> Factorial Design</a:t>
                </a:r>
                <a:r>
                  <a:rPr lang="en-US" altLang="ko-KR" sz="1600" b="1" dirty="0"/>
                  <a:t>: Factor Screening Experiments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 two levels are usually called </a:t>
                </a:r>
                <a:r>
                  <a:rPr lang="en-US" altLang="ko-KR" sz="1800" b="1" dirty="0"/>
                  <a:t>low</a:t>
                </a:r>
                <a:r>
                  <a:rPr lang="en-US" altLang="ko-KR" sz="1800" dirty="0"/>
                  <a:t> and </a:t>
                </a:r>
                <a:r>
                  <a:rPr lang="en-US" altLang="ko-KR" sz="1800" b="1" dirty="0"/>
                  <a:t>high</a:t>
                </a: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Form a basic “building block” for other very useful experimental designs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Assume, in this chapter,</a:t>
                </a:r>
              </a:p>
              <a:p>
                <a:pPr marL="811213" indent="-360363">
                  <a:buAutoNum type="romanLcParenR"/>
                  <a:tabLst>
                    <a:tab pos="450850" algn="l"/>
                  </a:tabLst>
                </a:pPr>
                <a:r>
                  <a:rPr lang="en-US" altLang="ko-KR" sz="1600" dirty="0"/>
                  <a:t>The factor are fixed</a:t>
                </a:r>
              </a:p>
              <a:p>
                <a:pPr marL="811213" indent="-360363">
                  <a:buAutoNum type="romanLcParenR"/>
                  <a:tabLst>
                    <a:tab pos="450850" algn="l"/>
                  </a:tabLst>
                </a:pPr>
                <a:r>
                  <a:rPr lang="en-US" altLang="ko-KR" sz="1600" dirty="0"/>
                  <a:t>The designs are completely randomized</a:t>
                </a:r>
              </a:p>
              <a:p>
                <a:pPr marL="811213" indent="-360363">
                  <a:buAutoNum type="romanLcParenR"/>
                  <a:tabLst>
                    <a:tab pos="450850" algn="l"/>
                  </a:tabLst>
                </a:pPr>
                <a:r>
                  <a:rPr lang="en-US" altLang="ko-KR" sz="1600" dirty="0"/>
                  <a:t>The normality assumptions are satisfied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35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Analysis Procedure for a Factorial Design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Estimate factor </a:t>
            </a:r>
            <a:r>
              <a:rPr lang="en-US" altLang="ko-KR" sz="1800" b="1" dirty="0"/>
              <a:t>effects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Formulate</a:t>
            </a:r>
            <a:r>
              <a:rPr lang="en-US" altLang="ko-KR" sz="1800" dirty="0"/>
              <a:t> model</a:t>
            </a:r>
          </a:p>
          <a:p>
            <a:pPr marL="628650" indent="-180975">
              <a:buFontTx/>
              <a:buChar char="-"/>
            </a:pPr>
            <a:r>
              <a:rPr lang="en-US" altLang="ko-KR" sz="1800" dirty="0"/>
              <a:t>With replication, use full model</a:t>
            </a:r>
          </a:p>
          <a:p>
            <a:pPr marL="628650" indent="-180975">
              <a:buFontTx/>
              <a:buChar char="-"/>
            </a:pPr>
            <a:r>
              <a:rPr lang="en-US" altLang="ko-KR" sz="1800" dirty="0"/>
              <a:t>With an un-replicated design, </a:t>
            </a:r>
            <a:r>
              <a:rPr lang="en-US" altLang="ko-KR" sz="1800" dirty="0">
                <a:solidFill>
                  <a:srgbClr val="FF0000"/>
                </a:solidFill>
              </a:rPr>
              <a:t>use normal probability plots</a:t>
            </a:r>
            <a:endParaRPr lang="en-US" altLang="ko-KR" sz="1800" dirty="0"/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Statistical </a:t>
            </a:r>
            <a:r>
              <a:rPr lang="en-US" altLang="ko-KR" sz="1800" b="1" dirty="0"/>
              <a:t>testing </a:t>
            </a:r>
            <a:r>
              <a:rPr lang="en-US" altLang="ko-KR" sz="1800" dirty="0"/>
              <a:t>(ANOVA)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Refine</a:t>
            </a:r>
            <a:r>
              <a:rPr lang="en-US" altLang="ko-KR" sz="1800" dirty="0"/>
              <a:t> the model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Analyze </a:t>
            </a:r>
            <a:r>
              <a:rPr lang="en-US" altLang="ko-KR" sz="1800" b="1" dirty="0"/>
              <a:t>residuals </a:t>
            </a:r>
            <a:r>
              <a:rPr lang="en-US" altLang="ko-KR" sz="1800" dirty="0"/>
              <a:t>(graphical)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b="1" dirty="0"/>
              <a:t>Interpret</a:t>
            </a:r>
            <a:r>
              <a:rPr lang="en-US" altLang="ko-KR" sz="18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2802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: Chemical Process 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447675" indent="-276225">
              <a:buAutoNum type="romanLcParenR"/>
            </a:pPr>
            <a:r>
              <a:rPr lang="en-US" altLang="ko-KR" sz="1800" dirty="0"/>
              <a:t>Two-factors (A and B) with two levels</a:t>
            </a:r>
          </a:p>
          <a:p>
            <a:pPr marL="447675" indent="-276225">
              <a:buAutoNum type="romanLcParenR"/>
            </a:pPr>
            <a:r>
              <a:rPr lang="en-US" altLang="ko-KR" sz="1800" dirty="0"/>
              <a:t>where </a:t>
            </a:r>
            <a:r>
              <a:rPr lang="en-US" altLang="ko-KR" sz="1800" b="1" i="1" dirty="0"/>
              <a:t>A</a:t>
            </a:r>
            <a:r>
              <a:rPr lang="en-US" altLang="ko-KR" sz="1800" b="1" dirty="0"/>
              <a:t> </a:t>
            </a:r>
            <a:r>
              <a:rPr lang="en-US" altLang="ko-KR" sz="1800" dirty="0"/>
              <a:t>= </a:t>
            </a:r>
            <a:r>
              <a:rPr lang="en-US" altLang="ko-KR" sz="1800" b="1" dirty="0"/>
              <a:t>reactant concentration, </a:t>
            </a:r>
            <a:r>
              <a:rPr lang="en-US" altLang="ko-KR" sz="1800" b="1" i="1" dirty="0"/>
              <a:t>B</a:t>
            </a:r>
            <a:r>
              <a:rPr lang="en-US" altLang="ko-KR" sz="1800" b="1" dirty="0"/>
              <a:t> = catalyst amount; </a:t>
            </a:r>
            <a:r>
              <a:rPr lang="en-US" altLang="ko-KR" sz="1800" b="1" i="1" dirty="0"/>
              <a:t>y</a:t>
            </a:r>
            <a:r>
              <a:rPr lang="en-US" altLang="ko-KR" sz="1800" b="1" dirty="0"/>
              <a:t> = recovery</a:t>
            </a:r>
          </a:p>
          <a:p>
            <a:pPr marL="361950" indent="-276225">
              <a:buNone/>
            </a:pPr>
            <a:endParaRPr lang="en-US" altLang="ko-KR" sz="1600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09E64828-EBD4-44AC-BCFC-BBDB9A1A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45802"/>
              </p:ext>
            </p:extLst>
          </p:nvPr>
        </p:nvGraphicFramePr>
        <p:xfrm>
          <a:off x="755576" y="2276872"/>
          <a:ext cx="7560842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88">
                  <a:extLst>
                    <a:ext uri="{9D8B030D-6E8A-4147-A177-3AD203B41FA5}">
                      <a16:colId xmlns:a16="http://schemas.microsoft.com/office/drawing/2014/main" val="3071336659"/>
                    </a:ext>
                  </a:extLst>
                </a:gridCol>
                <a:gridCol w="787588">
                  <a:extLst>
                    <a:ext uri="{9D8B030D-6E8A-4147-A177-3AD203B41FA5}">
                      <a16:colId xmlns:a16="http://schemas.microsoft.com/office/drawing/2014/main" val="2019243628"/>
                    </a:ext>
                  </a:extLst>
                </a:gridCol>
                <a:gridCol w="2016222">
                  <a:extLst>
                    <a:ext uri="{9D8B030D-6E8A-4147-A177-3AD203B41FA5}">
                      <a16:colId xmlns:a16="http://schemas.microsoft.com/office/drawing/2014/main" val="3555922088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2262970758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1276285142"/>
                    </a:ext>
                  </a:extLst>
                </a:gridCol>
                <a:gridCol w="992361">
                  <a:extLst>
                    <a:ext uri="{9D8B030D-6E8A-4147-A177-3AD203B41FA5}">
                      <a16:colId xmlns:a16="http://schemas.microsoft.com/office/drawing/2014/main" val="2670582145"/>
                    </a:ext>
                  </a:extLst>
                </a:gridCol>
              </a:tblGrid>
              <a:tr h="4169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Factor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Combination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Replicate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416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II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III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800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384404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low, B low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high, B low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low, B high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439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 high, B high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3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Estimation of Factor Effects</a:t>
                </a:r>
              </a:p>
              <a:p>
                <a:pPr marL="714375" indent="-266700">
                  <a:buAutoNum type="romanLcParenR"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Main effect of factor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sz="1800" dirty="0"/>
              </a:p>
              <a:p>
                <a:pPr marL="628650" indent="0">
                  <a:buNone/>
                  <a:tabLst>
                    <a:tab pos="0" algn="l"/>
                    <a:tab pos="90488" algn="l"/>
                    <a:tab pos="269875" algn="l"/>
                    <a:tab pos="628650" algn="l"/>
                    <a:tab pos="714375" algn="l"/>
                    <a:tab pos="895350" algn="l"/>
                  </a:tabLst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])/(2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476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ii)  Main effect of factor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800" dirty="0"/>
              </a:p>
              <a:p>
                <a:pPr marL="628650" indent="0">
                  <a:buNone/>
                  <a:tabLst>
                    <a:tab pos="0" algn="l"/>
                    <a:tab pos="90488" algn="l"/>
                    <a:tab pos="269875" algn="l"/>
                    <a:tab pos="628650" algn="l"/>
                    <a:tab pos="714375" algn="l"/>
                    <a:tab pos="895350" algn="l"/>
                  </a:tabLst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])/(2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476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iii) Interaction effect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sz="1800" dirty="0"/>
              </a:p>
              <a:p>
                <a:pPr marL="628650" indent="0">
                  <a:buNone/>
                  <a:tabLst>
                    <a:tab pos="0" algn="l"/>
                    <a:tab pos="90488" algn="l"/>
                    <a:tab pos="269875" algn="l"/>
                    <a:tab pos="628650" algn="l"/>
                    <a:tab pos="714375" algn="l"/>
                    <a:tab pos="895350" algn="l"/>
                  </a:tabLst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])/(2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50850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endParaRPr lang="en-US" altLang="ko-KR" sz="1800" dirty="0"/>
              </a:p>
              <a:p>
                <a:pPr marL="1809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→  The effect estimates are: </a:t>
                </a:r>
                <a:r>
                  <a:rPr lang="en-US" altLang="ko-KR" sz="1800" i="1" dirty="0"/>
                  <a:t>A</a:t>
                </a:r>
                <a:r>
                  <a:rPr lang="en-US" altLang="ko-KR" sz="1800" dirty="0"/>
                  <a:t> = 8.33,  </a:t>
                </a:r>
                <a:r>
                  <a:rPr lang="en-US" altLang="ko-KR" sz="1800" i="1" dirty="0"/>
                  <a:t>B</a:t>
                </a:r>
                <a:r>
                  <a:rPr lang="en-US" altLang="ko-KR" sz="1800" dirty="0"/>
                  <a:t> = -5.00,  </a:t>
                </a:r>
                <a:r>
                  <a:rPr lang="en-US" altLang="ko-KR" sz="1800" i="1" dirty="0"/>
                  <a:t>AB</a:t>
                </a:r>
                <a:r>
                  <a:rPr lang="en-US" altLang="ko-KR" sz="1800" dirty="0"/>
                  <a:t> = 1.67</a:t>
                </a:r>
              </a:p>
              <a:p>
                <a:pPr marL="18097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→  Factor effects (</a:t>
                </a:r>
                <a:r>
                  <a:rPr lang="en-US" altLang="ko-KR" sz="1800" i="1" dirty="0"/>
                  <a:t>A</a:t>
                </a:r>
                <a:r>
                  <a:rPr lang="en-US" altLang="ko-KR" sz="1800" dirty="0"/>
                  <a:t>,</a:t>
                </a:r>
                <a:r>
                  <a:rPr lang="en-US" altLang="ko-KR" sz="1800" i="1" dirty="0"/>
                  <a:t> B</a:t>
                </a:r>
                <a:r>
                  <a:rPr lang="en-US" altLang="ko-KR" sz="1800" dirty="0"/>
                  <a:t>,</a:t>
                </a:r>
                <a:r>
                  <a:rPr lang="en-US" altLang="ko-KR" sz="1800" i="1" dirty="0"/>
                  <a:t> AB</a:t>
                </a:r>
                <a:r>
                  <a:rPr lang="en-US" altLang="ko-KR" sz="1800" dirty="0"/>
                  <a:t>) can be represented as a form of </a:t>
                </a:r>
                <a:r>
                  <a:rPr lang="en-US" altLang="ko-KR" sz="1800" b="1" i="1" dirty="0"/>
                  <a:t>orthogonal contrasts</a:t>
                </a:r>
              </a:p>
              <a:p>
                <a:pPr marL="542925" indent="0">
                  <a:buNone/>
                  <a:tabLst>
                    <a:tab pos="0" algn="l"/>
                    <a:tab pos="90488" algn="l"/>
                    <a:tab pos="269875" algn="l"/>
                    <a:tab pos="450850" algn="l"/>
                  </a:tabLst>
                </a:pPr>
                <a:r>
                  <a:rPr lang="en-US" altLang="ko-KR" sz="1800" dirty="0"/>
                  <a:t>←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𝐶𝑜𝑛𝑡𝑟𝑎𝑠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−(1)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𝐶𝑜𝑛𝑡𝑟𝑎𝑠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/>
                  <a:t>  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𝐶𝑜𝑛𝑡𝑟𝑎𝑠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/(4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690563" indent="-514350">
                  <a:buAutoNum type="romanLcParenR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5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7EDFFE6-016F-4BC8-B5B0-2C13949DC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750169"/>
            <a:ext cx="3644376" cy="3110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8304" y="3311115"/>
            <a:ext cx="36004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0152" y="1844824"/>
            <a:ext cx="36004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4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5. Factorial Experiments (Part 2)</a:t>
            </a:r>
          </a:p>
        </p:txBody>
      </p:sp>
    </p:spTree>
    <p:extLst>
      <p:ext uri="{BB962C8B-B14F-4D97-AF65-F5344CB8AC3E}">
        <p14:creationId xmlns:p14="http://schemas.microsoft.com/office/powerpoint/2010/main" val="37619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24F38-4977-4A5F-BC28-10538786DB1F}"/>
              </a:ext>
            </a:extLst>
          </p:cNvPr>
          <p:cNvSpPr txBox="1">
            <a:spLocks/>
          </p:cNvSpPr>
          <p:nvPr/>
        </p:nvSpPr>
        <p:spPr bwMode="auto">
          <a:xfrm>
            <a:off x="8467" y="697223"/>
            <a:ext cx="9136212" cy="150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Fitting Response Curves and Surfaces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Quantitative and Qualitative Factors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Example 5.4 (Ex 5.1 Battery Life Experiment)</a:t>
            </a:r>
          </a:p>
        </p:txBody>
      </p:sp>
    </p:spTree>
    <p:extLst>
      <p:ext uri="{BB962C8B-B14F-4D97-AF65-F5344CB8AC3E}">
        <p14:creationId xmlns:p14="http://schemas.microsoft.com/office/powerpoint/2010/main" val="17089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 Response Curves and Surfaces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Quantitative and Qualitative Factors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The basic ANOVA procedure treats every factor as if it were qualitative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This can be accounted for in the analysis to </a:t>
            </a:r>
            <a:r>
              <a:rPr lang="en-US" altLang="ko-KR" sz="1800" b="1" dirty="0"/>
              <a:t>produce regression models for quantitative factors at each level of the qualitative factors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These response curves and/or response surfaces are often a considerable aid in practical interpretation of the results</a:t>
            </a:r>
          </a:p>
          <a:p>
            <a:pPr marL="176213" indent="0">
              <a:buNone/>
            </a:pPr>
            <a:endParaRPr lang="en-US" altLang="ko-KR" sz="2200" dirty="0"/>
          </a:p>
          <a:p>
            <a:pPr marL="176213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40290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 Response Curves and Surfaces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5.4 (EX 5.1 Battery Life Experiment continued)</a:t>
            </a:r>
          </a:p>
          <a:p>
            <a:pPr marL="176213" indent="0">
              <a:buNone/>
            </a:pPr>
            <a:endParaRPr lang="en-US" altLang="ko-KR" sz="500" dirty="0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1C1FE51E-F404-45CA-B270-F0C2894BC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71004"/>
              </p:ext>
            </p:extLst>
          </p:nvPr>
        </p:nvGraphicFramePr>
        <p:xfrm>
          <a:off x="352744" y="1484784"/>
          <a:ext cx="8438511" cy="287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825">
                  <a:extLst>
                    <a:ext uri="{9D8B030D-6E8A-4147-A177-3AD203B41FA5}">
                      <a16:colId xmlns:a16="http://schemas.microsoft.com/office/drawing/2014/main" val="3555922088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3810421191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2262970758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3685779044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1276285142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2028285435"/>
                    </a:ext>
                  </a:extLst>
                </a:gridCol>
              </a:tblGrid>
              <a:tr h="129171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Material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Temperature (⁰F)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145386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25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9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7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5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 Response Curves and Surfaces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5.4 (EX 5.1 Battery Life Experiment continued)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Quantitative and Qualitative Factors</a:t>
                </a:r>
              </a:p>
              <a:p>
                <a:pPr marL="641350" indent="-193675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𝑇𝑒𝑚𝑝𝑒𝑟𝑎𝑡𝑢𝑟𝑒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𝑐𝑜𝑛𝑡𝑖𝑛𝑢𝑜𝑢𝑠</m:t>
                        </m:r>
                      </m:e>
                    </m:d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641350" indent="-193675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𝑀𝑎𝑡𝑒𝑟𝑖𝑎𝑙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𝑑𝑖𝑠𝑐𝑟𝑒𝑡𝑒</m:t>
                        </m:r>
                      </m:e>
                    </m:d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641350" indent="-193675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𝑄𝑢𝑎𝑑𝑟𝑎𝑡𝑖𝑐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𝑒𝑓𝑓𝑒𝑐𝑡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𝑇𝑒𝑚𝑝𝑒𝑟𝑎𝑡𝑢𝑟𝑒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641350" indent="-193675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𝑇𝑒𝑚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𝐿𝑖𝑛𝑒𝑎𝑟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𝑀𝑎𝑡𝑒𝑟𝑖𝑎𝑙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641350" indent="-193675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𝑇𝑒𝑚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𝑄𝑢𝑎𝑑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𝑀𝑎𝑡𝑒𝑟𝑖𝑎𝑙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 Response Curves and Surfaces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ANOVA for Response Surface Reduced Cubic Model</a:t>
            </a:r>
          </a:p>
          <a:p>
            <a:pPr marL="176213" indent="0">
              <a:buNone/>
            </a:pPr>
            <a:endParaRPr lang="en-US" altLang="ko-KR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5713965E-EB7D-4AD5-A485-E5B679B63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859412"/>
                  </p:ext>
                </p:extLst>
              </p:nvPr>
            </p:nvGraphicFramePr>
            <p:xfrm>
              <a:off x="827584" y="1412776"/>
              <a:ext cx="748883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val="2685080270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2526817095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608526434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2681767733"/>
                        </a:ext>
                      </a:extLst>
                    </a:gridCol>
                    <a:gridCol w="965614">
                      <a:extLst>
                        <a:ext uri="{9D8B030D-6E8A-4147-A177-3AD203B41FA5}">
                          <a16:colId xmlns:a16="http://schemas.microsoft.com/office/drawing/2014/main" val="3380931173"/>
                        </a:ext>
                      </a:extLst>
                    </a:gridCol>
                    <a:gridCol w="1050610">
                      <a:extLst>
                        <a:ext uri="{9D8B030D-6E8A-4147-A177-3AD203B41FA5}">
                          <a16:colId xmlns:a16="http://schemas.microsoft.com/office/drawing/2014/main" val="708989094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 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DF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510613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39042.67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39042.67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57.82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482916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5076149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76.06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76.06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0.7398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054640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2315.08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1157.54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1.71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0.1991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294332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7298.69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3649.35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5733094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18230.75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675.21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698234"/>
                      </a:ext>
                    </a:extLst>
                  </a:tr>
                  <a:tr h="189278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77646.97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72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713965E-EB7D-4AD5-A485-E5B679B63F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859412"/>
                  </p:ext>
                </p:extLst>
              </p:nvPr>
            </p:nvGraphicFramePr>
            <p:xfrm>
              <a:off x="827584" y="1412776"/>
              <a:ext cx="748883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85080270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26817095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08526434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681767733"/>
                        </a:ext>
                      </a:extLst>
                    </a:gridCol>
                    <a:gridCol w="965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80931173"/>
                        </a:ext>
                      </a:extLst>
                    </a:gridCol>
                    <a:gridCol w="10506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0898909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 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DF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69620" t="-4211" r="-11265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6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05106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4"/>
                          <a:stretch>
                            <a:fillRect l="-385" t="-180000" r="-375000" b="-6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39042.67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39042.67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57.82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674829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5" t="-280000" r="-375000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550761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5" t="-373214" r="-375000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76.06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76.06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0.7398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5005464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5" t="-481818" r="-375000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2315.08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1157.54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1.71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0.1991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882943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85" t="-581818" r="-3750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7298.69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3649.35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5573309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18230.75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675.21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7369823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77646.97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0272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638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 Response Curves and Surfaces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Regression Model Summary of Results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Material type 1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𝐿𝑖𝑓𝑒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=169.3801 −2.4886∗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+0.0129∗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𝑇𝑒𝑚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0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Material type 2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𝐿𝑖𝑓𝑒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=159.6240−0.1790∗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+0.4163∗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𝑇𝑒𝑚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0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Material type 3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𝐿𝑖𝑓𝑒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=132.7624−0.8926∗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𝑇𝑒𝑚𝑝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+0.4322∗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𝑇𝑒𝑚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6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 Response Curves and Surfaces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Regression Model Summary of Results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442913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Predicted life as a function of temperature for the three material types</a:t>
            </a:r>
          </a:p>
        </p:txBody>
      </p:sp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CF370B4-C691-4BDC-B9C4-0BEDE9915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16832"/>
            <a:ext cx="446074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730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758</Words>
  <Application>Microsoft Office PowerPoint</Application>
  <PresentationFormat>화면 슬라이드 쇼(4:3)</PresentationFormat>
  <Paragraphs>254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Fitting Response Curves and Surfaces</vt:lpstr>
      <vt:lpstr>Fitting Response Curves and Surfaces</vt:lpstr>
      <vt:lpstr>Fitting Response Curves and Surfaces</vt:lpstr>
      <vt:lpstr>Fitting Response Curves and Surfaces</vt:lpstr>
      <vt:lpstr>Fitting Response Curves and Surfaces</vt:lpstr>
      <vt:lpstr>Fitting Response Curves and Surfaces</vt:lpstr>
      <vt:lpstr>PowerPoint 프레젠테이션</vt:lpstr>
      <vt:lpstr>PowerPoint 프레젠테이션</vt:lpstr>
      <vt:lpstr>Introduction</vt:lpstr>
      <vt:lpstr>The 2^2- Design</vt:lpstr>
      <vt:lpstr>The 2^2- Design</vt:lpstr>
      <vt:lpstr>The 2^2-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1416</cp:revision>
  <dcterms:created xsi:type="dcterms:W3CDTF">2007-03-18T16:50:37Z</dcterms:created>
  <dcterms:modified xsi:type="dcterms:W3CDTF">2022-04-29T00:57:59Z</dcterms:modified>
  <cp:version>1000.0000.01</cp:version>
</cp:coreProperties>
</file>