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7" r:id="rId2"/>
    <p:sldId id="29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7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9FE3-3BF4-9A71-08FC-4D89E499A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DB0B6-8C01-C190-DF32-03DAB3FB9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5AD51-E19E-49FC-F03A-8CB64BA4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0D28-4BF9-9143-B86E-7129A7E0F990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C3CA4-E33F-FD20-E3D5-1FD1D9F4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5513-4972-8720-AD27-BACB246A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BDDE-835B-8F4F-9E31-A4E59B1BF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24F7-C4D9-BD40-F3CF-AD40BF522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BE89D-4A86-E920-9D4A-F1DCF9002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DB09C-010C-D396-260F-4778CA9C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0D28-4BF9-9143-B86E-7129A7E0F990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5CBD0-D8CA-E291-183F-B65A5E30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B357F-7E7F-3991-7015-3A7D4C059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BDDE-835B-8F4F-9E31-A4E59B1BF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8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466B3-CE0E-F0E8-7538-B127AB1B6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98E47-7CFF-F1C3-014D-192208860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97409-6749-0CB5-D981-5D0E2BF6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0D28-4BF9-9143-B86E-7129A7E0F990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6708B-C68B-4211-C7E0-99DBA2CB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DAD04-EC50-4DD3-4A4C-0CDC5753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BDDE-835B-8F4F-9E31-A4E59B1BF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80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EBF39-7459-95F1-4037-40BDB971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1FE9-B99E-2E80-C52E-0EFB474B2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B8167-8FB2-9B70-2FE2-6BB3A6AF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0D28-4BF9-9143-B86E-7129A7E0F990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E5C70-E763-0C4B-A37F-ADD607810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B6FE2-AF09-B30E-3C1A-E826BDD1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BDDE-835B-8F4F-9E31-A4E59B1BF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1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F0B5-28FF-7EF6-4729-83F15F90A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34BDB-5759-4096-4557-B4930DD6D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4FE2B-51B8-063B-B4EC-81FF7E1F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0D28-4BF9-9143-B86E-7129A7E0F990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A56D0-39A0-AB2E-BE57-C6F4FE4A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DE0F5-00CE-BB43-F3E2-7B24DEE7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BDDE-835B-8F4F-9E31-A4E59B1BF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86AE-9C30-9F9E-13E0-756946B6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9B56D-9AEA-C719-5AA2-D8E68C3DE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D252F-06F1-D340-A2FF-5CA0C5A6D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DEEC1-D1D7-43B2-90C9-9AA611F9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0D28-4BF9-9143-B86E-7129A7E0F990}" type="datetimeFigureOut">
              <a:rPr lang="en-US" smtClean="0"/>
              <a:t>7/5/25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AFA8E-B73A-CB77-35D1-D62F37BE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F4B27-4149-9705-912A-82AF7181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BDDE-835B-8F4F-9E31-A4E59B1BF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9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7640-E63D-98E9-A14F-2A3D673C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A785D-3139-1C8B-A519-E1625E22E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7DC61-618B-712D-8CD2-9DC63D333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AAF98-D973-5460-EDB2-6849E840A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42F39-55F5-B791-B894-94287E364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85F1C4-ECC6-467C-8E2A-CDEEA44DF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0D28-4BF9-9143-B86E-7129A7E0F990}" type="datetimeFigureOut">
              <a:rPr lang="en-US" smtClean="0"/>
              <a:t>7/5/25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5131B-3F1E-44FA-EBD1-95E1CE29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F6E0AA-6572-1994-70CE-876D31A4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BDDE-835B-8F4F-9E31-A4E59B1BF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46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B0BC-2117-476D-731E-50CD0BD21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2D38B1-EDEA-AB59-7CFF-554B17BE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0D28-4BF9-9143-B86E-7129A7E0F990}" type="datetimeFigureOut">
              <a:rPr lang="en-US" smtClean="0"/>
              <a:t>7/5/25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66FFBD-0E74-A615-BCDB-D1BD62FA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D05C9-59B5-078A-A0BA-1510715D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BDDE-835B-8F4F-9E31-A4E59B1BF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9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9D1BE-A79C-9D58-A9FE-6203F819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0D28-4BF9-9143-B86E-7129A7E0F990}" type="datetimeFigureOut">
              <a:rPr lang="en-US" smtClean="0"/>
              <a:t>7/5/25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90AB72-9708-42D2-566C-01039BBE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35C58-2F52-4AB3-91F6-18C4E2EF8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BDDE-835B-8F4F-9E31-A4E59B1BF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1CA4-5994-CB70-642B-CB636736C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1CED1-371D-DB30-329C-70AB9DCA6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C5F8C-985A-D5A6-1722-981968448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D1E52-319D-A6CB-94BF-8AB1CDA7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0D28-4BF9-9143-B86E-7129A7E0F990}" type="datetimeFigureOut">
              <a:rPr lang="en-US" smtClean="0"/>
              <a:t>7/5/25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49E8A-FE35-CE01-AD13-D691B0174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A831F-5530-5C41-DFBC-716EA3E7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BDDE-835B-8F4F-9E31-A4E59B1BF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0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D548-F33F-A9C4-5B88-4FF27D291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998E8A-4851-5B95-0546-784F23B2D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E0E92-01A2-51C7-D525-74FC7485F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2853F-05EE-A455-D318-D85E049F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70D28-4BF9-9143-B86E-7129A7E0F990}" type="datetimeFigureOut">
              <a:rPr lang="en-US" smtClean="0"/>
              <a:t>7/5/25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FAC48-74C3-BE6E-5FDC-2CA361F9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A68FE-82BF-4268-38E7-A90EA663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1BDDE-835B-8F4F-9E31-A4E59B1BF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6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FD89C-83F5-27B7-8BBB-149416584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62BCD-9BB6-482E-7F7D-47149CADA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CCD54-4A86-D730-3B30-B4531E053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70D28-4BF9-9143-B86E-7129A7E0F990}" type="datetimeFigureOut">
              <a:rPr lang="en-US" smtClean="0"/>
              <a:t>7/5/25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A086F-9B2D-0CCF-9584-6B153AC0C8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E89A0-07CE-861B-190C-3E88AB866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1BDDE-835B-8F4F-9E31-A4E59B1BF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5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1FA71-EFAE-E71D-21E1-A093C4190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D332F3ED-DA74-315C-B2A1-9FCA6DB06854}"/>
              </a:ext>
            </a:extLst>
          </p:cNvPr>
          <p:cNvGrpSpPr/>
          <p:nvPr/>
        </p:nvGrpSpPr>
        <p:grpSpPr>
          <a:xfrm>
            <a:off x="-6350" y="6350000"/>
            <a:ext cx="12204700" cy="514350"/>
            <a:chOff x="-6350" y="6350000"/>
            <a:chExt cx="12204700" cy="51435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B1CEAB50-D629-A1EC-B936-43FBA22F5B6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895" y="6582241"/>
              <a:ext cx="157390" cy="83298"/>
            </a:xfrm>
            <a:prstGeom prst="rect">
              <a:avLst/>
            </a:prstGeom>
          </p:spPr>
        </p:pic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0EBC525E-28F2-83F5-DFEE-75585216647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259" y="6582241"/>
              <a:ext cx="63634" cy="83298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A2C910D4-5336-29F6-D0E0-367B289C9C6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5607" y="6582241"/>
              <a:ext cx="72560" cy="84527"/>
            </a:xfrm>
            <a:prstGeom prst="rect">
              <a:avLst/>
            </a:prstGeom>
          </p:spPr>
        </p:pic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90028203-1BC6-EFB1-054A-FC0DDD4EA1A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912" y="6582241"/>
              <a:ext cx="74052" cy="83298"/>
            </a:xfrm>
            <a:prstGeom prst="rect">
              <a:avLst/>
            </a:prstGeom>
          </p:spPr>
        </p:pic>
        <p:pic>
          <p:nvPicPr>
            <p:cNvPr id="7" name="object 7">
              <a:extLst>
                <a:ext uri="{FF2B5EF4-FFF2-40B4-BE49-F238E27FC236}">
                  <a16:creationId xmlns:a16="http://schemas.microsoft.com/office/drawing/2014/main" id="{12CD9E59-1FFC-1235-A30B-11C10282D58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9881" y="6582241"/>
              <a:ext cx="199822" cy="83913"/>
            </a:xfrm>
            <a:prstGeom prst="rect">
              <a:avLst/>
            </a:prstGeom>
          </p:spPr>
        </p:pic>
        <p:pic>
          <p:nvPicPr>
            <p:cNvPr id="8" name="object 8">
              <a:extLst>
                <a:ext uri="{FF2B5EF4-FFF2-40B4-BE49-F238E27FC236}">
                  <a16:creationId xmlns:a16="http://schemas.microsoft.com/office/drawing/2014/main" id="{9A96CB53-DAE0-20CD-FC18-ACBA6C5BCA4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0275" y="6581013"/>
              <a:ext cx="150317" cy="85755"/>
            </a:xfrm>
            <a:prstGeom prst="rect">
              <a:avLst/>
            </a:prstGeom>
          </p:spPr>
        </p:pic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4C4F0F4F-798E-99CD-8E6D-494937C1C465}"/>
                </a:ext>
              </a:extLst>
            </p:cNvPr>
            <p:cNvSpPr/>
            <p:nvPr/>
          </p:nvSpPr>
          <p:spPr>
            <a:xfrm>
              <a:off x="1391493" y="6582241"/>
              <a:ext cx="18415" cy="83820"/>
            </a:xfrm>
            <a:custGeom>
              <a:avLst/>
              <a:gdLst/>
              <a:ahLst/>
              <a:cxnLst/>
              <a:rect l="l" t="t" r="r" b="b"/>
              <a:pathLst>
                <a:path w="18415" h="83820">
                  <a:moveTo>
                    <a:pt x="18154" y="0"/>
                  </a:moveTo>
                  <a:lnTo>
                    <a:pt x="0" y="0"/>
                  </a:lnTo>
                  <a:lnTo>
                    <a:pt x="0" y="83298"/>
                  </a:lnTo>
                  <a:lnTo>
                    <a:pt x="18154" y="83298"/>
                  </a:lnTo>
                  <a:lnTo>
                    <a:pt x="18154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>
              <a:extLst>
                <a:ext uri="{FF2B5EF4-FFF2-40B4-BE49-F238E27FC236}">
                  <a16:creationId xmlns:a16="http://schemas.microsoft.com/office/drawing/2014/main" id="{6115C18B-659B-0FF0-159F-AEBA878779A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8703" y="6582241"/>
              <a:ext cx="160767" cy="83298"/>
            </a:xfrm>
            <a:prstGeom prst="rect">
              <a:avLst/>
            </a:prstGeom>
          </p:spPr>
        </p:pic>
        <p:pic>
          <p:nvPicPr>
            <p:cNvPr id="11" name="object 11">
              <a:extLst>
                <a:ext uri="{FF2B5EF4-FFF2-40B4-BE49-F238E27FC236}">
                  <a16:creationId xmlns:a16="http://schemas.microsoft.com/office/drawing/2014/main" id="{D560B4F8-0821-E4F0-8CE0-DD2A23AE0AA6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1106" y="6581013"/>
              <a:ext cx="88559" cy="86062"/>
            </a:xfrm>
            <a:prstGeom prst="rect">
              <a:avLst/>
            </a:prstGeom>
          </p:spPr>
        </p:pic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17C8E293-2A27-5161-723D-5E8E0ACCB88C}"/>
                </a:ext>
              </a:extLst>
            </p:cNvPr>
            <p:cNvSpPr/>
            <p:nvPr/>
          </p:nvSpPr>
          <p:spPr>
            <a:xfrm>
              <a:off x="1750238" y="6582241"/>
              <a:ext cx="63500" cy="83820"/>
            </a:xfrm>
            <a:custGeom>
              <a:avLst/>
              <a:gdLst/>
              <a:ahLst/>
              <a:cxnLst/>
              <a:rect l="l" t="t" r="r" b="b"/>
              <a:pathLst>
                <a:path w="63500" h="83820">
                  <a:moveTo>
                    <a:pt x="63315" y="0"/>
                  </a:moveTo>
                  <a:lnTo>
                    <a:pt x="0" y="0"/>
                  </a:lnTo>
                  <a:lnTo>
                    <a:pt x="0" y="83298"/>
                  </a:lnTo>
                  <a:lnTo>
                    <a:pt x="18154" y="83298"/>
                  </a:lnTo>
                  <a:lnTo>
                    <a:pt x="18154" y="51025"/>
                  </a:lnTo>
                  <a:lnTo>
                    <a:pt x="57782" y="51025"/>
                  </a:lnTo>
                  <a:lnTo>
                    <a:pt x="57782" y="34426"/>
                  </a:lnTo>
                  <a:lnTo>
                    <a:pt x="18154" y="34426"/>
                  </a:lnTo>
                  <a:lnTo>
                    <a:pt x="18154" y="16599"/>
                  </a:lnTo>
                  <a:lnTo>
                    <a:pt x="63315" y="16599"/>
                  </a:lnTo>
                  <a:lnTo>
                    <a:pt x="63315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>
              <a:extLst>
                <a:ext uri="{FF2B5EF4-FFF2-40B4-BE49-F238E27FC236}">
                  <a16:creationId xmlns:a16="http://schemas.microsoft.com/office/drawing/2014/main" id="{D4E6D990-676E-2B00-984C-663423ADA913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68303" y="6581013"/>
              <a:ext cx="165972" cy="86062"/>
            </a:xfrm>
            <a:prstGeom prst="rect">
              <a:avLst/>
            </a:prstGeom>
          </p:spPr>
        </p:pic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75D75267-25EE-001B-6073-7C527356DA31}"/>
                </a:ext>
              </a:extLst>
            </p:cNvPr>
            <p:cNvSpPr/>
            <p:nvPr/>
          </p:nvSpPr>
          <p:spPr>
            <a:xfrm>
              <a:off x="2059192" y="6582241"/>
              <a:ext cx="19050" cy="83820"/>
            </a:xfrm>
            <a:custGeom>
              <a:avLst/>
              <a:gdLst/>
              <a:ahLst/>
              <a:cxnLst/>
              <a:rect l="l" t="t" r="r" b="b"/>
              <a:pathLst>
                <a:path w="19050" h="83820">
                  <a:moveTo>
                    <a:pt x="18441" y="0"/>
                  </a:moveTo>
                  <a:lnTo>
                    <a:pt x="0" y="0"/>
                  </a:lnTo>
                  <a:lnTo>
                    <a:pt x="0" y="83298"/>
                  </a:lnTo>
                  <a:lnTo>
                    <a:pt x="18441" y="83298"/>
                  </a:lnTo>
                  <a:lnTo>
                    <a:pt x="18441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>
              <a:extLst>
                <a:ext uri="{FF2B5EF4-FFF2-40B4-BE49-F238E27FC236}">
                  <a16:creationId xmlns:a16="http://schemas.microsoft.com/office/drawing/2014/main" id="{5E113FAA-C479-9988-DCCF-4C18568667C7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98820" y="6581013"/>
              <a:ext cx="370424" cy="86062"/>
            </a:xfrm>
            <a:prstGeom prst="rect">
              <a:avLst/>
            </a:prstGeom>
          </p:spPr>
        </p:pic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2302DFC5-B3EE-B868-5684-6CB960811E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435" y="321640"/>
            <a:ext cx="87287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20" dirty="0">
                <a:solidFill>
                  <a:srgbClr val="7E0000"/>
                </a:solidFill>
                <a:latin typeface="+mj-lt"/>
              </a:rPr>
              <a:t>Comparing Performance of DP vs. Non-DP Models</a:t>
            </a:r>
            <a:endParaRPr sz="3000" dirty="0">
              <a:latin typeface="+mj-lt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19283EB5-544C-A700-25D4-34BDED0B0498}"/>
              </a:ext>
            </a:extLst>
          </p:cNvPr>
          <p:cNvSpPr txBox="1"/>
          <p:nvPr/>
        </p:nvSpPr>
        <p:spPr>
          <a:xfrm>
            <a:off x="10058145" y="6547604"/>
            <a:ext cx="98742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March</a:t>
            </a:r>
            <a:r>
              <a:rPr sz="1000" b="1" spc="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18,</a:t>
            </a:r>
            <a:r>
              <a:rPr sz="1000" b="1" spc="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FFFFFF"/>
                </a:solidFill>
                <a:latin typeface="Arial"/>
                <a:cs typeface="Arial"/>
              </a:rPr>
              <a:t>2025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1B438B5E-AE56-4DBF-2EC5-A51FAB099360}"/>
              </a:ext>
            </a:extLst>
          </p:cNvPr>
          <p:cNvSpPr txBox="1"/>
          <p:nvPr/>
        </p:nvSpPr>
        <p:spPr>
          <a:xfrm>
            <a:off x="11437619" y="6547604"/>
            <a:ext cx="23876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1</a:t>
            </a:fld>
            <a:endParaRPr sz="1000">
              <a:latin typeface="Arial"/>
              <a:cs typeface="Arial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8FB7404-6FE8-6747-6BC5-B1FB90526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182952"/>
              </p:ext>
            </p:extLst>
          </p:nvPr>
        </p:nvGraphicFramePr>
        <p:xfrm>
          <a:off x="444479" y="1312097"/>
          <a:ext cx="10601092" cy="2914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273">
                  <a:extLst>
                    <a:ext uri="{9D8B030D-6E8A-4147-A177-3AD203B41FA5}">
                      <a16:colId xmlns:a16="http://schemas.microsoft.com/office/drawing/2014/main" val="2618819886"/>
                    </a:ext>
                  </a:extLst>
                </a:gridCol>
                <a:gridCol w="2650273">
                  <a:extLst>
                    <a:ext uri="{9D8B030D-6E8A-4147-A177-3AD203B41FA5}">
                      <a16:colId xmlns:a16="http://schemas.microsoft.com/office/drawing/2014/main" val="4258016909"/>
                    </a:ext>
                  </a:extLst>
                </a:gridCol>
                <a:gridCol w="2650273">
                  <a:extLst>
                    <a:ext uri="{9D8B030D-6E8A-4147-A177-3AD203B41FA5}">
                      <a16:colId xmlns:a16="http://schemas.microsoft.com/office/drawing/2014/main" val="2220152259"/>
                    </a:ext>
                  </a:extLst>
                </a:gridCol>
                <a:gridCol w="2650273">
                  <a:extLst>
                    <a:ext uri="{9D8B030D-6E8A-4147-A177-3AD203B41FA5}">
                      <a16:colId xmlns:a16="http://schemas.microsoft.com/office/drawing/2014/main" val="2087685843"/>
                    </a:ext>
                  </a:extLst>
                </a:gridCol>
              </a:tblGrid>
              <a:tr h="890041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US" sz="2000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82081"/>
                  </a:ext>
                </a:extLst>
              </a:tr>
              <a:tr h="11340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Non DP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625827"/>
                  </a:ext>
                </a:extLst>
              </a:tr>
              <a:tr h="89004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DP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62,204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39703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3080C58-1FC7-87C7-86EF-60FE0569DF4B}"/>
              </a:ext>
            </a:extLst>
          </p:cNvPr>
          <p:cNvSpPr txBox="1"/>
          <p:nvPr/>
        </p:nvSpPr>
        <p:spPr>
          <a:xfrm>
            <a:off x="501895" y="4734838"/>
            <a:ext cx="109357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ystem-ui"/>
              </a:rPr>
              <a:t>The non-DP model has much better in R</a:t>
            </a:r>
            <a:r>
              <a:rPr lang="en-US" sz="1600" b="0" i="0" baseline="30000" dirty="0">
                <a:effectLst/>
                <a:latin typeface="system-ui"/>
              </a:rPr>
              <a:t>2</a:t>
            </a:r>
            <a:r>
              <a:rPr lang="en-US" sz="1600" b="0" i="0" dirty="0">
                <a:effectLst/>
                <a:latin typeface="system-ui"/>
              </a:rPr>
              <a:t> of 0.99 versus 0.19 and in error metrics as well with MSE of 16 versus ~62,000 and MAE of 2 versus 201.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ystem-ui"/>
              </a:rPr>
              <a:t>The DP model was not very performative, though it did effectively protect privacy as seen by the failure probability of 0.004% that the </a:t>
            </a:r>
            <a:r>
              <a:rPr lang="en-US" sz="1600" b="0" i="0" dirty="0" err="1">
                <a:effectLst/>
                <a:latin typeface="system-ui"/>
              </a:rPr>
              <a:t>dp_sgd_privacy</a:t>
            </a:r>
            <a:r>
              <a:rPr lang="en-US" sz="1600" b="0" i="0" dirty="0">
                <a:effectLst/>
                <a:latin typeface="system-ui"/>
              </a:rPr>
              <a:t> computed.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system-ui"/>
              </a:rPr>
              <a:t> The poor performance of DP model is likely due to the amount of noise introduced that made the resulting data private, but not generalizable or useful.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187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6350000"/>
            <a:ext cx="12204700" cy="514350"/>
            <a:chOff x="-6350" y="6350000"/>
            <a:chExt cx="12204700" cy="5143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1895" y="6582241"/>
              <a:ext cx="157390" cy="832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259" y="6582241"/>
              <a:ext cx="63634" cy="8329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5607" y="6582241"/>
              <a:ext cx="72560" cy="845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0912" y="6582241"/>
              <a:ext cx="74052" cy="832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9881" y="6582241"/>
              <a:ext cx="199822" cy="8391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0275" y="6581013"/>
              <a:ext cx="150317" cy="8575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91493" y="6582241"/>
              <a:ext cx="18415" cy="83820"/>
            </a:xfrm>
            <a:custGeom>
              <a:avLst/>
              <a:gdLst/>
              <a:ahLst/>
              <a:cxnLst/>
              <a:rect l="l" t="t" r="r" b="b"/>
              <a:pathLst>
                <a:path w="18415" h="83820">
                  <a:moveTo>
                    <a:pt x="18154" y="0"/>
                  </a:moveTo>
                  <a:lnTo>
                    <a:pt x="0" y="0"/>
                  </a:lnTo>
                  <a:lnTo>
                    <a:pt x="0" y="83298"/>
                  </a:lnTo>
                  <a:lnTo>
                    <a:pt x="18154" y="83298"/>
                  </a:lnTo>
                  <a:lnTo>
                    <a:pt x="18154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8703" y="6582241"/>
              <a:ext cx="160767" cy="8329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41106" y="6581013"/>
              <a:ext cx="88559" cy="8606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750238" y="6582241"/>
              <a:ext cx="63500" cy="83820"/>
            </a:xfrm>
            <a:custGeom>
              <a:avLst/>
              <a:gdLst/>
              <a:ahLst/>
              <a:cxnLst/>
              <a:rect l="l" t="t" r="r" b="b"/>
              <a:pathLst>
                <a:path w="63500" h="83820">
                  <a:moveTo>
                    <a:pt x="63315" y="0"/>
                  </a:moveTo>
                  <a:lnTo>
                    <a:pt x="0" y="0"/>
                  </a:lnTo>
                  <a:lnTo>
                    <a:pt x="0" y="83298"/>
                  </a:lnTo>
                  <a:lnTo>
                    <a:pt x="18154" y="83298"/>
                  </a:lnTo>
                  <a:lnTo>
                    <a:pt x="18154" y="51025"/>
                  </a:lnTo>
                  <a:lnTo>
                    <a:pt x="57782" y="51025"/>
                  </a:lnTo>
                  <a:lnTo>
                    <a:pt x="57782" y="34426"/>
                  </a:lnTo>
                  <a:lnTo>
                    <a:pt x="18154" y="34426"/>
                  </a:lnTo>
                  <a:lnTo>
                    <a:pt x="18154" y="16599"/>
                  </a:lnTo>
                  <a:lnTo>
                    <a:pt x="63315" y="16599"/>
                  </a:lnTo>
                  <a:lnTo>
                    <a:pt x="63315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68303" y="6581013"/>
              <a:ext cx="165972" cy="8606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059192" y="6582241"/>
              <a:ext cx="19050" cy="83820"/>
            </a:xfrm>
            <a:custGeom>
              <a:avLst/>
              <a:gdLst/>
              <a:ahLst/>
              <a:cxnLst/>
              <a:rect l="l" t="t" r="r" b="b"/>
              <a:pathLst>
                <a:path w="19050" h="83820">
                  <a:moveTo>
                    <a:pt x="18441" y="0"/>
                  </a:moveTo>
                  <a:lnTo>
                    <a:pt x="0" y="0"/>
                  </a:lnTo>
                  <a:lnTo>
                    <a:pt x="0" y="83298"/>
                  </a:lnTo>
                  <a:lnTo>
                    <a:pt x="18441" y="83298"/>
                  </a:lnTo>
                  <a:lnTo>
                    <a:pt x="18441" y="0"/>
                  </a:lnTo>
                  <a:close/>
                </a:path>
              </a:pathLst>
            </a:custGeom>
            <a:solidFill>
              <a:srgbClr val="FD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98820" y="6581013"/>
              <a:ext cx="370424" cy="86062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59435" y="321640"/>
            <a:ext cx="872871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20" dirty="0">
                <a:solidFill>
                  <a:srgbClr val="7E0000"/>
                </a:solidFill>
                <a:latin typeface="+mj-lt"/>
              </a:rPr>
              <a:t>Comparing Data Versioning Tools</a:t>
            </a:r>
            <a:endParaRPr sz="3000" dirty="0">
              <a:latin typeface="+mj-l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58145" y="6547604"/>
            <a:ext cx="98742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March</a:t>
            </a:r>
            <a:r>
              <a:rPr sz="1000" b="1" spc="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18,</a:t>
            </a:r>
            <a:r>
              <a:rPr sz="1000" b="1" spc="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FFFFFF"/>
                </a:solidFill>
                <a:latin typeface="Arial"/>
                <a:cs typeface="Arial"/>
              </a:rPr>
              <a:t>2025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437619" y="6547604"/>
            <a:ext cx="23876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60BA3F0-5422-DE25-0292-36D9F3FCB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193479"/>
              </p:ext>
            </p:extLst>
          </p:nvPr>
        </p:nvGraphicFramePr>
        <p:xfrm>
          <a:off x="444479" y="1312097"/>
          <a:ext cx="10601091" cy="5224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3697">
                  <a:extLst>
                    <a:ext uri="{9D8B030D-6E8A-4147-A177-3AD203B41FA5}">
                      <a16:colId xmlns:a16="http://schemas.microsoft.com/office/drawing/2014/main" val="2618819886"/>
                    </a:ext>
                  </a:extLst>
                </a:gridCol>
                <a:gridCol w="3533697">
                  <a:extLst>
                    <a:ext uri="{9D8B030D-6E8A-4147-A177-3AD203B41FA5}">
                      <a16:colId xmlns:a16="http://schemas.microsoft.com/office/drawing/2014/main" val="4258016909"/>
                    </a:ext>
                  </a:extLst>
                </a:gridCol>
                <a:gridCol w="3533697">
                  <a:extLst>
                    <a:ext uri="{9D8B030D-6E8A-4147-A177-3AD203B41FA5}">
                      <a16:colId xmlns:a16="http://schemas.microsoft.com/office/drawing/2014/main" val="2087685843"/>
                    </a:ext>
                  </a:extLst>
                </a:gridCol>
              </a:tblGrid>
              <a:tr h="890041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LAKE 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GitHub LFS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82081"/>
                  </a:ext>
                </a:extLst>
              </a:tr>
              <a:tr h="11340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Ease of Installation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Very poor, unclear instructions and bad site documentation.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Easy as it was able to be downloaded via pip and then had integrations with GitHub that we already utilize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625827"/>
                  </a:ext>
                </a:extLst>
              </a:tr>
              <a:tr h="890041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Ease of Data Versioning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Easy once the repo and other requirements were setup, but required new process.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Easy as it followed similar to how you would use Git for regular files.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397032"/>
                  </a:ext>
                </a:extLst>
              </a:tr>
              <a:tr h="8900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Ease of switching between versions for the same model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Moderate as there is a different syntax than usual.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Easy since it is similar to how it is done with GitHub.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753613"/>
                  </a:ext>
                </a:extLst>
              </a:tr>
              <a:tr h="1395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Effect of DP on model accuracy/metrics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DP greatly reduced the accuracy of the metrics going from roughly 0.99 R2 to 0.20 while increasing MSE &amp; MAE.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The DP greatly reduced the accuracy of the metrics going from roughly 0.99 R2 to 0.20 while increasing MSE &amp; MAE.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6374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282</Words>
  <Application>Microsoft Macintosh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system-ui</vt:lpstr>
      <vt:lpstr>Office Theme</vt:lpstr>
      <vt:lpstr>Comparing Performance of DP vs. Non-DP Models</vt:lpstr>
      <vt:lpstr>Comparing Data Versioning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Drew MacLeod</dc:creator>
  <cp:lastModifiedBy>Drew MacLeod</cp:lastModifiedBy>
  <cp:revision>1</cp:revision>
  <dcterms:created xsi:type="dcterms:W3CDTF">2025-07-05T16:20:29Z</dcterms:created>
  <dcterms:modified xsi:type="dcterms:W3CDTF">2025-07-05T16:34:54Z</dcterms:modified>
</cp:coreProperties>
</file>