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0EDB-1835-0571-2D27-B29B4A3BD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C5B28-72F6-1240-0151-E9A50C9A3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F543-DF4B-A5F2-1291-2A970DCF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04CD-D74F-BC65-A12D-A2BDA3E4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4CECC-977B-2B2F-B734-363C2BE1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6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079C-2AF2-3C08-2301-EC6F9EAA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FDDE8-4571-03F9-9D1D-13DC6CBDE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D1E8-0529-C7D5-6AAE-8700EEEC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7B6B-3F38-CF93-B3A4-F079C3BE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047B-7430-A5E8-621A-2F01282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5260A-1E83-A76C-C596-F97F39CC6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AE726-2678-7DBD-823A-A97222E9B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1773-E592-910B-A4DF-5F2A2D30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FF0E-68FF-BA04-BFF3-F828AE4B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3EC3-6E7F-E7A5-8EBE-25F38D79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410D-4366-CF95-4689-35C8FEA6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D440-C218-2473-4AD4-9D28D166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9824-6DA1-8872-B6CC-27ACCC32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3DC8-BD23-CA28-E448-83C26BD4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BA09-1AFE-E38D-EE03-808D56FC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3C5F-1F9A-199C-09E2-24ED89C9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719A-093D-02AB-3C17-D22BBA34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EA9E-B6D0-4E36-3EC0-94D454DE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8B05-1ACD-0B00-3D75-310ED176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303E-BE17-E0A3-FA0A-D4102605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6CC1-D072-B09C-4B3E-EC8B47DE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ACFF-F5E2-057E-6DFB-101790BF7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09593-A6A7-F734-7901-7ACCBE3BD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73246-8B4B-7CD7-CC4A-0B18C6FC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C1296-DB53-083D-9BB7-5A022DAB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05B4-0D87-CCAC-12F5-4C378EDB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805F-4DDB-ED22-8943-66B24EF7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0F2E-8DB2-FF6D-F7BF-5510688D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38328-FA39-4ACD-04DE-67728F7AC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58AD9-2571-D194-DC78-73DDBB209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FC127-848A-0473-6054-A23EDC9FD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99138-25F0-18BB-0C9A-A11F7497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53147-67E0-0152-D228-C68E1A1D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8BF03-D841-6AFF-B335-4BE53089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A6F6-279A-5380-A07B-B1EAA3FE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8331F-E310-52A3-E32F-02AE76FD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F8661-4485-91F9-F21E-AD12440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7A683-3F1F-E676-2EDB-34F7CBBD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94E63-CA8C-4458-E82A-959C2D44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5B823-4CF7-A736-DD38-9FD072E7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3704F-AF6D-132B-5D88-803F7218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3426-DF74-3ECA-30E6-9B4D5414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61C7-3972-7F6A-148D-2ABC4A1D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A8697-B729-00F8-BDE1-6E720BC8D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B6358-05CB-0C66-FE41-287009F7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4C940-8051-D23F-1D32-B03AECDF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4F92F-4073-8DB9-42CA-ED23E4A3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5595-CB35-6610-BF02-BE47684E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E18C7-878D-D41F-3447-1D50F754B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8F772-8F47-93B2-241E-2AF8DC2FE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B10A5-39F4-D92D-2DE2-EF2CF5F7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7D185-A65D-A7A8-76D0-29E475E2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1B87-C211-1A8E-E850-A89E6293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2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21611-17CD-8D07-59DD-69AF57AF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A5B6D-BE54-716C-9289-9625638AB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0F49-30E1-8CB1-5F1E-97EEF8145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29EB-B405-654B-8FBC-0213FC61108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D6D2-96CC-4B53-0207-F5EB43903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AC0A-3BEE-EB4A-5FA4-D807F0EA6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2C3D-C7C3-B643-A3F7-633EA8CD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B3B28-6C31-E49E-C109-577AFFA6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" y="821082"/>
            <a:ext cx="12014043" cy="1941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3E14DC-FCBD-FA16-DA51-6C7E4588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" y="2763078"/>
            <a:ext cx="12121627" cy="29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9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E6A41C4-59A0-0A9E-1BA5-8EF6B14E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52" y="0"/>
            <a:ext cx="5960047" cy="2980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3EFD9-834F-1767-246E-0F562DECB8FD}"/>
              </a:ext>
            </a:extLst>
          </p:cNvPr>
          <p:cNvSpPr txBox="1"/>
          <p:nvPr/>
        </p:nvSpPr>
        <p:spPr>
          <a:xfrm>
            <a:off x="4343401" y="30596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T21-induced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28C54-0067-A04B-C149-AFCD38355E6D}"/>
              </a:ext>
            </a:extLst>
          </p:cNvPr>
          <p:cNvSpPr txBox="1"/>
          <p:nvPr/>
        </p:nvSpPr>
        <p:spPr>
          <a:xfrm>
            <a:off x="7956959" y="3059668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T21-reverted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6357C-E5C2-CA08-CD48-F8EF89BB7D9D}"/>
              </a:ext>
            </a:extLst>
          </p:cNvPr>
          <p:cNvSpPr txBox="1"/>
          <p:nvPr/>
        </p:nvSpPr>
        <p:spPr>
          <a:xfrm>
            <a:off x="274326" y="3090590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Environment-driven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2BC8E-F953-F65D-CCE8-C6E0E8437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644"/>
            <a:ext cx="12192000" cy="2163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EFAF2C-7C0A-70D6-0A44-CBA0367A7F32}"/>
              </a:ext>
            </a:extLst>
          </p:cNvPr>
          <p:cNvSpPr txBox="1"/>
          <p:nvPr/>
        </p:nvSpPr>
        <p:spPr>
          <a:xfrm>
            <a:off x="10540380" y="30596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F0776-67C0-E82D-4938-014FE1D70F0D}"/>
              </a:ext>
            </a:extLst>
          </p:cNvPr>
          <p:cNvSpPr txBox="1"/>
          <p:nvPr/>
        </p:nvSpPr>
        <p:spPr>
          <a:xfrm>
            <a:off x="48377" y="367748"/>
            <a:ext cx="8086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Environment-driven = adj FDR &lt; 0.05 in either T21 or H &amp; </a:t>
            </a:r>
            <a:r>
              <a:rPr lang="en-US" dirty="0" err="1"/>
              <a:t>unadj</a:t>
            </a:r>
            <a:r>
              <a:rPr lang="en-US" dirty="0"/>
              <a:t> P &lt; 0.05 in the other</a:t>
            </a:r>
          </a:p>
          <a:p>
            <a:r>
              <a:rPr lang="en-US" dirty="0"/>
              <a:t>T21-induced = adj FDR &lt; 0.05 &amp; median T21 </a:t>
            </a:r>
            <a:r>
              <a:rPr lang="en-US" dirty="0" err="1"/>
              <a:t>downsample</a:t>
            </a:r>
            <a:r>
              <a:rPr lang="en-US" dirty="0"/>
              <a:t> P &lt; 0.05 &amp; H </a:t>
            </a:r>
            <a:r>
              <a:rPr lang="en-US" dirty="0" err="1"/>
              <a:t>unadj</a:t>
            </a:r>
            <a:r>
              <a:rPr lang="en-US" dirty="0"/>
              <a:t> P &gt; 0.05</a:t>
            </a:r>
          </a:p>
          <a:p>
            <a:r>
              <a:rPr lang="en-US" dirty="0"/>
              <a:t>T21-reverted = adj H FDR &lt; 0.05 &amp; </a:t>
            </a:r>
            <a:r>
              <a:rPr lang="en-US" dirty="0" err="1"/>
              <a:t>unadj</a:t>
            </a:r>
            <a:r>
              <a:rPr lang="en-US" dirty="0"/>
              <a:t> T21 P &gt; 0.05</a:t>
            </a:r>
          </a:p>
          <a:p>
            <a:r>
              <a:rPr lang="en-US" dirty="0"/>
              <a:t>Unknown = adj T21 FDR &lt; 0.05 but median T21 </a:t>
            </a:r>
            <a:r>
              <a:rPr lang="en-US" dirty="0" err="1"/>
              <a:t>downsample</a:t>
            </a:r>
            <a:r>
              <a:rPr lang="en-US" dirty="0"/>
              <a:t> P &gt; 0.05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67790-2F55-CEFC-5E35-6ADF09044738}"/>
              </a:ext>
            </a:extLst>
          </p:cNvPr>
          <p:cNvSpPr txBox="1"/>
          <p:nvPr/>
        </p:nvSpPr>
        <p:spPr>
          <a:xfrm>
            <a:off x="10167729" y="5720462"/>
            <a:ext cx="209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(FDR &lt; 0.05 in full t21 dataset)</a:t>
            </a:r>
          </a:p>
        </p:txBody>
      </p:sp>
    </p:spTree>
    <p:extLst>
      <p:ext uri="{BB962C8B-B14F-4D97-AF65-F5344CB8AC3E}">
        <p14:creationId xmlns:p14="http://schemas.microsoft.com/office/powerpoint/2010/main" val="222660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4558E8-DA83-1E73-BE7D-6E587E90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62" y="1864531"/>
            <a:ext cx="9093476" cy="3128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8E249-2663-497A-9D8D-E91070BC3ABF}"/>
              </a:ext>
            </a:extLst>
          </p:cNvPr>
          <p:cNvSpPr txBox="1"/>
          <p:nvPr/>
        </p:nvSpPr>
        <p:spPr>
          <a:xfrm>
            <a:off x="755374" y="844826"/>
            <a:ext cx="271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t21: liver vs femur hits</a:t>
            </a:r>
          </a:p>
        </p:txBody>
      </p:sp>
    </p:spTree>
    <p:extLst>
      <p:ext uri="{BB962C8B-B14F-4D97-AF65-F5344CB8AC3E}">
        <p14:creationId xmlns:p14="http://schemas.microsoft.com/office/powerpoint/2010/main" val="53407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7DD9-61D3-F6C1-B1FE-BA543400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chromosome 21 genes that are labeled as “t21-induced”</a:t>
            </a:r>
          </a:p>
          <a:p>
            <a:r>
              <a:rPr lang="en-US" dirty="0"/>
              <a:t>"BTG3"     "C21orf58" "MRPL39”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BTG3 seems to be the most interesting one here (which has higher expression in t21 liver than t21 femur)</a:t>
            </a:r>
          </a:p>
        </p:txBody>
      </p:sp>
    </p:spTree>
    <p:extLst>
      <p:ext uri="{BB962C8B-B14F-4D97-AF65-F5344CB8AC3E}">
        <p14:creationId xmlns:p14="http://schemas.microsoft.com/office/powerpoint/2010/main" val="261210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FC2-8579-B1BC-66AC-33455ED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molecular functions enriched in “t21-induced” gene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FB644-C36D-E9D5-CC7A-CEFB28BE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0" y="2567401"/>
            <a:ext cx="9110463" cy="27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2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FC2-8579-B1BC-66AC-33455ED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biological processes enriched in “t21-induced” gene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72FD4-4C14-FFCF-1FB5-DFCCD4A9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72" y="2939497"/>
            <a:ext cx="8761267" cy="12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8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FC2-8579-B1BC-66AC-33455ED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ENCODE and </a:t>
            </a:r>
            <a:r>
              <a:rPr lang="en-US" dirty="0" err="1"/>
              <a:t>ChEA</a:t>
            </a:r>
            <a:r>
              <a:rPr lang="en-US" dirty="0"/>
              <a:t> transcription factors whose targets are enriched in “t21-induced” gene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01979-AF10-E2ED-5807-1FAB3BC56367}"/>
              </a:ext>
            </a:extLst>
          </p:cNvPr>
          <p:cNvSpPr/>
          <p:nvPr/>
        </p:nvSpPr>
        <p:spPr>
          <a:xfrm>
            <a:off x="2685421" y="2876586"/>
            <a:ext cx="5668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"GATA1 CHEA" "RUNX1 CHEA" "IRF8 CHEA"  "GATA2 CHEA"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147DA-E89B-122C-07C4-B63A176E55D4}"/>
              </a:ext>
            </a:extLst>
          </p:cNvPr>
          <p:cNvSpPr txBox="1"/>
          <p:nvPr/>
        </p:nvSpPr>
        <p:spPr>
          <a:xfrm>
            <a:off x="705679" y="3970151"/>
            <a:ext cx="819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GATA1 targets in the t21-induced gene set list:</a:t>
            </a:r>
          </a:p>
          <a:p>
            <a:r>
              <a:rPr lang="en-US" dirty="0"/>
              <a:t>PPP1R15A;TFRC;ZBTB16;C21ORF58;LY86;SLC40A1;DAPP1;LDLRAD4;FOS;FOXO3;GATA1;KLF1;ANKRD9;TMEM107;PIM1;MEF2D;GPR146</a:t>
            </a:r>
          </a:p>
        </p:txBody>
      </p:sp>
    </p:spTree>
    <p:extLst>
      <p:ext uri="{BB962C8B-B14F-4D97-AF65-F5344CB8AC3E}">
        <p14:creationId xmlns:p14="http://schemas.microsoft.com/office/powerpoint/2010/main" val="295730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0F45-F49C-FA8F-AD4C-8D75CA8A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are robust to removing chr 21 genes</a:t>
            </a:r>
          </a:p>
        </p:txBody>
      </p:sp>
    </p:spTree>
    <p:extLst>
      <p:ext uri="{BB962C8B-B14F-4D97-AF65-F5344CB8AC3E}">
        <p14:creationId xmlns:p14="http://schemas.microsoft.com/office/powerpoint/2010/main" val="282185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1D71-CBB1-3839-9C72-D0F6EEB4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with 66 genes from the “environment-driven” gene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84BC2-29E8-43A4-6002-E1B8FF39DBC6}"/>
              </a:ext>
            </a:extLst>
          </p:cNvPr>
          <p:cNvSpPr/>
          <p:nvPr/>
        </p:nvSpPr>
        <p:spPr>
          <a:xfrm>
            <a:off x="205409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[1] "tubulin binding (GO:0015631)"                      </a:t>
            </a:r>
          </a:p>
          <a:p>
            <a:r>
              <a:rPr lang="en-US" dirty="0"/>
              <a:t>[2] "ubiquitin protein ligase binding (GO:0031625)"     </a:t>
            </a:r>
          </a:p>
          <a:p>
            <a:r>
              <a:rPr lang="en-US" dirty="0"/>
              <a:t>[3] "ubiquitin-like protein ligase binding (GO:0044389)"</a:t>
            </a:r>
          </a:p>
          <a:p>
            <a:r>
              <a:rPr lang="en-US" dirty="0"/>
              <a:t>[4] "protein homodimerization activity (GO:0042803)"    </a:t>
            </a:r>
          </a:p>
          <a:p>
            <a:r>
              <a:rPr lang="en-US" dirty="0"/>
              <a:t>[5] "sequence-specific DNA binding (GO:0043565)"        </a:t>
            </a:r>
          </a:p>
          <a:p>
            <a:r>
              <a:rPr lang="en-US" dirty="0"/>
              <a:t>[6] "metal ion binding (GO:0046872)"                    </a:t>
            </a:r>
          </a:p>
          <a:p>
            <a:r>
              <a:rPr lang="en-US" dirty="0"/>
              <a:t>[7] "DNA binding (GO:0003677)"   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69397-B97D-BE3D-FB7E-5865996A92A3}"/>
              </a:ext>
            </a:extLst>
          </p:cNvPr>
          <p:cNvSpPr/>
          <p:nvPr/>
        </p:nvSpPr>
        <p:spPr>
          <a:xfrm>
            <a:off x="5890591" y="25518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[1] "regulation of cell cycle (GO:0051726)"     "metaphase plate </a:t>
            </a:r>
            <a:r>
              <a:rPr lang="en-US" dirty="0" err="1"/>
              <a:t>congression</a:t>
            </a:r>
            <a:r>
              <a:rPr lang="en-US" dirty="0"/>
              <a:t> (GO:0051310)" </a:t>
            </a:r>
          </a:p>
          <a:p>
            <a:r>
              <a:rPr lang="en-US" dirty="0"/>
              <a:t>[3] "regulation of DNA binding (GO:0051101)"    "mitotic spindle organization (GO:0007052)"</a:t>
            </a:r>
          </a:p>
          <a:p>
            <a:r>
              <a:rPr lang="en-US" dirty="0"/>
              <a:t>[5] "spindle assembly (GO:0051225)"             "response to cytokine (GO:0034097)"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E6E91-AF2E-570A-E63C-E475BD3BE449}"/>
              </a:ext>
            </a:extLst>
          </p:cNvPr>
          <p:cNvSpPr/>
          <p:nvPr/>
        </p:nvSpPr>
        <p:spPr>
          <a:xfrm>
            <a:off x="662608" y="49651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[1] "E2F4 ENCODE"  "SIN3A ENCODE" "E2F1 CHEA"    "ESR1 CHEA"    "NFYA ENCODE"  "RUNX1 CHEA"  </a:t>
            </a:r>
          </a:p>
          <a:p>
            <a:r>
              <a:rPr lang="en-US" dirty="0"/>
              <a:t>[7] "GATA1 CHEA"   "SP1 ENCODE"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2E4B5A-B93C-25E9-3E04-D70D674EF324}"/>
              </a:ext>
            </a:extLst>
          </p:cNvPr>
          <p:cNvSpPr/>
          <p:nvPr/>
        </p:nvSpPr>
        <p:spPr>
          <a:xfrm>
            <a:off x="2010336" y="6224202"/>
            <a:ext cx="510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PNMT;NEK6;LPCAT3;BCL2;BLVRB;HES1;IL6R;SLC18A2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F0508F-CC20-DF28-D3CE-42B5F3C2F6B3}"/>
              </a:ext>
            </a:extLst>
          </p:cNvPr>
          <p:cNvSpPr txBox="1">
            <a:spLocks/>
          </p:cNvSpPr>
          <p:nvPr/>
        </p:nvSpPr>
        <p:spPr>
          <a:xfrm>
            <a:off x="632791" y="4163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ENCODE and </a:t>
            </a:r>
            <a:r>
              <a:rPr lang="en-US" sz="22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ChEA</a:t>
            </a: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 transcription factors whose targets are enriched in “t21-induced” gene set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381A8F-95B2-6A8A-0263-ACAF0F02F8B0}"/>
              </a:ext>
            </a:extLst>
          </p:cNvPr>
          <p:cNvSpPr txBox="1">
            <a:spLocks/>
          </p:cNvSpPr>
          <p:nvPr/>
        </p:nvSpPr>
        <p:spPr>
          <a:xfrm>
            <a:off x="205409" y="1421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Molecular functions (GO)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0E0F5B-B478-5992-D047-EEAAEB151202}"/>
              </a:ext>
            </a:extLst>
          </p:cNvPr>
          <p:cNvSpPr txBox="1">
            <a:spLocks/>
          </p:cNvSpPr>
          <p:nvPr/>
        </p:nvSpPr>
        <p:spPr>
          <a:xfrm>
            <a:off x="5890591" y="1437789"/>
            <a:ext cx="4899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Biological processes (GO)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C3C71-7C49-2850-A451-A2991F843C05}"/>
              </a:ext>
            </a:extLst>
          </p:cNvPr>
          <p:cNvSpPr/>
          <p:nvPr/>
        </p:nvSpPr>
        <p:spPr>
          <a:xfrm>
            <a:off x="737452" y="5888430"/>
            <a:ext cx="5331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GATA1 targets in the environment-driven gene set list:</a:t>
            </a:r>
          </a:p>
        </p:txBody>
      </p:sp>
    </p:spTree>
    <p:extLst>
      <p:ext uri="{BB962C8B-B14F-4D97-AF65-F5344CB8AC3E}">
        <p14:creationId xmlns:p14="http://schemas.microsoft.com/office/powerpoint/2010/main" val="304775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473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GO molecular functions enriched in “t21-induced” gene set</vt:lpstr>
      <vt:lpstr>GO biological processes enriched in “t21-induced” gene set</vt:lpstr>
      <vt:lpstr>ENCODE and ChEA transcription factors whose targets are enriched in “t21-induced” gene set</vt:lpstr>
      <vt:lpstr>PowerPoint Presentation</vt:lpstr>
      <vt:lpstr>Repeating with 66 genes from the “environment-driven” gene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Marderstein</dc:creator>
  <cp:lastModifiedBy>Andrew Marderstein</cp:lastModifiedBy>
  <cp:revision>28</cp:revision>
  <dcterms:created xsi:type="dcterms:W3CDTF">2022-06-22T19:12:21Z</dcterms:created>
  <dcterms:modified xsi:type="dcterms:W3CDTF">2022-06-23T04:45:03Z</dcterms:modified>
</cp:coreProperties>
</file>