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7" r:id="rId3"/>
    <p:sldId id="259" r:id="rId4"/>
    <p:sldId id="261" r:id="rId5"/>
    <p:sldId id="260" r:id="rId6"/>
    <p:sldId id="263" r:id="rId7"/>
    <p:sldId id="258" r:id="rId8"/>
    <p:sldId id="256" r:id="rId9"/>
    <p:sldId id="265" r:id="rId10"/>
    <p:sldId id="276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66EE-5233-10D3-B488-0AFB85481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78AB4-2BF2-CA9D-1CF5-D59345BDF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9FE14-3334-13DC-1AED-0BE7853A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4F3-3F9E-B34B-9E38-59E148C93C5A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C3C47-7700-02AA-8D1E-4083CE6A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B200A-E003-D094-31FD-DCC87C5E8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4311-00ED-E640-90E1-846CF9303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80BA-B49F-2ED4-EBF5-FD6872876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6B266-C019-DC3B-3304-218A0930E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8D162-6E09-D913-9F79-240159F69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4F3-3F9E-B34B-9E38-59E148C93C5A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1DA8A-2892-45FE-3166-9E11E99D4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15F79-5CB0-523F-EAB4-ED1F70D4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4311-00ED-E640-90E1-846CF9303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5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47E88A-A826-E5E5-0AFD-A89633D89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9413D-3A83-1A5C-ACFE-E5863891F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A0DD5-B6A5-784E-D126-5CE0FEF34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4F3-3F9E-B34B-9E38-59E148C93C5A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1403A-4A6C-8815-C94B-0A0507E4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3741B-FD2E-4CD6-1BD2-ED7C1A0D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4311-00ED-E640-90E1-846CF9303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5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3670-9BF2-4D84-09FE-B1911535B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3B8DA-BDDD-8C64-8427-78EC2C6AA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21922-E663-3593-B887-A59B9B2A6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4F3-3F9E-B34B-9E38-59E148C93C5A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2B00B-9BAB-719E-6AF7-7B2D87F23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FFB7E-1ACE-E3CC-3050-B6F7461F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4311-00ED-E640-90E1-846CF9303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8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4013-0AD9-648A-FDD8-ED30A0D9B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AB0CC-B304-4361-F5D3-19E119569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C1CCF-1441-53DA-ED98-4D4834DB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4F3-3F9E-B34B-9E38-59E148C93C5A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B0DC3-4B75-C48D-82E5-A3B8C0C0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8D502-3F99-12F6-6869-22E95246D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4311-00ED-E640-90E1-846CF9303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3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6F3D-2847-C6EE-D8A0-3B12E599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DECCA-08DC-67CE-0BFA-34C4EEA20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13F1C-CEED-F92B-19FF-FB51BB27D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33E2A-2146-EADE-ACF1-F190D9DB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4F3-3F9E-B34B-9E38-59E148C93C5A}" type="datetimeFigureOut">
              <a:rPr lang="en-US" smtClean="0"/>
              <a:t>6/25/22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EDB1E-0AAA-21B3-E3C5-A49F81FD6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F627A-F107-FA3C-FC07-5F899CB03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4311-00ED-E640-90E1-846CF9303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EF10D-2B0C-0399-8E03-876A94BE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236AE-88EC-40D8-26E6-8197E6302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D71A5-4B02-AF5E-5575-F45B96CAC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80D520-727B-C081-120F-3C9DE08D8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7068F-8950-9127-EBF6-829BC5092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FC4577-2B96-AA79-5F59-4F54C1F60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4F3-3F9E-B34B-9E38-59E148C93C5A}" type="datetimeFigureOut">
              <a:rPr lang="en-US" smtClean="0"/>
              <a:t>6/25/22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47703-2D9E-F456-68DE-760F8F7B8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7D82C7-0EEC-9A51-6F0C-9CC88EA8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4311-00ED-E640-90E1-846CF9303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022F-4937-1AF5-887B-47026133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B75071-187E-4003-0887-CD842A9F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4F3-3F9E-B34B-9E38-59E148C93C5A}" type="datetimeFigureOut">
              <a:rPr lang="en-US" smtClean="0"/>
              <a:t>6/25/22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BEEA3-12D0-AA57-09C7-9217E6D0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AAF56-93E4-E7FC-9DC1-E7171BE5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4311-00ED-E640-90E1-846CF9303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2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228B82-36CF-1149-1A82-8BB0237EF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4F3-3F9E-B34B-9E38-59E148C93C5A}" type="datetimeFigureOut">
              <a:rPr lang="en-US" smtClean="0"/>
              <a:t>6/25/22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6BEA3-4911-113A-3E53-4089BFE3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BCAE6-B8C5-D863-80F6-6D9F63C3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4311-00ED-E640-90E1-846CF9303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6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4A07-6119-D603-C8D4-5E7B07FC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D256C-28BD-28C2-D684-76992BC3B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01FE1-B34A-2649-4867-EEEB28FE6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18C2E-91F0-4475-AA8E-6C50A8A2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4F3-3F9E-B34B-9E38-59E148C93C5A}" type="datetimeFigureOut">
              <a:rPr lang="en-US" smtClean="0"/>
              <a:t>6/25/22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94138-81A0-4E3F-AC00-E65DE392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14003-588C-DB49-E62B-BA12948C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4311-00ED-E640-90E1-846CF9303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9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0F56-DDDA-8D95-876D-BA3A3737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58E03D-6844-7E44-4FF0-72D438BE0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9EB2D-4E45-04A0-BA5F-06A3A3DE2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AD8A5-319D-63C2-42C6-BFEF641A5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4F3-3F9E-B34B-9E38-59E148C93C5A}" type="datetimeFigureOut">
              <a:rPr lang="en-US" smtClean="0"/>
              <a:t>6/25/22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9AC38-FACF-7124-A7D2-1A2A578D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98E6B-EFA2-4F34-F1C1-55E7946F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4311-00ED-E640-90E1-846CF9303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6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8B1BA-C67B-94E1-7D7E-A1CC2444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1B643-7CDB-F062-15BB-E09980F16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34312-940D-A83B-E1C6-E9C442E55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A74F3-3F9E-B34B-9E38-59E148C93C5A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843CB-A0FD-E1BE-A37B-C14A6298C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31AF5-EFB9-27CE-730C-4D26C8423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4311-00ED-E640-90E1-846CF9303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8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pubmed.ncbi.nlm.nih.gov/30380364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2B37-8AA7-5A45-DAB5-8385AF09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updated</a:t>
            </a:r>
          </a:p>
        </p:txBody>
      </p:sp>
    </p:spTree>
    <p:extLst>
      <p:ext uri="{BB962C8B-B14F-4D97-AF65-F5344CB8AC3E}">
        <p14:creationId xmlns:p14="http://schemas.microsoft.com/office/powerpoint/2010/main" val="265404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6A47C-24DD-081A-CDC1-7E464957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proportion of cells express the downregulated HLA genes?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88AA1D-69B1-D4A7-E06C-192F34BFE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966" y="2971799"/>
            <a:ext cx="637006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89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C06D-BB6F-AB72-AAE1-26C35EB9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Potentially relevant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4D25E-26EE-F23F-E77D-1F135FC51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https://pubmed.ncbi.nlm.nih.gov/30380364/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ED10B-36C4-5B14-1243-09C9709C7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543" y="2428185"/>
            <a:ext cx="5692913" cy="2432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8CEFC5-AA8F-32AA-E1E1-B0943FF4B25B}"/>
              </a:ext>
            </a:extLst>
          </p:cNvPr>
          <p:cNvSpPr/>
          <p:nvPr/>
        </p:nvSpPr>
        <p:spPr>
          <a:xfrm>
            <a:off x="3326295" y="501554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4D4D4D"/>
                </a:solidFill>
                <a:effectLst/>
                <a:latin typeface="ff-quadraat-web-pro"/>
              </a:rPr>
              <a:t>RNA sequencing of samples obtained at relapse after transplantation revealed dysregulation of pathways involved in adaptive and innate immunity, including down-regulation of major histocompatibility complex (MHC) class II genes (</a:t>
            </a:r>
            <a:r>
              <a:rPr lang="en-US" b="0" i="1" dirty="0">
                <a:solidFill>
                  <a:srgbClr val="4D4D4D"/>
                </a:solidFill>
                <a:effectLst/>
                <a:latin typeface="ff-quadraat-web-pro"/>
              </a:rPr>
              <a:t>HLA-DPA1</a:t>
            </a:r>
            <a:r>
              <a:rPr lang="en-US" b="0" i="0" dirty="0">
                <a:solidFill>
                  <a:srgbClr val="4D4D4D"/>
                </a:solidFill>
                <a:effectLst/>
                <a:latin typeface="ff-quadraat-web-pro"/>
              </a:rPr>
              <a:t>, </a:t>
            </a:r>
            <a:r>
              <a:rPr lang="en-US" b="0" i="1" dirty="0">
                <a:solidFill>
                  <a:srgbClr val="4D4D4D"/>
                </a:solidFill>
                <a:effectLst/>
                <a:latin typeface="ff-quadraat-web-pro"/>
              </a:rPr>
              <a:t>HLA-DPB1</a:t>
            </a:r>
            <a:r>
              <a:rPr lang="en-US" b="0" i="0" dirty="0">
                <a:solidFill>
                  <a:srgbClr val="4D4D4D"/>
                </a:solidFill>
                <a:effectLst/>
                <a:latin typeface="ff-quadraat-web-pro"/>
              </a:rPr>
              <a:t>, </a:t>
            </a:r>
            <a:r>
              <a:rPr lang="en-US" b="0" i="1" dirty="0">
                <a:solidFill>
                  <a:srgbClr val="4D4D4D"/>
                </a:solidFill>
                <a:effectLst/>
                <a:latin typeface="ff-quadraat-web-pro"/>
              </a:rPr>
              <a:t>HLA-DQB1</a:t>
            </a:r>
            <a:r>
              <a:rPr lang="en-US" b="0" i="0" dirty="0">
                <a:solidFill>
                  <a:srgbClr val="4D4D4D"/>
                </a:solidFill>
                <a:effectLst/>
                <a:latin typeface="ff-quadraat-web-pro"/>
              </a:rPr>
              <a:t>, and </a:t>
            </a:r>
            <a:r>
              <a:rPr lang="en-US" b="0" i="1" dirty="0">
                <a:solidFill>
                  <a:srgbClr val="4D4D4D"/>
                </a:solidFill>
                <a:effectLst/>
                <a:latin typeface="ff-quadraat-web-pro"/>
              </a:rPr>
              <a:t>HLA-DRB1</a:t>
            </a:r>
            <a:r>
              <a:rPr lang="en-US" b="0" i="0" dirty="0">
                <a:solidFill>
                  <a:srgbClr val="4D4D4D"/>
                </a:solidFill>
                <a:effectLst/>
                <a:latin typeface="ff-quadraat-web-pro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85A7D9D-1BE4-54B0-EE28-C37A60009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79254"/>
            <a:ext cx="10893287" cy="31787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59C23C-95A3-94E3-6393-3ACE4DCAD7CF}"/>
              </a:ext>
            </a:extLst>
          </p:cNvPr>
          <p:cNvSpPr txBox="1"/>
          <p:nvPr/>
        </p:nvSpPr>
        <p:spPr>
          <a:xfrm>
            <a:off x="506896" y="186265"/>
            <a:ext cx="417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expression across chr 21 genes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195194-B27E-D7CC-1DA0-3AE3CC47B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55598"/>
            <a:ext cx="10744200" cy="31352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F59C38-EAAD-706E-686B-A4AA308925FA}"/>
              </a:ext>
            </a:extLst>
          </p:cNvPr>
          <p:cNvSpPr txBox="1"/>
          <p:nvPr/>
        </p:nvSpPr>
        <p:spPr>
          <a:xfrm>
            <a:off x="11012556" y="146105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797A60-8328-AC7C-9248-D639EC0CC83E}"/>
              </a:ext>
            </a:extLst>
          </p:cNvPr>
          <p:cNvSpPr txBox="1"/>
          <p:nvPr/>
        </p:nvSpPr>
        <p:spPr>
          <a:xfrm>
            <a:off x="11012555" y="447592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Femur</a:t>
            </a:r>
          </a:p>
        </p:txBody>
      </p:sp>
    </p:spTree>
    <p:extLst>
      <p:ext uri="{BB962C8B-B14F-4D97-AF65-F5344CB8AC3E}">
        <p14:creationId xmlns:p14="http://schemas.microsoft.com/office/powerpoint/2010/main" val="424308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D59C23C-95A3-94E3-6393-3ACE4DCAD7CF}"/>
              </a:ext>
            </a:extLst>
          </p:cNvPr>
          <p:cNvSpPr txBox="1"/>
          <p:nvPr/>
        </p:nvSpPr>
        <p:spPr>
          <a:xfrm>
            <a:off x="506896" y="186265"/>
            <a:ext cx="417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expression across chr 21 genes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F59C38-EAAD-706E-686B-A4AA308925FA}"/>
              </a:ext>
            </a:extLst>
          </p:cNvPr>
          <p:cNvSpPr txBox="1"/>
          <p:nvPr/>
        </p:nvSpPr>
        <p:spPr>
          <a:xfrm>
            <a:off x="11012556" y="146105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797A60-8328-AC7C-9248-D639EC0CC83E}"/>
              </a:ext>
            </a:extLst>
          </p:cNvPr>
          <p:cNvSpPr txBox="1"/>
          <p:nvPr/>
        </p:nvSpPr>
        <p:spPr>
          <a:xfrm>
            <a:off x="11012555" y="447592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Femur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B34575-89F2-E272-E5AE-673685FE5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235" y="503142"/>
            <a:ext cx="7325139" cy="32764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F03074-1880-7434-E623-7B0C52B1A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235" y="3727174"/>
            <a:ext cx="6999490" cy="313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7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D59C23C-95A3-94E3-6393-3ACE4DCAD7CF}"/>
              </a:ext>
            </a:extLst>
          </p:cNvPr>
          <p:cNvSpPr txBox="1"/>
          <p:nvPr/>
        </p:nvSpPr>
        <p:spPr>
          <a:xfrm>
            <a:off x="506896" y="186265"/>
            <a:ext cx="9984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relationship between chr 21 dysregulation and non-chr21 dysregulation (T21 v Healthy)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CA8327-5310-2C89-2235-4A76648EA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60" y="959678"/>
            <a:ext cx="4394200" cy="452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EAF061-E343-2934-A298-93595EC59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761" y="959678"/>
            <a:ext cx="43942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2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D59C23C-95A3-94E3-6393-3ACE4DCAD7CF}"/>
              </a:ext>
            </a:extLst>
          </p:cNvPr>
          <p:cNvSpPr txBox="1"/>
          <p:nvPr/>
        </p:nvSpPr>
        <p:spPr>
          <a:xfrm>
            <a:off x="506896" y="186265"/>
            <a:ext cx="10277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in number of significant DEGs across cell types and between liver and femur environments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F59C38-EAAD-706E-686B-A4AA308925FA}"/>
              </a:ext>
            </a:extLst>
          </p:cNvPr>
          <p:cNvSpPr txBox="1"/>
          <p:nvPr/>
        </p:nvSpPr>
        <p:spPr>
          <a:xfrm>
            <a:off x="2840269" y="121257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797A60-8328-AC7C-9248-D639EC0CC83E}"/>
              </a:ext>
            </a:extLst>
          </p:cNvPr>
          <p:cNvSpPr txBox="1"/>
          <p:nvPr/>
        </p:nvSpPr>
        <p:spPr>
          <a:xfrm>
            <a:off x="8685733" y="121257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F6F80-B3AE-D94A-2411-3E0311732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9228"/>
            <a:ext cx="6403814" cy="388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872764-0E60-B027-BE63-DF83F3B0E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983" y="1906571"/>
            <a:ext cx="6161017" cy="373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9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D59C23C-95A3-94E3-6393-3ACE4DCAD7CF}"/>
              </a:ext>
            </a:extLst>
          </p:cNvPr>
          <p:cNvSpPr txBox="1"/>
          <p:nvPr/>
        </p:nvSpPr>
        <p:spPr>
          <a:xfrm>
            <a:off x="506896" y="186265"/>
            <a:ext cx="899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HSCs, many more T21 v Healthy DEGs found in Liver compared to Femur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5B8E50-2A69-569A-AA3F-8325DA59C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774" y="654398"/>
            <a:ext cx="4605989" cy="571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10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6E0525-05DE-1216-B96C-7CE60335B2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95" t="25598" r="13995" b="29222"/>
          <a:stretch/>
        </p:blipFill>
        <p:spPr>
          <a:xfrm>
            <a:off x="5822205" y="1980723"/>
            <a:ext cx="6369795" cy="27299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3CC936-64C3-70A0-3FBD-1471F510DD5F}"/>
              </a:ext>
            </a:extLst>
          </p:cNvPr>
          <p:cNvSpPr txBox="1"/>
          <p:nvPr/>
        </p:nvSpPr>
        <p:spPr>
          <a:xfrm>
            <a:off x="129208" y="490578"/>
            <a:ext cx="604299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DEG analysis between: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T21 liver and healthy liver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T21 femur and healthy femur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Classified significant DEGs as:</a:t>
            </a:r>
          </a:p>
          <a:p>
            <a:pPr marL="342900" indent="-342900">
              <a:buAutoNum type="arabicParenBoth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Liver-induced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Liver-specific changes in T21 dysregulation</a:t>
            </a:r>
          </a:p>
          <a:p>
            <a:pPr marL="342900" indent="-342900">
              <a:buAutoNum type="arabicParenBoth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Femur-induced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Femur-specific changes in T21 dysregulation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Environment-independent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T21 dysregulation observed in both femur and liver environments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Unknown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T21 dysregulation observed (in liver), but unclear whether dysregulation is driven by the liver environment or if it is environment-independent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17DB7E-4E71-F313-E70B-3B96644355D7}"/>
              </a:ext>
            </a:extLst>
          </p:cNvPr>
          <p:cNvSpPr/>
          <p:nvPr/>
        </p:nvSpPr>
        <p:spPr>
          <a:xfrm>
            <a:off x="129208" y="5104962"/>
            <a:ext cx="120097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Methods/Specific Details: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Environment-independent = adj FDR &lt; 0.05 in either femur or liver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unadj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&lt; 0.05 in the other environment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Liver-induced = liver adj FDR &lt; 0.05 &amp; median liver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downsample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unadj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&lt; 0.05 &amp; femur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unadj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&gt; 0.05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Femur-induced = femur adj FDR &lt; 0.05 &amp; liver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unadj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&gt; 0.05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Unknown = adj FDR &lt; 0.05 in liver, but median liver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downsample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&gt; 0.05 &amp; femur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unadj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&gt; 0.05 (e.g. are we underpowered?)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59E605-FBBF-0963-A869-83B13209AD83}"/>
              </a:ext>
            </a:extLst>
          </p:cNvPr>
          <p:cNvSpPr/>
          <p:nvPr/>
        </p:nvSpPr>
        <p:spPr>
          <a:xfrm>
            <a:off x="5986367" y="1057393"/>
            <a:ext cx="61526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of 115 DEGs (34.8%) could be assigned as liver-induced, femur-induced, or environment-independent T21 dysregulation.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6667909-A3BF-2101-EDBE-8905BC69FEA3}"/>
              </a:ext>
            </a:extLst>
          </p:cNvPr>
          <p:cNvSpPr/>
          <p:nvPr/>
        </p:nvSpPr>
        <p:spPr>
          <a:xfrm>
            <a:off x="5822205" y="989117"/>
            <a:ext cx="6316785" cy="4081233"/>
          </a:xfrm>
          <a:prstGeom prst="roundRect">
            <a:avLst>
              <a:gd name="adj" fmla="val 50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9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873A91-A189-8C06-B512-403920B5C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9" y="1031699"/>
            <a:ext cx="10641496" cy="2233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D73B29-482F-B9E5-4125-89E288CFA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44" y="3617844"/>
            <a:ext cx="10522226" cy="22084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E82919-BFAD-78BF-AB25-30F1FAE88945}"/>
              </a:ext>
            </a:extLst>
          </p:cNvPr>
          <p:cNvSpPr txBox="1"/>
          <p:nvPr/>
        </p:nvSpPr>
        <p:spPr>
          <a:xfrm>
            <a:off x="506896" y="494378"/>
            <a:ext cx="5393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Down-sampling in liver (T21 v Healthy DE analysis):</a:t>
            </a:r>
          </a:p>
        </p:txBody>
      </p:sp>
    </p:spTree>
    <p:extLst>
      <p:ext uri="{BB962C8B-B14F-4D97-AF65-F5344CB8AC3E}">
        <p14:creationId xmlns:p14="http://schemas.microsoft.com/office/powerpoint/2010/main" val="604143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EE622B-CF43-C606-B17A-3DBF8BA97B89}"/>
              </a:ext>
            </a:extLst>
          </p:cNvPr>
          <p:cNvSpPr txBox="1"/>
          <p:nvPr/>
        </p:nvSpPr>
        <p:spPr>
          <a:xfrm>
            <a:off x="178905" y="0"/>
            <a:ext cx="9509719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19 liver-induced T21 genes</a:t>
            </a:r>
          </a:p>
          <a:p>
            <a:r>
              <a:rPr lang="en-US" sz="1600" b="1" dirty="0"/>
              <a:t>Downregulated in t21:</a:t>
            </a:r>
          </a:p>
          <a:p>
            <a:r>
              <a:rPr lang="en-US" sz="1600" dirty="0"/>
              <a:t>[1] "ACTG1"    "EIF3D"    "HLA-DMA"  "HLA-DPA1" "HLA-DRA"  "HLA-DRB1" "HNRNPA1"  "HSD17B11" "MARCKS"  </a:t>
            </a:r>
          </a:p>
          <a:p>
            <a:r>
              <a:rPr lang="en-US" sz="1600" dirty="0"/>
              <a:t>[10] "MFAP4"    "RGS19"    "TKT"      "TYROBP"   "VIM" </a:t>
            </a:r>
          </a:p>
          <a:p>
            <a:r>
              <a:rPr lang="en-US" sz="1600" i="1" dirty="0"/>
              <a:t>Enrichment: (FDR&lt;0.1)</a:t>
            </a:r>
          </a:p>
          <a:p>
            <a:r>
              <a:rPr lang="en-US" sz="1600" dirty="0"/>
              <a:t>MF: [1] "MHC class II receptor activity (GO:0032395)"       "MHC class II protein complex binding (GO:0023026)"</a:t>
            </a:r>
          </a:p>
          <a:p>
            <a:r>
              <a:rPr lang="en-US" sz="1600" dirty="0"/>
              <a:t>BP: </a:t>
            </a:r>
          </a:p>
          <a:p>
            <a:r>
              <a:rPr lang="en-US" sz="1600" dirty="0"/>
              <a:t> [1] "peptide antigen assembly with MHC protein complex (GO:0002501)"                                </a:t>
            </a:r>
          </a:p>
          <a:p>
            <a:r>
              <a:rPr lang="en-US" sz="1600" dirty="0"/>
              <a:t> [2] "antigen processing and presentation of exogenous peptide antigen via MHC class II (GO:0019886)"</a:t>
            </a:r>
          </a:p>
          <a:p>
            <a:r>
              <a:rPr lang="en-US" sz="1600" dirty="0"/>
              <a:t> [3] "antigen processing and presentation of peptide antigen via MHC class II (GO:0002495)"          </a:t>
            </a:r>
          </a:p>
          <a:p>
            <a:r>
              <a:rPr lang="en-US" sz="1600" dirty="0"/>
              <a:t> [4] "antigen processing and presentation of exogenous peptide antigen (GO:0002478)"                 </a:t>
            </a:r>
          </a:p>
          <a:p>
            <a:r>
              <a:rPr lang="en-US" sz="1600" dirty="0"/>
              <a:t> [5] "positive regulation of leukocyte mediated cytotoxicity (GO:0001912)"                           </a:t>
            </a:r>
          </a:p>
          <a:p>
            <a:r>
              <a:rPr lang="en-US" sz="1600" dirty="0"/>
              <a:t> [6] "interferon-gamma-mediated signaling pathway (GO:0060333)"                                      </a:t>
            </a:r>
          </a:p>
          <a:p>
            <a:r>
              <a:rPr lang="en-US" sz="1600" dirty="0"/>
              <a:t> [7] "cellular response to interferon-gamma (GO:0071346)"                                            </a:t>
            </a:r>
          </a:p>
          <a:p>
            <a:r>
              <a:rPr lang="en-US" sz="1600" dirty="0"/>
              <a:t> [8] "T cell receptor signaling pathway (GO:0050852)"                                                </a:t>
            </a:r>
          </a:p>
          <a:p>
            <a:r>
              <a:rPr lang="en-US" sz="1600" dirty="0"/>
              <a:t> [9] "regulation of immune response (GO:0050776)"                                                    </a:t>
            </a:r>
          </a:p>
          <a:p>
            <a:r>
              <a:rPr lang="en-US" sz="1600" dirty="0"/>
              <a:t>[10] "antigen receptor-mediated signaling pathway (GO:0050851)"                                      </a:t>
            </a:r>
          </a:p>
          <a:p>
            <a:r>
              <a:rPr lang="en-US" sz="1600" dirty="0"/>
              <a:t>[11] "positive regulation of gene expression (GO:0010628)"                                           </a:t>
            </a:r>
          </a:p>
          <a:p>
            <a:r>
              <a:rPr lang="en-US" sz="1600" dirty="0"/>
              <a:t>[12] "cytokine-mediated signaling pathway (GO:0019221)"                                              </a:t>
            </a:r>
          </a:p>
          <a:p>
            <a:r>
              <a:rPr lang="en-US" sz="1600" dirty="0"/>
              <a:t>[13] "supramolecular fiber organization (GO:0097435)" </a:t>
            </a:r>
          </a:p>
          <a:p>
            <a:r>
              <a:rPr lang="en-US" sz="1600" dirty="0"/>
              <a:t>TF set: N/A</a:t>
            </a:r>
          </a:p>
          <a:p>
            <a:r>
              <a:rPr lang="en-US" sz="1600" b="1" dirty="0"/>
              <a:t>Upregulated in t21:</a:t>
            </a:r>
          </a:p>
          <a:p>
            <a:r>
              <a:rPr lang="en-US" sz="1600" dirty="0"/>
              <a:t>[1] "C21orf58" "PRMT2"    "PTPRD"    "SON"      "YBEY" </a:t>
            </a:r>
          </a:p>
          <a:p>
            <a:r>
              <a:rPr lang="en-US" sz="1600" i="1" dirty="0"/>
              <a:t>Enrichment: (FDR &lt; 0.1)</a:t>
            </a:r>
          </a:p>
          <a:p>
            <a:r>
              <a:rPr lang="en-US" sz="1600" dirty="0"/>
              <a:t>MF: N/A</a:t>
            </a:r>
          </a:p>
          <a:p>
            <a:r>
              <a:rPr lang="en-US" sz="1600" dirty="0"/>
              <a:t>BP: N/A</a:t>
            </a:r>
          </a:p>
          <a:p>
            <a:r>
              <a:rPr lang="en-US" sz="1600" dirty="0"/>
              <a:t>TF set: "TAF1 ENCODE” (SON;PRMT2;YBEY;C21ORF58) and "PML ENCODE” (SON;PRMT2;C21ORF58)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418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697</Words>
  <Application>Microsoft Macintosh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ff-quadraat-web-pro</vt:lpstr>
      <vt:lpstr>Times New Roman</vt:lpstr>
      <vt:lpstr>Office Theme</vt:lpstr>
      <vt:lpstr>Analysis updated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proportion of cells express the downregulated HLA genes?</vt:lpstr>
      <vt:lpstr>Potentially relevant 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Marderstein</dc:creator>
  <cp:lastModifiedBy>Andrew Marderstein</cp:lastModifiedBy>
  <cp:revision>20</cp:revision>
  <dcterms:created xsi:type="dcterms:W3CDTF">2022-06-26T05:04:03Z</dcterms:created>
  <dcterms:modified xsi:type="dcterms:W3CDTF">2022-06-26T07:30:15Z</dcterms:modified>
</cp:coreProperties>
</file>