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59" r:id="rId4"/>
    <p:sldId id="261" r:id="rId5"/>
    <p:sldId id="260" r:id="rId6"/>
    <p:sldId id="263" r:id="rId7"/>
    <p:sldId id="258" r:id="rId8"/>
    <p:sldId id="256" r:id="rId9"/>
    <p:sldId id="265" r:id="rId10"/>
    <p:sldId id="276" r:id="rId11"/>
    <p:sldId id="275" r:id="rId12"/>
    <p:sldId id="278" r:id="rId13"/>
    <p:sldId id="288" r:id="rId14"/>
    <p:sldId id="279" r:id="rId15"/>
    <p:sldId id="280" r:id="rId16"/>
    <p:sldId id="281" r:id="rId17"/>
    <p:sldId id="285" r:id="rId18"/>
    <p:sldId id="287" r:id="rId19"/>
    <p:sldId id="282" r:id="rId20"/>
    <p:sldId id="283" r:id="rId21"/>
    <p:sldId id="284" r:id="rId22"/>
    <p:sldId id="28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>
        <p:scale>
          <a:sx n="75" d="100"/>
          <a:sy n="75" d="100"/>
        </p:scale>
        <p:origin x="2504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66EE-5233-10D3-B488-0AFB85481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78AB4-2BF2-CA9D-1CF5-D59345BDF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9FE14-3334-13DC-1AED-0BE7853A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C3C47-7700-02AA-8D1E-4083CE6A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B200A-E003-D094-31FD-DCC87C5E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80BA-B49F-2ED4-EBF5-FD687287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6B266-C019-DC3B-3304-218A0930E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8D162-6E09-D913-9F79-240159F6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1DA8A-2892-45FE-3166-9E11E99D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15F79-5CB0-523F-EAB4-ED1F70D4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5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47E88A-A826-E5E5-0AFD-A89633D89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9413D-3A83-1A5C-ACFE-E5863891F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A0DD5-B6A5-784E-D126-5CE0FEF3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1403A-4A6C-8815-C94B-0A0507E4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3741B-FD2E-4CD6-1BD2-ED7C1A0D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5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3670-9BF2-4D84-09FE-B1911535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3B8DA-BDDD-8C64-8427-78EC2C6AA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21922-E663-3593-B887-A59B9B2A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2B00B-9BAB-719E-6AF7-7B2D87F2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FFB7E-1ACE-E3CC-3050-B6F7461F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8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4013-0AD9-648A-FDD8-ED30A0D9B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AB0CC-B304-4361-F5D3-19E119569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C1CCF-1441-53DA-ED98-4D4834DB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B0DC3-4B75-C48D-82E5-A3B8C0C0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8D502-3F99-12F6-6869-22E95246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3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6F3D-2847-C6EE-D8A0-3B12E599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DECCA-08DC-67CE-0BFA-34C4EEA20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13F1C-CEED-F92B-19FF-FB51BB27D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33E2A-2146-EADE-ACF1-F190D9DB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EDB1E-0AAA-21B3-E3C5-A49F81FD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F627A-F107-FA3C-FC07-5F899CB0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F10D-2B0C-0399-8E03-876A94BE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236AE-88EC-40D8-26E6-8197E6302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D71A5-4B02-AF5E-5575-F45B96CAC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0D520-727B-C081-120F-3C9DE08D8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7068F-8950-9127-EBF6-829BC5092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C4577-2B96-AA79-5F59-4F54C1F60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47703-2D9E-F456-68DE-760F8F7B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7D82C7-0EEC-9A51-6F0C-9CC88EA8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022F-4937-1AF5-887B-47026133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75071-187E-4003-0887-CD842A9F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BEEA3-12D0-AA57-09C7-9217E6D0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AAF56-93E4-E7FC-9DC1-E7171BE5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2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28B82-36CF-1149-1A82-8BB0237E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6BEA3-4911-113A-3E53-4089BFE3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BCAE6-B8C5-D863-80F6-6D9F63C3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6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4A07-6119-D603-C8D4-5E7B07FC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256C-28BD-28C2-D684-76992BC3B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01FE1-B34A-2649-4867-EEEB28FE6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18C2E-91F0-4475-AA8E-6C50A8A2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94138-81A0-4E3F-AC00-E65DE392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14003-588C-DB49-E62B-BA12948C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9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0F56-DDDA-8D95-876D-BA3A3737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8E03D-6844-7E44-4FF0-72D438BE0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9EB2D-4E45-04A0-BA5F-06A3A3DE2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AD8A5-319D-63C2-42C6-BFEF641A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9AC38-FACF-7124-A7D2-1A2A578D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98E6B-EFA2-4F34-F1C1-55E7946F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8B1BA-C67B-94E1-7D7E-A1CC2444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1B643-7CDB-F062-15BB-E09980F16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34312-940D-A83B-E1C6-E9C442E55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843CB-A0FD-E1BE-A37B-C14A6298C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31AF5-EFB9-27CE-730C-4D26C8423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8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ubmed.ncbi.nlm.nih.gov/30380364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2B37-8AA7-5A45-DAB5-8385AF09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updated</a:t>
            </a:r>
          </a:p>
        </p:txBody>
      </p:sp>
    </p:spTree>
    <p:extLst>
      <p:ext uri="{BB962C8B-B14F-4D97-AF65-F5344CB8AC3E}">
        <p14:creationId xmlns:p14="http://schemas.microsoft.com/office/powerpoint/2010/main" val="265404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A47C-24DD-081A-CDC1-7E464957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proportion of cells express the downregulated HLA genes?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8AA1D-69B1-D4A7-E06C-192F34BFE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966" y="2971799"/>
            <a:ext cx="637006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8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C06D-BB6F-AB72-AAE1-26C35EB9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Potentially relevant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D25E-26EE-F23F-E77D-1F135FC5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https://pubmed.ncbi.nlm.nih.gov/30380364/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ED10B-36C4-5B14-1243-09C9709C7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543" y="2428185"/>
            <a:ext cx="5692913" cy="243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8CEFC5-AA8F-32AA-E1E1-B0943FF4B25B}"/>
              </a:ext>
            </a:extLst>
          </p:cNvPr>
          <p:cNvSpPr/>
          <p:nvPr/>
        </p:nvSpPr>
        <p:spPr>
          <a:xfrm>
            <a:off x="3326295" y="501554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4D4D4D"/>
                </a:solidFill>
                <a:effectLst/>
                <a:latin typeface="ff-quadraat-web-pro"/>
              </a:rPr>
              <a:t>RNA sequencing of samples obtained at relapse after transplantation revealed dysregulation of pathways involved in adaptive and innate immunity, including down-regulation of major histocompatibility complex (MHC) class II genes (</a:t>
            </a:r>
            <a:r>
              <a:rPr lang="en-US" b="0" i="1" dirty="0">
                <a:solidFill>
                  <a:srgbClr val="4D4D4D"/>
                </a:solidFill>
                <a:effectLst/>
                <a:latin typeface="ff-quadraat-web-pro"/>
              </a:rPr>
              <a:t>HLA-DPA1</a:t>
            </a:r>
            <a:r>
              <a:rPr lang="en-US" b="0" i="0" dirty="0">
                <a:solidFill>
                  <a:srgbClr val="4D4D4D"/>
                </a:solidFill>
                <a:effectLst/>
                <a:latin typeface="ff-quadraat-web-pro"/>
              </a:rPr>
              <a:t>, </a:t>
            </a:r>
            <a:r>
              <a:rPr lang="en-US" b="0" i="1" dirty="0">
                <a:solidFill>
                  <a:srgbClr val="4D4D4D"/>
                </a:solidFill>
                <a:effectLst/>
                <a:latin typeface="ff-quadraat-web-pro"/>
              </a:rPr>
              <a:t>HLA-DPB1</a:t>
            </a:r>
            <a:r>
              <a:rPr lang="en-US" b="0" i="0" dirty="0">
                <a:solidFill>
                  <a:srgbClr val="4D4D4D"/>
                </a:solidFill>
                <a:effectLst/>
                <a:latin typeface="ff-quadraat-web-pro"/>
              </a:rPr>
              <a:t>, </a:t>
            </a:r>
            <a:r>
              <a:rPr lang="en-US" b="0" i="1" dirty="0">
                <a:solidFill>
                  <a:srgbClr val="4D4D4D"/>
                </a:solidFill>
                <a:effectLst/>
                <a:latin typeface="ff-quadraat-web-pro"/>
              </a:rPr>
              <a:t>HLA-DQB1</a:t>
            </a:r>
            <a:r>
              <a:rPr lang="en-US" b="0" i="0" dirty="0">
                <a:solidFill>
                  <a:srgbClr val="4D4D4D"/>
                </a:solidFill>
                <a:effectLst/>
                <a:latin typeface="ff-quadraat-web-pro"/>
              </a:rPr>
              <a:t>, and </a:t>
            </a:r>
            <a:r>
              <a:rPr lang="en-US" b="0" i="1" dirty="0">
                <a:solidFill>
                  <a:srgbClr val="4D4D4D"/>
                </a:solidFill>
                <a:effectLst/>
                <a:latin typeface="ff-quadraat-web-pro"/>
              </a:rPr>
              <a:t>HLA-DRB1</a:t>
            </a:r>
            <a:r>
              <a:rPr lang="en-US" b="0" i="0" dirty="0">
                <a:solidFill>
                  <a:srgbClr val="4D4D4D"/>
                </a:solidFill>
                <a:effectLst/>
                <a:latin typeface="ff-quadraat-web-pro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7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3CC936-64C3-70A0-3FBD-1471F510DD5F}"/>
              </a:ext>
            </a:extLst>
          </p:cNvPr>
          <p:cNvSpPr txBox="1"/>
          <p:nvPr/>
        </p:nvSpPr>
        <p:spPr>
          <a:xfrm>
            <a:off x="129208" y="490578"/>
            <a:ext cx="56399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DEG analysis between: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T21 liver and T21 femur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liver and healthy femur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 significant DEGs as:</a:t>
            </a:r>
          </a:p>
          <a:p>
            <a:pPr marL="342900" indent="-342900">
              <a:buAutoNum type="arabi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Environment-driven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differences found in T21 and healthy</a:t>
            </a:r>
          </a:p>
          <a:p>
            <a:pPr marL="342900" indent="-342900">
              <a:buAutoNum type="arabi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T21-induced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T21-induced differences in femur v liver</a:t>
            </a:r>
          </a:p>
          <a:p>
            <a:pPr marL="342900" indent="-342900">
              <a:buAutoNum type="arabi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T21-reverted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t21 differences in femur v liver, only healthy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Unknown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observed in T21 samples, but unclear whether healthy cells also exhibit these differences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17DB7E-4E71-F313-E70B-3B96644355D7}"/>
              </a:ext>
            </a:extLst>
          </p:cNvPr>
          <p:cNvSpPr/>
          <p:nvPr/>
        </p:nvSpPr>
        <p:spPr>
          <a:xfrm>
            <a:off x="129208" y="5104962"/>
            <a:ext cx="120627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Methods/Specific Details: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Environment-independent = adj FDR &lt; 0.05 in either T21 or healthy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unadj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&lt; 0.05 in the other 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Liver-induced = T21 adj FDR &lt; 0.05 &amp; median T21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unadj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&lt; 0.05 &amp; healthy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unadj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&gt; 0.05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Femur-induced = healthy adj FDR &lt; 0.05 &amp; T21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unadj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&gt; 0.05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 = adj FDR &lt; 0.05 in T21, but median T21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&gt; 0.05 &amp; healthy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unadj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&gt; 0.05 (e.g. are we underpowered?)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59E605-FBBF-0963-A869-83B13209AD83}"/>
              </a:ext>
            </a:extLst>
          </p:cNvPr>
          <p:cNvSpPr/>
          <p:nvPr/>
        </p:nvSpPr>
        <p:spPr>
          <a:xfrm>
            <a:off x="5986367" y="1057393"/>
            <a:ext cx="61526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183 of 970 DEGs (18.9%) could be assigned as T21-induced, T21-reverted, or environment-driven.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6667909-A3BF-2101-EDBE-8905BC69FEA3}"/>
              </a:ext>
            </a:extLst>
          </p:cNvPr>
          <p:cNvSpPr/>
          <p:nvPr/>
        </p:nvSpPr>
        <p:spPr>
          <a:xfrm>
            <a:off x="5822205" y="989117"/>
            <a:ext cx="6316785" cy="4081233"/>
          </a:xfrm>
          <a:prstGeom prst="roundRect">
            <a:avLst>
              <a:gd name="adj" fmla="val 50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85809-CBE5-CC0B-0158-2230E2A3E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64" t="21594" b="25562"/>
          <a:stretch/>
        </p:blipFill>
        <p:spPr>
          <a:xfrm>
            <a:off x="5888872" y="2146853"/>
            <a:ext cx="6179117" cy="269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17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3AB476-DFC1-B1E1-D7E1-673BC64105C4}"/>
              </a:ext>
            </a:extLst>
          </p:cNvPr>
          <p:cNvSpPr txBox="1"/>
          <p:nvPr/>
        </p:nvSpPr>
        <p:spPr>
          <a:xfrm>
            <a:off x="4343401" y="189847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T21-induced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87B96-4BB6-7A56-4EA8-A09845EDFE39}"/>
              </a:ext>
            </a:extLst>
          </p:cNvPr>
          <p:cNvSpPr txBox="1"/>
          <p:nvPr/>
        </p:nvSpPr>
        <p:spPr>
          <a:xfrm>
            <a:off x="7956959" y="1898475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T21-reverted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DDBD9-874B-B4CA-FE1E-C598CC5D6C8C}"/>
              </a:ext>
            </a:extLst>
          </p:cNvPr>
          <p:cNvSpPr txBox="1"/>
          <p:nvPr/>
        </p:nvSpPr>
        <p:spPr>
          <a:xfrm>
            <a:off x="274326" y="1929397"/>
            <a:ext cx="220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Environment-driven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A06BA-A739-23DA-1C58-C89344175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7451"/>
            <a:ext cx="12192000" cy="21630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0A62F8-AB50-AB97-949F-F837C856D287}"/>
              </a:ext>
            </a:extLst>
          </p:cNvPr>
          <p:cNvSpPr txBox="1"/>
          <p:nvPr/>
        </p:nvSpPr>
        <p:spPr>
          <a:xfrm>
            <a:off x="10540380" y="189847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145964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B3B28-6C31-E49E-C109-577AFFA62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3" y="821082"/>
            <a:ext cx="12014043" cy="1941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3E14DC-FCBD-FA16-DA51-6C7E45885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3" y="2763078"/>
            <a:ext cx="12121627" cy="297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9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4558E8-DA83-1E73-BE7D-6E587E905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262" y="1864531"/>
            <a:ext cx="9093476" cy="31289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98E249-2663-497A-9D8D-E91070BC3ABF}"/>
              </a:ext>
            </a:extLst>
          </p:cNvPr>
          <p:cNvSpPr txBox="1"/>
          <p:nvPr/>
        </p:nvSpPr>
        <p:spPr>
          <a:xfrm>
            <a:off x="755374" y="844826"/>
            <a:ext cx="271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Top t21: liver vs femur hits</a:t>
            </a:r>
          </a:p>
        </p:txBody>
      </p:sp>
    </p:spTree>
    <p:extLst>
      <p:ext uri="{BB962C8B-B14F-4D97-AF65-F5344CB8AC3E}">
        <p14:creationId xmlns:p14="http://schemas.microsoft.com/office/powerpoint/2010/main" val="534079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7DD9-61D3-F6C1-B1FE-BA5434004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 chromosome 21 genes that are labeled as “t21-induced”</a:t>
            </a:r>
          </a:p>
          <a:p>
            <a:r>
              <a:rPr lang="en-US" dirty="0"/>
              <a:t>"BTG3"     "C21orf58" "MRPL39”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BTG3 seems to be the most interesting one here (which has higher expression in t21 liver than t21 femur)</a:t>
            </a:r>
          </a:p>
        </p:txBody>
      </p:sp>
    </p:spTree>
    <p:extLst>
      <p:ext uri="{BB962C8B-B14F-4D97-AF65-F5344CB8AC3E}">
        <p14:creationId xmlns:p14="http://schemas.microsoft.com/office/powerpoint/2010/main" val="2612100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0C3B-C6D0-714A-CBA1-00677FA5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performed enrichment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18689-A667-86AF-3550-2E165712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consistent w t21 v healthy analysis, I subset to gene sets with FDR &lt; 0.1 and at least 3 or more genes contained within the gene set</a:t>
            </a:r>
          </a:p>
          <a:p>
            <a:endParaRPr lang="en-US" dirty="0"/>
          </a:p>
          <a:p>
            <a:r>
              <a:rPr lang="en-US" dirty="0"/>
              <a:t>I am also using the 2021 GO sets, compared to the previous analyses used 2018 GO sets.</a:t>
            </a:r>
          </a:p>
        </p:txBody>
      </p:sp>
    </p:spTree>
    <p:extLst>
      <p:ext uri="{BB962C8B-B14F-4D97-AF65-F5344CB8AC3E}">
        <p14:creationId xmlns:p14="http://schemas.microsoft.com/office/powerpoint/2010/main" val="238232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0C3B-C6D0-714A-CBA1-00677FA5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sets for t21-induced genes upregulated in the liver</a:t>
            </a:r>
          </a:p>
        </p:txBody>
      </p:sp>
    </p:spTree>
    <p:extLst>
      <p:ext uri="{BB962C8B-B14F-4D97-AF65-F5344CB8AC3E}">
        <p14:creationId xmlns:p14="http://schemas.microsoft.com/office/powerpoint/2010/main" val="2681559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3FC2-8579-B1BC-66AC-33455ED7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molecular functions enriched in “t21-induced” gene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4147E-0A34-78C3-B427-C4F3C2823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2345911"/>
            <a:ext cx="90805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2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85A7D9D-1BE4-54B0-EE28-C37A60009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9254"/>
            <a:ext cx="10893287" cy="31787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59C23C-95A3-94E3-6393-3ACE4DCAD7CF}"/>
              </a:ext>
            </a:extLst>
          </p:cNvPr>
          <p:cNvSpPr txBox="1"/>
          <p:nvPr/>
        </p:nvSpPr>
        <p:spPr>
          <a:xfrm>
            <a:off x="506896" y="186265"/>
            <a:ext cx="417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expression across chr 21 genes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195194-B27E-D7CC-1DA0-3AE3CC47B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55598"/>
            <a:ext cx="10744200" cy="31352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F59C38-EAAD-706E-686B-A4AA308925FA}"/>
              </a:ext>
            </a:extLst>
          </p:cNvPr>
          <p:cNvSpPr txBox="1"/>
          <p:nvPr/>
        </p:nvSpPr>
        <p:spPr>
          <a:xfrm>
            <a:off x="11012556" y="146105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797A60-8328-AC7C-9248-D639EC0CC83E}"/>
              </a:ext>
            </a:extLst>
          </p:cNvPr>
          <p:cNvSpPr txBox="1"/>
          <p:nvPr/>
        </p:nvSpPr>
        <p:spPr>
          <a:xfrm>
            <a:off x="11012555" y="447592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Femur</a:t>
            </a:r>
          </a:p>
        </p:txBody>
      </p:sp>
    </p:spTree>
    <p:extLst>
      <p:ext uri="{BB962C8B-B14F-4D97-AF65-F5344CB8AC3E}">
        <p14:creationId xmlns:p14="http://schemas.microsoft.com/office/powerpoint/2010/main" val="4243085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3FC2-8579-B1BC-66AC-33455ED7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biological processes enriched in “t21-induced” gene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03362-A3F2-B241-C86B-B6EBCAD85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571" y="2008560"/>
            <a:ext cx="4204045" cy="448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82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3FC2-8579-B1BC-66AC-33455ED7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ENCODE and </a:t>
            </a:r>
            <a:r>
              <a:rPr lang="en-US" dirty="0" err="1"/>
              <a:t>ChEA</a:t>
            </a:r>
            <a:r>
              <a:rPr lang="en-US" dirty="0"/>
              <a:t> transcription factors whose targets are enriched in “t21-induced” gene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07C67-1ED4-703D-695B-5AEB51DAC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9981"/>
            <a:ext cx="12192000" cy="463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8F1E9A-3A88-2D65-F020-78A112F509A4}"/>
              </a:ext>
            </a:extLst>
          </p:cNvPr>
          <p:cNvSpPr txBox="1"/>
          <p:nvPr/>
        </p:nvSpPr>
        <p:spPr>
          <a:xfrm>
            <a:off x="2077278" y="3896139"/>
            <a:ext cx="249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(ordered by significance)</a:t>
            </a:r>
          </a:p>
        </p:txBody>
      </p:sp>
    </p:spTree>
    <p:extLst>
      <p:ext uri="{BB962C8B-B14F-4D97-AF65-F5344CB8AC3E}">
        <p14:creationId xmlns:p14="http://schemas.microsoft.com/office/powerpoint/2010/main" val="2957306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3FC2-8579-B1BC-66AC-33455ED7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 sets for t21-induced genes downregulated in the liver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C9D2A-C169-923E-16DD-C06F7B1C3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618" y="3311978"/>
            <a:ext cx="10333382" cy="1344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BE8452-FA04-A4BF-3C22-EB0C058D662A}"/>
              </a:ext>
            </a:extLst>
          </p:cNvPr>
          <p:cNvSpPr txBox="1"/>
          <p:nvPr/>
        </p:nvSpPr>
        <p:spPr>
          <a:xfrm>
            <a:off x="1430296" y="331197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22973-20A3-5161-C2CD-9B61F766D09E}"/>
              </a:ext>
            </a:extLst>
          </p:cNvPr>
          <p:cNvSpPr txBox="1"/>
          <p:nvPr/>
        </p:nvSpPr>
        <p:spPr>
          <a:xfrm>
            <a:off x="1430296" y="386370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4E111-CDD9-AA33-AC8A-87E7EAEF1227}"/>
              </a:ext>
            </a:extLst>
          </p:cNvPr>
          <p:cNvSpPr txBox="1"/>
          <p:nvPr/>
        </p:nvSpPr>
        <p:spPr>
          <a:xfrm>
            <a:off x="718007" y="4413460"/>
            <a:ext cx="111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TF targets</a:t>
            </a:r>
          </a:p>
        </p:txBody>
      </p:sp>
    </p:spTree>
    <p:extLst>
      <p:ext uri="{BB962C8B-B14F-4D97-AF65-F5344CB8AC3E}">
        <p14:creationId xmlns:p14="http://schemas.microsoft.com/office/powerpoint/2010/main" val="3992277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DCC9-02FC-39CB-90CA-F787E94F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cycle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A53EF-7F0B-C2F4-1014-33D440F18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780" y="4232688"/>
            <a:ext cx="7637765" cy="13928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5592DB-EE73-A118-3D1E-2ECD4C445CA1}"/>
              </a:ext>
            </a:extLst>
          </p:cNvPr>
          <p:cNvSpPr txBox="1"/>
          <p:nvPr/>
        </p:nvSpPr>
        <p:spPr>
          <a:xfrm>
            <a:off x="838200" y="1453405"/>
            <a:ext cx="98174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Methods: </a:t>
            </a:r>
          </a:p>
          <a:p>
            <a:r>
              <a:rPr lang="en-US" dirty="0"/>
              <a:t>Linear probability model assessing the probability of cell cycle in G2 or S phase (not in G1)</a:t>
            </a:r>
          </a:p>
          <a:p>
            <a:r>
              <a:rPr lang="en-US" dirty="0"/>
              <a:t>Jointly model the effect of T21, environment (Liver v Femur), and HSC/MPP vs Cycling HSC/MPP cluster</a:t>
            </a:r>
          </a:p>
          <a:p>
            <a:endParaRPr lang="en-US" dirty="0"/>
          </a:p>
          <a:p>
            <a:r>
              <a:rPr lang="en-US" dirty="0"/>
              <a:t>Results:</a:t>
            </a:r>
          </a:p>
          <a:p>
            <a:r>
              <a:rPr lang="en-US" dirty="0"/>
              <a:t>8.0% increase in T21 cells compared to healthy</a:t>
            </a:r>
          </a:p>
          <a:p>
            <a:r>
              <a:rPr lang="en-US" dirty="0"/>
              <a:t>2.9% increase in Liver compared to Femur</a:t>
            </a:r>
          </a:p>
          <a:p>
            <a:r>
              <a:rPr lang="en-US" dirty="0"/>
              <a:t>69.3% increase in cycling HSCs vs HSCs</a:t>
            </a:r>
          </a:p>
        </p:txBody>
      </p:sp>
    </p:spTree>
    <p:extLst>
      <p:ext uri="{BB962C8B-B14F-4D97-AF65-F5344CB8AC3E}">
        <p14:creationId xmlns:p14="http://schemas.microsoft.com/office/powerpoint/2010/main" val="97040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59C23C-95A3-94E3-6393-3ACE4DCAD7CF}"/>
              </a:ext>
            </a:extLst>
          </p:cNvPr>
          <p:cNvSpPr txBox="1"/>
          <p:nvPr/>
        </p:nvSpPr>
        <p:spPr>
          <a:xfrm>
            <a:off x="506896" y="186265"/>
            <a:ext cx="417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expression across chr 21 genes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F59C38-EAAD-706E-686B-A4AA308925FA}"/>
              </a:ext>
            </a:extLst>
          </p:cNvPr>
          <p:cNvSpPr txBox="1"/>
          <p:nvPr/>
        </p:nvSpPr>
        <p:spPr>
          <a:xfrm>
            <a:off x="11012556" y="146105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797A60-8328-AC7C-9248-D639EC0CC83E}"/>
              </a:ext>
            </a:extLst>
          </p:cNvPr>
          <p:cNvSpPr txBox="1"/>
          <p:nvPr/>
        </p:nvSpPr>
        <p:spPr>
          <a:xfrm>
            <a:off x="11012555" y="447592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Femur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B34575-89F2-E272-E5AE-673685FE5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35" y="503142"/>
            <a:ext cx="7325139" cy="32764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F03074-1880-7434-E623-7B0C52B1A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35" y="3727174"/>
            <a:ext cx="6999490" cy="313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7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59C23C-95A3-94E3-6393-3ACE4DCAD7CF}"/>
              </a:ext>
            </a:extLst>
          </p:cNvPr>
          <p:cNvSpPr txBox="1"/>
          <p:nvPr/>
        </p:nvSpPr>
        <p:spPr>
          <a:xfrm>
            <a:off x="506896" y="186265"/>
            <a:ext cx="998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relationship between chr 21 dysregulation and non-chr21 dysregulation (T21 v Healthy)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A8327-5310-2C89-2235-4A76648EA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60" y="959678"/>
            <a:ext cx="4394200" cy="452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AF061-E343-2934-A298-93595EC59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761" y="959678"/>
            <a:ext cx="43942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2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59C23C-95A3-94E3-6393-3ACE4DCAD7CF}"/>
              </a:ext>
            </a:extLst>
          </p:cNvPr>
          <p:cNvSpPr txBox="1"/>
          <p:nvPr/>
        </p:nvSpPr>
        <p:spPr>
          <a:xfrm>
            <a:off x="506896" y="186265"/>
            <a:ext cx="1027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in number of significant DEGs across cell types and between liver and femur environments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F59C38-EAAD-706E-686B-A4AA308925FA}"/>
              </a:ext>
            </a:extLst>
          </p:cNvPr>
          <p:cNvSpPr txBox="1"/>
          <p:nvPr/>
        </p:nvSpPr>
        <p:spPr>
          <a:xfrm>
            <a:off x="2840269" y="121257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797A60-8328-AC7C-9248-D639EC0CC83E}"/>
              </a:ext>
            </a:extLst>
          </p:cNvPr>
          <p:cNvSpPr txBox="1"/>
          <p:nvPr/>
        </p:nvSpPr>
        <p:spPr>
          <a:xfrm>
            <a:off x="8685733" y="121257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F6F80-B3AE-D94A-2411-3E0311732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9228"/>
            <a:ext cx="6403814" cy="388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872764-0E60-B027-BE63-DF83F3B0E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983" y="1906571"/>
            <a:ext cx="6161017" cy="373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9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59C23C-95A3-94E3-6393-3ACE4DCAD7CF}"/>
              </a:ext>
            </a:extLst>
          </p:cNvPr>
          <p:cNvSpPr txBox="1"/>
          <p:nvPr/>
        </p:nvSpPr>
        <p:spPr>
          <a:xfrm>
            <a:off x="506896" y="186265"/>
            <a:ext cx="899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HSCs, many more T21 v Healthy DEGs found in Liver compared to Femur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5B8E50-2A69-569A-AA3F-8325DA59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774" y="654398"/>
            <a:ext cx="4605989" cy="571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1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6E0525-05DE-1216-B96C-7CE60335B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95" t="25598" r="13995" b="29222"/>
          <a:stretch/>
        </p:blipFill>
        <p:spPr>
          <a:xfrm>
            <a:off x="5822205" y="1980723"/>
            <a:ext cx="6369795" cy="27299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3CC936-64C3-70A0-3FBD-1471F510DD5F}"/>
              </a:ext>
            </a:extLst>
          </p:cNvPr>
          <p:cNvSpPr txBox="1"/>
          <p:nvPr/>
        </p:nvSpPr>
        <p:spPr>
          <a:xfrm>
            <a:off x="129208" y="490578"/>
            <a:ext cx="60429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DEG analysis between: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T21 liver and healthy liver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T21 femur and healthy femur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 significant DEGs as:</a:t>
            </a:r>
          </a:p>
          <a:p>
            <a:pPr marL="342900" indent="-342900">
              <a:buAutoNum type="arabi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Liver-induced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Liver-specific changes in T21 dysregulation</a:t>
            </a:r>
          </a:p>
          <a:p>
            <a:pPr marL="342900" indent="-342900">
              <a:buAutoNum type="arabi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Femur-induced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Femur-specific changes in T21 dysregulation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Environment-independent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T21 dysregulation observed in both femur and liver environments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Unknown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T21 dysregulation observed (in liver), but unclear whether dysregulation is driven by the liver environment or if it is environment-independent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17DB7E-4E71-F313-E70B-3B96644355D7}"/>
              </a:ext>
            </a:extLst>
          </p:cNvPr>
          <p:cNvSpPr/>
          <p:nvPr/>
        </p:nvSpPr>
        <p:spPr>
          <a:xfrm>
            <a:off x="129208" y="5104962"/>
            <a:ext cx="120097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Methods/Specific Details: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Environment-independent = adj FDR &lt; 0.05 in either femur or liver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unadj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&lt; 0.05 in the other environment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Liver-induced = liver adj FDR &lt; 0.05 &amp; median liver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unadj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&lt; 0.05 &amp; femur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unadj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&gt; 0.05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Femur-induced = femur adj FDR &lt; 0.05 &amp; liver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unadj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&gt; 0.05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 = adj FDR &lt; 0.05 in liver, but median liver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&gt; 0.05 &amp; femur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unadj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&gt; 0.05 (e.g. are we underpowered?)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59E605-FBBF-0963-A869-83B13209AD83}"/>
              </a:ext>
            </a:extLst>
          </p:cNvPr>
          <p:cNvSpPr/>
          <p:nvPr/>
        </p:nvSpPr>
        <p:spPr>
          <a:xfrm>
            <a:off x="5986367" y="1057393"/>
            <a:ext cx="61526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of 115 DEGs (34.8%) could be assigned as liver-induced, femur-induced, or environment-independent T21 dysregulation.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6667909-A3BF-2101-EDBE-8905BC69FEA3}"/>
              </a:ext>
            </a:extLst>
          </p:cNvPr>
          <p:cNvSpPr/>
          <p:nvPr/>
        </p:nvSpPr>
        <p:spPr>
          <a:xfrm>
            <a:off x="5822205" y="989117"/>
            <a:ext cx="6316785" cy="4081233"/>
          </a:xfrm>
          <a:prstGeom prst="roundRect">
            <a:avLst>
              <a:gd name="adj" fmla="val 50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9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873A91-A189-8C06-B512-403920B5C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1031699"/>
            <a:ext cx="10641496" cy="2233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73B29-482F-B9E5-4125-89E288CFA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44" y="3617844"/>
            <a:ext cx="10522226" cy="2208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E82919-BFAD-78BF-AB25-30F1FAE88945}"/>
              </a:ext>
            </a:extLst>
          </p:cNvPr>
          <p:cNvSpPr txBox="1"/>
          <p:nvPr/>
        </p:nvSpPr>
        <p:spPr>
          <a:xfrm>
            <a:off x="506896" y="494378"/>
            <a:ext cx="5393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Down-sampling in liver (T21 v Healthy DE analysis):</a:t>
            </a:r>
          </a:p>
        </p:txBody>
      </p:sp>
    </p:spTree>
    <p:extLst>
      <p:ext uri="{BB962C8B-B14F-4D97-AF65-F5344CB8AC3E}">
        <p14:creationId xmlns:p14="http://schemas.microsoft.com/office/powerpoint/2010/main" val="60414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EE622B-CF43-C606-B17A-3DBF8BA97B89}"/>
              </a:ext>
            </a:extLst>
          </p:cNvPr>
          <p:cNvSpPr txBox="1"/>
          <p:nvPr/>
        </p:nvSpPr>
        <p:spPr>
          <a:xfrm>
            <a:off x="178905" y="0"/>
            <a:ext cx="9509719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19 liver-induced T21 genes</a:t>
            </a:r>
          </a:p>
          <a:p>
            <a:r>
              <a:rPr lang="en-US" sz="1600" b="1" dirty="0"/>
              <a:t>Downregulated in t21:</a:t>
            </a:r>
          </a:p>
          <a:p>
            <a:r>
              <a:rPr lang="en-US" sz="1600" dirty="0"/>
              <a:t>[1] "ACTG1"    "EIF3D"    "HLA-DMA"  "HLA-DPA1" "HLA-DRA"  "HLA-DRB1" "HNRNPA1"  "HSD17B11" "MARCKS"  </a:t>
            </a:r>
          </a:p>
          <a:p>
            <a:r>
              <a:rPr lang="en-US" sz="1600" dirty="0"/>
              <a:t>[10] "MFAP4"    "RGS19"    "TKT"      "TYROBP"   "VIM" </a:t>
            </a:r>
          </a:p>
          <a:p>
            <a:r>
              <a:rPr lang="en-US" sz="1600" i="1" dirty="0"/>
              <a:t>Enrichment: (FDR&lt;0.1)</a:t>
            </a:r>
          </a:p>
          <a:p>
            <a:r>
              <a:rPr lang="en-US" sz="1600" dirty="0"/>
              <a:t>MF: [1] "MHC class II receptor activity (GO:0032395)"       "MHC class II protein complex binding (GO:0023026)"</a:t>
            </a:r>
          </a:p>
          <a:p>
            <a:r>
              <a:rPr lang="en-US" sz="1600" dirty="0"/>
              <a:t>BP: </a:t>
            </a:r>
          </a:p>
          <a:p>
            <a:r>
              <a:rPr lang="en-US" sz="1600" dirty="0"/>
              <a:t> [1] "peptide antigen assembly with MHC protein complex (GO:0002501)"                                </a:t>
            </a:r>
          </a:p>
          <a:p>
            <a:r>
              <a:rPr lang="en-US" sz="1600" dirty="0"/>
              <a:t> [2] "antigen processing and presentation of exogenous peptide antigen via MHC class II (GO:0019886)"</a:t>
            </a:r>
          </a:p>
          <a:p>
            <a:r>
              <a:rPr lang="en-US" sz="1600" dirty="0"/>
              <a:t> [3] "antigen processing and presentation of peptide antigen via MHC class II (GO:0002495)"          </a:t>
            </a:r>
          </a:p>
          <a:p>
            <a:r>
              <a:rPr lang="en-US" sz="1600" dirty="0"/>
              <a:t> [4] "antigen processing and presentation of exogenous peptide antigen (GO:0002478)"                 </a:t>
            </a:r>
          </a:p>
          <a:p>
            <a:r>
              <a:rPr lang="en-US" sz="1600" dirty="0"/>
              <a:t> [5] "positive regulation of leukocyte mediated cytotoxicity (GO:0001912)"                           </a:t>
            </a:r>
          </a:p>
          <a:p>
            <a:r>
              <a:rPr lang="en-US" sz="1600" dirty="0"/>
              <a:t> [6] "interferon-gamma-mediated signaling pathway (GO:0060333)"                                      </a:t>
            </a:r>
          </a:p>
          <a:p>
            <a:r>
              <a:rPr lang="en-US" sz="1600" dirty="0"/>
              <a:t> [7] "cellular response to interferon-gamma (GO:0071346)"                                            </a:t>
            </a:r>
          </a:p>
          <a:p>
            <a:r>
              <a:rPr lang="en-US" sz="1600" dirty="0"/>
              <a:t> [8] "T cell receptor signaling pathway (GO:0050852)"                                                </a:t>
            </a:r>
          </a:p>
          <a:p>
            <a:r>
              <a:rPr lang="en-US" sz="1600" dirty="0"/>
              <a:t> [9] "regulation of immune response (GO:0050776)"                                                    </a:t>
            </a:r>
          </a:p>
          <a:p>
            <a:r>
              <a:rPr lang="en-US" sz="1600" dirty="0"/>
              <a:t>[10] "antigen receptor-mediated signaling pathway (GO:0050851)"                                      </a:t>
            </a:r>
          </a:p>
          <a:p>
            <a:r>
              <a:rPr lang="en-US" sz="1600" dirty="0"/>
              <a:t>[11] "positive regulation of gene expression (GO:0010628)"                                           </a:t>
            </a:r>
          </a:p>
          <a:p>
            <a:r>
              <a:rPr lang="en-US" sz="1600" dirty="0"/>
              <a:t>[12] "cytokine-mediated signaling pathway (GO:0019221)"                                              </a:t>
            </a:r>
          </a:p>
          <a:p>
            <a:r>
              <a:rPr lang="en-US" sz="1600" dirty="0"/>
              <a:t>[13] "supramolecular fiber organization (GO:0097435)" </a:t>
            </a:r>
          </a:p>
          <a:p>
            <a:r>
              <a:rPr lang="en-US" sz="1600" dirty="0"/>
              <a:t>TF set: N/A</a:t>
            </a:r>
          </a:p>
          <a:p>
            <a:r>
              <a:rPr lang="en-US" sz="1600" b="1" dirty="0"/>
              <a:t>Upregulated in t21:</a:t>
            </a:r>
          </a:p>
          <a:p>
            <a:r>
              <a:rPr lang="en-US" sz="1600" dirty="0"/>
              <a:t>[1] "C21orf58" "PRMT2"    "PTPRD"    "SON"      "YBEY" </a:t>
            </a:r>
          </a:p>
          <a:p>
            <a:r>
              <a:rPr lang="en-US" sz="1600" i="1" dirty="0"/>
              <a:t>Enrichment: (FDR &lt; 0.1)</a:t>
            </a:r>
          </a:p>
          <a:p>
            <a:r>
              <a:rPr lang="en-US" sz="1600" dirty="0"/>
              <a:t>MF: N/A</a:t>
            </a:r>
          </a:p>
          <a:p>
            <a:r>
              <a:rPr lang="en-US" sz="1600" dirty="0"/>
              <a:t>BP: N/A</a:t>
            </a:r>
          </a:p>
          <a:p>
            <a:r>
              <a:rPr lang="en-US" sz="1600" dirty="0"/>
              <a:t>TF set: "TAF1 ENCODE” (SON;PRMT2;YBEY;C21ORF58) and "PML ENCODE” (SON;PRMT2;C21ORF58)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418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</TotalTime>
  <Words>1115</Words>
  <Application>Microsoft Macintosh PowerPoint</Application>
  <PresentationFormat>Widescreen</PresentationFormat>
  <Paragraphs>115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ff-quadraat-web-pro</vt:lpstr>
      <vt:lpstr>Times New Roman</vt:lpstr>
      <vt:lpstr>Office Theme</vt:lpstr>
      <vt:lpstr>Analysis updated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proportion of cells express the downregulated HLA genes?</vt:lpstr>
      <vt:lpstr>Potentially relevant paper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performed enrichment analyses</vt:lpstr>
      <vt:lpstr>Gene sets for t21-induced genes upregulated in the liver</vt:lpstr>
      <vt:lpstr>GO molecular functions enriched in “t21-induced” gene set</vt:lpstr>
      <vt:lpstr>GO biological processes enriched in “t21-induced” gene set</vt:lpstr>
      <vt:lpstr>ENCODE and ChEA transcription factors whose targets are enriched in “t21-induced” gene set</vt:lpstr>
      <vt:lpstr>Gene sets for t21-induced genes downregulated in the liver</vt:lpstr>
      <vt:lpstr>Cell cycle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Marderstein</dc:creator>
  <cp:lastModifiedBy>Andrew Marderstein</cp:lastModifiedBy>
  <cp:revision>33</cp:revision>
  <dcterms:created xsi:type="dcterms:W3CDTF">2022-06-26T05:04:03Z</dcterms:created>
  <dcterms:modified xsi:type="dcterms:W3CDTF">2022-06-28T01:33:13Z</dcterms:modified>
</cp:coreProperties>
</file>