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357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userDrawn="1">
          <p15:clr>
            <a:srgbClr val="A4A3A4"/>
          </p15:clr>
        </p15:guide>
        <p15:guide id="2" pos="3840" userDrawn="1">
          <p15:clr>
            <a:srgbClr val="A4A3A4"/>
          </p15:clr>
        </p15:guide>
        <p15:guide id="3" pos="96" userDrawn="1">
          <p15:clr>
            <a:srgbClr val="A4A3A4"/>
          </p15:clr>
        </p15:guide>
        <p15:guide id="4" pos="7584" userDrawn="1">
          <p15:clr>
            <a:srgbClr val="A4A3A4"/>
          </p15:clr>
        </p15:guide>
        <p15:guide id="5" orient="horz" pos="4104" userDrawn="1">
          <p15:clr>
            <a:srgbClr val="A4A3A4"/>
          </p15:clr>
        </p15:guide>
        <p15:guide id="6" orient="horz" pos="4032" userDrawn="1">
          <p15:clr>
            <a:srgbClr val="A4A3A4"/>
          </p15:clr>
        </p15:guide>
        <p15:guide id="7" orient="horz" pos="2664" userDrawn="1">
          <p15:clr>
            <a:srgbClr val="A4A3A4"/>
          </p15:clr>
        </p15:guide>
        <p15:guide id="8" orient="horz" pos="2616" userDrawn="1">
          <p15:clr>
            <a:srgbClr val="A4A3A4"/>
          </p15:clr>
        </p15:guide>
        <p15:guide id="9" orient="horz" pos="2712" userDrawn="1">
          <p15:clr>
            <a:srgbClr val="A4A3A4"/>
          </p15:clr>
        </p15:guide>
        <p15:guide id="10" pos="3792" userDrawn="1">
          <p15:clr>
            <a:srgbClr val="A4A3A4"/>
          </p15:clr>
        </p15:guide>
        <p15:guide id="11" pos="38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hr-Finney, Julie" initials="GJ" lastIdx="4" clrIdx="0">
    <p:extLst>
      <p:ext uri="{19B8F6BF-5375-455C-9EA6-DF929625EA0E}">
        <p15:presenceInfo xmlns:p15="http://schemas.microsoft.com/office/powerpoint/2012/main" userId="S-1-5-21-1292428093-484763869-725345543-8197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C2AB"/>
    <a:srgbClr val="0063A7"/>
    <a:srgbClr val="00639D"/>
    <a:srgbClr val="005E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727380-BDB0-4217-8FD7-D762E31D48F1}" v="401" dt="2023-04-02T15:42:05.655"/>
    <p1510:client id="{38FABEFD-0FBD-4827-BB7B-E6A695F77D77}" v="14" dt="2023-02-09T21:18:50.388"/>
    <p1510:client id="{662A9123-DD87-40F1-9383-57021F4C37A1}" v="358" dt="2023-04-02T16:37:15.140"/>
    <p1510:client id="{8B0ACA33-5E38-4324-B19E-F8490628FE8C}" v="277" dt="2023-03-30T20:26:09.883"/>
    <p1510:client id="{9FC6B211-6226-49EB-88A8-DFED024659EC}" v="248" dt="2023-04-03T20:27:00.290"/>
    <p1510:client id="{C38E60BD-F7F4-48F1-9664-0DCC40E06D78}" v="83" dt="2023-02-13T21:56:42.173"/>
    <p1510:client id="{CE728724-63A2-4891-B476-CACFE14F8A45}" v="597" dt="2023-02-13T21:32:11.666"/>
    <p1510:client id="{DF97A62B-12BE-45F2-AA97-9B7B5CA531A7}" v="25" dt="2023-03-30T20:15:47.820"/>
    <p1510:client id="{E41752DC-909E-4CAE-B8A2-21FAC783BD16}" v="354" dt="2023-02-09T21:20:48.393"/>
    <p1510:client id="{FDE5659C-FD2E-444F-8617-52FC24A29129}" v="761" dt="2023-02-09T21:30:19.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296"/>
        <p:guide pos="3840"/>
        <p:guide pos="96"/>
        <p:guide pos="7584"/>
        <p:guide orient="horz" pos="4104"/>
        <p:guide orient="horz" pos="4032"/>
        <p:guide orient="horz" pos="2664"/>
        <p:guide orient="horz" pos="2616"/>
        <p:guide orient="horz" pos="2712"/>
        <p:guide pos="3792"/>
        <p:guide pos="388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55ADD-95E4-4FCB-B856-AB5EBACE262B}"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220EE-9C5B-4198-A355-8AC85C97B60E}" type="slidenum">
              <a:rPr lang="en-US" smtClean="0"/>
              <a:t>‹#›</a:t>
            </a:fld>
            <a:endParaRPr lang="en-US"/>
          </a:p>
        </p:txBody>
      </p:sp>
    </p:spTree>
    <p:extLst>
      <p:ext uri="{BB962C8B-B14F-4D97-AF65-F5344CB8AC3E}">
        <p14:creationId xmlns:p14="http://schemas.microsoft.com/office/powerpoint/2010/main" val="174476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Need a high-level dashboard for operational leaders.  Must tell the whole story (single source of truth for staffing, outreach, engagement, etc.).</a:t>
            </a:r>
          </a:p>
          <a:p>
            <a:endParaRPr lang="en-US"/>
          </a:p>
          <a:p>
            <a:r>
              <a:rPr lang="en-US"/>
              <a:t>Focus on CM and DM first.  We don’t have good</a:t>
            </a:r>
            <a:r>
              <a:rPr lang="en-US" baseline="0"/>
              <a:t> contact information for members.  Bi-weekly update meeting.</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1EF657-F974-4374-B608-B04304C701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855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33293"/>
            <a:ext cx="9144000" cy="1327703"/>
          </a:xfrm>
          <a:noFill/>
        </p:spPr>
        <p:txBody>
          <a:bodyPr anchor="b">
            <a:normAutofit/>
          </a:bodyPr>
          <a:lstStyle>
            <a:lvl1pPr algn="ctr">
              <a:defRPr sz="4800">
                <a:latin typeface="+mn-lt"/>
              </a:defRPr>
            </a:lvl1pPr>
          </a:lstStyle>
          <a:p>
            <a:r>
              <a:rPr lang="en-US"/>
              <a:t>Click to edit Master title style</a:t>
            </a:r>
          </a:p>
        </p:txBody>
      </p:sp>
      <p:sp>
        <p:nvSpPr>
          <p:cNvPr id="3" name="Subtitle 2"/>
          <p:cNvSpPr>
            <a:spLocks noGrp="1"/>
          </p:cNvSpPr>
          <p:nvPr>
            <p:ph type="subTitle" idx="1"/>
          </p:nvPr>
        </p:nvSpPr>
        <p:spPr>
          <a:xfrm>
            <a:off x="1524000" y="4696916"/>
            <a:ext cx="9144000" cy="922106"/>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5415D0-1DCC-4932-A659-7F77D136339E}"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a:p>
        </p:txBody>
      </p:sp>
      <p:sp>
        <p:nvSpPr>
          <p:cNvPr id="7" name="Freeform 6"/>
          <p:cNvSpPr/>
          <p:nvPr userDrawn="1"/>
        </p:nvSpPr>
        <p:spPr>
          <a:xfrm rot="16200000">
            <a:off x="10116773" y="4782773"/>
            <a:ext cx="650589" cy="3499865"/>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Freeform 7"/>
          <p:cNvSpPr/>
          <p:nvPr userDrawn="1"/>
        </p:nvSpPr>
        <p:spPr>
          <a:xfrm>
            <a:off x="0" y="2"/>
            <a:ext cx="12192000" cy="2907585"/>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84563" y="689560"/>
            <a:ext cx="2814152" cy="890324"/>
          </a:xfrm>
          <a:prstGeom prst="rect">
            <a:avLst/>
          </a:prstGeom>
        </p:spPr>
      </p:pic>
    </p:spTree>
    <p:extLst>
      <p:ext uri="{BB962C8B-B14F-4D97-AF65-F5344CB8AC3E}">
        <p14:creationId xmlns:p14="http://schemas.microsoft.com/office/powerpoint/2010/main" val="123217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004"/>
            <a:ext cx="10939085" cy="507206"/>
          </a:xfrm>
          <a:noFill/>
        </p:spPr>
        <p:txBody>
          <a:bodyPr>
            <a:noAutofit/>
          </a:bodyPr>
          <a:lstStyle>
            <a:lvl1pPr>
              <a:defRPr sz="3200" b="0">
                <a:latin typeface="+mn-l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5415D0-1DCC-4932-A659-7F77D136339E}"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302913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004"/>
            <a:ext cx="10939085" cy="507206"/>
          </a:xfrm>
          <a:noFill/>
        </p:spPr>
        <p:txBody>
          <a:bodyPr>
            <a:noAutofit/>
          </a:bodyPr>
          <a:lstStyle>
            <a:lvl1pPr>
              <a:defRPr sz="3200" b="0">
                <a:latin typeface="+mn-lt"/>
              </a:defRPr>
            </a:lvl1pPr>
          </a:lstStyle>
          <a:p>
            <a:r>
              <a:rPr lang="en-US"/>
              <a:t>Click to edit Master title style</a:t>
            </a:r>
          </a:p>
        </p:txBody>
      </p:sp>
      <p:sp>
        <p:nvSpPr>
          <p:cNvPr id="4" name="Date Placeholder 3"/>
          <p:cNvSpPr>
            <a:spLocks noGrp="1"/>
          </p:cNvSpPr>
          <p:nvPr>
            <p:ph type="dt" sz="half" idx="10"/>
          </p:nvPr>
        </p:nvSpPr>
        <p:spPr/>
        <p:txBody>
          <a:bodyPr/>
          <a:lstStyle/>
          <a:p>
            <a:fld id="{ED5415D0-1DCC-4932-A659-7F77D136339E}"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
        <p:nvSpPr>
          <p:cNvPr id="8" name="Rectangle 7"/>
          <p:cNvSpPr/>
          <p:nvPr userDrawn="1"/>
        </p:nvSpPr>
        <p:spPr>
          <a:xfrm>
            <a:off x="9174480" y="0"/>
            <a:ext cx="3017520" cy="11599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588270" y="1485900"/>
            <a:ext cx="11001750" cy="0"/>
          </a:xfrm>
          <a:prstGeom prst="line">
            <a:avLst/>
          </a:prstGeom>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320361"/>
      </p:ext>
    </p:extLst>
  </p:cSld>
  <p:clrMapOvr>
    <a:masterClrMapping/>
  </p:clrMapOvr>
  <p:extLst>
    <p:ext uri="{DCECCB84-F9BA-43D5-87BE-67443E8EF086}">
      <p15:sldGuideLst xmlns:p15="http://schemas.microsoft.com/office/powerpoint/2012/main">
        <p15:guide id="1" orient="horz" pos="9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415D0-1DCC-4932-A659-7F77D136339E}"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a:p>
        </p:txBody>
      </p:sp>
    </p:spTree>
    <p:extLst>
      <p:ext uri="{BB962C8B-B14F-4D97-AF65-F5344CB8AC3E}">
        <p14:creationId xmlns:p14="http://schemas.microsoft.com/office/powerpoint/2010/main" val="40599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Click to edit Master title style</a:t>
            </a:r>
          </a:p>
        </p:txBody>
      </p:sp>
      <p:sp>
        <p:nvSpPr>
          <p:cNvPr id="3" name="Content Placeholder 2"/>
          <p:cNvSpPr>
            <a:spLocks noGrp="1"/>
          </p:cNvSpPr>
          <p:nvPr>
            <p:ph sz="half" idx="1"/>
          </p:nvPr>
        </p:nvSpPr>
        <p:spPr>
          <a:xfrm>
            <a:off x="838200" y="577635"/>
            <a:ext cx="5181600" cy="5599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577635"/>
            <a:ext cx="5181600" cy="5599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5415D0-1DCC-4932-A659-7F77D136339E}"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98C1A-6F59-41B7-9545-904E755EAE9F}"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23287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PO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5415D0-1DCC-4932-A659-7F77D136339E}"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698C1A-6F59-41B7-9545-904E755EAE9F}" type="slidenum">
              <a:rPr lang="en-US" smtClean="0"/>
              <a:t>‹#›</a:t>
            </a:fld>
            <a:endParaRPr lang="en-US"/>
          </a:p>
        </p:txBody>
      </p:sp>
      <p:graphicFrame>
        <p:nvGraphicFramePr>
          <p:cNvPr id="6" name="Group 135"/>
          <p:cNvGraphicFramePr>
            <a:graphicFrameLocks/>
          </p:cNvGraphicFramePr>
          <p:nvPr userDrawn="1">
            <p:extLst>
              <p:ext uri="{D42A27DB-BD31-4B8C-83A1-F6EECF244321}">
                <p14:modId xmlns:p14="http://schemas.microsoft.com/office/powerpoint/2010/main" val="834837332"/>
              </p:ext>
            </p:extLst>
          </p:nvPr>
        </p:nvGraphicFramePr>
        <p:xfrm>
          <a:off x="575353"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mn-lt"/>
                          <a:ea typeface="ヒラギノ角ゴ Pro W3"/>
                          <a:cs typeface="ヒラギノ角ゴ Pro W3"/>
                        </a:rPr>
                        <a:t>Suppliers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7" name="Group 135"/>
          <p:cNvGraphicFramePr>
            <a:graphicFrameLocks/>
          </p:cNvGraphicFramePr>
          <p:nvPr userDrawn="1">
            <p:extLst>
              <p:ext uri="{D42A27DB-BD31-4B8C-83A1-F6EECF244321}">
                <p14:modId xmlns:p14="http://schemas.microsoft.com/office/powerpoint/2010/main" val="2437044095"/>
              </p:ext>
            </p:extLst>
          </p:nvPr>
        </p:nvGraphicFramePr>
        <p:xfrm>
          <a:off x="2821607"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mn-lt"/>
                          <a:ea typeface="ヒラギノ角ゴ Pro W3"/>
                          <a:cs typeface="ヒラギノ角ゴ Pro W3"/>
                        </a:rPr>
                        <a:t>Inputs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8" name="Group 135"/>
          <p:cNvGraphicFramePr>
            <a:graphicFrameLocks/>
          </p:cNvGraphicFramePr>
          <p:nvPr userDrawn="1">
            <p:extLst>
              <p:ext uri="{D42A27DB-BD31-4B8C-83A1-F6EECF244321}">
                <p14:modId xmlns:p14="http://schemas.microsoft.com/office/powerpoint/2010/main" val="2715456814"/>
              </p:ext>
            </p:extLst>
          </p:nvPr>
        </p:nvGraphicFramePr>
        <p:xfrm>
          <a:off x="5067861"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mn-lt"/>
                          <a:ea typeface="ヒラギノ角ゴ Pro W3"/>
                          <a:cs typeface="ヒラギノ角ゴ Pro W3"/>
                        </a:rPr>
                        <a:t>Process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9" name="Group 135"/>
          <p:cNvGraphicFramePr>
            <a:graphicFrameLocks/>
          </p:cNvGraphicFramePr>
          <p:nvPr userDrawn="1">
            <p:extLst>
              <p:ext uri="{D42A27DB-BD31-4B8C-83A1-F6EECF244321}">
                <p14:modId xmlns:p14="http://schemas.microsoft.com/office/powerpoint/2010/main" val="2468777885"/>
              </p:ext>
            </p:extLst>
          </p:nvPr>
        </p:nvGraphicFramePr>
        <p:xfrm>
          <a:off x="7314114"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mn-lt"/>
                          <a:ea typeface="ヒラギノ角ゴ Pro W3"/>
                          <a:cs typeface="ヒラギノ角ゴ Pro W3"/>
                        </a:rPr>
                        <a:t>Outputs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10" name="Group 135"/>
          <p:cNvGraphicFramePr>
            <a:graphicFrameLocks/>
          </p:cNvGraphicFramePr>
          <p:nvPr userDrawn="1">
            <p:extLst>
              <p:ext uri="{D42A27DB-BD31-4B8C-83A1-F6EECF244321}">
                <p14:modId xmlns:p14="http://schemas.microsoft.com/office/powerpoint/2010/main" val="2043035133"/>
              </p:ext>
            </p:extLst>
          </p:nvPr>
        </p:nvGraphicFramePr>
        <p:xfrm>
          <a:off x="9560367"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mn-lt"/>
                          <a:ea typeface="ヒラギノ角ゴ Pro W3"/>
                          <a:cs typeface="ヒラギノ角ゴ Pro W3"/>
                        </a:rPr>
                        <a:t>Customers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72462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415D0-1DCC-4932-A659-7F77D136339E}"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698C1A-6F59-41B7-9545-904E755EAE9F}" type="slidenum">
              <a:rPr lang="en-US" smtClean="0"/>
              <a:t>‹#›</a:t>
            </a:fld>
            <a:endParaRPr lang="en-US"/>
          </a:p>
        </p:txBody>
      </p:sp>
      <p:sp>
        <p:nvSpPr>
          <p:cNvPr id="5" name="Title 1"/>
          <p:cNvSpPr>
            <a:spLocks noGrp="1"/>
          </p:cNvSpPr>
          <p:nvPr>
            <p:ph type="title"/>
          </p:nvPr>
        </p:nvSpPr>
        <p:spPr>
          <a:xfrm>
            <a:off x="0" y="-3004"/>
            <a:ext cx="10939085" cy="507206"/>
          </a:xfrm>
        </p:spPr>
        <p:txBody>
          <a:bodyPr/>
          <a:lstStyle/>
          <a:p>
            <a:r>
              <a:rPr lang="en-US"/>
              <a:t>Click to edit Master title style</a:t>
            </a:r>
          </a:p>
        </p:txBody>
      </p:sp>
    </p:spTree>
    <p:extLst>
      <p:ext uri="{BB962C8B-B14F-4D97-AF65-F5344CB8AC3E}">
        <p14:creationId xmlns:p14="http://schemas.microsoft.com/office/powerpoint/2010/main" val="343415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5042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3004"/>
            <a:ext cx="10939085" cy="507206"/>
          </a:xfrm>
          <a:prstGeom prst="rect">
            <a:avLst/>
          </a:prstGeom>
          <a:noFill/>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575353" y="1109610"/>
            <a:ext cx="11116637" cy="52809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415D0-1DCC-4932-A659-7F77D136339E}" type="datetimeFigureOut">
              <a:rPr lang="en-US" smtClean="0"/>
              <a:t>4/3/2023</a:t>
            </a:fld>
            <a:endParaRPr lang="en-US"/>
          </a:p>
        </p:txBody>
      </p:sp>
      <p:sp>
        <p:nvSpPr>
          <p:cNvPr id="5" name="Footer Placeholder 4"/>
          <p:cNvSpPr>
            <a:spLocks noGrp="1"/>
          </p:cNvSpPr>
          <p:nvPr>
            <p:ph type="ftr" sz="quarter" idx="3"/>
          </p:nvPr>
        </p:nvSpPr>
        <p:spPr>
          <a:xfrm>
            <a:off x="3690562" y="6489520"/>
            <a:ext cx="488621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448800" y="648952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98C1A-6F59-41B7-9545-904E755EAE9F}" type="slidenum">
              <a:rPr lang="en-US" smtClean="0"/>
              <a:t>‹#›</a:t>
            </a:fld>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3127589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72" r:id="rId6"/>
    <p:sldLayoutId id="2147483667" r:id="rId7"/>
  </p:sldLayoutIdLst>
  <p:txStyles>
    <p:titleStyle>
      <a:lvl1pPr algn="l" defTabSz="914400" rtl="0" eaLnBrk="1" latinLnBrk="0" hangingPunct="1">
        <a:lnSpc>
          <a:spcPct val="90000"/>
        </a:lnSpc>
        <a:spcBef>
          <a:spcPct val="0"/>
        </a:spcBef>
        <a:buNone/>
        <a:defRPr sz="3200" b="0"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Project Status Report:  </a:t>
            </a:r>
            <a:r>
              <a:rPr lang="en-US" sz="2400" err="1"/>
              <a:t>Scrumdog</a:t>
            </a:r>
            <a:r>
              <a:rPr lang="en-US" sz="2400"/>
              <a:t> Millionaire   </a:t>
            </a:r>
          </a:p>
        </p:txBody>
      </p:sp>
      <p:sp>
        <p:nvSpPr>
          <p:cNvPr id="19" name="Slide Number Placeholder 4"/>
          <p:cNvSpPr>
            <a:spLocks noGrp="1"/>
          </p:cNvSpPr>
          <p:nvPr>
            <p:ph type="sldNum" sz="quarter" idx="12"/>
          </p:nvPr>
        </p:nvSpPr>
        <p:spPr/>
        <p:txBody>
          <a:bodyPr/>
          <a:lstStyle/>
          <a:p>
            <a:fld id="{68698C1A-6F59-41B7-9545-904E755EAE9F}" type="slidenum">
              <a:rPr lang="en-US" smtClean="0"/>
              <a:pPr/>
              <a:t>1</a:t>
            </a:fld>
            <a:endParaRPr lang="en-US"/>
          </a:p>
        </p:txBody>
      </p:sp>
      <p:graphicFrame>
        <p:nvGraphicFramePr>
          <p:cNvPr id="4" name="Group 135"/>
          <p:cNvGraphicFramePr>
            <a:graphicFrameLocks/>
          </p:cNvGraphicFramePr>
          <p:nvPr>
            <p:extLst>
              <p:ext uri="{D42A27DB-BD31-4B8C-83A1-F6EECF244321}">
                <p14:modId xmlns:p14="http://schemas.microsoft.com/office/powerpoint/2010/main" val="3316205895"/>
              </p:ext>
            </p:extLst>
          </p:nvPr>
        </p:nvGraphicFramePr>
        <p:xfrm>
          <a:off x="152400" y="547344"/>
          <a:ext cx="8892540" cy="731520"/>
        </p:xfrm>
        <a:graphic>
          <a:graphicData uri="http://schemas.openxmlformats.org/drawingml/2006/table">
            <a:tbl>
              <a:tblPr/>
              <a:tblGrid>
                <a:gridCol w="1423663">
                  <a:extLst>
                    <a:ext uri="{9D8B030D-6E8A-4147-A177-3AD203B41FA5}">
                      <a16:colId xmlns:a16="http://schemas.microsoft.com/office/drawing/2014/main" val="20000"/>
                    </a:ext>
                  </a:extLst>
                </a:gridCol>
                <a:gridCol w="7468877">
                  <a:extLst>
                    <a:ext uri="{9D8B030D-6E8A-4147-A177-3AD203B41FA5}">
                      <a16:colId xmlns:a16="http://schemas.microsoft.com/office/drawing/2014/main" val="286548247"/>
                    </a:ext>
                  </a:extLst>
                </a:gridCol>
              </a:tblGrid>
              <a:tr h="598806">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bg1"/>
                          </a:solidFill>
                          <a:effectLst/>
                          <a:latin typeface="+mn-lt"/>
                          <a:ea typeface="ヒラギノ角ゴ Pro W3"/>
                          <a:cs typeface="ヒラギノ角ゴ Pro W3"/>
                        </a:rPr>
                        <a:t>Executive Summary</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a:lnSpc>
                          <a:spcPct val="100000"/>
                        </a:lnSpc>
                        <a:spcBef>
                          <a:spcPct val="0"/>
                        </a:spcBef>
                        <a:spcAft>
                          <a:spcPct val="0"/>
                        </a:spcAft>
                        <a:buNone/>
                      </a:pPr>
                      <a:r>
                        <a:rPr lang="en-US" sz="1400" b="1" i="0" u="none" strike="noStrike" cap="none" normalizeH="0" baseline="0" noProof="0">
                          <a:ln>
                            <a:noFill/>
                          </a:ln>
                          <a:solidFill>
                            <a:srgbClr val="000000"/>
                          </a:solidFill>
                          <a:effectLst/>
                          <a:latin typeface="Calibri"/>
                        </a:rPr>
                        <a:t>The objectives of the Blue Ridge website project include increasing public awareness and engagement, improving the process of animal adoption, and streamlining the shelter's operations. The scope of the project includes the design, development, and implementation of the website.</a:t>
                      </a:r>
                      <a:endParaRPr kumimoji="0" lang="en-US"/>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 name="Group 135"/>
          <p:cNvGraphicFramePr>
            <a:graphicFrameLocks/>
          </p:cNvGraphicFramePr>
          <p:nvPr>
            <p:extLst>
              <p:ext uri="{D42A27DB-BD31-4B8C-83A1-F6EECF244321}">
                <p14:modId xmlns:p14="http://schemas.microsoft.com/office/powerpoint/2010/main" val="2176633716"/>
              </p:ext>
            </p:extLst>
          </p:nvPr>
        </p:nvGraphicFramePr>
        <p:xfrm>
          <a:off x="6195523" y="2077481"/>
          <a:ext cx="5856778" cy="2092050"/>
        </p:xfrm>
        <a:graphic>
          <a:graphicData uri="http://schemas.openxmlformats.org/drawingml/2006/table">
            <a:tbl>
              <a:tblPr/>
              <a:tblGrid>
                <a:gridCol w="5856778">
                  <a:extLst>
                    <a:ext uri="{9D8B030D-6E8A-4147-A177-3AD203B41FA5}">
                      <a16:colId xmlns:a16="http://schemas.microsoft.com/office/drawing/2014/main" val="20000"/>
                    </a:ext>
                  </a:extLst>
                </a:gridCol>
              </a:tblGrid>
              <a:tr h="360816">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ヒラギノ角ゴ Pro W3"/>
                          <a:cs typeface="ヒラギノ角ゴ Pro W3"/>
                        </a:rPr>
                        <a:t>Recent Accomplishments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1234">
                <a:tc>
                  <a:txBody>
                    <a:bodyPr/>
                    <a:lstStyle/>
                    <a:p>
                      <a:pPr marL="0" marR="0" lvl="0" indent="0" algn="l">
                        <a:lnSpc>
                          <a:spcPct val="100000"/>
                        </a:lnSpc>
                        <a:spcBef>
                          <a:spcPts val="0"/>
                        </a:spcBef>
                        <a:spcAft>
                          <a:spcPts val="0"/>
                        </a:spcAft>
                        <a:buNone/>
                      </a:pPr>
                      <a:endParaRPr lang="en-US" sz="1400" b="0" i="0" u="none" strike="noStrike" noProof="0" dirty="0">
                        <a:latin typeface="Calibri"/>
                      </a:endParaRPr>
                    </a:p>
                    <a:p>
                      <a:pPr marL="285750" marR="0" lvl="0" indent="-285750" algn="l">
                        <a:lnSpc>
                          <a:spcPct val="100000"/>
                        </a:lnSpc>
                        <a:spcBef>
                          <a:spcPts val="0"/>
                        </a:spcBef>
                        <a:spcAft>
                          <a:spcPts val="0"/>
                        </a:spcAft>
                        <a:buClr>
                          <a:srgbClr val="000000"/>
                        </a:buClr>
                        <a:buFont typeface="Arial,Sans-Serif"/>
                        <a:buChar char="•"/>
                      </a:pPr>
                      <a:r>
                        <a:rPr lang="en-US" sz="1400" b="0" i="0" u="none" strike="noStrike" noProof="0" dirty="0">
                          <a:solidFill>
                            <a:schemeClr val="tx1"/>
                          </a:solidFill>
                          <a:latin typeface="Calibri"/>
                        </a:rPr>
                        <a:t>Created a new version of the PMP</a:t>
                      </a:r>
                      <a:endParaRPr lang="en-US" sz="1400" b="0" i="0" u="none" strike="noStrike" noProof="0" dirty="0">
                        <a:latin typeface="Calibri"/>
                      </a:endParaRPr>
                    </a:p>
                    <a:p>
                      <a:pPr marL="285750" marR="0" lvl="0" indent="-285750" algn="l">
                        <a:lnSpc>
                          <a:spcPct val="100000"/>
                        </a:lnSpc>
                        <a:spcBef>
                          <a:spcPts val="0"/>
                        </a:spcBef>
                        <a:spcAft>
                          <a:spcPts val="0"/>
                        </a:spcAft>
                        <a:buClr>
                          <a:srgbClr val="000000"/>
                        </a:buClr>
                        <a:buFont typeface="Arial,Sans-Serif"/>
                        <a:buChar char="•"/>
                      </a:pPr>
                      <a:r>
                        <a:rPr lang="en-US" sz="1400" b="0" i="0" u="none" strike="noStrike" noProof="0" dirty="0">
                          <a:solidFill>
                            <a:schemeClr val="tx1"/>
                          </a:solidFill>
                          <a:latin typeface="Calibri"/>
                        </a:rPr>
                        <a:t>Recently presented our first demo and received feedback</a:t>
                      </a:r>
                      <a:endParaRPr lang="en-US" sz="1400" b="0" i="0" u="none" strike="noStrike" noProof="0" dirty="0">
                        <a:latin typeface="Calibri"/>
                      </a:endParaRPr>
                    </a:p>
                    <a:p>
                      <a:pPr marL="285750" marR="0" lvl="0" indent="-285750" algn="l">
                        <a:lnSpc>
                          <a:spcPct val="100000"/>
                        </a:lnSpc>
                        <a:spcBef>
                          <a:spcPts val="0"/>
                        </a:spcBef>
                        <a:spcAft>
                          <a:spcPts val="0"/>
                        </a:spcAft>
                        <a:buClr>
                          <a:srgbClr val="000000"/>
                        </a:buClr>
                        <a:buFont typeface="Arial,Sans-Serif"/>
                        <a:buChar char="•"/>
                      </a:pPr>
                      <a:r>
                        <a:rPr lang="en-US" sz="1400" b="0" i="0" u="none" strike="noStrike" noProof="0" dirty="0">
                          <a:solidFill>
                            <a:schemeClr val="tx1"/>
                          </a:solidFill>
                          <a:latin typeface="Calibri"/>
                        </a:rPr>
                        <a:t>Implemented feedback into Demo 2 </a:t>
                      </a:r>
                      <a:endParaRPr lang="en-US" sz="1400" b="0" i="0" u="none" strike="noStrike" noProof="0" dirty="0">
                        <a:latin typeface="Calibri"/>
                      </a:endParaRPr>
                    </a:p>
                    <a:p>
                      <a:pPr marL="285750" marR="0" lvl="0" indent="-285750" algn="l">
                        <a:lnSpc>
                          <a:spcPct val="100000"/>
                        </a:lnSpc>
                        <a:spcBef>
                          <a:spcPts val="0"/>
                        </a:spcBef>
                        <a:spcAft>
                          <a:spcPts val="0"/>
                        </a:spcAft>
                        <a:buClr>
                          <a:srgbClr val="000000"/>
                        </a:buClr>
                        <a:buFont typeface="Arial,Sans-Serif"/>
                        <a:buChar char="•"/>
                      </a:pPr>
                      <a:r>
                        <a:rPr lang="en-US" sz="1400" b="0" i="0" u="none" strike="noStrike" noProof="0" dirty="0">
                          <a:solidFill>
                            <a:schemeClr val="tx1"/>
                          </a:solidFill>
                          <a:latin typeface="Calibri"/>
                        </a:rPr>
                        <a:t>Revised portions of the RTM</a:t>
                      </a:r>
                      <a:endParaRPr lang="en-US" dirty="0"/>
                    </a:p>
                    <a:p>
                      <a:pPr marL="285750" marR="0" lvl="0" indent="-285750" algn="l">
                        <a:lnSpc>
                          <a:spcPct val="100000"/>
                        </a:lnSpc>
                        <a:spcBef>
                          <a:spcPts val="0"/>
                        </a:spcBef>
                        <a:spcAft>
                          <a:spcPts val="0"/>
                        </a:spcAft>
                        <a:buClrTx/>
                        <a:buSzTx/>
                        <a:buFont typeface="Arial" panose="020B0604020202020204" pitchFamily="34" charset="0"/>
                        <a:buChar char="•"/>
                      </a:pPr>
                      <a:endParaRPr lang="en-US" sz="1400" b="0" dirty="0">
                        <a:solidFill>
                          <a:schemeClr val="tx1"/>
                        </a:solidFill>
                      </a:endParaRPr>
                    </a:p>
                    <a:p>
                      <a:pPr marL="285750" marR="0" lvl="0" indent="-285750" algn="l">
                        <a:lnSpc>
                          <a:spcPct val="100000"/>
                        </a:lnSpc>
                        <a:spcBef>
                          <a:spcPts val="0"/>
                        </a:spcBef>
                        <a:spcAft>
                          <a:spcPts val="0"/>
                        </a:spcAft>
                        <a:buClrTx/>
                        <a:buSzTx/>
                        <a:buFont typeface="Arial" panose="020B0604020202020204" pitchFamily="34" charset="0"/>
                        <a:buChar char="•"/>
                      </a:pPr>
                      <a:endParaRPr lang="en-US" sz="1400" b="0" dirty="0">
                        <a:solidFill>
                          <a:schemeClr val="tx1"/>
                        </a:solidFill>
                      </a:endParaRPr>
                    </a:p>
                  </a:txBody>
                  <a:tcPr marL="45720" marR="45720"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0" name="Group 135"/>
          <p:cNvGraphicFramePr>
            <a:graphicFrameLocks/>
          </p:cNvGraphicFramePr>
          <p:nvPr>
            <p:extLst>
              <p:ext uri="{D42A27DB-BD31-4B8C-83A1-F6EECF244321}">
                <p14:modId xmlns:p14="http://schemas.microsoft.com/office/powerpoint/2010/main" val="3307781079"/>
              </p:ext>
            </p:extLst>
          </p:nvPr>
        </p:nvGraphicFramePr>
        <p:xfrm>
          <a:off x="6184901" y="4305300"/>
          <a:ext cx="5867400" cy="2095500"/>
        </p:xfrm>
        <a:graphic>
          <a:graphicData uri="http://schemas.openxmlformats.org/drawingml/2006/table">
            <a:tbl>
              <a:tblPr/>
              <a:tblGrid>
                <a:gridCol w="5867400">
                  <a:extLst>
                    <a:ext uri="{9D8B030D-6E8A-4147-A177-3AD203B41FA5}">
                      <a16:colId xmlns:a16="http://schemas.microsoft.com/office/drawing/2014/main" val="20000"/>
                    </a:ext>
                  </a:extLst>
                </a:gridCol>
              </a:tblGrid>
              <a:tr h="36141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bg1"/>
                          </a:solidFill>
                          <a:effectLst/>
                          <a:latin typeface="+mn-lt"/>
                          <a:ea typeface="ヒラギノ角ゴ Pro W3"/>
                          <a:cs typeface="ヒラギノ角ゴ Pro W3"/>
                        </a:rPr>
                        <a:t>Next Steps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4088">
                <a:tc>
                  <a:txBody>
                    <a:bodyPr/>
                    <a:lstStyle/>
                    <a:p>
                      <a:pPr marL="174625" marR="0" lvl="0" indent="-174625" algn="l" rtl="0" eaLnBrk="1" fontAlgn="auto" latinLnBrk="0" hangingPunct="1">
                        <a:lnSpc>
                          <a:spcPct val="100000"/>
                        </a:lnSpc>
                        <a:spcBef>
                          <a:spcPts val="0"/>
                        </a:spcBef>
                        <a:spcAft>
                          <a:spcPts val="0"/>
                        </a:spcAft>
                        <a:buClrTx/>
                        <a:buSzTx/>
                        <a:buFont typeface="Arial" panose="020B0604020202020204" pitchFamily="34" charset="0"/>
                        <a:buChar char="•"/>
                      </a:pPr>
                      <a:r>
                        <a:rPr lang="en-US" sz="1100" b="0">
                          <a:solidFill>
                            <a:schemeClr val="tx1"/>
                          </a:solidFill>
                        </a:rPr>
                        <a:t>Continue making additions to live site.</a:t>
                      </a:r>
                    </a:p>
                    <a:p>
                      <a:pPr marL="174625" marR="0" lvl="0" indent="-174625" algn="l">
                        <a:lnSpc>
                          <a:spcPct val="100000"/>
                        </a:lnSpc>
                        <a:spcBef>
                          <a:spcPts val="0"/>
                        </a:spcBef>
                        <a:spcAft>
                          <a:spcPts val="0"/>
                        </a:spcAft>
                        <a:buClrTx/>
                        <a:buSzTx/>
                        <a:buFont typeface="Arial" panose="020B0604020202020204" pitchFamily="34" charset="0"/>
                        <a:buChar char="•"/>
                      </a:pPr>
                      <a:r>
                        <a:rPr lang="en-US" sz="1100" b="0">
                          <a:solidFill>
                            <a:schemeClr val="tx1"/>
                          </a:solidFill>
                        </a:rPr>
                        <a:t>Continue testing functionality of the website and bug fixing.</a:t>
                      </a:r>
                    </a:p>
                    <a:p>
                      <a:pPr marL="174625" marR="0" lvl="0" indent="-174625" algn="l">
                        <a:lnSpc>
                          <a:spcPct val="100000"/>
                        </a:lnSpc>
                        <a:spcBef>
                          <a:spcPts val="0"/>
                        </a:spcBef>
                        <a:spcAft>
                          <a:spcPts val="0"/>
                        </a:spcAft>
                        <a:buClrTx/>
                        <a:buSzTx/>
                        <a:buFont typeface="Arial" panose="020B0604020202020204" pitchFamily="34" charset="0"/>
                        <a:buChar char="•"/>
                      </a:pPr>
                      <a:r>
                        <a:rPr lang="en-US" sz="1100" b="0">
                          <a:solidFill>
                            <a:schemeClr val="tx1"/>
                          </a:solidFill>
                        </a:rPr>
                        <a:t>Prepare to receive feedback on website from stakeholders during Demo 2.</a:t>
                      </a:r>
                    </a:p>
                    <a:p>
                      <a:pPr marL="174625" marR="0" lvl="0" indent="-174625" algn="l">
                        <a:lnSpc>
                          <a:spcPct val="100000"/>
                        </a:lnSpc>
                        <a:spcBef>
                          <a:spcPts val="0"/>
                        </a:spcBef>
                        <a:spcAft>
                          <a:spcPts val="0"/>
                        </a:spcAft>
                        <a:buClrTx/>
                        <a:buSzTx/>
                        <a:buFont typeface="Arial" panose="020B0604020202020204" pitchFamily="34" charset="0"/>
                        <a:buChar char="•"/>
                      </a:pPr>
                      <a:r>
                        <a:rPr lang="en-US" sz="1100" b="0">
                          <a:solidFill>
                            <a:schemeClr val="tx1"/>
                          </a:solidFill>
                        </a:rPr>
                        <a:t>Update documentation accordingly as website modules are finished, and update project management plan for future milestones before final demo.</a:t>
                      </a:r>
                    </a:p>
                    <a:p>
                      <a:pPr marL="174625" marR="0" lvl="0" indent="-174625" algn="l">
                        <a:lnSpc>
                          <a:spcPct val="100000"/>
                        </a:lnSpc>
                        <a:spcBef>
                          <a:spcPts val="0"/>
                        </a:spcBef>
                        <a:spcAft>
                          <a:spcPts val="0"/>
                        </a:spcAft>
                        <a:buClrTx/>
                        <a:buSzTx/>
                        <a:buFont typeface="Arial" panose="020B0604020202020204" pitchFamily="34" charset="0"/>
                        <a:buChar char="•"/>
                      </a:pPr>
                      <a:r>
                        <a:rPr lang="en-US" sz="1100" b="0">
                          <a:solidFill>
                            <a:schemeClr val="tx1"/>
                          </a:solidFill>
                        </a:rPr>
                        <a:t>Complete team feedback forms.</a:t>
                      </a:r>
                    </a:p>
                    <a:p>
                      <a:pPr marL="174625" marR="0" lvl="0" indent="-174625" algn="l">
                        <a:lnSpc>
                          <a:spcPct val="100000"/>
                        </a:lnSpc>
                        <a:spcBef>
                          <a:spcPts val="0"/>
                        </a:spcBef>
                        <a:spcAft>
                          <a:spcPts val="0"/>
                        </a:spcAft>
                        <a:buClrTx/>
                        <a:buSzTx/>
                        <a:buFont typeface="Arial" panose="020B0604020202020204" pitchFamily="34" charset="0"/>
                        <a:buChar char="•"/>
                      </a:pPr>
                      <a:r>
                        <a:rPr lang="en-US" sz="1100" b="0">
                          <a:solidFill>
                            <a:schemeClr val="tx1"/>
                          </a:solidFill>
                        </a:rPr>
                        <a:t>Prepare budgeting information in the event that our project is chosen for implementation.</a:t>
                      </a:r>
                    </a:p>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endParaRPr lang="en-US" sz="1100" b="0">
                        <a:solidFill>
                          <a:schemeClr val="tx1"/>
                        </a:solidFill>
                      </a:endParaRPr>
                    </a:p>
                  </a:txBody>
                  <a:tcPr marL="45720" marR="45720"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1" name="Group 135"/>
          <p:cNvGraphicFramePr>
            <a:graphicFrameLocks/>
          </p:cNvGraphicFramePr>
          <p:nvPr>
            <p:extLst>
              <p:ext uri="{D42A27DB-BD31-4B8C-83A1-F6EECF244321}">
                <p14:modId xmlns:p14="http://schemas.microsoft.com/office/powerpoint/2010/main" val="4098284753"/>
              </p:ext>
            </p:extLst>
          </p:nvPr>
        </p:nvGraphicFramePr>
        <p:xfrm>
          <a:off x="152400" y="2074529"/>
          <a:ext cx="5876694" cy="2095002"/>
        </p:xfrm>
        <a:graphic>
          <a:graphicData uri="http://schemas.openxmlformats.org/drawingml/2006/table">
            <a:tbl>
              <a:tblPr/>
              <a:tblGrid>
                <a:gridCol w="3712615">
                  <a:extLst>
                    <a:ext uri="{9D8B030D-6E8A-4147-A177-3AD203B41FA5}">
                      <a16:colId xmlns:a16="http://schemas.microsoft.com/office/drawing/2014/main" val="20000"/>
                    </a:ext>
                  </a:extLst>
                </a:gridCol>
                <a:gridCol w="742950">
                  <a:extLst>
                    <a:ext uri="{9D8B030D-6E8A-4147-A177-3AD203B41FA5}">
                      <a16:colId xmlns:a16="http://schemas.microsoft.com/office/drawing/2014/main" val="1883297154"/>
                    </a:ext>
                  </a:extLst>
                </a:gridCol>
                <a:gridCol w="742950">
                  <a:extLst>
                    <a:ext uri="{9D8B030D-6E8A-4147-A177-3AD203B41FA5}">
                      <a16:colId xmlns:a16="http://schemas.microsoft.com/office/drawing/2014/main" val="4149991081"/>
                    </a:ext>
                  </a:extLst>
                </a:gridCol>
                <a:gridCol w="678179">
                  <a:extLst>
                    <a:ext uri="{9D8B030D-6E8A-4147-A177-3AD203B41FA5}">
                      <a16:colId xmlns:a16="http://schemas.microsoft.com/office/drawing/2014/main" val="653353255"/>
                    </a:ext>
                  </a:extLst>
                </a:gridCol>
              </a:tblGrid>
              <a:tr h="361326">
                <a:tc gridSpan="4">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bg1"/>
                          </a:solidFill>
                          <a:effectLst/>
                          <a:latin typeface="+mn-lt"/>
                          <a:ea typeface="ヒラギノ角ゴ Pro W3"/>
                          <a:cs typeface="ヒラギノ角ゴ Pro W3"/>
                        </a:rPr>
                        <a:t>Milestones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8946">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a:solidFill>
                            <a:schemeClr val="accent1">
                              <a:lumMod val="75000"/>
                            </a:schemeClr>
                          </a:solidFill>
                        </a:rPr>
                        <a:t>Milestone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a:solidFill>
                            <a:schemeClr val="accent1">
                              <a:lumMod val="75000"/>
                            </a:schemeClr>
                          </a:solidFill>
                        </a:rPr>
                        <a:t>Baseline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a:solidFill>
                            <a:schemeClr val="accent1">
                              <a:lumMod val="75000"/>
                            </a:schemeClr>
                          </a:solidFill>
                        </a:rPr>
                        <a:t>Expected</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a:solidFill>
                            <a:schemeClr val="accent1">
                              <a:lumMod val="75000"/>
                            </a:schemeClr>
                          </a:solidFill>
                        </a:rPr>
                        <a:t>RAG</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88946">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US" sz="900" b="0">
                          <a:solidFill>
                            <a:schemeClr val="tx1"/>
                          </a:solidFill>
                        </a:rPr>
                        <a:t>Project Management Plan and other </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a:solidFill>
                            <a:schemeClr val="tx1"/>
                          </a:solidFill>
                        </a:rPr>
                        <a:t>2/6/2023</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schemeClr val="bg1"/>
                          </a:solidFill>
                        </a:rPr>
                        <a:t>C</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lumMod val="50000"/>
                      </a:schemeClr>
                    </a:solidFill>
                  </a:tcPr>
                </a:tc>
                <a:extLst>
                  <a:ext uri="{0D108BD9-81ED-4DB2-BD59-A6C34878D82A}">
                    <a16:rowId xmlns:a16="http://schemas.microsoft.com/office/drawing/2014/main" val="2535682130"/>
                  </a:ext>
                </a:extLst>
              </a:tr>
              <a:tr h="288946">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US" sz="900" b="0">
                          <a:solidFill>
                            <a:schemeClr val="tx1"/>
                          </a:solidFill>
                        </a:rPr>
                        <a:t>Creation of website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a:solidFill>
                            <a:schemeClr val="tx1"/>
                          </a:solidFill>
                        </a:rPr>
                        <a:t>2/14/2023</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schemeClr val="bg1"/>
                          </a:solidFill>
                        </a:rPr>
                        <a:t>G</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251619013"/>
                  </a:ext>
                </a:extLst>
              </a:tr>
              <a:tr h="288946">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US" sz="900" b="0">
                          <a:solidFill>
                            <a:schemeClr val="tx1"/>
                          </a:solidFill>
                        </a:rPr>
                        <a:t>Finalization of Website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a:solidFill>
                            <a:schemeClr val="tx1"/>
                          </a:solidFill>
                        </a:rPr>
                        <a:t>4/14/2023</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a:lnSpc>
                          <a:spcPct val="100000"/>
                        </a:lnSpc>
                        <a:spcBef>
                          <a:spcPts val="0"/>
                        </a:spcBef>
                        <a:spcAft>
                          <a:spcPts val="0"/>
                        </a:spcAft>
                        <a:buClrTx/>
                        <a:buSzTx/>
                        <a:buFont typeface="Arial" panose="020B0604020202020204" pitchFamily="34" charset="0"/>
                        <a:buNone/>
                        <a:tabLst/>
                        <a:defRPr/>
                      </a:pPr>
                      <a:r>
                        <a:rPr lang="en-US" sz="1200" b="1">
                          <a:solidFill>
                            <a:schemeClr val="bg1"/>
                          </a:solidFill>
                        </a:rPr>
                        <a:t>G</a:t>
                      </a:r>
                      <a:endParaRPr lang="en-US"/>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790509019"/>
                  </a:ext>
                </a:extLst>
              </a:tr>
              <a:tr h="288946">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endParaRPr lang="en-US" sz="9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a:solidFill>
                          <a:schemeClr val="bg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2630190"/>
                  </a:ext>
                </a:extLst>
              </a:tr>
              <a:tr h="288946">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endParaRPr lang="en-US" sz="9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a:solidFill>
                          <a:schemeClr val="bg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91976964"/>
                  </a:ext>
                </a:extLst>
              </a:tr>
            </a:tbl>
          </a:graphicData>
        </a:graphic>
      </p:graphicFrame>
      <p:graphicFrame>
        <p:nvGraphicFramePr>
          <p:cNvPr id="22" name="Group 135"/>
          <p:cNvGraphicFramePr>
            <a:graphicFrameLocks/>
          </p:cNvGraphicFramePr>
          <p:nvPr>
            <p:extLst>
              <p:ext uri="{D42A27DB-BD31-4B8C-83A1-F6EECF244321}">
                <p14:modId xmlns:p14="http://schemas.microsoft.com/office/powerpoint/2010/main" val="2432580896"/>
              </p:ext>
            </p:extLst>
          </p:nvPr>
        </p:nvGraphicFramePr>
        <p:xfrm>
          <a:off x="152400" y="4305300"/>
          <a:ext cx="5873676" cy="2095500"/>
        </p:xfrm>
        <a:graphic>
          <a:graphicData uri="http://schemas.openxmlformats.org/drawingml/2006/table">
            <a:tbl>
              <a:tblPr/>
              <a:tblGrid>
                <a:gridCol w="5873676">
                  <a:extLst>
                    <a:ext uri="{9D8B030D-6E8A-4147-A177-3AD203B41FA5}">
                      <a16:colId xmlns:a16="http://schemas.microsoft.com/office/drawing/2014/main" val="20000"/>
                    </a:ext>
                  </a:extLst>
                </a:gridCol>
              </a:tblGrid>
              <a:tr h="36141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bg1"/>
                          </a:solidFill>
                          <a:effectLst/>
                          <a:latin typeface="+mn-lt"/>
                          <a:ea typeface="ヒラギノ角ゴ Pro W3"/>
                          <a:cs typeface="ヒラギノ角ゴ Pro W3"/>
                        </a:rPr>
                        <a:t>Risks, Issues, and Dependencies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4088">
                <a:tc>
                  <a:txBody>
                    <a:bodyPr/>
                    <a:lstStyle/>
                    <a:p>
                      <a:pPr marL="174625" marR="0" lvl="0" indent="-174625" algn="l" rtl="0" eaLnBrk="1" fontAlgn="auto" latinLnBrk="0" hangingPunct="1">
                        <a:lnSpc>
                          <a:spcPct val="100000"/>
                        </a:lnSpc>
                        <a:spcBef>
                          <a:spcPts val="0"/>
                        </a:spcBef>
                        <a:spcAft>
                          <a:spcPts val="0"/>
                        </a:spcAft>
                        <a:buClrTx/>
                        <a:buSzTx/>
                        <a:buFont typeface="Arial" panose="020B0604020202020204" pitchFamily="34" charset="0"/>
                        <a:buChar char="•"/>
                      </a:pPr>
                      <a:r>
                        <a:rPr lang="en-US" sz="1100" b="0" dirty="0">
                          <a:solidFill>
                            <a:schemeClr val="tx1"/>
                          </a:solidFill>
                        </a:rPr>
                        <a:t>Risk: Unable to add all wanted features</a:t>
                      </a:r>
                    </a:p>
                    <a:p>
                      <a:pPr marL="174625" marR="0" lvl="0" indent="-174625" algn="l">
                        <a:lnSpc>
                          <a:spcPct val="100000"/>
                        </a:lnSpc>
                        <a:spcBef>
                          <a:spcPts val="0"/>
                        </a:spcBef>
                        <a:spcAft>
                          <a:spcPts val="0"/>
                        </a:spcAft>
                        <a:buClrTx/>
                        <a:buSzTx/>
                        <a:buFont typeface="Arial" panose="020B0604020202020204" pitchFamily="34" charset="0"/>
                        <a:buChar char="•"/>
                      </a:pPr>
                      <a:r>
                        <a:rPr lang="en-US" sz="1100" b="0">
                          <a:solidFill>
                            <a:schemeClr val="tx1"/>
                          </a:solidFill>
                        </a:rPr>
                        <a:t>Risk: Bugs showing up during the presentation of Demo I</a:t>
                      </a:r>
                      <a:endParaRPr lang="en-US" sz="1100" b="0">
                        <a:solidFill>
                          <a:srgbClr val="000000"/>
                        </a:solidFill>
                      </a:endParaRPr>
                    </a:p>
                    <a:p>
                      <a:pPr marL="174625" marR="0" lvl="0" indent="-174625" algn="l">
                        <a:lnSpc>
                          <a:spcPct val="100000"/>
                        </a:lnSpc>
                        <a:spcBef>
                          <a:spcPts val="0"/>
                        </a:spcBef>
                        <a:spcAft>
                          <a:spcPts val="0"/>
                        </a:spcAft>
                        <a:buClrTx/>
                        <a:buSzTx/>
                        <a:buFont typeface="Arial" panose="020B0604020202020204" pitchFamily="34" charset="0"/>
                        <a:buChar char="•"/>
                      </a:pPr>
                      <a:r>
                        <a:rPr lang="en-US" sz="1100" b="0" dirty="0">
                          <a:solidFill>
                            <a:schemeClr val="tx1"/>
                          </a:solidFill>
                        </a:rPr>
                        <a:t>Risk: Some computers are not able to see some of the images/videos we insert on our website, </a:t>
                      </a:r>
                      <a:r>
                        <a:rPr lang="en-US" sz="1100" b="0">
                          <a:solidFill>
                            <a:schemeClr val="tx1"/>
                          </a:solidFill>
                        </a:rPr>
                        <a:t>while others are, this could be due to the differing resolutions</a:t>
                      </a:r>
                    </a:p>
                    <a:p>
                      <a:pPr marL="174625" marR="0" lvl="0" indent="-174625" algn="l">
                        <a:lnSpc>
                          <a:spcPct val="100000"/>
                        </a:lnSpc>
                        <a:spcBef>
                          <a:spcPts val="0"/>
                        </a:spcBef>
                        <a:spcAft>
                          <a:spcPts val="0"/>
                        </a:spcAft>
                        <a:buClrTx/>
                        <a:buSzTx/>
                        <a:buFont typeface="Arial" panose="020B0604020202020204" pitchFamily="34" charset="0"/>
                        <a:buChar char="•"/>
                      </a:pPr>
                      <a:r>
                        <a:rPr lang="en-US" sz="1100" b="0" dirty="0">
                          <a:solidFill>
                            <a:schemeClr val="tx1"/>
                          </a:solidFill>
                        </a:rPr>
                        <a:t>Issue: Funds needed to purchase domain and various other internet necessities</a:t>
                      </a:r>
                    </a:p>
                    <a:p>
                      <a:pPr marL="174625" marR="0" lvl="0" indent="-174625" algn="l">
                        <a:lnSpc>
                          <a:spcPct val="100000"/>
                        </a:lnSpc>
                        <a:spcBef>
                          <a:spcPts val="0"/>
                        </a:spcBef>
                        <a:spcAft>
                          <a:spcPts val="0"/>
                        </a:spcAft>
                        <a:buClrTx/>
                        <a:buSzTx/>
                        <a:buFont typeface="Arial" panose="020B0604020202020204" pitchFamily="34" charset="0"/>
                        <a:buChar char="•"/>
                      </a:pPr>
                      <a:r>
                        <a:rPr lang="en-US" sz="1100" b="0" dirty="0">
                          <a:solidFill>
                            <a:schemeClr val="tx1"/>
                          </a:solidFill>
                        </a:rPr>
                        <a:t>Issue: Large amounts of differing feedback from Demo I</a:t>
                      </a:r>
                    </a:p>
                    <a:p>
                      <a:pPr marL="174625" marR="0" lvl="0" indent="-174625" algn="l">
                        <a:lnSpc>
                          <a:spcPct val="100000"/>
                        </a:lnSpc>
                        <a:spcBef>
                          <a:spcPts val="0"/>
                        </a:spcBef>
                        <a:spcAft>
                          <a:spcPts val="0"/>
                        </a:spcAft>
                        <a:buClrTx/>
                        <a:buSzTx/>
                        <a:buFont typeface="Arial" panose="020B0604020202020204" pitchFamily="34" charset="0"/>
                        <a:buChar char="•"/>
                      </a:pPr>
                      <a:endParaRPr lang="en-US" sz="1100" b="0" dirty="0">
                        <a:solidFill>
                          <a:schemeClr val="tx1"/>
                        </a:solidFill>
                      </a:endParaRPr>
                    </a:p>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endParaRPr lang="en-US" sz="1400" b="0">
                        <a:solidFill>
                          <a:schemeClr val="tx1"/>
                        </a:solidFill>
                      </a:endParaRPr>
                    </a:p>
                  </a:txBody>
                  <a:tcPr marL="45720" marR="45720"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9338930"/>
              </p:ext>
            </p:extLst>
          </p:nvPr>
        </p:nvGraphicFramePr>
        <p:xfrm>
          <a:off x="533266" y="6532664"/>
          <a:ext cx="11127195" cy="278840"/>
        </p:xfrm>
        <a:graphic>
          <a:graphicData uri="http://schemas.openxmlformats.org/drawingml/2006/table">
            <a:tbl>
              <a:tblPr firstRow="1" bandRow="1">
                <a:tableStyleId>{5C22544A-7EE6-4342-B048-85BDC9FD1C3A}</a:tableStyleId>
              </a:tblPr>
              <a:tblGrid>
                <a:gridCol w="915972">
                  <a:extLst>
                    <a:ext uri="{9D8B030D-6E8A-4147-A177-3AD203B41FA5}">
                      <a16:colId xmlns:a16="http://schemas.microsoft.com/office/drawing/2014/main" val="1681909027"/>
                    </a:ext>
                  </a:extLst>
                </a:gridCol>
                <a:gridCol w="1889185">
                  <a:extLst>
                    <a:ext uri="{9D8B030D-6E8A-4147-A177-3AD203B41FA5}">
                      <a16:colId xmlns:a16="http://schemas.microsoft.com/office/drawing/2014/main" val="3644752523"/>
                    </a:ext>
                  </a:extLst>
                </a:gridCol>
                <a:gridCol w="3549432">
                  <a:extLst>
                    <a:ext uri="{9D8B030D-6E8A-4147-A177-3AD203B41FA5}">
                      <a16:colId xmlns:a16="http://schemas.microsoft.com/office/drawing/2014/main" val="1310532763"/>
                    </a:ext>
                  </a:extLst>
                </a:gridCol>
                <a:gridCol w="2386303">
                  <a:extLst>
                    <a:ext uri="{9D8B030D-6E8A-4147-A177-3AD203B41FA5}">
                      <a16:colId xmlns:a16="http://schemas.microsoft.com/office/drawing/2014/main" val="3631814191"/>
                    </a:ext>
                  </a:extLst>
                </a:gridCol>
                <a:gridCol w="2386303">
                  <a:extLst>
                    <a:ext uri="{9D8B030D-6E8A-4147-A177-3AD203B41FA5}">
                      <a16:colId xmlns:a16="http://schemas.microsoft.com/office/drawing/2014/main" val="2825869829"/>
                    </a:ext>
                  </a:extLst>
                </a:gridCol>
              </a:tblGrid>
              <a:tr h="278840">
                <a:tc>
                  <a:txBody>
                    <a:bodyPr/>
                    <a:lstStyle/>
                    <a:p>
                      <a:pPr algn="ctr"/>
                      <a:r>
                        <a:rPr lang="en-US" sz="1100"/>
                        <a:t>Status Key:</a:t>
                      </a:r>
                    </a:p>
                  </a:txBody>
                  <a:tcPr anchor="ctr">
                    <a:solidFill>
                      <a:srgbClr val="0063A7"/>
                    </a:solidFill>
                  </a:tcPr>
                </a:tc>
                <a:tc>
                  <a:txBody>
                    <a:bodyPr/>
                    <a:lstStyle/>
                    <a:p>
                      <a:pPr algn="ctr"/>
                      <a:r>
                        <a:rPr lang="en-US" sz="1100" b="1">
                          <a:solidFill>
                            <a:schemeClr val="bg1"/>
                          </a:solidFill>
                        </a:rPr>
                        <a:t>Green: On</a:t>
                      </a:r>
                      <a:r>
                        <a:rPr lang="en-US" sz="1100" b="1" baseline="0">
                          <a:solidFill>
                            <a:schemeClr val="bg1"/>
                          </a:solidFill>
                        </a:rPr>
                        <a:t> Target</a:t>
                      </a:r>
                      <a:endParaRPr lang="en-US" sz="1100" b="1">
                        <a:solidFill>
                          <a:schemeClr val="bg1"/>
                        </a:solidFill>
                      </a:endParaRPr>
                    </a:p>
                  </a:txBody>
                  <a:tcPr anchor="ctr">
                    <a:solidFill>
                      <a:schemeClr val="accent3"/>
                    </a:solidFill>
                  </a:tcPr>
                </a:tc>
                <a:tc>
                  <a:txBody>
                    <a:bodyPr/>
                    <a:lstStyle/>
                    <a:p>
                      <a:pPr algn="ctr"/>
                      <a:r>
                        <a:rPr lang="en-US" sz="1100" b="1">
                          <a:solidFill>
                            <a:schemeClr val="bg1"/>
                          </a:solidFill>
                        </a:rPr>
                        <a:t>Amber:</a:t>
                      </a:r>
                      <a:r>
                        <a:rPr lang="en-US" sz="1100" b="1" baseline="0">
                          <a:solidFill>
                            <a:schemeClr val="bg1"/>
                          </a:solidFill>
                        </a:rPr>
                        <a:t> </a:t>
                      </a:r>
                      <a:r>
                        <a:rPr lang="en-US" sz="1100" b="1">
                          <a:solidFill>
                            <a:schemeClr val="bg1"/>
                          </a:solidFill>
                        </a:rPr>
                        <a:t>Risks to Timeline, Scope,  or Budget</a:t>
                      </a:r>
                    </a:p>
                  </a:txBody>
                  <a:tcPr anchor="ctr">
                    <a:solidFill>
                      <a:schemeClr val="accent4">
                        <a:lumMod val="75000"/>
                      </a:schemeClr>
                    </a:solidFill>
                  </a:tcPr>
                </a:tc>
                <a:tc>
                  <a:txBody>
                    <a:bodyPr/>
                    <a:lstStyle/>
                    <a:p>
                      <a:pPr algn="ctr"/>
                      <a:r>
                        <a:rPr lang="en-US" sz="1100" b="1">
                          <a:solidFill>
                            <a:schemeClr val="bg1"/>
                          </a:solidFill>
                        </a:rPr>
                        <a:t>Red:</a:t>
                      </a:r>
                      <a:r>
                        <a:rPr lang="en-US" sz="1100" b="1" baseline="0">
                          <a:solidFill>
                            <a:schemeClr val="bg1"/>
                          </a:solidFill>
                        </a:rPr>
                        <a:t> </a:t>
                      </a:r>
                      <a:r>
                        <a:rPr lang="en-US" sz="1100" b="1">
                          <a:solidFill>
                            <a:schemeClr val="bg1"/>
                          </a:solidFill>
                        </a:rPr>
                        <a:t>Requires Corrective Action</a:t>
                      </a:r>
                    </a:p>
                  </a:txBody>
                  <a:tcPr anchor="ctr">
                    <a:solidFill>
                      <a:schemeClr val="accent6"/>
                    </a:solidFill>
                  </a:tcPr>
                </a:tc>
                <a:tc>
                  <a:txBody>
                    <a:bodyPr/>
                    <a:lstStyle/>
                    <a:p>
                      <a:pPr algn="ctr"/>
                      <a:r>
                        <a:rPr lang="en-US" sz="1100" b="1">
                          <a:solidFill>
                            <a:schemeClr val="bg1"/>
                          </a:solidFill>
                        </a:rPr>
                        <a:t>Complete: Work Complete</a:t>
                      </a:r>
                    </a:p>
                  </a:txBody>
                  <a:tcPr anchor="ctr">
                    <a:solidFill>
                      <a:schemeClr val="accent1">
                        <a:lumMod val="50000"/>
                      </a:schemeClr>
                    </a:solidFill>
                  </a:tcPr>
                </a:tc>
                <a:extLst>
                  <a:ext uri="{0D108BD9-81ED-4DB2-BD59-A6C34878D82A}">
                    <a16:rowId xmlns:a16="http://schemas.microsoft.com/office/drawing/2014/main" val="3162001137"/>
                  </a:ext>
                </a:extLst>
              </a:tr>
            </a:tbl>
          </a:graphicData>
        </a:graphic>
      </p:graphicFrame>
      <p:graphicFrame>
        <p:nvGraphicFramePr>
          <p:cNvPr id="30" name="Group 64"/>
          <p:cNvGraphicFramePr>
            <a:graphicFrameLocks noGrp="1"/>
          </p:cNvGraphicFramePr>
          <p:nvPr>
            <p:extLst>
              <p:ext uri="{D42A27DB-BD31-4B8C-83A1-F6EECF244321}">
                <p14:modId xmlns:p14="http://schemas.microsoft.com/office/powerpoint/2010/main" val="2878680622"/>
              </p:ext>
            </p:extLst>
          </p:nvPr>
        </p:nvGraphicFramePr>
        <p:xfrm>
          <a:off x="9201151" y="40231"/>
          <a:ext cx="2970213" cy="1170097"/>
        </p:xfrm>
        <a:graphic>
          <a:graphicData uri="http://schemas.openxmlformats.org/drawingml/2006/table">
            <a:tbl>
              <a:tblPr/>
              <a:tblGrid>
                <a:gridCol w="1410647">
                  <a:extLst>
                    <a:ext uri="{9D8B030D-6E8A-4147-A177-3AD203B41FA5}">
                      <a16:colId xmlns:a16="http://schemas.microsoft.com/office/drawing/2014/main" val="20000"/>
                    </a:ext>
                  </a:extLst>
                </a:gridCol>
                <a:gridCol w="1559566">
                  <a:extLst>
                    <a:ext uri="{9D8B030D-6E8A-4147-A177-3AD203B41FA5}">
                      <a16:colId xmlns:a16="http://schemas.microsoft.com/office/drawing/2014/main" val="20001"/>
                    </a:ext>
                  </a:extLst>
                </a:gridCol>
              </a:tblGrid>
              <a:tr h="2746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a:ln>
                            <a:noFill/>
                          </a:ln>
                          <a:solidFill>
                            <a:schemeClr val="tx1"/>
                          </a:solidFill>
                          <a:effectLst/>
                          <a:latin typeface="Arial"/>
                        </a:rPr>
                        <a:t>Status Date</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GB" sz="900" b="1" i="0" u="none" strike="noStrike" cap="none" normalizeH="0" baseline="0">
                          <a:ln>
                            <a:noFill/>
                          </a:ln>
                          <a:solidFill>
                            <a:schemeClr val="tx1"/>
                          </a:solidFill>
                          <a:effectLst/>
                          <a:latin typeface="Arial"/>
                        </a:rPr>
                        <a:t>3/30/2023</a:t>
                      </a:r>
                      <a:endParaRPr kumimoji="0" lang="en-GB" sz="900" b="1" i="0" u="none" strike="noStrike" cap="none" normalizeH="0" baseline="0">
                        <a:ln>
                          <a:noFill/>
                        </a:ln>
                        <a:solidFill>
                          <a:schemeClr val="tx1"/>
                        </a:solidFill>
                        <a:effectLst/>
                        <a:latin typeface="Arial" charset="0"/>
                      </a:endParaRP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6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a:ln>
                            <a:noFill/>
                          </a:ln>
                          <a:solidFill>
                            <a:schemeClr val="tx1"/>
                          </a:solidFill>
                          <a:effectLst/>
                          <a:latin typeface="Arial"/>
                        </a:rPr>
                        <a:t>Execution Owner</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1" fontAlgn="base" latinLnBrk="0" hangingPunct="1">
                        <a:lnSpc>
                          <a:spcPct val="100000"/>
                        </a:lnSpc>
                        <a:spcBef>
                          <a:spcPct val="20000"/>
                        </a:spcBef>
                        <a:spcAft>
                          <a:spcPct val="0"/>
                        </a:spcAft>
                        <a:buClrTx/>
                        <a:buSzTx/>
                        <a:buFontTx/>
                        <a:buNone/>
                      </a:pPr>
                      <a:r>
                        <a:rPr lang="en-GB" sz="900" b="1" i="0" u="none" strike="noStrike" cap="none" normalizeH="0" baseline="0" err="1">
                          <a:ln>
                            <a:noFill/>
                          </a:ln>
                          <a:solidFill>
                            <a:schemeClr val="tx1"/>
                          </a:solidFill>
                          <a:effectLst/>
                          <a:latin typeface="Arial"/>
                        </a:rPr>
                        <a:t>Scrumdog</a:t>
                      </a:r>
                      <a:r>
                        <a:rPr lang="en-GB" sz="900" b="1" i="0" u="none" strike="noStrike" cap="none" normalizeH="0" baseline="0">
                          <a:ln>
                            <a:noFill/>
                          </a:ln>
                          <a:solidFill>
                            <a:schemeClr val="tx1"/>
                          </a:solidFill>
                          <a:effectLst/>
                          <a:latin typeface="Arial"/>
                        </a:rPr>
                        <a:t> Millionaire</a:t>
                      </a:r>
                      <a:endParaRPr kumimoji="0" lang="en-GB" sz="900" b="1" i="0" u="none" strike="noStrike" cap="none" normalizeH="0" baseline="0">
                        <a:ln>
                          <a:noFill/>
                        </a:ln>
                        <a:solidFill>
                          <a:schemeClr val="tx1"/>
                        </a:solidFill>
                        <a:effectLst/>
                        <a:latin typeface="Arial" charset="0"/>
                      </a:endParaRP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1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a:ln>
                            <a:noFill/>
                          </a:ln>
                          <a:solidFill>
                            <a:schemeClr val="tx1"/>
                          </a:solidFill>
                          <a:effectLst/>
                          <a:latin typeface="Arial"/>
                        </a:rPr>
                        <a:t>Project ID</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1" fontAlgn="base" latinLnBrk="0" hangingPunct="1">
                        <a:lnSpc>
                          <a:spcPct val="100000"/>
                        </a:lnSpc>
                        <a:spcBef>
                          <a:spcPct val="20000"/>
                        </a:spcBef>
                        <a:spcAft>
                          <a:spcPct val="0"/>
                        </a:spcAft>
                        <a:buClrTx/>
                        <a:buSzTx/>
                        <a:buFontTx/>
                        <a:buNone/>
                      </a:pPr>
                      <a:r>
                        <a:rPr lang="en-GB" sz="900" b="1" i="0" u="none" strike="noStrike" cap="none" normalizeH="0" baseline="0">
                          <a:ln>
                            <a:noFill/>
                          </a:ln>
                          <a:solidFill>
                            <a:schemeClr val="tx1"/>
                          </a:solidFill>
                          <a:effectLst/>
                          <a:latin typeface="Arial"/>
                        </a:rPr>
                        <a:t>Blue Ridge Animal Shelter Website</a:t>
                      </a:r>
                      <a:endParaRPr kumimoji="0" lang="en-GB" sz="900" b="1" i="0" u="none" strike="noStrike" cap="none" normalizeH="0" baseline="0">
                        <a:ln>
                          <a:noFill/>
                        </a:ln>
                        <a:solidFill>
                          <a:schemeClr val="tx1"/>
                        </a:solidFill>
                        <a:effectLst/>
                        <a:latin typeface="Arial"/>
                      </a:endParaRP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12253046"/>
                  </a:ext>
                </a:extLst>
              </a:tr>
              <a:tr h="2746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a:ln>
                            <a:noFill/>
                          </a:ln>
                          <a:solidFill>
                            <a:schemeClr val="tx1"/>
                          </a:solidFill>
                          <a:effectLst/>
                          <a:latin typeface="Arial"/>
                        </a:rPr>
                        <a:t>RAG Status</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a:ln>
                            <a:noFill/>
                          </a:ln>
                          <a:solidFill>
                            <a:schemeClr val="bg1"/>
                          </a:solidFill>
                          <a:effectLst/>
                          <a:latin typeface="Arial"/>
                        </a:rPr>
                        <a:t>Green</a:t>
                      </a: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37704459"/>
      </p:ext>
    </p:extLst>
  </p:cSld>
  <p:clrMapOvr>
    <a:masterClrMapping/>
  </p:clrMapOvr>
</p:sld>
</file>

<file path=ppt/theme/theme1.xml><?xml version="1.0" encoding="utf-8"?>
<a:theme xmlns:a="http://schemas.openxmlformats.org/drawingml/2006/main" name="1_Office Theme">
  <a:themeElements>
    <a:clrScheme name="Anthem Colors">
      <a:dk1>
        <a:srgbClr val="000000"/>
      </a:dk1>
      <a:lt1>
        <a:sysClr val="window" lastClr="FFFFFF"/>
      </a:lt1>
      <a:dk2>
        <a:srgbClr val="5B6770"/>
      </a:dk2>
      <a:lt2>
        <a:srgbClr val="D9D9D9"/>
      </a:lt2>
      <a:accent1>
        <a:srgbClr val="0079C2"/>
      </a:accent1>
      <a:accent2>
        <a:srgbClr val="815E90"/>
      </a:accent2>
      <a:accent3>
        <a:srgbClr val="5D9674"/>
      </a:accent3>
      <a:accent4>
        <a:srgbClr val="FEC246"/>
      </a:accent4>
      <a:accent5>
        <a:srgbClr val="BA9D80"/>
      </a:accent5>
      <a:accent6>
        <a:srgbClr val="D90026"/>
      </a:accent6>
      <a:hlink>
        <a:srgbClr val="518CC9"/>
      </a:hlink>
      <a:folHlink>
        <a:srgbClr val="D9D9D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45102DAAD38D4EB21389A5C76A4FE8" ma:contentTypeVersion="12" ma:contentTypeDescription="Create a new document." ma:contentTypeScope="" ma:versionID="6d773fafde85159a5b54e2acedd22aea">
  <xsd:schema xmlns:xsd="http://www.w3.org/2001/XMLSchema" xmlns:xs="http://www.w3.org/2001/XMLSchema" xmlns:p="http://schemas.microsoft.com/office/2006/metadata/properties" xmlns:ns2="efbedc23-4310-43bb-956e-8cae7ee5ccd7" xmlns:ns3="86ef29ac-e362-45f6-8405-737fd821d3e5" targetNamespace="http://schemas.microsoft.com/office/2006/metadata/properties" ma:root="true" ma:fieldsID="f7012c36b5861de9c40b9ae48140bb05" ns2:_="" ns3:_="">
    <xsd:import namespace="efbedc23-4310-43bb-956e-8cae7ee5ccd7"/>
    <xsd:import namespace="86ef29ac-e362-45f6-8405-737fd821d3e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bedc23-4310-43bb-956e-8cae7ee5cc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9aeee01-be69-4027-8c27-9c43c59eb871"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6ef29ac-e362-45f6-8405-737fd821d3e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e299a896-ec77-4334-a755-324fc7dc7f57}" ma:internalName="TaxCatchAll" ma:showField="CatchAllData" ma:web="86ef29ac-e362-45f6-8405-737fd821d3e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fbedc23-4310-43bb-956e-8cae7ee5ccd7">
      <Terms xmlns="http://schemas.microsoft.com/office/infopath/2007/PartnerControls"/>
    </lcf76f155ced4ddcb4097134ff3c332f>
    <TaxCatchAll xmlns="86ef29ac-e362-45f6-8405-737fd821d3e5" xsi:nil="true"/>
  </documentManagement>
</p:properties>
</file>

<file path=customXml/itemProps1.xml><?xml version="1.0" encoding="utf-8"?>
<ds:datastoreItem xmlns:ds="http://schemas.openxmlformats.org/officeDocument/2006/customXml" ds:itemID="{BD70A066-5342-4808-B211-ED71F9AD3894}">
  <ds:schemaRefs>
    <ds:schemaRef ds:uri="86ef29ac-e362-45f6-8405-737fd821d3e5"/>
    <ds:schemaRef ds:uri="efbedc23-4310-43bb-956e-8cae7ee5cc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2A8C48C-3CE4-417B-84BE-19C4E49923C9}">
  <ds:schemaRefs>
    <ds:schemaRef ds:uri="http://schemas.microsoft.com/sharepoint/v3/contenttype/forms"/>
  </ds:schemaRefs>
</ds:datastoreItem>
</file>

<file path=customXml/itemProps3.xml><?xml version="1.0" encoding="utf-8"?>
<ds:datastoreItem xmlns:ds="http://schemas.openxmlformats.org/officeDocument/2006/customXml" ds:itemID="{FC0FF237-8FEB-481C-8949-A10C1C731A2D}">
  <ds:schemaRefs>
    <ds:schemaRef ds:uri="86ef29ac-e362-45f6-8405-737fd821d3e5"/>
    <ds:schemaRef ds:uri="efbedc23-4310-43bb-956e-8cae7ee5ccd7"/>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1_Office Theme</vt:lpstr>
      <vt:lpstr>Project Status Report:  Scrumdog Millionaire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J David Chrisman</dc:creator>
  <cp:revision>35</cp:revision>
  <dcterms:created xsi:type="dcterms:W3CDTF">2021-02-03T14:40:55Z</dcterms:created>
  <dcterms:modified xsi:type="dcterms:W3CDTF">2023-04-03T23:09:11Z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0x010100EC45102DAAD38D4EB21389A5C76A4FE8</vt:lpwstr>
  </property>
  <property fmtid="{D5CDD505-2E9C-101B-9397-08002B2CF9AE}" pid="3" name="MediaServiceImageTags">
    <vt:lpwstr/>
  </property>
</Properties>
</file>