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36"/>
  </p:notesMasterIdLst>
  <p:sldIdLst>
    <p:sldId id="256" r:id="rId3"/>
    <p:sldId id="278" r:id="rId4"/>
    <p:sldId id="261" r:id="rId5"/>
    <p:sldId id="277" r:id="rId6"/>
    <p:sldId id="262" r:id="rId7"/>
    <p:sldId id="265" r:id="rId8"/>
    <p:sldId id="258" r:id="rId9"/>
    <p:sldId id="263" r:id="rId10"/>
    <p:sldId id="260" r:id="rId11"/>
    <p:sldId id="279" r:id="rId12"/>
    <p:sldId id="282" r:id="rId13"/>
    <p:sldId id="257" r:id="rId14"/>
    <p:sldId id="266" r:id="rId15"/>
    <p:sldId id="289" r:id="rId16"/>
    <p:sldId id="281" r:id="rId17"/>
    <p:sldId id="267" r:id="rId18"/>
    <p:sldId id="268" r:id="rId19"/>
    <p:sldId id="290" r:id="rId20"/>
    <p:sldId id="269" r:id="rId21"/>
    <p:sldId id="270" r:id="rId22"/>
    <p:sldId id="271" r:id="rId23"/>
    <p:sldId id="272" r:id="rId24"/>
    <p:sldId id="273" r:id="rId25"/>
    <p:sldId id="274" r:id="rId26"/>
    <p:sldId id="275" r:id="rId27"/>
    <p:sldId id="276" r:id="rId28"/>
    <p:sldId id="280" r:id="rId29"/>
    <p:sldId id="283" r:id="rId30"/>
    <p:sldId id="285" r:id="rId31"/>
    <p:sldId id="286" r:id="rId32"/>
    <p:sldId id="287" r:id="rId33"/>
    <p:sldId id="288"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4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B4E53-8A43-4EFE-9530-A4A5F1F2CFD3}" type="datetimeFigureOut">
              <a:rPr lang="en-US" smtClean="0"/>
              <a:t>9/20/2019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EDE19-A1F6-47F6-8700-E009ACE1A4D8}" type="slidenum">
              <a:rPr lang="en-US" smtClean="0"/>
              <a:t>‹#›</a:t>
            </a:fld>
            <a:endParaRPr lang="en-US"/>
          </a:p>
        </p:txBody>
      </p:sp>
    </p:spTree>
    <p:extLst>
      <p:ext uri="{BB962C8B-B14F-4D97-AF65-F5344CB8AC3E}">
        <p14:creationId xmlns:p14="http://schemas.microsoft.com/office/powerpoint/2010/main" val="4061310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Grand</a:t>
            </a:r>
            <a:r>
              <a:rPr lang="en-US" baseline="0" dirty="0" smtClean="0"/>
              <a:t> Canyon site is an example of 4.F – move example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12</a:t>
            </a:fld>
            <a:endParaRPr lang="en-US"/>
          </a:p>
        </p:txBody>
      </p:sp>
    </p:spTree>
    <p:extLst>
      <p:ext uri="{BB962C8B-B14F-4D97-AF65-F5344CB8AC3E}">
        <p14:creationId xmlns:p14="http://schemas.microsoft.com/office/powerpoint/2010/main" val="4024655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32</a:t>
            </a:fld>
            <a:endParaRPr lang="en-US"/>
          </a:p>
        </p:txBody>
      </p:sp>
    </p:spTree>
    <p:extLst>
      <p:ext uri="{BB962C8B-B14F-4D97-AF65-F5344CB8AC3E}">
        <p14:creationId xmlns:p14="http://schemas.microsoft.com/office/powerpoint/2010/main" val="178241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developed </a:t>
            </a:r>
            <a:r>
              <a:rPr lang="en-US" baseline="0" dirty="0" smtClean="0"/>
              <a:t>page can be used to demonstrate – need passing a failing examples (interactive elements not in the tab order)</a:t>
            </a:r>
            <a:endParaRPr lang="en-US" dirty="0" smtClean="0"/>
          </a:p>
        </p:txBody>
      </p:sp>
      <p:sp>
        <p:nvSpPr>
          <p:cNvPr id="4" name="Slide Number Placeholder 3"/>
          <p:cNvSpPr>
            <a:spLocks noGrp="1"/>
          </p:cNvSpPr>
          <p:nvPr>
            <p:ph type="sldNum" sz="quarter" idx="10"/>
          </p:nvPr>
        </p:nvSpPr>
        <p:spPr/>
        <p:txBody>
          <a:bodyPr/>
          <a:lstStyle/>
          <a:p>
            <a:fld id="{5F9EDE19-A1F6-47F6-8700-E009ACE1A4D8}" type="slidenum">
              <a:rPr lang="en-US" smtClean="0"/>
              <a:t>13</a:t>
            </a:fld>
            <a:endParaRPr lang="en-US"/>
          </a:p>
        </p:txBody>
      </p:sp>
    </p:spTree>
    <p:extLst>
      <p:ext uri="{BB962C8B-B14F-4D97-AF65-F5344CB8AC3E}">
        <p14:creationId xmlns:p14="http://schemas.microsoft.com/office/powerpoint/2010/main" val="99430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use example from course since this is not usual</a:t>
            </a:r>
            <a:r>
              <a:rPr lang="en-US" baseline="0" dirty="0" smtClean="0"/>
              <a:t> issue </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15</a:t>
            </a:fld>
            <a:endParaRPr lang="en-US"/>
          </a:p>
        </p:txBody>
      </p:sp>
    </p:spTree>
    <p:extLst>
      <p:ext uri="{BB962C8B-B14F-4D97-AF65-F5344CB8AC3E}">
        <p14:creationId xmlns:p14="http://schemas.microsoft.com/office/powerpoint/2010/main" val="53302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a:t>
            </a:r>
            <a:r>
              <a:rPr lang="en-US" baseline="0" dirty="0" smtClean="0"/>
              <a:t> like </a:t>
            </a:r>
            <a:r>
              <a:rPr lang="en-US" dirty="0" smtClean="0"/>
              <a:t>2</a:t>
            </a:r>
            <a:r>
              <a:rPr lang="en-US" baseline="0" dirty="0" smtClean="0"/>
              <a:t> examples – one loop and one stuck on interactive element</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16</a:t>
            </a:fld>
            <a:endParaRPr lang="en-US"/>
          </a:p>
        </p:txBody>
      </p:sp>
    </p:spTree>
    <p:extLst>
      <p:ext uri="{BB962C8B-B14F-4D97-AF65-F5344CB8AC3E}">
        <p14:creationId xmlns:p14="http://schemas.microsoft.com/office/powerpoint/2010/main" val="136915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Topic</a:t>
            </a:r>
            <a:r>
              <a:rPr lang="en-US" baseline="0" dirty="0" smtClean="0"/>
              <a:t> 4 video keyboard trap starting at 2:35</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17</a:t>
            </a:fld>
            <a:endParaRPr lang="en-US"/>
          </a:p>
        </p:txBody>
      </p:sp>
    </p:spTree>
    <p:extLst>
      <p:ext uri="{BB962C8B-B14F-4D97-AF65-F5344CB8AC3E}">
        <p14:creationId xmlns:p14="http://schemas.microsoft.com/office/powerpoint/2010/main" val="2485532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failing and passing examples of visible focus. Passing examples should use</a:t>
            </a:r>
            <a:r>
              <a:rPr lang="en-US" baseline="0" dirty="0" smtClean="0"/>
              <a:t> multiple methods, such as</a:t>
            </a:r>
            <a:r>
              <a:rPr lang="en-US" dirty="0" smtClean="0"/>
              <a:t> shading</a:t>
            </a:r>
            <a:r>
              <a:rPr lang="en-US" baseline="0" dirty="0" smtClean="0"/>
              <a:t> &amp;</a:t>
            </a:r>
            <a:r>
              <a:rPr lang="en-US" dirty="0" smtClean="0"/>
              <a:t> outline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19</a:t>
            </a:fld>
            <a:endParaRPr lang="en-US"/>
          </a:p>
        </p:txBody>
      </p:sp>
    </p:spTree>
    <p:extLst>
      <p:ext uri="{BB962C8B-B14F-4D97-AF65-F5344CB8AC3E}">
        <p14:creationId xmlns:p14="http://schemas.microsoft.com/office/powerpoint/2010/main" val="594573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example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20</a:t>
            </a:fld>
            <a:endParaRPr lang="en-US"/>
          </a:p>
        </p:txBody>
      </p:sp>
    </p:spTree>
    <p:extLst>
      <p:ext uri="{BB962C8B-B14F-4D97-AF65-F5344CB8AC3E}">
        <p14:creationId xmlns:p14="http://schemas.microsoft.com/office/powerpoint/2010/main" val="159310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passing and failing example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21</a:t>
            </a:fld>
            <a:endParaRPr lang="en-US"/>
          </a:p>
        </p:txBody>
      </p:sp>
    </p:spTree>
    <p:extLst>
      <p:ext uri="{BB962C8B-B14F-4D97-AF65-F5344CB8AC3E}">
        <p14:creationId xmlns:p14="http://schemas.microsoft.com/office/powerpoint/2010/main" val="3936834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31</a:t>
            </a:fld>
            <a:endParaRPr lang="en-US"/>
          </a:p>
        </p:txBody>
      </p:sp>
    </p:spTree>
    <p:extLst>
      <p:ext uri="{BB962C8B-B14F-4D97-AF65-F5344CB8AC3E}">
        <p14:creationId xmlns:p14="http://schemas.microsoft.com/office/powerpoint/2010/main" val="290202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11403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44204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77747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61DAE-B7D9-44B7-9B52-09727123EC4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780DEB-00C3-4442-B094-6C702E3AD5B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1BA3D61-7ED0-4F64-BE85-F1BF1A44B4B4}"/>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84941FD-977A-44B4-9E2D-28518822AF90}"/>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054B29C-5B6B-4C19-BA32-2F597AC05AC5}"/>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37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08EEC-AB0D-4BB3-A509-DA166A5C5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66C5B59-E8A7-451D-84EB-A74AE77FD7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31B158-49E5-406E-8703-A7663D8830C7}"/>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5596A977-17EF-48F3-A4A8-4F4F8A6A8F7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FF65F01-31CB-4774-93A3-0179C2ED4D51}"/>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966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381BD-9AA4-4BE0-8896-28BCC0B2E4F6}"/>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D1D1F0E-670B-46A3-881F-88FD6542314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A966EFF-BEE3-4CBE-BFD8-8860FCB19E2E}"/>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F9631-4E13-4DE7-8098-2657F049F1E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5B9C991-4A67-4856-8373-34E34E560449}"/>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5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4BEEE-D2D5-440C-A118-AD6A3E5BD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FDE0D2C-02CC-47ED-98C4-87ACC762EB5E}"/>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EF1B0FB-A410-4FC3-9190-DA3B241E07B9}"/>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855B183-4A19-4932-8B00-F2E486907AE1}"/>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1B363743-3A95-4A64-B55C-67A254BEAC13}"/>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9BD4CC8-141A-466A-9B26-913BF6FBAE76}"/>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443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29F62-D4E2-473F-A877-FBBFE6F97F0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574DC4D-F44C-4135-A39C-EFB57AAA146A}"/>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54B7559-09CD-455E-A5D0-7DE4B9B0A27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FE4943F-16DF-46E7-8E9C-EA289E5D5E63}"/>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796588F-FD48-46B0-A86B-1D9B74D9C6A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CA42956-CE51-488D-9B62-6917AC269477}"/>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39C79513-B9C8-4904-8693-C9D32A35EF8D}"/>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AE1F693D-B5AA-4618-B361-7F91519065FA}"/>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709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8012E-231F-411E-A716-B152F60AD3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99E0AE3-C4A8-43BE-9A91-03E9AE4F2618}"/>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583760A4-E373-44A8-8B93-62396B388FFA}"/>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65657E40-887D-486A-BF64-EC9A2E7D1E80}"/>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1396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AE48ACD-BCED-458C-864C-B312BBBF5DC4}"/>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A512F41D-F0B6-4783-AF94-9177801902D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903D97E-3381-4D41-8435-06C57AFF9CB7}"/>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5351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7FAAA-25DB-4EE2-A9BA-09591C71C572}"/>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06FF0F1-2DB9-44B9-9C64-1FAEFCF3D6C9}"/>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156721E-E323-4470-97D5-8FE6272B5CC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666AA0D-8612-4E86-BE52-867AE30B2B68}"/>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F1C5B900-E39A-4016-B85E-96140E002E9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0F4947DF-CA5C-4A21-9934-BEA5AC996772}"/>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56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571692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AAA25-EC4C-4B82-851E-D4BBDF2CD3A3}"/>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A7DFA4E-EC15-4373-BCD1-285697C150CC}"/>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5B7A31B-0C86-4447-9D87-94EDDE1CBF8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3652025-D684-4DBC-9B54-99E61B7BF85B}"/>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1B5AA837-6B1E-46F5-9629-7030DED4543F}"/>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CC3753B-F30E-4820-BF7C-414762B9F0D7}"/>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338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DF051-349D-4FDC-BAD5-24B2C2794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711426-468A-4CED-93C1-7450D1F84B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D68A88-36C3-46D4-AB6C-A6A8366110E5}"/>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84E6D11A-92D5-47B5-8E63-A41628A954B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E6095AD8-2418-4145-941D-87BEDDF1C826}"/>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4832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1C5F5E4-3760-43C6-86DC-FBE9F602B6F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2A704A-39B1-4BAB-8E40-5874A5179A67}"/>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F22DCB-7ACD-42C6-9C0E-94A5BDD82D92}"/>
              </a:ext>
            </a:extLst>
          </p:cNvPr>
          <p:cNvSpPr>
            <a:spLocks noGrp="1"/>
          </p:cNvSpPr>
          <p:nvPr>
            <p:ph type="dt" sz="half" idx="10"/>
          </p:nvPr>
        </p:nvSpPr>
        <p:spPr/>
        <p:txBody>
          <a:body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C7E1B43-ACE9-44B8-B4BC-417DBCFF929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FDA39A6-E47C-4304-A9B3-A534D8700ECD}"/>
              </a:ext>
            </a:extLst>
          </p:cNvPr>
          <p:cNvSpPr>
            <a:spLocks noGrp="1"/>
          </p:cNvSpPr>
          <p:nvPr>
            <p:ph type="sldNum" sz="quarter" idx="12"/>
          </p:nvPr>
        </p:nvSpPr>
        <p:spPr/>
        <p:txBody>
          <a:body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316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458CD-B473-471D-9A84-90F4384C092D}"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97190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458CD-B473-471D-9A84-90F4384C092D}"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3084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458CD-B473-471D-9A84-90F4384C092D}"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82081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458CD-B473-471D-9A84-90F4384C092D}"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05702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458CD-B473-471D-9A84-90F4384C092D}"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107325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458CD-B473-471D-9A84-90F4384C092D}"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91018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458CD-B473-471D-9A84-90F4384C092D}"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42453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458CD-B473-471D-9A84-90F4384C092D}" type="datetimeFigureOut">
              <a:rPr lang="en-US" smtClean="0"/>
              <a:t>9/20/2019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9396D-ECFD-46C7-9574-400A52136537}" type="slidenum">
              <a:rPr lang="en-US" smtClean="0"/>
              <a:t>‹#›</a:t>
            </a:fld>
            <a:endParaRPr lang="en-US"/>
          </a:p>
        </p:txBody>
      </p:sp>
    </p:spTree>
    <p:extLst>
      <p:ext uri="{BB962C8B-B14F-4D97-AF65-F5344CB8AC3E}">
        <p14:creationId xmlns:p14="http://schemas.microsoft.com/office/powerpoint/2010/main" val="306965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2A3345-8479-42E0-9B62-476C04EFDE8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2B72D88-117A-41E3-B668-21D2551E59C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42DCA5-FC27-4870-BD9A-08B40C1C2B9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FBCEA-01B3-419B-9E17-21199080E76F}" type="datetimeFigureOut">
              <a:rPr lang="en-US" smtClean="0">
                <a:solidFill>
                  <a:prstClr val="black">
                    <a:tint val="75000"/>
                  </a:prstClr>
                </a:solidFill>
              </a:rPr>
              <a:pPr/>
              <a:t>9/20/2019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667868E4-C431-4637-8B3D-BE00090A108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0492D1F0-21B7-4148-88A1-EDBB8629451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4A05-17D8-4AC2-8AB3-50E03B2A90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021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interactiveaccessibility.com/education/training/ex7.1.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ksmith@neweditions.net" TargetMode="External"/><Relationship Id="rId2" Type="http://schemas.openxmlformats.org/officeDocument/2006/relationships/hyperlink" Target="mailto:anielson@neweditions.net" TargetMode="External"/><Relationship Id="rId1" Type="http://schemas.openxmlformats.org/officeDocument/2006/relationships/slideLayout" Target="../slideLayouts/slideLayout5.xml"/><Relationship Id="rId4" Type="http://schemas.openxmlformats.org/officeDocument/2006/relationships/hyperlink" Target="mailto:annmarie.davis@associates.hq.dhs.gov"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nps.gov/grca/index.htm"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org/TR/WCAG20-TECHS/H48.html"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ICT Symposium</a:t>
            </a:r>
            <a:endParaRPr lang="en-US" dirty="0"/>
          </a:p>
        </p:txBody>
      </p:sp>
      <p:sp>
        <p:nvSpPr>
          <p:cNvPr id="3" name="Subtitle 2"/>
          <p:cNvSpPr>
            <a:spLocks noGrp="1"/>
          </p:cNvSpPr>
          <p:nvPr>
            <p:ph type="subTitle" idx="1"/>
          </p:nvPr>
        </p:nvSpPr>
        <p:spPr/>
        <p:txBody>
          <a:bodyPr/>
          <a:lstStyle/>
          <a:p>
            <a:r>
              <a:rPr lang="en-US" dirty="0" smtClean="0"/>
              <a:t>Trusted Tester Testing Workshop</a:t>
            </a:r>
            <a:endParaRPr lang="en-US" dirty="0"/>
          </a:p>
        </p:txBody>
      </p:sp>
    </p:spTree>
    <p:extLst>
      <p:ext uri="{BB962C8B-B14F-4D97-AF65-F5344CB8AC3E}">
        <p14:creationId xmlns:p14="http://schemas.microsoft.com/office/powerpoint/2010/main" val="197812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678363"/>
          </a:xfrm>
        </p:spPr>
        <p:txBody>
          <a:bodyPr>
            <a:normAutofit fontScale="92500" lnSpcReduction="20000"/>
          </a:bodyPr>
          <a:lstStyle/>
          <a:p>
            <a:pPr marL="0" indent="0">
              <a:buNone/>
            </a:pPr>
            <a:r>
              <a:rPr lang="en-US" dirty="0"/>
              <a:t>Accessible Name and Description Inspector accessibility testing </a:t>
            </a:r>
            <a:r>
              <a:rPr lang="en-US" dirty="0" smtClean="0"/>
              <a:t>tool</a:t>
            </a:r>
            <a:r>
              <a:rPr lang="en-US" dirty="0"/>
              <a:t> </a:t>
            </a:r>
            <a:r>
              <a:rPr lang="en-US" dirty="0" smtClean="0"/>
              <a:t>developed by SSA (Lead developer John Cotter)</a:t>
            </a:r>
          </a:p>
          <a:p>
            <a:pPr lvl="3">
              <a:buFont typeface="Arial" panose="020B0604020202020204" pitchFamily="34" charset="0"/>
              <a:buChar char="•"/>
            </a:pPr>
            <a:r>
              <a:rPr lang="en-US" sz="3000" dirty="0"/>
              <a:t>f</a:t>
            </a:r>
            <a:r>
              <a:rPr lang="en-US" sz="3000" dirty="0" smtClean="0"/>
              <a:t>ocusable elements</a:t>
            </a:r>
          </a:p>
          <a:p>
            <a:pPr lvl="3">
              <a:buFont typeface="Arial" panose="020B0604020202020204" pitchFamily="34" charset="0"/>
              <a:buChar char="•"/>
            </a:pPr>
            <a:r>
              <a:rPr lang="en-US" sz="3000" dirty="0"/>
              <a:t>g</a:t>
            </a:r>
            <a:r>
              <a:rPr lang="en-US" sz="3000" dirty="0" smtClean="0"/>
              <a:t>raphics/images</a:t>
            </a:r>
          </a:p>
          <a:p>
            <a:pPr lvl="3">
              <a:buFont typeface="Arial" panose="020B0604020202020204" pitchFamily="34" charset="0"/>
              <a:buChar char="•"/>
            </a:pPr>
            <a:r>
              <a:rPr lang="en-US" sz="3000" dirty="0" smtClean="0"/>
              <a:t>links/buttons</a:t>
            </a:r>
          </a:p>
          <a:p>
            <a:pPr lvl="3">
              <a:buFont typeface="Arial" panose="020B0604020202020204" pitchFamily="34" charset="0"/>
              <a:buChar char="•"/>
            </a:pPr>
            <a:r>
              <a:rPr lang="en-US" sz="3000" dirty="0"/>
              <a:t>s</a:t>
            </a:r>
            <a:r>
              <a:rPr lang="en-US" sz="3000" dirty="0" smtClean="0"/>
              <a:t>tructures</a:t>
            </a:r>
          </a:p>
          <a:p>
            <a:pPr lvl="3">
              <a:buFont typeface="Arial" panose="020B0604020202020204" pitchFamily="34" charset="0"/>
              <a:buChar char="•"/>
            </a:pPr>
            <a:r>
              <a:rPr lang="en-US" sz="3000" dirty="0" smtClean="0"/>
              <a:t>color contrast</a:t>
            </a:r>
          </a:p>
          <a:p>
            <a:pPr lvl="3">
              <a:buFont typeface="Arial" panose="020B0604020202020204" pitchFamily="34" charset="0"/>
              <a:buChar char="•"/>
            </a:pPr>
            <a:r>
              <a:rPr lang="en-US" sz="3000" dirty="0" smtClean="0"/>
              <a:t>hidden content</a:t>
            </a:r>
          </a:p>
          <a:p>
            <a:pPr lvl="3">
              <a:buFont typeface="Arial" panose="020B0604020202020204" pitchFamily="34" charset="0"/>
              <a:buChar char="•"/>
            </a:pPr>
            <a:r>
              <a:rPr lang="en-US" sz="3000" i="1" dirty="0" smtClean="0"/>
              <a:t>tables</a:t>
            </a:r>
          </a:p>
          <a:p>
            <a:pPr lvl="3">
              <a:buFont typeface="Arial" panose="020B0604020202020204" pitchFamily="34" charset="0"/>
              <a:buChar char="•"/>
            </a:pPr>
            <a:r>
              <a:rPr lang="en-US" sz="2800" i="1" dirty="0" smtClean="0"/>
              <a:t>iframes</a:t>
            </a:r>
            <a:endParaRPr lang="en-US" sz="2800" i="1" dirty="0"/>
          </a:p>
        </p:txBody>
      </p:sp>
      <p:sp>
        <p:nvSpPr>
          <p:cNvPr id="2" name="Title 1"/>
          <p:cNvSpPr>
            <a:spLocks noGrp="1"/>
          </p:cNvSpPr>
          <p:nvPr>
            <p:ph type="title"/>
          </p:nvPr>
        </p:nvSpPr>
        <p:spPr/>
        <p:txBody>
          <a:bodyPr/>
          <a:lstStyle/>
          <a:p>
            <a:r>
              <a:rPr lang="en-US" dirty="0" smtClean="0"/>
              <a:t>Overview of ANDI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5943657"/>
            <a:ext cx="457143" cy="457143"/>
          </a:xfrm>
          <a:prstGeom prst="rect">
            <a:avLst/>
          </a:prstGeom>
          <a:solidFill>
            <a:schemeClr val="tx1"/>
          </a:solidFill>
        </p:spPr>
      </p:pic>
      <p:sp>
        <p:nvSpPr>
          <p:cNvPr id="6" name="TextBox 5"/>
          <p:cNvSpPr txBox="1"/>
          <p:nvPr/>
        </p:nvSpPr>
        <p:spPr>
          <a:xfrm>
            <a:off x="2362200" y="5911362"/>
            <a:ext cx="3276600" cy="461665"/>
          </a:xfrm>
          <a:prstGeom prst="rect">
            <a:avLst/>
          </a:prstGeom>
          <a:noFill/>
        </p:spPr>
        <p:txBody>
          <a:bodyPr wrap="square" rtlCol="0">
            <a:spAutoFit/>
          </a:bodyPr>
          <a:lstStyle/>
          <a:p>
            <a:r>
              <a:rPr lang="en-US" sz="2400" dirty="0" smtClean="0"/>
              <a:t>Linearize page feature</a:t>
            </a:r>
            <a:endParaRPr lang="en-US" sz="2400" dirty="0"/>
          </a:p>
        </p:txBody>
      </p:sp>
    </p:spTree>
    <p:extLst>
      <p:ext uri="{BB962C8B-B14F-4D97-AF65-F5344CB8AC3E}">
        <p14:creationId xmlns:p14="http://schemas.microsoft.com/office/powerpoint/2010/main" val="111993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access and focus</a:t>
            </a:r>
            <a:endParaRPr lang="en-US" dirty="0"/>
          </a:p>
        </p:txBody>
      </p:sp>
      <p:sp>
        <p:nvSpPr>
          <p:cNvPr id="3" name="Text Placeholder 2"/>
          <p:cNvSpPr>
            <a:spLocks noGrp="1"/>
          </p:cNvSpPr>
          <p:nvPr>
            <p:ph type="body" idx="1"/>
          </p:nvPr>
        </p:nvSpPr>
        <p:spPr/>
        <p:txBody>
          <a:bodyPr>
            <a:normAutofit/>
          </a:bodyPr>
          <a:lstStyle/>
          <a:p>
            <a:r>
              <a:rPr lang="en-US" sz="4800" dirty="0" smtClean="0">
                <a:solidFill>
                  <a:schemeClr val="accent5">
                    <a:lumMod val="50000"/>
                  </a:schemeClr>
                </a:solidFill>
              </a:rPr>
              <a:t>Topic 4</a:t>
            </a:r>
            <a:endParaRPr lang="en-US" sz="4800" dirty="0">
              <a:solidFill>
                <a:schemeClr val="accent5">
                  <a:lumMod val="50000"/>
                </a:schemeClr>
              </a:solidFill>
            </a:endParaRPr>
          </a:p>
        </p:txBody>
      </p:sp>
    </p:spTree>
    <p:extLst>
      <p:ext uri="{BB962C8B-B14F-4D97-AF65-F5344CB8AC3E}">
        <p14:creationId xmlns:p14="http://schemas.microsoft.com/office/powerpoint/2010/main" val="425701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Keyboard Testing</a:t>
            </a:r>
            <a:endParaRPr lang="en-US" dirty="0"/>
          </a:p>
        </p:txBody>
      </p:sp>
      <p:sp>
        <p:nvSpPr>
          <p:cNvPr id="3" name="Content Placeholder 2"/>
          <p:cNvSpPr>
            <a:spLocks noGrp="1"/>
          </p:cNvSpPr>
          <p:nvPr>
            <p:ph sz="half" idx="1"/>
          </p:nvPr>
        </p:nvSpPr>
        <p:spPr>
          <a:xfrm>
            <a:off x="417816" y="990600"/>
            <a:ext cx="8116584" cy="2438400"/>
          </a:xfrm>
        </p:spPr>
        <p:txBody>
          <a:bodyPr>
            <a:normAutofit fontScale="70000" lnSpcReduction="20000"/>
          </a:bodyPr>
          <a:lstStyle/>
          <a:p>
            <a:pPr>
              <a:spcAft>
                <a:spcPts val="600"/>
              </a:spcAft>
            </a:pPr>
            <a:r>
              <a:rPr lang="en-US" sz="3200" dirty="0" smtClean="0"/>
              <a:t>Remains a manual test process requiring interactive elements to be keyboard accessible</a:t>
            </a:r>
          </a:p>
          <a:p>
            <a:pPr>
              <a:spcAft>
                <a:spcPts val="600"/>
              </a:spcAft>
            </a:pPr>
            <a:r>
              <a:rPr lang="en-US" sz="3200" dirty="0" smtClean="0"/>
              <a:t>Requires exploration with a mouse to identify interactive </a:t>
            </a:r>
            <a:r>
              <a:rPr lang="en-US" sz="3200" dirty="0"/>
              <a:t>elements (incl. drop-down menus, tool tips, form fields, hidden content, interactive elements) </a:t>
            </a:r>
            <a:endParaRPr lang="en-US" sz="3200" dirty="0" smtClean="0"/>
          </a:p>
          <a:p>
            <a:r>
              <a:rPr lang="en-US" sz="3200" dirty="0" smtClean="0"/>
              <a:t>Use of [TAB] and [SHIFT + TAB], arrow keys, [Esc] key and [ENTER] to navigate using the keyboard </a:t>
            </a:r>
          </a:p>
          <a:p>
            <a:pPr marL="0" indent="0">
              <a:buNone/>
            </a:pPr>
            <a:endParaRPr lang="en-US" sz="2900" b="1" dirty="0" smtClean="0"/>
          </a:p>
        </p:txBody>
      </p:sp>
      <p:sp>
        <p:nvSpPr>
          <p:cNvPr id="7" name="Content Placeholder 6"/>
          <p:cNvSpPr>
            <a:spLocks noGrp="1"/>
          </p:cNvSpPr>
          <p:nvPr>
            <p:ph sz="half" idx="2"/>
          </p:nvPr>
        </p:nvSpPr>
        <p:spPr>
          <a:xfrm>
            <a:off x="762000" y="3962400"/>
            <a:ext cx="7571052" cy="1524000"/>
          </a:xfrm>
          <a:solidFill>
            <a:schemeClr val="accent1">
              <a:lumMod val="20000"/>
              <a:lumOff val="80000"/>
            </a:schemeClr>
          </a:solidFill>
          <a:ln>
            <a:solidFill>
              <a:schemeClr val="accent1"/>
            </a:solidFill>
          </a:ln>
        </p:spPr>
        <p:txBody>
          <a:bodyPr>
            <a:normAutofit fontScale="70000" lnSpcReduction="20000"/>
          </a:bodyPr>
          <a:lstStyle/>
          <a:p>
            <a:pPr marL="0" indent="0">
              <a:spcBef>
                <a:spcPts val="1200"/>
              </a:spcBef>
              <a:buNone/>
            </a:pPr>
            <a:r>
              <a:rPr lang="en-US" b="1" u="sng" dirty="0"/>
              <a:t>Tips:</a:t>
            </a:r>
          </a:p>
          <a:p>
            <a:pPr lvl="0"/>
            <a:r>
              <a:rPr lang="en-US" dirty="0"/>
              <a:t>Include any changes to functionality that occur automatically or due to interaction with the page.</a:t>
            </a:r>
          </a:p>
          <a:p>
            <a:pPr lvl="0"/>
            <a:r>
              <a:rPr lang="en-US" dirty="0"/>
              <a:t>Information is considered essential or required when it is necessary to execute an action or understand information and relationships.</a:t>
            </a:r>
          </a:p>
        </p:txBody>
      </p:sp>
    </p:spTree>
    <p:extLst>
      <p:ext uri="{BB962C8B-B14F-4D97-AF65-F5344CB8AC3E}">
        <p14:creationId xmlns:p14="http://schemas.microsoft.com/office/powerpoint/2010/main" val="265250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4.A 2.1.1-keyboard-access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331118"/>
              </p:ext>
            </p:extLst>
          </p:nvPr>
        </p:nvGraphicFramePr>
        <p:xfrm>
          <a:off x="457200" y="1066800"/>
          <a:ext cx="8229600" cy="914400"/>
        </p:xfrm>
        <a:graphic>
          <a:graphicData uri="http://schemas.openxmlformats.org/drawingml/2006/table">
            <a:tbl>
              <a:tblPr firstRow="1" firstCol="1" bandRow="1">
                <a:tableStyleId>{5C22544A-7EE6-4342-B048-85BDC9FD1C3A}</a:tableStyleId>
              </a:tblPr>
              <a:tblGrid>
                <a:gridCol w="1524000"/>
                <a:gridCol w="685800"/>
                <a:gridCol w="6019800"/>
              </a:tblGrid>
              <a:tr h="34290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Test ID</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Test Condition </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571500">
                <a:tc>
                  <a:txBody>
                    <a:bodyPr/>
                    <a:lstStyle/>
                    <a:p>
                      <a:pPr marL="0" marR="0">
                        <a:lnSpc>
                          <a:spcPct val="107000"/>
                        </a:lnSpc>
                        <a:spcBef>
                          <a:spcPts val="0"/>
                        </a:spcBef>
                        <a:spcAft>
                          <a:spcPts val="0"/>
                        </a:spcAft>
                      </a:pPr>
                      <a:r>
                        <a:rPr lang="en-US" sz="1600" dirty="0" smtClean="0">
                          <a:solidFill>
                            <a:schemeClr val="tx1"/>
                          </a:solidFill>
                          <a:effectLst/>
                        </a:rPr>
                        <a:t>2.1.1-keyboard-access</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4.A</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All functionality can be accessed and executed using the keyboard.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82458" y="2149868"/>
            <a:ext cx="8305800" cy="1371600"/>
          </a:xfrm>
        </p:spPr>
        <p:txBody>
          <a:bodyPr>
            <a:normAutofit fontScale="62500" lnSpcReduction="20000"/>
          </a:bodyPr>
          <a:lstStyle/>
          <a:p>
            <a:pPr marL="0" indent="0">
              <a:buNone/>
            </a:pPr>
            <a:r>
              <a:rPr lang="en-US" b="1" dirty="0"/>
              <a:t>Evaluate Results: </a:t>
            </a:r>
          </a:p>
          <a:p>
            <a:pPr marL="0" indent="0">
              <a:buNone/>
            </a:pPr>
            <a:r>
              <a:rPr lang="en-US" dirty="0"/>
              <a:t>If </a:t>
            </a:r>
            <a:r>
              <a:rPr lang="en-US" dirty="0" smtClean="0"/>
              <a:t>BOTH the </a:t>
            </a:r>
            <a:r>
              <a:rPr lang="en-US" dirty="0"/>
              <a:t>following </a:t>
            </a:r>
            <a:r>
              <a:rPr lang="en-US" dirty="0" smtClean="0"/>
              <a:t>are </a:t>
            </a:r>
            <a:r>
              <a:rPr lang="en-US" b="1" dirty="0" smtClean="0"/>
              <a:t>TRUE</a:t>
            </a:r>
            <a:r>
              <a:rPr lang="en-US" dirty="0"/>
              <a:t>, the content </a:t>
            </a:r>
            <a:r>
              <a:rPr lang="en-US" b="1" dirty="0"/>
              <a:t>PASSES</a:t>
            </a:r>
            <a:r>
              <a:rPr lang="en-US" dirty="0"/>
              <a:t>:</a:t>
            </a:r>
          </a:p>
          <a:p>
            <a:pPr marL="514350" indent="-514350">
              <a:buFont typeface="+mj-lt"/>
              <a:buAutoNum type="arabicPeriod"/>
            </a:pPr>
            <a:r>
              <a:rPr lang="en-US" dirty="0"/>
              <a:t>All functionality can be accessed and executed using the keyboard. </a:t>
            </a:r>
            <a:endParaRPr lang="en-US" b="1" dirty="0">
              <a:ea typeface="Calibri"/>
              <a:cs typeface="Times New Roman"/>
            </a:endParaRPr>
          </a:p>
          <a:p>
            <a:pPr marL="514350" lvl="0" indent="-514350">
              <a:buFont typeface="+mj-lt"/>
              <a:buAutoNum type="arabicPeriod"/>
            </a:pPr>
            <a:r>
              <a:rPr lang="en-US" dirty="0" smtClean="0"/>
              <a:t>All essential information can be accessed using the keyboard OR the information is available elsewhere on the page.</a:t>
            </a:r>
            <a:endParaRPr lang="en-US" dirty="0"/>
          </a:p>
          <a:p>
            <a:endParaRPr lang="en-US" dirty="0"/>
          </a:p>
        </p:txBody>
      </p:sp>
      <p:sp>
        <p:nvSpPr>
          <p:cNvPr id="6" name="TextBox 5"/>
          <p:cNvSpPr txBox="1"/>
          <p:nvPr/>
        </p:nvSpPr>
        <p:spPr>
          <a:xfrm>
            <a:off x="837344" y="3733800"/>
            <a:ext cx="7620000" cy="1631216"/>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a:spcBef>
                <a:spcPts val="1200"/>
              </a:spcBef>
            </a:pPr>
            <a:r>
              <a:rPr lang="en-US" sz="2000" b="1" u="sng" dirty="0" smtClean="0"/>
              <a:t>Tips</a:t>
            </a:r>
            <a:endParaRPr lang="en-US" sz="2000" b="1" u="sng" dirty="0"/>
          </a:p>
          <a:p>
            <a:pPr marL="342900" lvl="0" indent="-342900">
              <a:buFont typeface="Arial" panose="020B0604020202020204" pitchFamily="34" charset="0"/>
              <a:buChar char="•"/>
            </a:pPr>
            <a:r>
              <a:rPr lang="en-US" sz="2000" dirty="0" smtClean="0"/>
              <a:t>Focus on non-interactive elements is permitted. </a:t>
            </a:r>
          </a:p>
          <a:p>
            <a:pPr marL="342900" lvl="0" indent="-342900">
              <a:buFont typeface="Arial" panose="020B0604020202020204" pitchFamily="34" charset="0"/>
              <a:buChar char="•"/>
            </a:pPr>
            <a:r>
              <a:rPr lang="en-US" sz="2000" dirty="0" smtClean="0"/>
              <a:t>Test any automatic changes resulting from interaction with the page.</a:t>
            </a:r>
          </a:p>
          <a:p>
            <a:pPr marL="342900" lvl="0" indent="-342900">
              <a:buFont typeface="Arial" panose="020B0604020202020204" pitchFamily="34" charset="0"/>
              <a:buChar char="•"/>
            </a:pPr>
            <a:r>
              <a:rPr lang="en-US" sz="2000" dirty="0" smtClean="0"/>
              <a:t>Non-essential title/tooltip information is NOT required to have keyboard access.</a:t>
            </a:r>
          </a:p>
        </p:txBody>
      </p:sp>
    </p:spTree>
    <p:extLst>
      <p:ext uri="{BB962C8B-B14F-4D97-AF65-F5344CB8AC3E}">
        <p14:creationId xmlns:p14="http://schemas.microsoft.com/office/powerpoint/2010/main" val="54657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dirty="0" smtClean="0"/>
              <a:t>4.A Code sample</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359469751"/>
              </p:ext>
            </p:extLst>
          </p:nvPr>
        </p:nvGraphicFramePr>
        <p:xfrm>
          <a:off x="2268364" y="1981200"/>
          <a:ext cx="2651299" cy="1666875"/>
        </p:xfrm>
        <a:graphic>
          <a:graphicData uri="http://schemas.openxmlformats.org/presentationml/2006/ole">
            <mc:AlternateContent xmlns:mc="http://schemas.openxmlformats.org/markup-compatibility/2006">
              <mc:Choice xmlns:v="urn:schemas-microsoft-com:vml" Requires="v">
                <p:oleObj spid="_x0000_s1050" name="Packager Shell Object" showAsIcon="1" r:id="rId3" imgW="696600" imgH="437400" progId="Package">
                  <p:embed/>
                </p:oleObj>
              </mc:Choice>
              <mc:Fallback>
                <p:oleObj name="Packager Shell Object" showAsIcon="1" r:id="rId3" imgW="696600" imgH="437400" progId="Package">
                  <p:embed/>
                  <p:pic>
                    <p:nvPicPr>
                      <p:cNvPr id="0" name=""/>
                      <p:cNvPicPr/>
                      <p:nvPr/>
                    </p:nvPicPr>
                    <p:blipFill>
                      <a:blip r:embed="rId4"/>
                      <a:stretch>
                        <a:fillRect/>
                      </a:stretch>
                    </p:blipFill>
                    <p:spPr>
                      <a:xfrm>
                        <a:off x="2268364" y="1981200"/>
                        <a:ext cx="2651299" cy="16668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187279064"/>
              </p:ext>
            </p:extLst>
          </p:nvPr>
        </p:nvGraphicFramePr>
        <p:xfrm>
          <a:off x="5562599" y="1981200"/>
          <a:ext cx="2664791" cy="1447800"/>
        </p:xfrm>
        <a:graphic>
          <a:graphicData uri="http://schemas.openxmlformats.org/presentationml/2006/ole">
            <mc:AlternateContent xmlns:mc="http://schemas.openxmlformats.org/markup-compatibility/2006">
              <mc:Choice xmlns:v="urn:schemas-microsoft-com:vml" Requires="v">
                <p:oleObj spid="_x0000_s1051" name="Packager Shell Object" showAsIcon="1" r:id="rId5" imgW="806400" imgH="437400" progId="Package">
                  <p:embed/>
                </p:oleObj>
              </mc:Choice>
              <mc:Fallback>
                <p:oleObj name="Packager Shell Object" showAsIcon="1" r:id="rId5" imgW="806400" imgH="437400" progId="Package">
                  <p:embed/>
                  <p:pic>
                    <p:nvPicPr>
                      <p:cNvPr id="0" name=""/>
                      <p:cNvPicPr/>
                      <p:nvPr/>
                    </p:nvPicPr>
                    <p:blipFill>
                      <a:blip r:embed="rId6"/>
                      <a:stretch>
                        <a:fillRect/>
                      </a:stretch>
                    </p:blipFill>
                    <p:spPr>
                      <a:xfrm>
                        <a:off x="5562599" y="1981200"/>
                        <a:ext cx="2664791" cy="1447800"/>
                      </a:xfrm>
                      <a:prstGeom prst="rect">
                        <a:avLst/>
                      </a:prstGeom>
                    </p:spPr>
                  </p:pic>
                </p:oleObj>
              </mc:Fallback>
            </mc:AlternateContent>
          </a:graphicData>
        </a:graphic>
      </p:graphicFrame>
    </p:spTree>
    <p:extLst>
      <p:ext uri="{BB962C8B-B14F-4D97-AF65-F5344CB8AC3E}">
        <p14:creationId xmlns:p14="http://schemas.microsoft.com/office/powerpoint/2010/main" val="163554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 2.1.1-no-keystroke-timing</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57165569"/>
              </p:ext>
            </p:extLst>
          </p:nvPr>
        </p:nvGraphicFramePr>
        <p:xfrm>
          <a:off x="457200" y="1219200"/>
          <a:ext cx="8229600" cy="1143000"/>
        </p:xfrm>
        <a:graphic>
          <a:graphicData uri="http://schemas.openxmlformats.org/drawingml/2006/table">
            <a:tbl>
              <a:tblPr firstRow="1" firstCol="1" bandRow="1">
                <a:tableStyleId>{5C22544A-7EE6-4342-B048-85BDC9FD1C3A}</a:tableStyleId>
              </a:tblPr>
              <a:tblGrid>
                <a:gridCol w="1183197"/>
                <a:gridCol w="712558"/>
                <a:gridCol w="6333845"/>
              </a:tblGrid>
              <a:tr h="34290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800100">
                <a:tc>
                  <a:txBody>
                    <a:bodyPr/>
                    <a:lstStyle/>
                    <a:p>
                      <a:pPr marL="0" marR="0">
                        <a:lnSpc>
                          <a:spcPct val="107000"/>
                        </a:lnSpc>
                        <a:spcBef>
                          <a:spcPts val="0"/>
                        </a:spcBef>
                        <a:spcAft>
                          <a:spcPts val="0"/>
                        </a:spcAft>
                      </a:pPr>
                      <a:r>
                        <a:rPr lang="en-US" sz="1600" dirty="0">
                          <a:solidFill>
                            <a:schemeClr val="tx1"/>
                          </a:solidFill>
                          <a:effectLst/>
                        </a:rPr>
                        <a:t>2.1.1-no-keystroke-timing</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solidFill>
                            <a:schemeClr val="tx1"/>
                          </a:solidFill>
                          <a:effectLst/>
                        </a:rPr>
                        <a:t>4.B</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Individual keystrokes do not require specific timings for activation of functionality.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2438400"/>
            <a:ext cx="8305800" cy="11430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a:t>A keyboard method is provided for functionality to be activated without requiring users to perform specific timings for activation.</a:t>
            </a:r>
          </a:p>
          <a:p>
            <a:endParaRPr lang="en-US" dirty="0"/>
          </a:p>
        </p:txBody>
      </p:sp>
      <p:sp>
        <p:nvSpPr>
          <p:cNvPr id="6" name="TextBox 5"/>
          <p:cNvSpPr txBox="1"/>
          <p:nvPr/>
        </p:nvSpPr>
        <p:spPr>
          <a:xfrm>
            <a:off x="1066800" y="3657600"/>
            <a:ext cx="7116566" cy="2862322"/>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a:spcBef>
                <a:spcPts val="1200"/>
              </a:spcBef>
            </a:pPr>
            <a:r>
              <a:rPr lang="en-US" sz="2000" b="1" u="sng" dirty="0" smtClean="0"/>
              <a:t>Tips</a:t>
            </a:r>
            <a:endParaRPr lang="en-US" sz="2000" b="1" u="sng" dirty="0"/>
          </a:p>
          <a:p>
            <a:pPr marL="342900" lvl="0" indent="-342900">
              <a:buFont typeface="Arial" panose="020B0604020202020204" pitchFamily="34" charset="0"/>
              <a:buChar char="•"/>
            </a:pPr>
            <a:r>
              <a:rPr lang="en-US" sz="2000" dirty="0"/>
              <a:t>Does not prohibit use of multiple keys (such as CTRL + ALT + Delete which can be also be achieved using sticky keys)  </a:t>
            </a:r>
          </a:p>
          <a:p>
            <a:pPr marL="342900" lvl="0" indent="-342900">
              <a:buFont typeface="Arial" panose="020B0604020202020204" pitchFamily="34" charset="0"/>
              <a:buChar char="•"/>
            </a:pPr>
            <a:r>
              <a:rPr lang="en-US" sz="2000" dirty="0"/>
              <a:t>Does not allow press and hold for a period of time or multiple presses within a certain time frame</a:t>
            </a:r>
          </a:p>
          <a:p>
            <a:pPr marL="342900" lvl="0" indent="-342900">
              <a:buFont typeface="Arial" panose="020B0604020202020204" pitchFamily="34" charset="0"/>
              <a:buChar char="•"/>
            </a:pPr>
            <a:r>
              <a:rPr lang="en-US" sz="2000" dirty="0"/>
              <a:t>Not usual – timing of the keystrokes is required to activate the element, e.g. the speed at which a password keystrokes are typed is part of the password </a:t>
            </a:r>
            <a:r>
              <a:rPr lang="en-US" sz="2000" dirty="0" smtClean="0"/>
              <a:t>authentication.</a:t>
            </a:r>
          </a:p>
          <a:p>
            <a:pPr marL="342900" lvl="0" indent="-342900">
              <a:buFont typeface="Arial" panose="020B0604020202020204" pitchFamily="34" charset="0"/>
              <a:buChar char="•"/>
            </a:pPr>
            <a:r>
              <a:rPr lang="en-US" sz="2000" dirty="0" smtClean="0"/>
              <a:t>Do not include items that already failed 4.A.   </a:t>
            </a:r>
            <a:endParaRPr lang="en-US" sz="2000" dirty="0"/>
          </a:p>
        </p:txBody>
      </p:sp>
    </p:spTree>
    <p:extLst>
      <p:ext uri="{BB962C8B-B14F-4D97-AF65-F5344CB8AC3E}">
        <p14:creationId xmlns:p14="http://schemas.microsoft.com/office/powerpoint/2010/main" val="326952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 2.1.1-no-keyboard-trap</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808451330"/>
              </p:ext>
            </p:extLst>
          </p:nvPr>
        </p:nvGraphicFramePr>
        <p:xfrm>
          <a:off x="304800" y="1219201"/>
          <a:ext cx="8229600" cy="612002"/>
        </p:xfrm>
        <a:graphic>
          <a:graphicData uri="http://schemas.openxmlformats.org/drawingml/2006/table">
            <a:tbl>
              <a:tblPr firstRow="1" firstCol="1" bandRow="1">
                <a:tableStyleId>{5C22544A-7EE6-4342-B048-85BDC9FD1C3A}</a:tableStyleId>
              </a:tblPr>
              <a:tblGrid>
                <a:gridCol w="2209800"/>
                <a:gridCol w="762000"/>
                <a:gridCol w="5257800"/>
              </a:tblGrid>
              <a:tr h="182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Test Condition </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351080">
                <a:tc>
                  <a:txBody>
                    <a:bodyPr/>
                    <a:lstStyle/>
                    <a:p>
                      <a:pPr marL="0" marR="0">
                        <a:lnSpc>
                          <a:spcPct val="107000"/>
                        </a:lnSpc>
                        <a:spcBef>
                          <a:spcPts val="0"/>
                        </a:spcBef>
                        <a:spcAft>
                          <a:spcPts val="0"/>
                        </a:spcAft>
                      </a:pPr>
                      <a:r>
                        <a:rPr lang="en-US" sz="1600" dirty="0" smtClean="0">
                          <a:solidFill>
                            <a:schemeClr val="tx1"/>
                          </a:solidFill>
                          <a:effectLst/>
                        </a:rPr>
                        <a:t>2.1.1-no-keyboard-trap</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4.C</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There is no keyboard trap.</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381000" y="1905000"/>
            <a:ext cx="8153400" cy="3352800"/>
          </a:xfrm>
        </p:spPr>
        <p:txBody>
          <a:bodyPr>
            <a:normAutofit fontScale="25000" lnSpcReduction="20000"/>
          </a:bodyPr>
          <a:lstStyle/>
          <a:p>
            <a:pPr marL="0" indent="0">
              <a:buNone/>
            </a:pPr>
            <a:r>
              <a:rPr lang="en-US" sz="7200" b="1" dirty="0"/>
              <a:t>Evaluate Results: </a:t>
            </a:r>
          </a:p>
          <a:p>
            <a:pPr marL="0" indent="0">
              <a:buNone/>
            </a:pPr>
            <a:r>
              <a:rPr lang="en-US" sz="8000" dirty="0" smtClean="0"/>
              <a:t>If ALL of  </a:t>
            </a:r>
            <a:r>
              <a:rPr lang="en-US" sz="8000" dirty="0"/>
              <a:t>the following </a:t>
            </a:r>
            <a:r>
              <a:rPr lang="en-US" sz="8000" dirty="0" smtClean="0"/>
              <a:t>are </a:t>
            </a:r>
            <a:r>
              <a:rPr lang="en-US" sz="8000" b="1" dirty="0" smtClean="0"/>
              <a:t>TRUE</a:t>
            </a:r>
            <a:r>
              <a:rPr lang="en-US" sz="8000" dirty="0"/>
              <a:t>, the content </a:t>
            </a:r>
            <a:r>
              <a:rPr lang="en-US" sz="8000" b="1" dirty="0"/>
              <a:t>PASSES</a:t>
            </a:r>
            <a:r>
              <a:rPr lang="en-US" sz="8000" dirty="0"/>
              <a:t>:</a:t>
            </a:r>
          </a:p>
          <a:p>
            <a:pPr lvl="0" indent="-230188">
              <a:lnSpc>
                <a:spcPct val="107000"/>
              </a:lnSpc>
              <a:spcBef>
                <a:spcPts val="0"/>
              </a:spcBef>
              <a:buFont typeface="+mj-lt"/>
              <a:buAutoNum type="arabicPeriod"/>
            </a:pPr>
            <a:r>
              <a:rPr lang="en-US" sz="8000" dirty="0">
                <a:ea typeface="Calibri"/>
                <a:cs typeface="Calibri"/>
              </a:rPr>
              <a:t>Keyboard focus can be moved away from an </a:t>
            </a:r>
            <a:r>
              <a:rPr lang="en-US" sz="8000" dirty="0">
                <a:ea typeface="Calibri"/>
                <a:cs typeface="Times New Roman"/>
              </a:rPr>
              <a:t>element </a:t>
            </a:r>
            <a:r>
              <a:rPr lang="en-US" sz="8000" dirty="0">
                <a:ea typeface="Calibri"/>
                <a:cs typeface="Calibri"/>
              </a:rPr>
              <a:t>using either: </a:t>
            </a:r>
            <a:endParaRPr lang="en-US" sz="8000" dirty="0">
              <a:ea typeface="Calibri"/>
              <a:cs typeface="Times New Roman"/>
            </a:endParaRPr>
          </a:p>
          <a:p>
            <a:pPr lvl="1">
              <a:lnSpc>
                <a:spcPct val="107000"/>
              </a:lnSpc>
              <a:spcBef>
                <a:spcPts val="0"/>
              </a:spcBef>
              <a:buFont typeface="+mj-lt"/>
              <a:buAutoNum type="alphaLcPeriod"/>
            </a:pPr>
            <a:r>
              <a:rPr lang="en-US" sz="6400" dirty="0">
                <a:ea typeface="Calibri"/>
                <a:cs typeface="Calibri"/>
              </a:rPr>
              <a:t>Standard navigation keys </a:t>
            </a:r>
            <a:endParaRPr lang="en-US" sz="6400" dirty="0">
              <a:ea typeface="Calibri"/>
              <a:cs typeface="Times New Roman"/>
            </a:endParaRPr>
          </a:p>
          <a:p>
            <a:pPr lvl="1">
              <a:lnSpc>
                <a:spcPct val="107000"/>
              </a:lnSpc>
              <a:spcBef>
                <a:spcPts val="0"/>
              </a:spcBef>
              <a:spcAft>
                <a:spcPts val="800"/>
              </a:spcAft>
              <a:buFont typeface="+mj-lt"/>
              <a:buAutoNum type="alphaLcPeriod"/>
            </a:pPr>
            <a:r>
              <a:rPr lang="en-US" sz="6400" dirty="0">
                <a:ea typeface="Calibri"/>
                <a:cs typeface="Calibri"/>
              </a:rPr>
              <a:t>Custom keystrokes (which are documented and available to users in the application).</a:t>
            </a:r>
            <a:endParaRPr lang="en-US" sz="6400" dirty="0">
              <a:ea typeface="Calibri"/>
              <a:cs typeface="Times New Roman"/>
            </a:endParaRPr>
          </a:p>
          <a:p>
            <a:pPr marL="114300" marR="0" indent="0">
              <a:lnSpc>
                <a:spcPct val="107000"/>
              </a:lnSpc>
              <a:spcBef>
                <a:spcPts val="0"/>
              </a:spcBef>
              <a:spcAft>
                <a:spcPts val="800"/>
              </a:spcAft>
              <a:buNone/>
            </a:pPr>
            <a:r>
              <a:rPr lang="en-US" sz="7200" dirty="0">
                <a:ea typeface="Calibri"/>
                <a:cs typeface="Calibri"/>
              </a:rPr>
              <a:t>AND</a:t>
            </a:r>
            <a:endParaRPr lang="en-US" sz="7200" dirty="0">
              <a:ea typeface="Calibri"/>
              <a:cs typeface="Times New Roman"/>
            </a:endParaRPr>
          </a:p>
          <a:p>
            <a:pPr marL="339725" lvl="0" indent="-227013">
              <a:lnSpc>
                <a:spcPct val="107000"/>
              </a:lnSpc>
              <a:spcBef>
                <a:spcPts val="0"/>
              </a:spcBef>
              <a:buFont typeface="+mj-lt"/>
              <a:buAutoNum type="arabicPeriod" startAt="2"/>
            </a:pPr>
            <a:r>
              <a:rPr lang="en-US" sz="7200" dirty="0">
                <a:ea typeface="Calibri"/>
                <a:cs typeface="Calibri"/>
              </a:rPr>
              <a:t>Keyboard focus can be moved away from </a:t>
            </a:r>
            <a:r>
              <a:rPr lang="en-US" sz="7200" dirty="0">
                <a:ea typeface="Calibri"/>
                <a:cs typeface="Times New Roman"/>
              </a:rPr>
              <a:t>each section of the page containing </a:t>
            </a:r>
            <a:r>
              <a:rPr lang="en-US" sz="7200" dirty="0">
                <a:ea typeface="Calibri"/>
                <a:cs typeface="Calibri"/>
              </a:rPr>
              <a:t> elements (and are not trapped in a “loop”, preventing access to other elements on the page) by using either: </a:t>
            </a:r>
            <a:endParaRPr lang="en-US" sz="7200" dirty="0">
              <a:ea typeface="Calibri"/>
              <a:cs typeface="Times New Roman"/>
            </a:endParaRPr>
          </a:p>
          <a:p>
            <a:pPr lvl="1">
              <a:lnSpc>
                <a:spcPct val="107000"/>
              </a:lnSpc>
              <a:spcBef>
                <a:spcPts val="0"/>
              </a:spcBef>
              <a:buFont typeface="+mj-lt"/>
              <a:buAutoNum type="alphaLcPeriod"/>
            </a:pPr>
            <a:r>
              <a:rPr lang="en-US" sz="6400" dirty="0">
                <a:ea typeface="Calibri"/>
                <a:cs typeface="Calibri"/>
              </a:rPr>
              <a:t>Standard navigation keys </a:t>
            </a:r>
            <a:endParaRPr lang="en-US" sz="6400" dirty="0" smtClean="0">
              <a:ea typeface="Calibri"/>
              <a:cs typeface="Times New Roman"/>
            </a:endParaRPr>
          </a:p>
          <a:p>
            <a:pPr lvl="1">
              <a:lnSpc>
                <a:spcPct val="107000"/>
              </a:lnSpc>
              <a:spcBef>
                <a:spcPts val="0"/>
              </a:spcBef>
              <a:spcAft>
                <a:spcPts val="800"/>
              </a:spcAft>
              <a:buFont typeface="+mj-lt"/>
              <a:buAutoNum type="alphaLcPeriod"/>
            </a:pPr>
            <a:r>
              <a:rPr lang="en-US" sz="6400" dirty="0" smtClean="0">
                <a:ea typeface="Calibri"/>
                <a:cs typeface="Calibri"/>
              </a:rPr>
              <a:t>Custom </a:t>
            </a:r>
            <a:r>
              <a:rPr lang="en-US" sz="6400" dirty="0">
                <a:ea typeface="Calibri"/>
                <a:cs typeface="Calibri"/>
              </a:rPr>
              <a:t>keystrokes (which are documented and available to users in the application)</a:t>
            </a:r>
            <a:r>
              <a:rPr lang="en-US" sz="6400" dirty="0" smtClean="0"/>
              <a:t>.</a:t>
            </a:r>
            <a:endParaRPr lang="en-US" sz="6400" dirty="0"/>
          </a:p>
          <a:p>
            <a:endParaRPr lang="en-US" dirty="0"/>
          </a:p>
        </p:txBody>
      </p:sp>
      <p:sp>
        <p:nvSpPr>
          <p:cNvPr id="6" name="TextBox 5"/>
          <p:cNvSpPr txBox="1"/>
          <p:nvPr/>
        </p:nvSpPr>
        <p:spPr>
          <a:xfrm>
            <a:off x="762000" y="5486400"/>
            <a:ext cx="7192766" cy="954107"/>
          </a:xfrm>
          <a:prstGeom prst="rect">
            <a:avLst/>
          </a:prstGeom>
          <a:solidFill>
            <a:schemeClr val="accent3">
              <a:lumMod val="40000"/>
              <a:lumOff val="60000"/>
            </a:schemeClr>
          </a:solidFill>
          <a:ln w="22225">
            <a:solidFill>
              <a:schemeClr val="accent3">
                <a:lumMod val="50000"/>
              </a:schemeClr>
            </a:solidFill>
          </a:ln>
        </p:spPr>
        <p:txBody>
          <a:bodyPr wrap="square" rtlCol="0">
            <a:spAutoFit/>
          </a:bodyPr>
          <a:lstStyle/>
          <a:p>
            <a:pPr>
              <a:spcBef>
                <a:spcPts val="1200"/>
              </a:spcBef>
            </a:pPr>
            <a:r>
              <a:rPr lang="en-US" sz="2000" b="1" u="sng" dirty="0" smtClean="0"/>
              <a:t>Definition</a:t>
            </a:r>
            <a:endParaRPr lang="en-US" sz="2000" b="1" u="sng" dirty="0"/>
          </a:p>
          <a:p>
            <a:pPr lvl="0"/>
            <a:r>
              <a:rPr lang="en-US" dirty="0" smtClean="0"/>
              <a:t>A trap restricts keyboard users  </a:t>
            </a:r>
            <a:r>
              <a:rPr lang="en-US" dirty="0"/>
              <a:t>to small part of page or </a:t>
            </a:r>
            <a:r>
              <a:rPr lang="en-US" dirty="0" smtClean="0"/>
              <a:t>makes them unable </a:t>
            </a:r>
            <a:r>
              <a:rPr lang="en-US" dirty="0"/>
              <a:t>to move away from an element using the </a:t>
            </a:r>
            <a:r>
              <a:rPr lang="en-US" dirty="0" smtClean="0"/>
              <a:t>keyboard.</a:t>
            </a:r>
            <a:endParaRPr lang="en-US" dirty="0"/>
          </a:p>
        </p:txBody>
      </p:sp>
    </p:spTree>
    <p:extLst>
      <p:ext uri="{BB962C8B-B14F-4D97-AF65-F5344CB8AC3E}">
        <p14:creationId xmlns:p14="http://schemas.microsoft.com/office/powerpoint/2010/main" val="361618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Keyboard Trap Tips</a:t>
            </a:r>
            <a:endParaRPr lang="en-US" dirty="0"/>
          </a:p>
        </p:txBody>
      </p:sp>
      <p:sp>
        <p:nvSpPr>
          <p:cNvPr id="8" name="Content Placeholder 7"/>
          <p:cNvSpPr txBox="1">
            <a:spLocks noGrp="1"/>
          </p:cNvSpPr>
          <p:nvPr>
            <p:ph sz="half" idx="2"/>
          </p:nvPr>
        </p:nvSpPr>
        <p:spPr>
          <a:xfrm>
            <a:off x="990600" y="1600200"/>
            <a:ext cx="7772400" cy="2431435"/>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Tips</a:t>
            </a:r>
            <a:endParaRPr lang="en-US" sz="2000" b="1" u="sng" dirty="0"/>
          </a:p>
          <a:p>
            <a:pPr lvl="0"/>
            <a:r>
              <a:rPr lang="en-US" sz="2000" dirty="0" smtClean="0"/>
              <a:t>For a trap to exist, it must be present whether you are navigating forward (TAB) or backward (SHIFT + TAB) through the page.</a:t>
            </a:r>
          </a:p>
          <a:p>
            <a:pPr lvl="0"/>
            <a:r>
              <a:rPr lang="en-US" sz="2000" dirty="0" smtClean="0"/>
              <a:t>In </a:t>
            </a:r>
            <a:r>
              <a:rPr lang="en-US" sz="2000" dirty="0"/>
              <a:t>case of a keyboard trap, continue to test interactive elements after the trap by using the mouse to bypass the trap or refreshing the page and using the keyboard to navigate backwards through the page.</a:t>
            </a:r>
          </a:p>
          <a:p>
            <a:pPr lvl="0"/>
            <a:r>
              <a:rPr lang="en-US" sz="2000" dirty="0"/>
              <a:t>Indicate the first and last element that create the trap.</a:t>
            </a:r>
          </a:p>
        </p:txBody>
      </p:sp>
      <p:sp>
        <p:nvSpPr>
          <p:cNvPr id="3" name="TextBox 2"/>
          <p:cNvSpPr txBox="1"/>
          <p:nvPr/>
        </p:nvSpPr>
        <p:spPr>
          <a:xfrm>
            <a:off x="1143000" y="4419600"/>
            <a:ext cx="6324600" cy="646331"/>
          </a:xfrm>
          <a:prstGeom prst="rect">
            <a:avLst/>
          </a:prstGeom>
          <a:noFill/>
        </p:spPr>
        <p:txBody>
          <a:bodyPr wrap="square" rtlCol="0">
            <a:spAutoFit/>
          </a:bodyPr>
          <a:lstStyle/>
          <a:p>
            <a:r>
              <a:rPr lang="en-US" dirty="0" smtClean="0"/>
              <a:t>Demo of keyboard trap</a:t>
            </a:r>
          </a:p>
          <a:p>
            <a:r>
              <a:rPr lang="en-US" dirty="0">
                <a:hlinkClick r:id="rId3"/>
              </a:rPr>
              <a:t>https://interactiveaccessibility.com/education/training/ex7.1.html</a:t>
            </a:r>
            <a:endParaRPr lang="en-US" dirty="0"/>
          </a:p>
        </p:txBody>
      </p:sp>
    </p:spTree>
    <p:extLst>
      <p:ext uri="{BB962C8B-B14F-4D97-AF65-F5344CB8AC3E}">
        <p14:creationId xmlns:p14="http://schemas.microsoft.com/office/powerpoint/2010/main" val="141669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Course Video</a:t>
            </a:r>
            <a:endParaRPr lang="en-US" dirty="0"/>
          </a:p>
        </p:txBody>
      </p:sp>
      <p:sp>
        <p:nvSpPr>
          <p:cNvPr id="3" name="Content Placeholder 2"/>
          <p:cNvSpPr>
            <a:spLocks noGrp="1"/>
          </p:cNvSpPr>
          <p:nvPr>
            <p:ph sz="half" idx="1"/>
          </p:nvPr>
        </p:nvSpPr>
        <p:spPr>
          <a:xfrm>
            <a:off x="184826" y="860900"/>
            <a:ext cx="2634574" cy="5463700"/>
          </a:xfrm>
        </p:spPr>
        <p:txBody>
          <a:bodyPr>
            <a:normAutofit fontScale="85000" lnSpcReduction="10000"/>
          </a:bodyPr>
          <a:lstStyle/>
          <a:p>
            <a:r>
              <a:rPr lang="en-US" dirty="0" smtClean="0"/>
              <a:t>Keyboard traps and other keyboard issues are difficult concepts for many students.</a:t>
            </a:r>
          </a:p>
          <a:p>
            <a:r>
              <a:rPr lang="en-US" dirty="0" smtClean="0"/>
              <a:t>The course provides a video demonstrating the testing of the incremental exam page which can be found in the course resources page</a:t>
            </a:r>
            <a:endParaRPr lang="en-US" dirty="0"/>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2" t="11399" r="36603" b="44157"/>
          <a:stretch/>
        </p:blipFill>
        <p:spPr>
          <a:xfrm>
            <a:off x="3657600" y="685800"/>
            <a:ext cx="4089400" cy="1752600"/>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064" t="13310" r="9149" b="13310"/>
          <a:stretch/>
        </p:blipFill>
        <p:spPr>
          <a:xfrm>
            <a:off x="3109608" y="2743200"/>
            <a:ext cx="5924145" cy="3774331"/>
          </a:xfrm>
          <a:prstGeom prst="rect">
            <a:avLst/>
          </a:prstGeom>
          <a:ln>
            <a:solidFill>
              <a:schemeClr val="tx2">
                <a:lumMod val="50000"/>
              </a:schemeClr>
            </a:solidFill>
          </a:ln>
        </p:spPr>
      </p:pic>
      <p:cxnSp>
        <p:nvCxnSpPr>
          <p:cNvPr id="10" name="Straight Arrow Connector 9"/>
          <p:cNvCxnSpPr/>
          <p:nvPr/>
        </p:nvCxnSpPr>
        <p:spPr>
          <a:xfrm flipH="1" flipV="1">
            <a:off x="4267200" y="2190750"/>
            <a:ext cx="457200" cy="9525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0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a:t>
            </a:r>
            <a:r>
              <a:rPr lang="en-US" dirty="0"/>
              <a:t>2.4.7-focus-visible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806896242"/>
              </p:ext>
            </p:extLst>
          </p:nvPr>
        </p:nvGraphicFramePr>
        <p:xfrm>
          <a:off x="457200" y="1219200"/>
          <a:ext cx="8229600" cy="847662"/>
        </p:xfrm>
        <a:graphic>
          <a:graphicData uri="http://schemas.openxmlformats.org/drawingml/2006/table">
            <a:tbl>
              <a:tblPr firstRow="1" firstCol="1" bandRow="1">
                <a:tableStyleId>{5C22544A-7EE6-4342-B048-85BDC9FD1C3A}</a:tableStyleId>
              </a:tblPr>
              <a:tblGrid>
                <a:gridCol w="1183197"/>
                <a:gridCol w="712558"/>
                <a:gridCol w="6333845"/>
              </a:tblGrid>
              <a:tr h="25146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586740">
                <a:tc>
                  <a:txBody>
                    <a:bodyPr/>
                    <a:lstStyle/>
                    <a:p>
                      <a:pPr marL="0" marR="0">
                        <a:lnSpc>
                          <a:spcPct val="107000"/>
                        </a:lnSpc>
                        <a:spcBef>
                          <a:spcPts val="0"/>
                        </a:spcBef>
                        <a:spcAft>
                          <a:spcPts val="0"/>
                        </a:spcAft>
                      </a:pPr>
                      <a:r>
                        <a:rPr lang="en-US" sz="1600" dirty="0" smtClean="0">
                          <a:solidFill>
                            <a:schemeClr val="tx1"/>
                          </a:solidFill>
                          <a:effectLst/>
                        </a:rPr>
                        <a:t>2.4.7-focus-visible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4.D</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smtClean="0">
                          <a:solidFill>
                            <a:schemeClr val="tx1"/>
                          </a:solidFill>
                          <a:effectLst/>
                        </a:rPr>
                        <a:t>A visible indication of focus is provided when focus is on the interface component.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2133600"/>
            <a:ext cx="8305800" cy="9144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smtClean="0"/>
              <a:t>When </a:t>
            </a:r>
            <a:r>
              <a:rPr lang="en-US" dirty="0"/>
              <a:t>each interface element receives focus, there is a visible indication of focus</a:t>
            </a:r>
            <a:r>
              <a:rPr lang="en-US" dirty="0" smtClean="0"/>
              <a:t>.</a:t>
            </a:r>
          </a:p>
          <a:p>
            <a:endParaRPr lang="en-US" dirty="0"/>
          </a:p>
        </p:txBody>
      </p:sp>
      <p:sp>
        <p:nvSpPr>
          <p:cNvPr id="6" name="TextBox 5"/>
          <p:cNvSpPr txBox="1"/>
          <p:nvPr/>
        </p:nvSpPr>
        <p:spPr>
          <a:xfrm>
            <a:off x="591620" y="3200400"/>
            <a:ext cx="7116566" cy="3170099"/>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a:spcBef>
                <a:spcPts val="1200"/>
              </a:spcBef>
            </a:pPr>
            <a:r>
              <a:rPr lang="en-US" sz="2000" b="1" u="sng" dirty="0" smtClean="0">
                <a:solidFill>
                  <a:prstClr val="black"/>
                </a:solidFill>
              </a:rPr>
              <a:t>Tips</a:t>
            </a:r>
            <a:endParaRPr lang="en-US" sz="2000" b="1" u="sng" dirty="0">
              <a:solidFill>
                <a:prstClr val="black"/>
              </a:solidFill>
            </a:endParaRPr>
          </a:p>
          <a:p>
            <a:pPr marL="342900" lvl="0" indent="-342900">
              <a:buFont typeface="Arial" panose="020B0604020202020204" pitchFamily="34" charset="0"/>
              <a:buChar char="•"/>
            </a:pPr>
            <a:r>
              <a:rPr lang="en-US" sz="2000" dirty="0"/>
              <a:t>Look carefully as there is not a contrast requirement for focus in AA standard – that is AAA.</a:t>
            </a:r>
          </a:p>
          <a:p>
            <a:pPr marL="342900" indent="-342900">
              <a:buFont typeface="Arial" panose="020B0604020202020204" pitchFamily="34" charset="0"/>
              <a:buChar char="•"/>
            </a:pPr>
            <a:r>
              <a:rPr lang="en-US" sz="2000" dirty="0" smtClean="0">
                <a:solidFill>
                  <a:prstClr val="black"/>
                </a:solidFill>
              </a:rPr>
              <a:t>DO NOT use ANDI for this test since it can add markup that will skew your test results.</a:t>
            </a:r>
          </a:p>
          <a:p>
            <a:pPr marL="342900" indent="-342900">
              <a:buFont typeface="Arial" panose="020B0604020202020204" pitchFamily="34" charset="0"/>
              <a:buChar char="•"/>
            </a:pPr>
            <a:r>
              <a:rPr lang="en-US" sz="2000" dirty="0" smtClean="0">
                <a:solidFill>
                  <a:prstClr val="black"/>
                </a:solidFill>
              </a:rPr>
              <a:t>Emphasis is on the interactive element.</a:t>
            </a:r>
          </a:p>
          <a:p>
            <a:pPr marL="342900" indent="-342900">
              <a:buFont typeface="Arial" panose="020B0604020202020204" pitchFamily="34" charset="0"/>
              <a:buChar char="•"/>
            </a:pPr>
            <a:r>
              <a:rPr lang="en-US" sz="2000" dirty="0" smtClean="0">
                <a:solidFill>
                  <a:prstClr val="black"/>
                </a:solidFill>
              </a:rPr>
              <a:t>Does not apply to elements that do not receive keyboard focus. (Those elements are not failed for both 4.A and 4.D.)</a:t>
            </a:r>
            <a:endParaRPr lang="en-US" sz="2000" dirty="0">
              <a:solidFill>
                <a:prstClr val="black"/>
              </a:solidFill>
            </a:endParaRPr>
          </a:p>
          <a:p>
            <a:pPr marL="342900" lvl="0" indent="-342900">
              <a:buFont typeface="Arial" panose="020B0604020202020204" pitchFamily="34" charset="0"/>
              <a:buChar char="•"/>
            </a:pPr>
            <a:r>
              <a:rPr lang="en-US" sz="2000" dirty="0"/>
              <a:t>Focus indicator is not required to be the same – can be outline, change in hue (though not use of color), making font </a:t>
            </a:r>
            <a:r>
              <a:rPr lang="en-US" sz="2000" dirty="0" smtClean="0"/>
              <a:t>bold. </a:t>
            </a:r>
          </a:p>
        </p:txBody>
      </p:sp>
    </p:spTree>
    <p:extLst>
      <p:ext uri="{BB962C8B-B14F-4D97-AF65-F5344CB8AC3E}">
        <p14:creationId xmlns:p14="http://schemas.microsoft.com/office/powerpoint/2010/main" val="323868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Presenters</a:t>
            </a:r>
            <a:endParaRPr lang="en-US" dirty="0"/>
          </a:p>
        </p:txBody>
      </p:sp>
      <p:sp>
        <p:nvSpPr>
          <p:cNvPr id="3" name="Text Placeholder 2"/>
          <p:cNvSpPr>
            <a:spLocks noGrp="1"/>
          </p:cNvSpPr>
          <p:nvPr>
            <p:ph type="body" idx="1"/>
          </p:nvPr>
        </p:nvSpPr>
        <p:spPr/>
        <p:txBody>
          <a:bodyPr/>
          <a:lstStyle/>
          <a:p>
            <a:r>
              <a:rPr lang="en-US" dirty="0" smtClean="0"/>
              <a:t>Andrew Nielson</a:t>
            </a:r>
            <a:endParaRPr lang="en-US" dirty="0"/>
          </a:p>
        </p:txBody>
      </p:sp>
      <p:sp>
        <p:nvSpPr>
          <p:cNvPr id="5" name="Text Placeholder 4"/>
          <p:cNvSpPr>
            <a:spLocks noGrp="1"/>
          </p:cNvSpPr>
          <p:nvPr>
            <p:ph type="body" sz="quarter" idx="3"/>
          </p:nvPr>
        </p:nvSpPr>
        <p:spPr>
          <a:xfrm>
            <a:off x="3886200" y="1535113"/>
            <a:ext cx="4041775" cy="639762"/>
          </a:xfrm>
        </p:spPr>
        <p:txBody>
          <a:bodyPr/>
          <a:lstStyle/>
          <a:p>
            <a:r>
              <a:rPr lang="en-US" u="sng" dirty="0">
                <a:hlinkClick r:id="rId2"/>
              </a:rPr>
              <a:t>anielson@neweditions.net</a:t>
            </a:r>
            <a:endParaRPr lang="en-US" dirty="0"/>
          </a:p>
        </p:txBody>
      </p:sp>
      <p:sp>
        <p:nvSpPr>
          <p:cNvPr id="7" name="Text Placeholder 2"/>
          <p:cNvSpPr txBox="1">
            <a:spLocks/>
          </p:cNvSpPr>
          <p:nvPr/>
        </p:nvSpPr>
        <p:spPr>
          <a:xfrm>
            <a:off x="457200" y="2619375"/>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smtClean="0"/>
              <a:t>Kristen Smith</a:t>
            </a:r>
            <a:endParaRPr lang="en-US" dirty="0"/>
          </a:p>
        </p:txBody>
      </p:sp>
      <p:sp>
        <p:nvSpPr>
          <p:cNvPr id="8" name="Text Placeholder 2"/>
          <p:cNvSpPr txBox="1">
            <a:spLocks/>
          </p:cNvSpPr>
          <p:nvPr/>
        </p:nvSpPr>
        <p:spPr>
          <a:xfrm>
            <a:off x="457200" y="3703638"/>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smtClean="0"/>
              <a:t>Ann Marie Davis</a:t>
            </a:r>
            <a:endParaRPr lang="en-US" dirty="0"/>
          </a:p>
        </p:txBody>
      </p:sp>
      <p:sp>
        <p:nvSpPr>
          <p:cNvPr id="9" name="Text Placeholder 4"/>
          <p:cNvSpPr txBox="1">
            <a:spLocks/>
          </p:cNvSpPr>
          <p:nvPr/>
        </p:nvSpPr>
        <p:spPr>
          <a:xfrm>
            <a:off x="3886200" y="2581275"/>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u="sng" dirty="0" smtClean="0">
                <a:hlinkClick r:id="rId3"/>
              </a:rPr>
              <a:t>ksmith@neweditions.net</a:t>
            </a:r>
            <a:endParaRPr lang="en-US" dirty="0"/>
          </a:p>
        </p:txBody>
      </p:sp>
      <p:sp>
        <p:nvSpPr>
          <p:cNvPr id="10" name="Text Placeholder 4"/>
          <p:cNvSpPr txBox="1">
            <a:spLocks/>
          </p:cNvSpPr>
          <p:nvPr/>
        </p:nvSpPr>
        <p:spPr>
          <a:xfrm>
            <a:off x="3886200" y="3627438"/>
            <a:ext cx="4800600" cy="639762"/>
          </a:xfrm>
          <a:prstGeom prst="rect">
            <a:avLst/>
          </a:prstGeom>
        </p:spPr>
        <p:txBody>
          <a:bodyPr vert="horz" lIns="91440" tIns="45720" rIns="91440" bIns="45720" rtlCol="0" anchor="b">
            <a:normAutofit fontScale="92500"/>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u="sng" dirty="0">
                <a:hlinkClick r:id="rId4"/>
              </a:rPr>
              <a:t>annmarie.davis@associates.hq.dhs.gov</a:t>
            </a:r>
            <a:endParaRPr lang="en-US" dirty="0"/>
          </a:p>
        </p:txBody>
      </p:sp>
    </p:spTree>
    <p:extLst>
      <p:ext uri="{BB962C8B-B14F-4D97-AF65-F5344CB8AC3E}">
        <p14:creationId xmlns:p14="http://schemas.microsoft.com/office/powerpoint/2010/main" val="378026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Notes for Focus with Frames</a:t>
            </a:r>
            <a:endParaRPr lang="en-US" dirty="0"/>
          </a:p>
        </p:txBody>
      </p:sp>
      <p:sp>
        <p:nvSpPr>
          <p:cNvPr id="8" name="Content Placeholder 7"/>
          <p:cNvSpPr txBox="1">
            <a:spLocks noGrp="1"/>
          </p:cNvSpPr>
          <p:nvPr>
            <p:ph sz="half" idx="2"/>
          </p:nvPr>
        </p:nvSpPr>
        <p:spPr>
          <a:xfrm>
            <a:off x="990600" y="1600200"/>
            <a:ext cx="7772400" cy="3551742"/>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Note</a:t>
            </a:r>
            <a:endParaRPr lang="en-US" sz="2000" b="1" u="sng" dirty="0"/>
          </a:p>
          <a:p>
            <a:pPr marL="0" lvl="0" indent="0">
              <a:buNone/>
            </a:pPr>
            <a:r>
              <a:rPr lang="en-US" sz="2000" dirty="0" smtClean="0"/>
              <a:t>To </a:t>
            </a:r>
            <a:r>
              <a:rPr lang="en-US" sz="2000" dirty="0"/>
              <a:t>confirm keyboard focus is on a frame when there is not visible focus: </a:t>
            </a:r>
            <a:endParaRPr lang="en-US" sz="2000" dirty="0" smtClean="0"/>
          </a:p>
          <a:p>
            <a:pPr marL="457200" lvl="0" indent="-457200">
              <a:buFont typeface="+mj-lt"/>
              <a:buAutoNum type="arabicPeriod"/>
            </a:pPr>
            <a:r>
              <a:rPr lang="en-US" sz="1800" dirty="0" smtClean="0"/>
              <a:t>Use the TAB and SHIFT + TAB combination </a:t>
            </a:r>
            <a:r>
              <a:rPr lang="en-US" sz="1800" dirty="0"/>
              <a:t>to deduce that the keyboard focus is on the frame. </a:t>
            </a:r>
            <a:endParaRPr lang="en-US" sz="1800" dirty="0" smtClean="0"/>
          </a:p>
          <a:p>
            <a:pPr marL="457200" lvl="0" indent="-457200">
              <a:buFont typeface="+mj-lt"/>
              <a:buAutoNum type="arabicPeriod"/>
            </a:pPr>
            <a:r>
              <a:rPr lang="en-US" sz="1800" dirty="0" smtClean="0"/>
              <a:t>When </a:t>
            </a:r>
            <a:r>
              <a:rPr lang="en-US" sz="1800" dirty="0"/>
              <a:t>on the frame, a tab forward should move focus to the first keyboard focusable element within the frame. </a:t>
            </a:r>
            <a:endParaRPr lang="en-US" sz="1800" dirty="0" smtClean="0"/>
          </a:p>
          <a:p>
            <a:pPr marL="457200" lvl="0" indent="-457200">
              <a:buFont typeface="+mj-lt"/>
              <a:buAutoNum type="arabicPeriod"/>
            </a:pPr>
            <a:r>
              <a:rPr lang="en-US" sz="1800" dirty="0" smtClean="0"/>
              <a:t>From </a:t>
            </a:r>
            <a:r>
              <a:rPr lang="en-US" sz="1800" dirty="0"/>
              <a:t>there, SHIFT + TAB </a:t>
            </a:r>
            <a:r>
              <a:rPr lang="en-US" sz="1800" dirty="0" smtClean="0"/>
              <a:t>once </a:t>
            </a:r>
            <a:r>
              <a:rPr lang="en-US" sz="1800" dirty="0"/>
              <a:t>to move back to the frame and another SHIFT + TAB </a:t>
            </a:r>
            <a:r>
              <a:rPr lang="en-US" sz="1800" dirty="0" smtClean="0"/>
              <a:t> should </a:t>
            </a:r>
            <a:r>
              <a:rPr lang="en-US" sz="1800" dirty="0"/>
              <a:t>move focus to a keyboard focusable element before the frame. </a:t>
            </a:r>
            <a:endParaRPr lang="en-US" sz="1800" dirty="0" smtClean="0"/>
          </a:p>
          <a:p>
            <a:pPr marL="0" lvl="0" indent="0">
              <a:buNone/>
            </a:pPr>
            <a:r>
              <a:rPr lang="en-US" sz="2000" dirty="0" smtClean="0"/>
              <a:t>Only </a:t>
            </a:r>
            <a:r>
              <a:rPr lang="en-US" sz="2000" dirty="0"/>
              <a:t>the frame is permitted to not have a visible focus. Be certain it is the frame that does not have a visible focus and not another </a:t>
            </a:r>
            <a:r>
              <a:rPr lang="en-US" sz="2000" dirty="0" smtClean="0"/>
              <a:t>element.</a:t>
            </a:r>
            <a:endParaRPr lang="en-US" sz="2000" dirty="0"/>
          </a:p>
        </p:txBody>
      </p:sp>
    </p:spTree>
    <p:extLst>
      <p:ext uri="{BB962C8B-B14F-4D97-AF65-F5344CB8AC3E}">
        <p14:creationId xmlns:p14="http://schemas.microsoft.com/office/powerpoint/2010/main" val="244241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4.E 3.2.1-on-focus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532220904"/>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183197"/>
                <a:gridCol w="712558"/>
                <a:gridCol w="6333845"/>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3.2.1-on-focus</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4.E</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When an interface component receives focus, it does not initiate an unexpected change of context.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35162"/>
            <a:ext cx="8305800" cy="11430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smtClean="0"/>
              <a:t>An </a:t>
            </a:r>
            <a:r>
              <a:rPr lang="en-US" dirty="0"/>
              <a:t>unexpected change of context is not initiated when an interface component receives focus</a:t>
            </a:r>
            <a:r>
              <a:rPr lang="en-US" dirty="0" smtClean="0"/>
              <a:t>.</a:t>
            </a:r>
            <a:endParaRPr lang="en-US" dirty="0"/>
          </a:p>
          <a:p>
            <a:endParaRPr lang="en-US" dirty="0"/>
          </a:p>
        </p:txBody>
      </p:sp>
      <p:sp>
        <p:nvSpPr>
          <p:cNvPr id="7" name="TextBox 6"/>
          <p:cNvSpPr txBox="1"/>
          <p:nvPr/>
        </p:nvSpPr>
        <p:spPr>
          <a:xfrm>
            <a:off x="456344" y="3105560"/>
            <a:ext cx="8382856" cy="3447098"/>
          </a:xfrm>
          <a:prstGeom prst="rect">
            <a:avLst/>
          </a:prstGeom>
          <a:solidFill>
            <a:schemeClr val="accent3">
              <a:lumMod val="40000"/>
              <a:lumOff val="60000"/>
            </a:schemeClr>
          </a:solidFill>
          <a:ln w="22225">
            <a:solidFill>
              <a:schemeClr val="accent3">
                <a:lumMod val="50000"/>
              </a:schemeClr>
            </a:solidFill>
          </a:ln>
        </p:spPr>
        <p:txBody>
          <a:bodyPr wrap="square" rtlCol="0">
            <a:spAutoFit/>
          </a:bodyPr>
          <a:lstStyle/>
          <a:p>
            <a:pPr>
              <a:spcBef>
                <a:spcPts val="1200"/>
              </a:spcBef>
            </a:pPr>
            <a:r>
              <a:rPr lang="en-US" sz="2000" b="1" u="sng" dirty="0" smtClean="0"/>
              <a:t>Definitions</a:t>
            </a:r>
            <a:endParaRPr lang="en-US" sz="2000" b="1" u="sng" dirty="0"/>
          </a:p>
          <a:p>
            <a:pPr lvl="0"/>
            <a:r>
              <a:rPr lang="en-US" b="1" dirty="0" smtClean="0"/>
              <a:t>Change of Content</a:t>
            </a:r>
            <a:r>
              <a:rPr lang="en-US" dirty="0" smtClean="0"/>
              <a:t>: The page content changes in a way that is expected related to  expanding </a:t>
            </a:r>
            <a:r>
              <a:rPr lang="en-US" dirty="0"/>
              <a:t>an outline, revealing/hiding content, or accessing a dynamic menu. </a:t>
            </a:r>
            <a:endParaRPr lang="en-US" dirty="0" smtClean="0"/>
          </a:p>
          <a:p>
            <a:pPr lvl="0"/>
            <a:endParaRPr lang="en-US" dirty="0"/>
          </a:p>
          <a:p>
            <a:r>
              <a:rPr lang="en-US" b="1" dirty="0" smtClean="0"/>
              <a:t>Change of Context</a:t>
            </a:r>
            <a:r>
              <a:rPr lang="en-US" dirty="0" smtClean="0"/>
              <a:t>: There is </a:t>
            </a:r>
            <a:r>
              <a:rPr lang="en-US" dirty="0"/>
              <a:t>a major change in content that, if made without user awareness, can disorient users who are not able to view the entire page simultaneously. Examples of a change in context include:</a:t>
            </a:r>
          </a:p>
          <a:p>
            <a:pPr marL="742950" lvl="1" indent="-285750">
              <a:buFont typeface="Arial" panose="020B0604020202020204" pitchFamily="34" charset="0"/>
              <a:buChar char="•"/>
            </a:pPr>
            <a:r>
              <a:rPr lang="en-US" dirty="0"/>
              <a:t>Opening a new browser window.</a:t>
            </a:r>
          </a:p>
          <a:p>
            <a:pPr marL="742950" lvl="1" indent="-285750">
              <a:buFont typeface="Arial" panose="020B0604020202020204" pitchFamily="34" charset="0"/>
              <a:buChar char="•"/>
            </a:pPr>
            <a:r>
              <a:rPr lang="en-US" dirty="0"/>
              <a:t>Moving focus to a different component.</a:t>
            </a:r>
          </a:p>
          <a:p>
            <a:pPr marL="742950" lvl="1" indent="-285750">
              <a:buFont typeface="Arial" panose="020B0604020202020204" pitchFamily="34" charset="0"/>
              <a:buChar char="•"/>
            </a:pPr>
            <a:r>
              <a:rPr lang="en-US" dirty="0"/>
              <a:t>Submitting a form automatically when a component receives focus.</a:t>
            </a:r>
          </a:p>
          <a:p>
            <a:pPr marL="742950" lvl="1" indent="-285750">
              <a:buFont typeface="Arial" panose="020B0604020202020204" pitchFamily="34" charset="0"/>
              <a:buChar char="•"/>
            </a:pPr>
            <a:r>
              <a:rPr lang="en-US" dirty="0"/>
              <a:t>Going to a new web page or window, or appearing to do so.</a:t>
            </a:r>
          </a:p>
          <a:p>
            <a:pPr marL="742950" lvl="1" indent="-285750">
              <a:buFont typeface="Arial" panose="020B0604020202020204" pitchFamily="34" charset="0"/>
              <a:buChar char="•"/>
            </a:pPr>
            <a:r>
              <a:rPr lang="en-US" dirty="0"/>
              <a:t>Significantly rearranging the content of the page</a:t>
            </a:r>
            <a:r>
              <a:rPr lang="en-US" dirty="0" smtClean="0"/>
              <a:t>.</a:t>
            </a:r>
            <a:endParaRPr lang="en-US" dirty="0"/>
          </a:p>
        </p:txBody>
      </p:sp>
    </p:spTree>
    <p:extLst>
      <p:ext uri="{BB962C8B-B14F-4D97-AF65-F5344CB8AC3E}">
        <p14:creationId xmlns:p14="http://schemas.microsoft.com/office/powerpoint/2010/main" val="1448557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Tips for Focus Order</a:t>
            </a:r>
            <a:endParaRPr lang="en-US" dirty="0"/>
          </a:p>
        </p:txBody>
      </p:sp>
      <p:sp>
        <p:nvSpPr>
          <p:cNvPr id="8" name="Content Placeholder 7"/>
          <p:cNvSpPr txBox="1">
            <a:spLocks noGrp="1"/>
          </p:cNvSpPr>
          <p:nvPr>
            <p:ph sz="half" idx="2"/>
          </p:nvPr>
        </p:nvSpPr>
        <p:spPr>
          <a:xfrm>
            <a:off x="990600" y="1600200"/>
            <a:ext cx="7772400" cy="2677656"/>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Tips</a:t>
            </a:r>
            <a:endParaRPr lang="en-US" sz="2000" b="1" u="sng" dirty="0"/>
          </a:p>
          <a:p>
            <a:pPr marL="457200" lvl="0" indent="-457200">
              <a:buFont typeface="+mj-lt"/>
              <a:buAutoNum type="arabicPeriod"/>
            </a:pPr>
            <a:r>
              <a:rPr lang="en-US" sz="2000" dirty="0" smtClean="0"/>
              <a:t>Focus </a:t>
            </a:r>
            <a:r>
              <a:rPr lang="en-US" sz="2000" dirty="0"/>
              <a:t>on an element should not bring an unexpected change – user needs to select the interface component to initiate the change = a new window is launched, or focus is moved to another interface component. </a:t>
            </a:r>
            <a:endParaRPr lang="en-US" sz="2000" dirty="0" smtClean="0"/>
          </a:p>
          <a:p>
            <a:pPr marL="457200" lvl="0" indent="-457200">
              <a:buFont typeface="+mj-lt"/>
              <a:buAutoNum type="arabicPeriod"/>
            </a:pPr>
            <a:r>
              <a:rPr lang="en-US" sz="2000" dirty="0" smtClean="0"/>
              <a:t>It is key to understand the difference between a change of content and a change in context.  Applying this concept also impacts testing for forms in Topic 5 of the test process. </a:t>
            </a:r>
          </a:p>
        </p:txBody>
      </p:sp>
    </p:spTree>
    <p:extLst>
      <p:ext uri="{BB962C8B-B14F-4D97-AF65-F5344CB8AC3E}">
        <p14:creationId xmlns:p14="http://schemas.microsoft.com/office/powerpoint/2010/main" val="3986731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4.F 2.4.3-focus-order-meaning</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65428286"/>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838200"/>
                <a:gridCol w="57912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2.4.3-focus-order-meaning</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4.F</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The focus order preserves the meaning and operability of the web page.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1430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a:t>The focus order preserves the meaning of the page, AND</a:t>
            </a:r>
          </a:p>
          <a:p>
            <a:pPr marL="514350" lvl="0" indent="-514350">
              <a:buFont typeface="+mj-lt"/>
              <a:buAutoNum type="arabicPeriod"/>
            </a:pPr>
            <a:r>
              <a:rPr lang="en-US" dirty="0"/>
              <a:t>The focus order preserves the operability of the page</a:t>
            </a:r>
            <a:r>
              <a:rPr lang="en-US" dirty="0" smtClean="0"/>
              <a:t>.</a:t>
            </a:r>
            <a:endParaRPr lang="en-US" dirty="0"/>
          </a:p>
          <a:p>
            <a:endParaRPr lang="en-US" dirty="0"/>
          </a:p>
        </p:txBody>
      </p:sp>
      <p:sp>
        <p:nvSpPr>
          <p:cNvPr id="6" name="Content Placeholder 7"/>
          <p:cNvSpPr txBox="1">
            <a:spLocks/>
          </p:cNvSpPr>
          <p:nvPr/>
        </p:nvSpPr>
        <p:spPr>
          <a:xfrm>
            <a:off x="445213" y="4561582"/>
            <a:ext cx="8241587" cy="1077218"/>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t>Notes:</a:t>
            </a:r>
          </a:p>
          <a:p>
            <a:pPr lvl="0"/>
            <a:r>
              <a:rPr lang="en-US" sz="2000" dirty="0"/>
              <a:t>ANDI tab order markup may be slightly different in certain browsers </a:t>
            </a:r>
            <a:r>
              <a:rPr lang="en-US" sz="2000" dirty="0" smtClean="0"/>
              <a:t>than a keyboard user’s experience. </a:t>
            </a:r>
            <a:r>
              <a:rPr lang="en-US" sz="2000" dirty="0"/>
              <a:t>Always use </a:t>
            </a:r>
            <a:r>
              <a:rPr lang="en-US" sz="2000" dirty="0" smtClean="0"/>
              <a:t>results </a:t>
            </a:r>
            <a:r>
              <a:rPr lang="en-US" sz="2000" dirty="0"/>
              <a:t>from keyboard </a:t>
            </a:r>
            <a:r>
              <a:rPr lang="en-US" sz="2000" dirty="0" smtClean="0"/>
              <a:t>navigation.</a:t>
            </a:r>
          </a:p>
        </p:txBody>
      </p:sp>
      <p:sp>
        <p:nvSpPr>
          <p:cNvPr id="8" name="TextBox 7"/>
          <p:cNvSpPr txBox="1"/>
          <p:nvPr/>
        </p:nvSpPr>
        <p:spPr>
          <a:xfrm>
            <a:off x="457200" y="3113782"/>
            <a:ext cx="8229600" cy="1231106"/>
          </a:xfrm>
          <a:prstGeom prst="rect">
            <a:avLst/>
          </a:prstGeom>
          <a:solidFill>
            <a:schemeClr val="accent3">
              <a:lumMod val="40000"/>
              <a:lumOff val="60000"/>
            </a:schemeClr>
          </a:solidFill>
          <a:ln w="22225">
            <a:solidFill>
              <a:schemeClr val="accent3">
                <a:lumMod val="50000"/>
              </a:schemeClr>
            </a:solidFill>
          </a:ln>
        </p:spPr>
        <p:txBody>
          <a:bodyPr wrap="square" rtlCol="0">
            <a:spAutoFit/>
          </a:bodyPr>
          <a:lstStyle/>
          <a:p>
            <a:pPr>
              <a:spcBef>
                <a:spcPts val="1200"/>
              </a:spcBef>
            </a:pPr>
            <a:r>
              <a:rPr lang="en-US" sz="2000" b="1" u="sng" dirty="0" smtClean="0"/>
              <a:t>Definition</a:t>
            </a:r>
            <a:endParaRPr lang="en-US" sz="2000" b="1" u="sng" dirty="0"/>
          </a:p>
          <a:p>
            <a:pPr lvl="0"/>
            <a:r>
              <a:rPr lang="en-US" dirty="0" smtClean="0"/>
              <a:t>A modal dialog box (such as a Save As dialog box) requires a user </a:t>
            </a:r>
            <a:r>
              <a:rPr lang="en-US" dirty="0"/>
              <a:t>to </a:t>
            </a:r>
            <a:r>
              <a:rPr lang="en-US" dirty="0" smtClean="0"/>
              <a:t>interact </a:t>
            </a:r>
            <a:r>
              <a:rPr lang="en-US" dirty="0"/>
              <a:t>with it before they can go back </a:t>
            </a:r>
            <a:r>
              <a:rPr lang="en-US" dirty="0" smtClean="0"/>
              <a:t>to the main page. Visual </a:t>
            </a:r>
            <a:r>
              <a:rPr lang="en-US" dirty="0"/>
              <a:t>focus is expected to remain within </a:t>
            </a:r>
            <a:r>
              <a:rPr lang="en-US" dirty="0" smtClean="0"/>
              <a:t>a modal </a:t>
            </a:r>
            <a:r>
              <a:rPr lang="en-US" dirty="0"/>
              <a:t>dialog box until it is closed</a:t>
            </a:r>
            <a:r>
              <a:rPr lang="en-US" dirty="0" smtClean="0"/>
              <a:t>.</a:t>
            </a:r>
            <a:endParaRPr lang="en-US" dirty="0"/>
          </a:p>
        </p:txBody>
      </p:sp>
    </p:spTree>
    <p:extLst>
      <p:ext uri="{BB962C8B-B14F-4D97-AF65-F5344CB8AC3E}">
        <p14:creationId xmlns:p14="http://schemas.microsoft.com/office/powerpoint/2010/main" val="137516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Tips on for Focus with Frames</a:t>
            </a:r>
            <a:endParaRPr lang="en-US" dirty="0"/>
          </a:p>
        </p:txBody>
      </p:sp>
      <p:sp>
        <p:nvSpPr>
          <p:cNvPr id="8" name="Content Placeholder 7"/>
          <p:cNvSpPr txBox="1">
            <a:spLocks noGrp="1"/>
          </p:cNvSpPr>
          <p:nvPr>
            <p:ph sz="half" idx="2"/>
          </p:nvPr>
        </p:nvSpPr>
        <p:spPr>
          <a:xfrm>
            <a:off x="990600" y="1600200"/>
            <a:ext cx="7772400" cy="1815882"/>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Tips</a:t>
            </a:r>
            <a:endParaRPr lang="en-US" sz="2000" b="1" u="sng" dirty="0"/>
          </a:p>
          <a:p>
            <a:pPr marL="457200" lvl="0" indent="-457200">
              <a:buFont typeface="+mj-lt"/>
              <a:buAutoNum type="arabicPeriod"/>
            </a:pPr>
            <a:r>
              <a:rPr lang="en-US" sz="2000" dirty="0"/>
              <a:t>Failures are most noticeable when focus order does not follow the logical order of operation (normally top to bottom, left to right</a:t>
            </a:r>
            <a:r>
              <a:rPr lang="en-US" sz="2000" dirty="0" smtClean="0"/>
              <a:t>).</a:t>
            </a:r>
            <a:endParaRPr lang="en-US" sz="2000" dirty="0"/>
          </a:p>
          <a:p>
            <a:pPr marL="457200" lvl="0" indent="-457200">
              <a:buFont typeface="+mj-lt"/>
              <a:buAutoNum type="arabicPeriod"/>
            </a:pPr>
            <a:r>
              <a:rPr lang="en-US" sz="2000" dirty="0"/>
              <a:t>The Focus order </a:t>
            </a:r>
            <a:r>
              <a:rPr lang="en-US" sz="2000" i="1" dirty="0"/>
              <a:t>can be different </a:t>
            </a:r>
            <a:r>
              <a:rPr lang="en-US" sz="2000" dirty="0"/>
              <a:t>if the specific order does not matter </a:t>
            </a:r>
          </a:p>
          <a:p>
            <a:pPr marL="457200" lvl="0" indent="-457200">
              <a:buFont typeface="+mj-lt"/>
              <a:buAutoNum type="arabicPeriod"/>
            </a:pPr>
            <a:endParaRPr lang="en-US" sz="2000" dirty="0" smtClean="0"/>
          </a:p>
        </p:txBody>
      </p:sp>
      <p:pic>
        <p:nvPicPr>
          <p:cNvPr id="4" name="Picture 2"/>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14904" t="14002" r="1319" b="6000"/>
          <a:stretch/>
        </p:blipFill>
        <p:spPr bwMode="auto">
          <a:xfrm>
            <a:off x="2895600" y="3657600"/>
            <a:ext cx="324231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2590800" y="5802868"/>
            <a:ext cx="3886200" cy="369332"/>
          </a:xfrm>
          <a:prstGeom prst="rect">
            <a:avLst/>
          </a:prstGeom>
          <a:noFill/>
        </p:spPr>
        <p:txBody>
          <a:bodyPr wrap="square" rtlCol="0">
            <a:spAutoFit/>
          </a:bodyPr>
          <a:lstStyle/>
          <a:p>
            <a:r>
              <a:rPr lang="en-US" dirty="0" smtClean="0">
                <a:hlinkClick r:id="rId3"/>
              </a:rPr>
              <a:t>https://www.nps.gov/grca/index.htm</a:t>
            </a:r>
            <a:endParaRPr lang="en-US" dirty="0" smtClean="0"/>
          </a:p>
        </p:txBody>
      </p:sp>
    </p:spTree>
    <p:extLst>
      <p:ext uri="{BB962C8B-B14F-4D97-AF65-F5344CB8AC3E}">
        <p14:creationId xmlns:p14="http://schemas.microsoft.com/office/powerpoint/2010/main" val="129057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4.G 2.4.3-focus-order-reveal</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24163045"/>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838200"/>
                <a:gridCol w="57912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2.4.3-focus-order-reveal</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4.G</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Focus is moved to revealed content.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143000"/>
          </a:xfrm>
        </p:spPr>
        <p:txBody>
          <a:bodyPr>
            <a:normAutofit fontScale="62500" lnSpcReduction="20000"/>
          </a:bodyPr>
          <a:lstStyle/>
          <a:p>
            <a:pPr marL="0" indent="0">
              <a:buNone/>
            </a:pPr>
            <a:r>
              <a:rPr lang="en-US" b="1" dirty="0"/>
              <a:t>Evaluate Results: </a:t>
            </a:r>
          </a:p>
          <a:p>
            <a:pPr marL="0" indent="0">
              <a:buNone/>
            </a:pPr>
            <a:r>
              <a:rPr lang="en-US" dirty="0"/>
              <a:t>If </a:t>
            </a:r>
            <a:r>
              <a:rPr lang="en-US" dirty="0" smtClean="0"/>
              <a:t>any the </a:t>
            </a:r>
            <a:r>
              <a:rPr lang="en-US" dirty="0"/>
              <a:t>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smtClean="0"/>
              <a:t>Keyboard </a:t>
            </a:r>
            <a:r>
              <a:rPr lang="en-US" dirty="0"/>
              <a:t>focus moves directly to revealed content, OR</a:t>
            </a:r>
          </a:p>
          <a:p>
            <a:pPr marL="514350" lvl="0" indent="-514350">
              <a:buFont typeface="+mj-lt"/>
              <a:buAutoNum type="arabicPeriod"/>
            </a:pPr>
            <a:r>
              <a:rPr lang="en-US" dirty="0" smtClean="0"/>
              <a:t>One </a:t>
            </a:r>
            <a:r>
              <a:rPr lang="en-US" dirty="0"/>
              <a:t>additional keystroke moves the focus to revealed content </a:t>
            </a:r>
          </a:p>
        </p:txBody>
      </p:sp>
      <p:sp>
        <p:nvSpPr>
          <p:cNvPr id="6" name="Content Placeholder 7"/>
          <p:cNvSpPr txBox="1">
            <a:spLocks/>
          </p:cNvSpPr>
          <p:nvPr/>
        </p:nvSpPr>
        <p:spPr>
          <a:xfrm>
            <a:off x="445213" y="4561582"/>
            <a:ext cx="8241587" cy="769441"/>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t>Notes:</a:t>
            </a:r>
          </a:p>
          <a:p>
            <a:pPr lvl="0"/>
            <a:r>
              <a:rPr lang="en-US" sz="2000" dirty="0"/>
              <a:t>One additional keystroke is allowed to achieve focus.</a:t>
            </a:r>
          </a:p>
        </p:txBody>
      </p:sp>
    </p:spTree>
    <p:extLst>
      <p:ext uri="{BB962C8B-B14F-4D97-AF65-F5344CB8AC3E}">
        <p14:creationId xmlns:p14="http://schemas.microsoft.com/office/powerpoint/2010/main" val="2105227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4.H 2.4.3-focus-order-return</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01238706"/>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838200"/>
                <a:gridCol w="57912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2.4.3-focus-order-return</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4.H</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Focus is returned to the logical sequence.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732856"/>
          </a:xfrm>
        </p:spPr>
        <p:txBody>
          <a:bodyPr>
            <a:normAutofit fontScale="62500" lnSpcReduction="20000"/>
          </a:bodyPr>
          <a:lstStyle/>
          <a:p>
            <a:pPr marL="0" indent="0">
              <a:buNone/>
            </a:pPr>
            <a:r>
              <a:rPr lang="en-US" b="1" dirty="0"/>
              <a:t>Evaluate Results: </a:t>
            </a:r>
          </a:p>
          <a:p>
            <a:pPr marL="0" indent="0">
              <a:buNone/>
            </a:pPr>
            <a:r>
              <a:rPr lang="en-US" dirty="0"/>
              <a:t>If </a:t>
            </a:r>
            <a:r>
              <a:rPr lang="en-US" dirty="0" smtClean="0"/>
              <a:t>any the </a:t>
            </a:r>
            <a:r>
              <a:rPr lang="en-US" dirty="0"/>
              <a:t>following is </a:t>
            </a:r>
            <a:r>
              <a:rPr lang="en-US" b="1" dirty="0"/>
              <a:t>TRUE</a:t>
            </a:r>
            <a:r>
              <a:rPr lang="en-US" dirty="0"/>
              <a:t>, the content </a:t>
            </a:r>
            <a:r>
              <a:rPr lang="en-US" b="1" dirty="0"/>
              <a:t>PASSES</a:t>
            </a:r>
            <a:r>
              <a:rPr lang="en-US" dirty="0"/>
              <a:t>:</a:t>
            </a:r>
          </a:p>
          <a:p>
            <a:pPr lvl="0">
              <a:lnSpc>
                <a:spcPct val="107000"/>
              </a:lnSpc>
              <a:spcBef>
                <a:spcPts val="0"/>
              </a:spcBef>
              <a:spcAft>
                <a:spcPts val="800"/>
              </a:spcAft>
              <a:buFont typeface="+mj-lt"/>
              <a:buAutoNum type="arabicPeriod"/>
            </a:pPr>
            <a:r>
              <a:rPr lang="en-US" dirty="0">
                <a:ea typeface="Calibri"/>
                <a:cs typeface="Calibri"/>
              </a:rPr>
              <a:t>Keyboard focus automatically returns to the logical sequence of focus order before the content was revealed, </a:t>
            </a:r>
            <a:r>
              <a:rPr lang="en-US" dirty="0" smtClean="0">
                <a:ea typeface="Calibri"/>
                <a:cs typeface="Calibri"/>
              </a:rPr>
              <a:t>OR</a:t>
            </a:r>
            <a:endParaRPr lang="en-US" dirty="0" smtClean="0">
              <a:ea typeface="Calibri"/>
              <a:cs typeface="Times New Roman"/>
            </a:endParaRPr>
          </a:p>
          <a:p>
            <a:pPr lvl="0">
              <a:lnSpc>
                <a:spcPct val="107000"/>
              </a:lnSpc>
              <a:spcBef>
                <a:spcPts val="0"/>
              </a:spcBef>
              <a:spcAft>
                <a:spcPts val="800"/>
              </a:spcAft>
              <a:buFont typeface="+mj-lt"/>
              <a:buAutoNum type="arabicPeriod"/>
            </a:pPr>
            <a:r>
              <a:rPr lang="en-US" dirty="0" smtClean="0">
                <a:ea typeface="Calibri"/>
                <a:cs typeface="Calibri"/>
              </a:rPr>
              <a:t>One </a:t>
            </a:r>
            <a:r>
              <a:rPr lang="en-US" dirty="0">
                <a:ea typeface="Calibri"/>
                <a:cs typeface="Calibri"/>
              </a:rPr>
              <a:t>additional keystroke or keystroke combination returns focus to the logical sequence of focus order before the content was revealed</a:t>
            </a:r>
            <a:endParaRPr lang="en-US" dirty="0"/>
          </a:p>
        </p:txBody>
      </p:sp>
      <p:sp>
        <p:nvSpPr>
          <p:cNvPr id="6" name="Content Placeholder 7"/>
          <p:cNvSpPr txBox="1">
            <a:spLocks/>
          </p:cNvSpPr>
          <p:nvPr/>
        </p:nvSpPr>
        <p:spPr>
          <a:xfrm>
            <a:off x="445213" y="4561582"/>
            <a:ext cx="8241587" cy="1754326"/>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t>Tips:</a:t>
            </a:r>
          </a:p>
          <a:p>
            <a:pPr lvl="0"/>
            <a:r>
              <a:rPr lang="en-US" sz="2000" dirty="0" smtClean="0"/>
              <a:t>It </a:t>
            </a:r>
            <a:r>
              <a:rPr lang="en-US" sz="2000" dirty="0"/>
              <a:t>may be necessary to Press the SHIFT + TAB keys or an arrow key to move focus backwards.</a:t>
            </a:r>
          </a:p>
          <a:p>
            <a:pPr lvl="0"/>
            <a:r>
              <a:rPr lang="en-US" sz="2000" dirty="0" smtClean="0"/>
              <a:t>One </a:t>
            </a:r>
            <a:r>
              <a:rPr lang="en-US" sz="2000" dirty="0"/>
              <a:t>additional keystroke is allowed to achieve </a:t>
            </a:r>
            <a:r>
              <a:rPr lang="en-US" sz="2000" dirty="0" smtClean="0"/>
              <a:t>the expected return of focus.</a:t>
            </a:r>
            <a:endParaRPr lang="en-US" sz="2000" dirty="0"/>
          </a:p>
        </p:txBody>
      </p:sp>
    </p:spTree>
    <p:extLst>
      <p:ext uri="{BB962C8B-B14F-4D97-AF65-F5344CB8AC3E}">
        <p14:creationId xmlns:p14="http://schemas.microsoft.com/office/powerpoint/2010/main" val="153315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Answer Tips</a:t>
            </a:r>
            <a:endParaRPr lang="en-US" dirty="0"/>
          </a:p>
        </p:txBody>
      </p:sp>
      <p:sp>
        <p:nvSpPr>
          <p:cNvPr id="3" name="Content Placeholder 2"/>
          <p:cNvSpPr>
            <a:spLocks noGrp="1"/>
          </p:cNvSpPr>
          <p:nvPr>
            <p:ph sz="half" idx="1"/>
          </p:nvPr>
        </p:nvSpPr>
        <p:spPr>
          <a:xfrm>
            <a:off x="457200" y="1295400"/>
            <a:ext cx="8153400" cy="4830765"/>
          </a:xfrm>
        </p:spPr>
        <p:txBody>
          <a:bodyPr>
            <a:normAutofit fontScale="92500"/>
          </a:bodyPr>
          <a:lstStyle/>
          <a:p>
            <a:r>
              <a:rPr lang="en-US" dirty="0" smtClean="0"/>
              <a:t>Mark every instance of a failure (no less, no more)</a:t>
            </a:r>
          </a:p>
          <a:p>
            <a:r>
              <a:rPr lang="en-US" dirty="0" smtClean="0"/>
              <a:t>Follow instructions on the top of answer sheets to mark answers</a:t>
            </a:r>
          </a:p>
          <a:p>
            <a:pPr lvl="1"/>
            <a:r>
              <a:rPr lang="en-US" dirty="0" smtClean="0"/>
              <a:t>4.A and 4.B and 4.E - Select the checkbox for every failing item</a:t>
            </a:r>
            <a:endParaRPr lang="en-US" dirty="0"/>
          </a:p>
          <a:p>
            <a:pPr lvl="1"/>
            <a:r>
              <a:rPr lang="en-US" dirty="0" smtClean="0"/>
              <a:t>4.C - </a:t>
            </a:r>
            <a:r>
              <a:rPr lang="en-US" dirty="0"/>
              <a:t>Select the </a:t>
            </a:r>
            <a:r>
              <a:rPr lang="en-US" dirty="0" smtClean="0"/>
              <a:t>FIRST </a:t>
            </a:r>
            <a:r>
              <a:rPr lang="en-US" dirty="0"/>
              <a:t>and LAST checkboxes for </a:t>
            </a:r>
            <a:r>
              <a:rPr lang="en-US" dirty="0" smtClean="0"/>
              <a:t>elements defining a keyboard trap</a:t>
            </a:r>
            <a:endParaRPr lang="en-US" dirty="0"/>
          </a:p>
          <a:p>
            <a:pPr lvl="1"/>
            <a:r>
              <a:rPr lang="en-US" dirty="0" smtClean="0"/>
              <a:t>4.D  and 4.F - </a:t>
            </a:r>
            <a:r>
              <a:rPr lang="en-US" dirty="0"/>
              <a:t>Select the checkbox for the LAST item </a:t>
            </a:r>
            <a:r>
              <a:rPr lang="en-US" dirty="0" smtClean="0"/>
              <a:t>receiving visible/expected focus</a:t>
            </a:r>
            <a:endParaRPr lang="en-US" dirty="0"/>
          </a:p>
          <a:p>
            <a:pPr lvl="1"/>
            <a:r>
              <a:rPr lang="en-US" dirty="0" smtClean="0"/>
              <a:t>4.G </a:t>
            </a:r>
            <a:r>
              <a:rPr lang="en-US" dirty="0"/>
              <a:t>- Select the checkbox for </a:t>
            </a:r>
            <a:r>
              <a:rPr lang="en-US" dirty="0" smtClean="0"/>
              <a:t>what INITIATED unexpected focus</a:t>
            </a:r>
          </a:p>
          <a:p>
            <a:pPr lvl="1"/>
            <a:r>
              <a:rPr lang="en-US" dirty="0" smtClean="0"/>
              <a:t>4.H </a:t>
            </a:r>
            <a:r>
              <a:rPr lang="en-US" dirty="0"/>
              <a:t>- Select the checkbox for </a:t>
            </a:r>
            <a:r>
              <a:rPr lang="en-US" dirty="0" smtClean="0"/>
              <a:t>what SHOULD </a:t>
            </a:r>
            <a:r>
              <a:rPr lang="en-US" dirty="0"/>
              <a:t>HAVE received </a:t>
            </a:r>
            <a:r>
              <a:rPr lang="en-US" dirty="0" smtClean="0"/>
              <a:t>focus</a:t>
            </a:r>
            <a:endParaRPr lang="en-US" dirty="0"/>
          </a:p>
        </p:txBody>
      </p:sp>
    </p:spTree>
    <p:extLst>
      <p:ext uri="{BB962C8B-B14F-4D97-AF65-F5344CB8AC3E}">
        <p14:creationId xmlns:p14="http://schemas.microsoft.com/office/powerpoint/2010/main" val="206967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Structure</a:t>
            </a:r>
            <a:endParaRPr lang="en-US" dirty="0"/>
          </a:p>
        </p:txBody>
      </p:sp>
      <p:sp>
        <p:nvSpPr>
          <p:cNvPr id="3" name="Text Placeholder 2"/>
          <p:cNvSpPr>
            <a:spLocks noGrp="1"/>
          </p:cNvSpPr>
          <p:nvPr>
            <p:ph type="body" idx="1"/>
          </p:nvPr>
        </p:nvSpPr>
        <p:spPr/>
        <p:txBody>
          <a:bodyPr>
            <a:normAutofit/>
          </a:bodyPr>
          <a:lstStyle/>
          <a:p>
            <a:r>
              <a:rPr lang="en-US" sz="4800" dirty="0" smtClean="0">
                <a:solidFill>
                  <a:schemeClr val="accent5">
                    <a:lumMod val="50000"/>
                  </a:schemeClr>
                </a:solidFill>
              </a:rPr>
              <a:t>Topic 10</a:t>
            </a:r>
            <a:endParaRPr lang="en-US" sz="4800" dirty="0">
              <a:solidFill>
                <a:schemeClr val="accent5">
                  <a:lumMod val="50000"/>
                </a:schemeClr>
              </a:solidFill>
            </a:endParaRPr>
          </a:p>
        </p:txBody>
      </p:sp>
    </p:spTree>
    <p:extLst>
      <p:ext uri="{BB962C8B-B14F-4D97-AF65-F5344CB8AC3E}">
        <p14:creationId xmlns:p14="http://schemas.microsoft.com/office/powerpoint/2010/main" val="2560757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10.A 2.4.6-heading-purpose</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93168057"/>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914400"/>
                <a:gridCol w="57150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2.4.6-heading-purpose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latin typeface="+mn-lt"/>
                          <a:ea typeface="+mn-ea"/>
                          <a:cs typeface="+mn-cs"/>
                        </a:rPr>
                        <a:t>10.A</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Each heading describes the topic or purpose of its content.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143000"/>
          </a:xfrm>
        </p:spPr>
        <p:txBody>
          <a:bodyPr>
            <a:noAutofit/>
          </a:bodyPr>
          <a:lstStyle/>
          <a:p>
            <a:pPr marL="0" indent="0">
              <a:buNone/>
            </a:pPr>
            <a:r>
              <a:rPr lang="en-US" sz="1800" b="1" dirty="0"/>
              <a:t>Evaluate Results: </a:t>
            </a:r>
          </a:p>
          <a:p>
            <a:pPr marL="0" indent="0">
              <a:buNone/>
            </a:pPr>
            <a:r>
              <a:rPr lang="en-US" sz="1800" dirty="0"/>
              <a:t>If </a:t>
            </a:r>
            <a:r>
              <a:rPr lang="en-US" sz="1800" dirty="0" smtClean="0"/>
              <a:t>the </a:t>
            </a:r>
            <a:r>
              <a:rPr lang="en-US" sz="1800" dirty="0"/>
              <a:t>following is </a:t>
            </a:r>
            <a:r>
              <a:rPr lang="en-US" sz="1800" b="1" dirty="0"/>
              <a:t>TRUE</a:t>
            </a:r>
            <a:r>
              <a:rPr lang="en-US" sz="1800" dirty="0"/>
              <a:t>, the content </a:t>
            </a:r>
            <a:r>
              <a:rPr lang="en-US" sz="1800" b="1" dirty="0"/>
              <a:t>PASSES</a:t>
            </a:r>
            <a:r>
              <a:rPr lang="en-US" sz="1800" dirty="0"/>
              <a:t>:</a:t>
            </a:r>
          </a:p>
          <a:p>
            <a:pPr marL="514350" lvl="0" indent="-514350">
              <a:buFont typeface="+mj-lt"/>
              <a:buAutoNum type="arabicPeriod"/>
            </a:pPr>
            <a:r>
              <a:rPr lang="en-US" sz="1800" dirty="0"/>
              <a:t>The heading describes the topic or purpose of its </a:t>
            </a:r>
            <a:r>
              <a:rPr lang="en-US" sz="1800" dirty="0" smtClean="0"/>
              <a:t>content. </a:t>
            </a:r>
            <a:endParaRPr lang="en-US" sz="1800" dirty="0"/>
          </a:p>
        </p:txBody>
      </p:sp>
      <p:sp>
        <p:nvSpPr>
          <p:cNvPr id="6" name="Content Placeholder 7"/>
          <p:cNvSpPr txBox="1">
            <a:spLocks/>
          </p:cNvSpPr>
          <p:nvPr/>
        </p:nvSpPr>
        <p:spPr>
          <a:xfrm>
            <a:off x="445213" y="4561582"/>
            <a:ext cx="8241587" cy="1815882"/>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solidFill>
                  <a:prstClr val="black"/>
                </a:solidFill>
              </a:rPr>
              <a:t>Tip:</a:t>
            </a:r>
          </a:p>
          <a:p>
            <a:r>
              <a:rPr lang="en-US" sz="2000" dirty="0" smtClean="0">
                <a:solidFill>
                  <a:prstClr val="black"/>
                </a:solidFill>
              </a:rPr>
              <a:t>No tool is required – identify visually apparent headings and review the content beneath them. </a:t>
            </a:r>
          </a:p>
          <a:p>
            <a:r>
              <a:rPr lang="en-US" sz="2000" dirty="0" smtClean="0">
                <a:solidFill>
                  <a:prstClr val="black"/>
                </a:solidFill>
              </a:rPr>
              <a:t>Not required to have headings.</a:t>
            </a:r>
          </a:p>
          <a:p>
            <a:r>
              <a:rPr lang="en-US" sz="2000" dirty="0" smtClean="0">
                <a:solidFill>
                  <a:prstClr val="black"/>
                </a:solidFill>
              </a:rPr>
              <a:t>Heading tests divided to meet different WCAG success criteria</a:t>
            </a:r>
            <a:endParaRPr lang="en-US" sz="2000" dirty="0">
              <a:solidFill>
                <a:prstClr val="black"/>
              </a:solidFill>
            </a:endParaRPr>
          </a:p>
        </p:txBody>
      </p:sp>
    </p:spTree>
    <p:extLst>
      <p:ext uri="{BB962C8B-B14F-4D97-AF65-F5344CB8AC3E}">
        <p14:creationId xmlns:p14="http://schemas.microsoft.com/office/powerpoint/2010/main" val="329197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Workshop Goals</a:t>
            </a:r>
            <a:endParaRPr lang="en-US" dirty="0"/>
          </a:p>
        </p:txBody>
      </p:sp>
      <p:sp>
        <p:nvSpPr>
          <p:cNvPr id="4" name="Content Placeholder 3"/>
          <p:cNvSpPr>
            <a:spLocks noGrp="1"/>
          </p:cNvSpPr>
          <p:nvPr>
            <p:ph idx="1"/>
          </p:nvPr>
        </p:nvSpPr>
        <p:spPr>
          <a:xfrm>
            <a:off x="457200" y="1401764"/>
            <a:ext cx="8229600" cy="4525963"/>
          </a:xfrm>
        </p:spPr>
        <p:txBody>
          <a:bodyPr/>
          <a:lstStyle/>
          <a:p>
            <a:r>
              <a:rPr lang="en-US" dirty="0" smtClean="0"/>
              <a:t>Provide an understanding of the Trusted Tester certification course</a:t>
            </a:r>
          </a:p>
          <a:p>
            <a:r>
              <a:rPr lang="en-US" dirty="0" smtClean="0"/>
              <a:t>Introduce you to use of the ANDI tool</a:t>
            </a:r>
          </a:p>
          <a:p>
            <a:r>
              <a:rPr lang="en-US" dirty="0" smtClean="0"/>
              <a:t>Give you hands-on experience testing using ANDI</a:t>
            </a:r>
          </a:p>
          <a:p>
            <a:r>
              <a:rPr lang="en-US" dirty="0" smtClean="0"/>
              <a:t>Provide testing tips and tricks </a:t>
            </a:r>
          </a:p>
          <a:p>
            <a:r>
              <a:rPr lang="en-US" dirty="0" smtClean="0"/>
              <a:t>Expose you to some of the FAQ</a:t>
            </a:r>
            <a:endParaRPr lang="en-US" dirty="0"/>
          </a:p>
        </p:txBody>
      </p:sp>
    </p:spTree>
    <p:extLst>
      <p:ext uri="{BB962C8B-B14F-4D97-AF65-F5344CB8AC3E}">
        <p14:creationId xmlns:p14="http://schemas.microsoft.com/office/powerpoint/2010/main" val="3232861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10.</a:t>
            </a:r>
            <a:r>
              <a:rPr lang="en-US" dirty="0"/>
              <a:t>B 1.3.1-heading-determinable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515970599"/>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914400"/>
                <a:gridCol w="57150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1.3.1-heading-determinable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latin typeface="+mn-lt"/>
                          <a:ea typeface="+mn-ea"/>
                          <a:cs typeface="+mn-cs"/>
                        </a:rPr>
                        <a:t>10.B</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Each programmatically determinable heading is a visual heading and each visual heading is programmatically determinable.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809056"/>
          </a:xfrm>
        </p:spPr>
        <p:txBody>
          <a:bodyPr>
            <a:noAutofit/>
          </a:bodyPr>
          <a:lstStyle/>
          <a:p>
            <a:pPr marL="0" indent="0">
              <a:buNone/>
            </a:pPr>
            <a:r>
              <a:rPr lang="en-US" sz="2000" b="1" dirty="0"/>
              <a:t>Evaluate Results: </a:t>
            </a:r>
          </a:p>
          <a:p>
            <a:pPr marL="0" indent="0">
              <a:buNone/>
            </a:pPr>
            <a:r>
              <a:rPr lang="en-US" sz="2000" dirty="0"/>
              <a:t>If </a:t>
            </a:r>
            <a:r>
              <a:rPr lang="en-US" sz="2000" dirty="0" smtClean="0"/>
              <a:t>ALL of the </a:t>
            </a:r>
            <a:r>
              <a:rPr lang="en-US" sz="2000" dirty="0"/>
              <a:t>following </a:t>
            </a:r>
            <a:r>
              <a:rPr lang="en-US" sz="2000" dirty="0" smtClean="0"/>
              <a:t>are </a:t>
            </a:r>
            <a:r>
              <a:rPr lang="en-US" sz="2000" b="1" dirty="0" smtClean="0"/>
              <a:t>TRUE</a:t>
            </a:r>
            <a:r>
              <a:rPr lang="en-US" sz="2000" dirty="0"/>
              <a:t>, </a:t>
            </a:r>
            <a:r>
              <a:rPr lang="en-US" sz="2000" dirty="0" smtClean="0"/>
              <a:t>then the </a:t>
            </a:r>
            <a:r>
              <a:rPr lang="en-US" sz="2000" dirty="0"/>
              <a:t>content </a:t>
            </a:r>
            <a:r>
              <a:rPr lang="en-US" sz="2000" b="1" dirty="0"/>
              <a:t>PASSES</a:t>
            </a:r>
            <a:r>
              <a:rPr lang="en-US" sz="2000" dirty="0"/>
              <a:t>:</a:t>
            </a:r>
          </a:p>
          <a:p>
            <a:pPr marL="514350" lvl="0" indent="-514350">
              <a:buFont typeface="+mj-lt"/>
              <a:buAutoNum type="arabicPeriod"/>
            </a:pPr>
            <a:r>
              <a:rPr lang="en-US" sz="2000" dirty="0" smtClean="0"/>
              <a:t>Each </a:t>
            </a:r>
            <a:r>
              <a:rPr lang="en-US" sz="2000" dirty="0"/>
              <a:t>programmatically determinable heading is serving as a visual heading on the page, AND</a:t>
            </a:r>
          </a:p>
          <a:p>
            <a:pPr marL="514350" lvl="0" indent="-514350">
              <a:buFont typeface="+mj-lt"/>
              <a:buAutoNum type="arabicPeriod"/>
            </a:pPr>
            <a:r>
              <a:rPr lang="en-US" sz="2000" dirty="0" smtClean="0"/>
              <a:t>Each </a:t>
            </a:r>
            <a:r>
              <a:rPr lang="en-US" sz="2000" dirty="0"/>
              <a:t>visual heading is programmatically defined.</a:t>
            </a:r>
          </a:p>
        </p:txBody>
      </p:sp>
      <p:sp>
        <p:nvSpPr>
          <p:cNvPr id="6" name="Content Placeholder 7"/>
          <p:cNvSpPr txBox="1">
            <a:spLocks/>
          </p:cNvSpPr>
          <p:nvPr/>
        </p:nvSpPr>
        <p:spPr>
          <a:xfrm>
            <a:off x="445213" y="4561582"/>
            <a:ext cx="8241587" cy="1754326"/>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solidFill>
                  <a:prstClr val="black"/>
                </a:solidFill>
              </a:rPr>
              <a:t>Tip:</a:t>
            </a:r>
          </a:p>
          <a:p>
            <a:r>
              <a:rPr lang="en-US" sz="2000" dirty="0" smtClean="0">
                <a:solidFill>
                  <a:prstClr val="black"/>
                </a:solidFill>
              </a:rPr>
              <a:t>If it looks like a heading, it must programmatically be a heading. If is programmatically a heading, it must be functioning as a heading (cannot use a heading format for style). </a:t>
            </a:r>
          </a:p>
          <a:p>
            <a:r>
              <a:rPr lang="en-US" sz="2000" dirty="0" smtClean="0">
                <a:solidFill>
                  <a:prstClr val="black"/>
                </a:solidFill>
              </a:rPr>
              <a:t>Check if frames or iframes contain headings. </a:t>
            </a:r>
          </a:p>
        </p:txBody>
      </p:sp>
    </p:spTree>
    <p:extLst>
      <p:ext uri="{BB962C8B-B14F-4D97-AF65-F5344CB8AC3E}">
        <p14:creationId xmlns:p14="http://schemas.microsoft.com/office/powerpoint/2010/main" val="288998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10.C 2.4.6-heading-level</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59601926"/>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914400"/>
                <a:gridCol w="57150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1.3.1-heading-level</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latin typeface="+mn-lt"/>
                          <a:ea typeface="+mn-ea"/>
                          <a:cs typeface="+mn-cs"/>
                        </a:rPr>
                        <a:t>10.C</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Programmatic heading levels logically match the visual heading presentation within the heading structure.</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809056"/>
          </a:xfrm>
        </p:spPr>
        <p:txBody>
          <a:bodyPr>
            <a:noAutofit/>
          </a:bodyPr>
          <a:lstStyle/>
          <a:p>
            <a:pPr marL="0" indent="0">
              <a:buNone/>
            </a:pPr>
            <a:r>
              <a:rPr lang="en-US" sz="2000" b="1" dirty="0"/>
              <a:t>Evaluate Results: </a:t>
            </a:r>
          </a:p>
          <a:p>
            <a:pPr marL="0" indent="0">
              <a:buNone/>
            </a:pPr>
            <a:r>
              <a:rPr lang="en-US" sz="2000" dirty="0"/>
              <a:t>If </a:t>
            </a:r>
            <a:r>
              <a:rPr lang="en-US" sz="2000" dirty="0" smtClean="0"/>
              <a:t>ALL of the </a:t>
            </a:r>
            <a:r>
              <a:rPr lang="en-US" sz="2000" dirty="0"/>
              <a:t>following </a:t>
            </a:r>
            <a:r>
              <a:rPr lang="en-US" sz="2000" dirty="0" smtClean="0"/>
              <a:t>are </a:t>
            </a:r>
            <a:r>
              <a:rPr lang="en-US" sz="2000" b="1" dirty="0" smtClean="0"/>
              <a:t>TRUE</a:t>
            </a:r>
            <a:r>
              <a:rPr lang="en-US" sz="2000" dirty="0"/>
              <a:t>, </a:t>
            </a:r>
            <a:r>
              <a:rPr lang="en-US" sz="2000" dirty="0" smtClean="0"/>
              <a:t>then the </a:t>
            </a:r>
            <a:r>
              <a:rPr lang="en-US" sz="2000" dirty="0"/>
              <a:t>content </a:t>
            </a:r>
            <a:r>
              <a:rPr lang="en-US" sz="2000" b="1" dirty="0"/>
              <a:t>PASSES</a:t>
            </a:r>
            <a:r>
              <a:rPr lang="en-US" sz="2000" dirty="0"/>
              <a:t>:</a:t>
            </a:r>
          </a:p>
          <a:p>
            <a:pPr marL="514350" lvl="0" indent="-514350">
              <a:buFont typeface="+mj-lt"/>
              <a:buAutoNum type="arabicPeriod"/>
            </a:pPr>
            <a:r>
              <a:rPr lang="en-US" sz="2000" dirty="0" smtClean="0"/>
              <a:t>Every </a:t>
            </a:r>
            <a:r>
              <a:rPr lang="en-US" sz="2000" dirty="0"/>
              <a:t>programmatically identified heading level logically matches the visual heading structure on the page, AND</a:t>
            </a:r>
          </a:p>
          <a:p>
            <a:pPr marL="514350" lvl="0" indent="-514350">
              <a:buFont typeface="+mj-lt"/>
              <a:buAutoNum type="arabicPeriod"/>
            </a:pPr>
            <a:r>
              <a:rPr lang="en-US" sz="2000" dirty="0" smtClean="0"/>
              <a:t>There </a:t>
            </a:r>
            <a:r>
              <a:rPr lang="en-US" sz="2000" dirty="0"/>
              <a:t>is no heading level conflict</a:t>
            </a:r>
            <a:r>
              <a:rPr lang="en-US" sz="2000" dirty="0" smtClean="0"/>
              <a:t>.</a:t>
            </a:r>
            <a:endParaRPr lang="en-US" sz="2000" dirty="0"/>
          </a:p>
        </p:txBody>
      </p:sp>
      <p:sp>
        <p:nvSpPr>
          <p:cNvPr id="6" name="Content Placeholder 7"/>
          <p:cNvSpPr txBox="1">
            <a:spLocks/>
          </p:cNvSpPr>
          <p:nvPr/>
        </p:nvSpPr>
        <p:spPr>
          <a:xfrm>
            <a:off x="429000" y="3886200"/>
            <a:ext cx="8241587" cy="2357568"/>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solidFill>
                  <a:prstClr val="black"/>
                </a:solidFill>
              </a:rPr>
              <a:t>Tip:</a:t>
            </a:r>
          </a:p>
          <a:p>
            <a:r>
              <a:rPr lang="en-US" sz="2000" dirty="0" smtClean="0">
                <a:solidFill>
                  <a:prstClr val="black"/>
                </a:solidFill>
              </a:rPr>
              <a:t>More than one &lt;h1&gt; can be used on a page.</a:t>
            </a:r>
          </a:p>
          <a:p>
            <a:r>
              <a:rPr lang="en-US" sz="2000" dirty="0" smtClean="0">
                <a:solidFill>
                  <a:prstClr val="black"/>
                </a:solidFill>
              </a:rPr>
              <a:t>Heading levels may use different sequence</a:t>
            </a:r>
          </a:p>
          <a:p>
            <a:pPr lvl="1"/>
            <a:r>
              <a:rPr lang="en-US" sz="1800" dirty="0">
                <a:solidFill>
                  <a:prstClr val="black"/>
                </a:solidFill>
              </a:rPr>
              <a:t>&lt;</a:t>
            </a:r>
            <a:r>
              <a:rPr lang="en-US" sz="1800" dirty="0" smtClean="0">
                <a:solidFill>
                  <a:prstClr val="black"/>
                </a:solidFill>
              </a:rPr>
              <a:t>h4&gt; following &lt;h2&gt;, no &lt;h3&gt; in between) as long as it is consistent , matches the importance level, and communicates same thing visually on the page.</a:t>
            </a:r>
          </a:p>
          <a:p>
            <a:pPr lvl="1"/>
            <a:r>
              <a:rPr lang="en-US" sz="1800" dirty="0" smtClean="0">
                <a:solidFill>
                  <a:prstClr val="black"/>
                </a:solidFill>
              </a:rPr>
              <a:t>an </a:t>
            </a:r>
            <a:r>
              <a:rPr lang="en-US" sz="1800" dirty="0">
                <a:solidFill>
                  <a:prstClr val="black"/>
                </a:solidFill>
              </a:rPr>
              <a:t>&lt;h2&gt; heading may be used for a navigation structure that precedes an &lt;h1&gt; title on a </a:t>
            </a:r>
            <a:r>
              <a:rPr lang="en-US" sz="1800" dirty="0" smtClean="0">
                <a:solidFill>
                  <a:prstClr val="black"/>
                </a:solidFill>
              </a:rPr>
              <a:t>page.</a:t>
            </a:r>
          </a:p>
        </p:txBody>
      </p:sp>
    </p:spTree>
    <p:extLst>
      <p:ext uri="{BB962C8B-B14F-4D97-AF65-F5344CB8AC3E}">
        <p14:creationId xmlns:p14="http://schemas.microsoft.com/office/powerpoint/2010/main" val="419596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10.D </a:t>
            </a:r>
            <a:r>
              <a:rPr lang="en-US" dirty="0" smtClean="0"/>
              <a:t>1.3.1-list-type</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86858419"/>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914400"/>
                <a:gridCol w="57150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1.3.1-list-type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latin typeface="+mn-lt"/>
                          <a:ea typeface="+mn-ea"/>
                          <a:cs typeface="+mn-cs"/>
                        </a:rPr>
                        <a:t>10.D</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All visually apparent lists are programmatically identified according to their type.</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4323656"/>
          </a:xfrm>
        </p:spPr>
        <p:txBody>
          <a:bodyPr>
            <a:noAutofit/>
          </a:bodyPr>
          <a:lstStyle/>
          <a:p>
            <a:pPr marL="0" indent="0">
              <a:buNone/>
            </a:pPr>
            <a:r>
              <a:rPr lang="en-US" sz="2000" b="1" dirty="0"/>
              <a:t>Evaluate Results: </a:t>
            </a:r>
          </a:p>
          <a:p>
            <a:pPr marL="0" indent="0">
              <a:buNone/>
            </a:pPr>
            <a:r>
              <a:rPr lang="en-US" sz="2000" dirty="0"/>
              <a:t>If </a:t>
            </a:r>
            <a:r>
              <a:rPr lang="en-US" sz="2000" dirty="0" smtClean="0"/>
              <a:t>ALL of the </a:t>
            </a:r>
            <a:r>
              <a:rPr lang="en-US" sz="2000" dirty="0"/>
              <a:t>following </a:t>
            </a:r>
            <a:r>
              <a:rPr lang="en-US" sz="2000" dirty="0" smtClean="0"/>
              <a:t>are </a:t>
            </a:r>
            <a:r>
              <a:rPr lang="en-US" sz="2000" b="1" dirty="0" smtClean="0"/>
              <a:t>TRUE</a:t>
            </a:r>
            <a:r>
              <a:rPr lang="en-US" sz="2000" dirty="0"/>
              <a:t>, </a:t>
            </a:r>
            <a:r>
              <a:rPr lang="en-US" sz="2000" dirty="0" smtClean="0"/>
              <a:t>then the </a:t>
            </a:r>
            <a:r>
              <a:rPr lang="en-US" sz="2000" dirty="0"/>
              <a:t>content </a:t>
            </a:r>
            <a:r>
              <a:rPr lang="en-US" sz="2000" b="1" dirty="0"/>
              <a:t>PASSES</a:t>
            </a:r>
            <a:r>
              <a:rPr lang="en-US" sz="2000" dirty="0"/>
              <a:t>:</a:t>
            </a:r>
          </a:p>
          <a:p>
            <a:pPr marL="514350" lvl="0" indent="-514350">
              <a:buFont typeface="+mj-lt"/>
              <a:buAutoNum type="arabicPeriod"/>
            </a:pPr>
            <a:r>
              <a:rPr lang="en-US" sz="2000" dirty="0" smtClean="0"/>
              <a:t>All </a:t>
            </a:r>
            <a:r>
              <a:rPr lang="en-US" sz="2000" dirty="0"/>
              <a:t>content that has the visual appearance of a list is defined programmatically as a list, according to the type of </a:t>
            </a:r>
            <a:r>
              <a:rPr lang="en-US" sz="2000" dirty="0" smtClean="0"/>
              <a:t>list.</a:t>
            </a:r>
          </a:p>
          <a:p>
            <a:pPr marL="914400" lvl="1" indent="-514350">
              <a:buFont typeface="+mj-lt"/>
              <a:buAutoNum type="alphaLcPeriod"/>
            </a:pPr>
            <a:r>
              <a:rPr lang="en-US" sz="1800" dirty="0"/>
              <a:t>An unordered list (with or without bullets) is marked as an unordered list (ul).</a:t>
            </a:r>
          </a:p>
          <a:p>
            <a:pPr marL="914400" lvl="1" indent="-514350">
              <a:buFont typeface="+mj-lt"/>
              <a:buAutoNum type="alphaLcPeriod"/>
            </a:pPr>
            <a:r>
              <a:rPr lang="en-US" sz="1800" dirty="0" smtClean="0"/>
              <a:t>An </a:t>
            </a:r>
            <a:r>
              <a:rPr lang="en-US" sz="1800" dirty="0"/>
              <a:t>ordered list is marked as an ordered list (ol</a:t>
            </a:r>
            <a:r>
              <a:rPr lang="en-US" sz="1800" dirty="0" smtClean="0"/>
              <a:t>).</a:t>
            </a:r>
          </a:p>
          <a:p>
            <a:pPr marL="914400" lvl="1" indent="-514350">
              <a:buFont typeface="+mj-lt"/>
              <a:buAutoNum type="alphaLcPeriod"/>
            </a:pPr>
            <a:r>
              <a:rPr lang="en-US" sz="1800" dirty="0" smtClean="0"/>
              <a:t>Terms </a:t>
            </a:r>
            <a:r>
              <a:rPr lang="en-US" sz="1800" dirty="0"/>
              <a:t>and their descriptions that are presented in the form of a list are marked as a description list (dl) </a:t>
            </a:r>
          </a:p>
          <a:p>
            <a:pPr marL="0" lvl="0" indent="0">
              <a:buNone/>
            </a:pPr>
            <a:r>
              <a:rPr lang="en-US" sz="2000" dirty="0"/>
              <a:t>AND</a:t>
            </a:r>
          </a:p>
          <a:p>
            <a:pPr marL="514350" lvl="0" indent="-514350">
              <a:buFont typeface="+mj-lt"/>
              <a:buAutoNum type="arabicPeriod" startAt="2"/>
            </a:pPr>
            <a:r>
              <a:rPr lang="en-US" sz="2000" dirty="0" smtClean="0"/>
              <a:t>All </a:t>
            </a:r>
            <a:r>
              <a:rPr lang="en-US" sz="2000" dirty="0"/>
              <a:t>programmatic list relationships, including nesting and hierarchies, are consistent with the list relationships presented visually</a:t>
            </a:r>
            <a:r>
              <a:rPr lang="en-US" sz="2000" dirty="0" smtClean="0"/>
              <a:t>.</a:t>
            </a:r>
          </a:p>
          <a:p>
            <a:pPr marL="0" lvl="0" indent="0">
              <a:buNone/>
            </a:pPr>
            <a:endParaRPr lang="en-US" sz="2000" dirty="0" smtClean="0">
              <a:hlinkClick r:id="rId3"/>
            </a:endParaRPr>
          </a:p>
          <a:p>
            <a:pPr marL="0" lvl="0" indent="0">
              <a:buNone/>
            </a:pPr>
            <a:r>
              <a:rPr lang="en-US" sz="2000" dirty="0" smtClean="0">
                <a:hlinkClick r:id="rId3"/>
              </a:rPr>
              <a:t>https</a:t>
            </a:r>
            <a:r>
              <a:rPr lang="en-US" sz="2000" dirty="0">
                <a:hlinkClick r:id="rId3"/>
              </a:rPr>
              <a:t>://www.w3.org/TR/WCAG20-TECHS/H48.html</a:t>
            </a:r>
            <a:endParaRPr lang="en-US" sz="2000" dirty="0"/>
          </a:p>
        </p:txBody>
      </p:sp>
    </p:spTree>
    <p:extLst>
      <p:ext uri="{BB962C8B-B14F-4D97-AF65-F5344CB8AC3E}">
        <p14:creationId xmlns:p14="http://schemas.microsoft.com/office/powerpoint/2010/main" val="179933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Tips</a:t>
            </a:r>
            <a:endParaRPr lang="en-US" dirty="0"/>
          </a:p>
        </p:txBody>
      </p:sp>
      <p:sp>
        <p:nvSpPr>
          <p:cNvPr id="4" name="Content Placeholder 7"/>
          <p:cNvSpPr txBox="1">
            <a:spLocks noGrp="1"/>
          </p:cNvSpPr>
          <p:nvPr>
            <p:ph idx="1"/>
          </p:nvPr>
        </p:nvSpPr>
        <p:spPr>
          <a:xfrm>
            <a:off x="457200" y="1600202"/>
            <a:ext cx="8229600" cy="2431435"/>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solidFill>
                  <a:prstClr val="black"/>
                </a:solidFill>
              </a:rPr>
              <a:t>Tips:</a:t>
            </a:r>
          </a:p>
          <a:p>
            <a:r>
              <a:rPr lang="en-US" sz="2000" dirty="0" smtClean="0">
                <a:solidFill>
                  <a:prstClr val="black"/>
                </a:solidFill>
              </a:rPr>
              <a:t>Not </a:t>
            </a:r>
            <a:r>
              <a:rPr lang="en-US" sz="2000" dirty="0">
                <a:solidFill>
                  <a:prstClr val="black"/>
                </a:solidFill>
              </a:rPr>
              <a:t>all lists require markup. For instance, a list of items in a sentence, separated by commas, do not have to be included in a bulleted or numbered list</a:t>
            </a:r>
            <a:r>
              <a:rPr lang="en-US" sz="2000" dirty="0" smtClean="0">
                <a:solidFill>
                  <a:prstClr val="black"/>
                </a:solidFill>
              </a:rPr>
              <a:t>.</a:t>
            </a:r>
          </a:p>
          <a:p>
            <a:r>
              <a:rPr lang="en-US" sz="2000" dirty="0" smtClean="0">
                <a:solidFill>
                  <a:prstClr val="black"/>
                </a:solidFill>
              </a:rPr>
              <a:t>If something looks like a list, but does not have a list markup, use ANDI to check the reading order to determine if it makes sense.</a:t>
            </a:r>
          </a:p>
          <a:p>
            <a:r>
              <a:rPr lang="en-US" sz="2000" dirty="0" smtClean="0">
                <a:solidFill>
                  <a:prstClr val="black"/>
                </a:solidFill>
              </a:rPr>
              <a:t>Check if content is in a frame or iframe.</a:t>
            </a:r>
          </a:p>
        </p:txBody>
      </p:sp>
    </p:spTree>
    <p:extLst>
      <p:ext uri="{BB962C8B-B14F-4D97-AF65-F5344CB8AC3E}">
        <p14:creationId xmlns:p14="http://schemas.microsoft.com/office/powerpoint/2010/main" val="338135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 </a:t>
            </a:r>
            <a:endParaRPr lang="en-US" dirty="0"/>
          </a:p>
        </p:txBody>
      </p:sp>
      <p:sp>
        <p:nvSpPr>
          <p:cNvPr id="3" name="Content Placeholder 2"/>
          <p:cNvSpPr>
            <a:spLocks noGrp="1"/>
          </p:cNvSpPr>
          <p:nvPr>
            <p:ph idx="1"/>
          </p:nvPr>
        </p:nvSpPr>
        <p:spPr/>
        <p:txBody>
          <a:bodyPr>
            <a:normAutofit lnSpcReduction="10000"/>
          </a:bodyPr>
          <a:lstStyle/>
          <a:p>
            <a:r>
              <a:rPr lang="en-US" dirty="0" smtClean="0"/>
              <a:t>Quick overview (Ann Marie)</a:t>
            </a:r>
          </a:p>
          <a:p>
            <a:r>
              <a:rPr lang="en-US" dirty="0" smtClean="0"/>
              <a:t>Topic 4 Keyboard and Focus (Ann Marie)</a:t>
            </a:r>
          </a:p>
          <a:p>
            <a:r>
              <a:rPr lang="en-US" dirty="0" smtClean="0"/>
              <a:t>Topic 10 Content Structure (Ann Marie)</a:t>
            </a:r>
          </a:p>
          <a:p>
            <a:r>
              <a:rPr lang="en-US" dirty="0" smtClean="0"/>
              <a:t>Topic 5 Forms (Kristen)</a:t>
            </a:r>
          </a:p>
          <a:p>
            <a:r>
              <a:rPr lang="en-US" dirty="0" smtClean="0"/>
              <a:t>Topic 6 Links and Buttons (Andrew)</a:t>
            </a:r>
          </a:p>
          <a:p>
            <a:r>
              <a:rPr lang="en-US" dirty="0" smtClean="0"/>
              <a:t>Topic 7 Images (Andrew)</a:t>
            </a:r>
          </a:p>
          <a:p>
            <a:r>
              <a:rPr lang="en-US" dirty="0" smtClean="0"/>
              <a:t>Questions</a:t>
            </a:r>
          </a:p>
          <a:p>
            <a:r>
              <a:rPr lang="en-US" dirty="0" smtClean="0"/>
              <a:t>Wrap up and certification process</a:t>
            </a:r>
          </a:p>
          <a:p>
            <a:endParaRPr lang="en-US" dirty="0" smtClean="0"/>
          </a:p>
          <a:p>
            <a:endParaRPr lang="en-US" dirty="0"/>
          </a:p>
        </p:txBody>
      </p:sp>
    </p:spTree>
    <p:extLst>
      <p:ext uri="{BB962C8B-B14F-4D97-AF65-F5344CB8AC3E}">
        <p14:creationId xmlns:p14="http://schemas.microsoft.com/office/powerpoint/2010/main" val="179257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Origins of the Course </a:t>
            </a:r>
            <a:endParaRPr lang="en-US" dirty="0"/>
          </a:p>
        </p:txBody>
      </p:sp>
      <p:sp>
        <p:nvSpPr>
          <p:cNvPr id="3" name="Content Placeholder 2"/>
          <p:cNvSpPr>
            <a:spLocks noGrp="1"/>
          </p:cNvSpPr>
          <p:nvPr>
            <p:ph idx="1"/>
          </p:nvPr>
        </p:nvSpPr>
        <p:spPr>
          <a:xfrm>
            <a:off x="457200" y="1020762"/>
            <a:ext cx="8229600" cy="4953000"/>
          </a:xfrm>
        </p:spPr>
        <p:txBody>
          <a:bodyPr>
            <a:noAutofit/>
          </a:bodyPr>
          <a:lstStyle/>
          <a:p>
            <a:r>
              <a:rPr lang="en-US" sz="2000" dirty="0" smtClean="0"/>
              <a:t>Section 508 Requirements and need to test – USCIS developed test checklist and DHS significantly revised to created detailed test steps and repeatable test process to train IT testers in the federal space</a:t>
            </a:r>
          </a:p>
          <a:p>
            <a:r>
              <a:rPr lang="en-US" sz="2000" dirty="0" smtClean="0"/>
              <a:t>W3C developed guidance for Accessibility for use through out the IT Community - WCAG</a:t>
            </a:r>
          </a:p>
          <a:p>
            <a:r>
              <a:rPr lang="en-US" sz="2000" dirty="0" smtClean="0"/>
              <a:t>U.S. Access Board, charged </a:t>
            </a:r>
            <a:r>
              <a:rPr lang="en-US" sz="2000" dirty="0"/>
              <a:t>with </a:t>
            </a:r>
            <a:r>
              <a:rPr lang="en-US" sz="2000" dirty="0" smtClean="0"/>
              <a:t>the federal governments approach to meeting Section 508 Requirements, adopted WCAG 2.0 level A and AA for use in the Federal Government</a:t>
            </a:r>
          </a:p>
          <a:p>
            <a:r>
              <a:rPr lang="en-US" sz="2000" dirty="0" smtClean="0"/>
              <a:t>DHS works with Access Board to revise the test process to align with WCAG 2.0</a:t>
            </a:r>
          </a:p>
          <a:p>
            <a:r>
              <a:rPr lang="en-US" sz="2000" dirty="0" smtClean="0"/>
              <a:t>DHS develops a new course to certify testers for accessibility in the federal space and opens the course free of charge to the general public.</a:t>
            </a:r>
          </a:p>
          <a:p>
            <a:r>
              <a:rPr lang="en-US" sz="2000" dirty="0" smtClean="0"/>
              <a:t>SSA provides resources to develop a tool for testers to use –ANDI is born</a:t>
            </a:r>
            <a:endParaRPr lang="en-US" sz="2000" dirty="0"/>
          </a:p>
        </p:txBody>
      </p:sp>
    </p:spTree>
    <p:extLst>
      <p:ext uri="{BB962C8B-B14F-4D97-AF65-F5344CB8AC3E}">
        <p14:creationId xmlns:p14="http://schemas.microsoft.com/office/powerpoint/2010/main" val="405728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29D2C99-B130-4FE5-91D6-1288B4D4717A}"/>
              </a:ext>
            </a:extLst>
          </p:cNvPr>
          <p:cNvSpPr/>
          <p:nvPr/>
        </p:nvSpPr>
        <p:spPr>
          <a:xfrm>
            <a:off x="3471789" y="838200"/>
            <a:ext cx="2200422" cy="10093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World Wide Web Consortium (W3C)</a:t>
            </a:r>
          </a:p>
        </p:txBody>
      </p:sp>
      <p:sp>
        <p:nvSpPr>
          <p:cNvPr id="6" name="Rectangle 5">
            <a:extLst>
              <a:ext uri="{FF2B5EF4-FFF2-40B4-BE49-F238E27FC236}">
                <a16:creationId xmlns:a16="http://schemas.microsoft.com/office/drawing/2014/main" xmlns="" id="{88F8970F-B677-4C97-BE38-26F047A1615B}"/>
              </a:ext>
            </a:extLst>
          </p:cNvPr>
          <p:cNvSpPr/>
          <p:nvPr/>
        </p:nvSpPr>
        <p:spPr>
          <a:xfrm>
            <a:off x="3509889" y="2057399"/>
            <a:ext cx="2124222" cy="122436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W3C develops Web Content Accessibility Guidelines (WCAG )</a:t>
            </a:r>
          </a:p>
        </p:txBody>
      </p:sp>
      <p:sp>
        <p:nvSpPr>
          <p:cNvPr id="8" name="Oval 7">
            <a:extLst>
              <a:ext uri="{FF2B5EF4-FFF2-40B4-BE49-F238E27FC236}">
                <a16:creationId xmlns:a16="http://schemas.microsoft.com/office/drawing/2014/main" xmlns="" id="{9DADDF72-B9C5-4385-86AA-22E306CB3195}"/>
              </a:ext>
            </a:extLst>
          </p:cNvPr>
          <p:cNvSpPr/>
          <p:nvPr/>
        </p:nvSpPr>
        <p:spPr>
          <a:xfrm>
            <a:off x="152400" y="2365567"/>
            <a:ext cx="2971800" cy="18323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U.S. Access Board adopts (WCAG 2.0 A and AA standards)</a:t>
            </a:r>
          </a:p>
        </p:txBody>
      </p:sp>
      <p:sp>
        <p:nvSpPr>
          <p:cNvPr id="10" name="Oval 9">
            <a:extLst>
              <a:ext uri="{FF2B5EF4-FFF2-40B4-BE49-F238E27FC236}">
                <a16:creationId xmlns:a16="http://schemas.microsoft.com/office/drawing/2014/main" xmlns="" id="{C3D12D90-0A81-40D6-90EC-A6D42403C105}"/>
              </a:ext>
            </a:extLst>
          </p:cNvPr>
          <p:cNvSpPr/>
          <p:nvPr/>
        </p:nvSpPr>
        <p:spPr>
          <a:xfrm>
            <a:off x="914400" y="4568414"/>
            <a:ext cx="2971800" cy="18323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Federal Section 508 SMEs develop test process and ANDI tool</a:t>
            </a:r>
          </a:p>
        </p:txBody>
      </p:sp>
      <p:sp>
        <p:nvSpPr>
          <p:cNvPr id="12" name="Oval 11">
            <a:extLst>
              <a:ext uri="{FF2B5EF4-FFF2-40B4-BE49-F238E27FC236}">
                <a16:creationId xmlns:a16="http://schemas.microsoft.com/office/drawing/2014/main" xmlns="" id="{10F791FE-9FE8-443C-BAEA-BFAE5F00CF38}"/>
              </a:ext>
            </a:extLst>
          </p:cNvPr>
          <p:cNvSpPr/>
          <p:nvPr/>
        </p:nvSpPr>
        <p:spPr>
          <a:xfrm>
            <a:off x="6019800" y="2365567"/>
            <a:ext cx="2971800" cy="18323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DHS OAST develops training to certify testers in the accessibility test process</a:t>
            </a:r>
          </a:p>
        </p:txBody>
      </p:sp>
      <p:sp>
        <p:nvSpPr>
          <p:cNvPr id="15" name="Oval 14">
            <a:extLst>
              <a:ext uri="{FF2B5EF4-FFF2-40B4-BE49-F238E27FC236}">
                <a16:creationId xmlns:a16="http://schemas.microsoft.com/office/drawing/2014/main" xmlns="" id="{95C95BD8-78C4-48D0-85D9-4A4780B32DFA}"/>
              </a:ext>
            </a:extLst>
          </p:cNvPr>
          <p:cNvSpPr/>
          <p:nvPr/>
        </p:nvSpPr>
        <p:spPr>
          <a:xfrm>
            <a:off x="4798166" y="4568414"/>
            <a:ext cx="2971800" cy="18323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Accessibility Test Process approval by Federal CIO Council – </a:t>
            </a:r>
            <a:r>
              <a:rPr lang="en-US" b="1" dirty="0" err="1" smtClean="0">
                <a:solidFill>
                  <a:prstClr val="black"/>
                </a:solidFill>
              </a:rPr>
              <a:t>ACoP</a:t>
            </a:r>
            <a:r>
              <a:rPr lang="en-US" b="1" dirty="0" smtClean="0">
                <a:solidFill>
                  <a:prstClr val="black"/>
                </a:solidFill>
              </a:rPr>
              <a:t>*</a:t>
            </a:r>
            <a:endParaRPr lang="en-US" b="1" dirty="0">
              <a:solidFill>
                <a:prstClr val="black"/>
              </a:solidFill>
            </a:endParaRPr>
          </a:p>
        </p:txBody>
      </p:sp>
      <p:sp>
        <p:nvSpPr>
          <p:cNvPr id="16" name="Arrow: Right 15">
            <a:extLst>
              <a:ext uri="{FF2B5EF4-FFF2-40B4-BE49-F238E27FC236}">
                <a16:creationId xmlns:a16="http://schemas.microsoft.com/office/drawing/2014/main" xmlns="" id="{15EBD738-3608-435B-9ED4-2C7CE4DADB57}"/>
              </a:ext>
            </a:extLst>
          </p:cNvPr>
          <p:cNvSpPr/>
          <p:nvPr/>
        </p:nvSpPr>
        <p:spPr>
          <a:xfrm>
            <a:off x="4038600" y="5183717"/>
            <a:ext cx="64008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a16="http://schemas.microsoft.com/office/drawing/2014/main" xmlns="" id="{56790CB1-C883-4D64-84C5-970FF6D8B134}"/>
              </a:ext>
            </a:extLst>
          </p:cNvPr>
          <p:cNvSpPr>
            <a:spLocks noGrp="1"/>
          </p:cNvSpPr>
          <p:nvPr>
            <p:ph type="title"/>
          </p:nvPr>
        </p:nvSpPr>
        <p:spPr>
          <a:xfrm>
            <a:off x="628650" y="140863"/>
            <a:ext cx="7886700" cy="723874"/>
          </a:xfrm>
        </p:spPr>
        <p:txBody>
          <a:bodyPr>
            <a:normAutofit fontScale="90000"/>
          </a:bodyPr>
          <a:lstStyle/>
          <a:p>
            <a:r>
              <a:rPr lang="en-US" b="1" dirty="0"/>
              <a:t>Genesis of the Trusted Tester Course</a:t>
            </a:r>
          </a:p>
        </p:txBody>
      </p:sp>
      <p:sp>
        <p:nvSpPr>
          <p:cNvPr id="9" name="Arrow: Right 8">
            <a:extLst>
              <a:ext uri="{FF2B5EF4-FFF2-40B4-BE49-F238E27FC236}">
                <a16:creationId xmlns:a16="http://schemas.microsoft.com/office/drawing/2014/main" xmlns="" id="{3FF1F4F0-D7DD-457E-8CA5-AADE841373C9}"/>
              </a:ext>
            </a:extLst>
          </p:cNvPr>
          <p:cNvSpPr/>
          <p:nvPr/>
        </p:nvSpPr>
        <p:spPr>
          <a:xfrm rot="3656473">
            <a:off x="2549830" y="4048387"/>
            <a:ext cx="64008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Arrow: Right 10">
            <a:extLst>
              <a:ext uri="{FF2B5EF4-FFF2-40B4-BE49-F238E27FC236}">
                <a16:creationId xmlns:a16="http://schemas.microsoft.com/office/drawing/2014/main" xmlns="" id="{09BFF031-BE3A-4662-8FDC-B1C8DC2DAC56}"/>
              </a:ext>
            </a:extLst>
          </p:cNvPr>
          <p:cNvSpPr/>
          <p:nvPr/>
        </p:nvSpPr>
        <p:spPr>
          <a:xfrm rot="18427945">
            <a:off x="7218205" y="4279346"/>
            <a:ext cx="64008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2438400" y="6477000"/>
            <a:ext cx="4267200" cy="369332"/>
          </a:xfrm>
          <a:prstGeom prst="rect">
            <a:avLst/>
          </a:prstGeom>
          <a:noFill/>
        </p:spPr>
        <p:txBody>
          <a:bodyPr wrap="square" rtlCol="0">
            <a:spAutoFit/>
          </a:bodyPr>
          <a:lstStyle/>
          <a:p>
            <a:r>
              <a:rPr lang="en-US" dirty="0" smtClean="0"/>
              <a:t>* Accessibility Community of Practice</a:t>
            </a:r>
            <a:endParaRPr lang="en-US" dirty="0"/>
          </a:p>
        </p:txBody>
      </p:sp>
    </p:spTree>
    <p:extLst>
      <p:ext uri="{BB962C8B-B14F-4D97-AF65-F5344CB8AC3E}">
        <p14:creationId xmlns:p14="http://schemas.microsoft.com/office/powerpoint/2010/main" val="181008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dirty="0" smtClean="0"/>
              <a:t>Trusted Tester Process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775238789"/>
              </p:ext>
            </p:extLst>
          </p:nvPr>
        </p:nvGraphicFramePr>
        <p:xfrm>
          <a:off x="381001" y="1219200"/>
          <a:ext cx="8305800" cy="5273040"/>
        </p:xfrm>
        <a:graphic>
          <a:graphicData uri="http://schemas.openxmlformats.org/drawingml/2006/table">
            <a:tbl>
              <a:tblPr firstRow="1" bandRow="1">
                <a:tableStyleId>{5C22544A-7EE6-4342-B048-85BDC9FD1C3A}</a:tableStyleId>
              </a:tblPr>
              <a:tblGrid>
                <a:gridCol w="4152900"/>
                <a:gridCol w="4152900"/>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Previous version 4.0</a:t>
                      </a:r>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version 5.0</a:t>
                      </a:r>
                    </a:p>
                  </a:txBody>
                  <a:tcPr>
                    <a:lnB w="12700" cap="flat" cmpd="sng" algn="ctr">
                      <a:solidFill>
                        <a:schemeClr val="tx1"/>
                      </a:solidFill>
                      <a:prstDash val="solid"/>
                      <a:round/>
                      <a:headEnd type="none" w="med" len="med"/>
                      <a:tailEnd type="none" w="med" len="med"/>
                    </a:lnB>
                  </a:tcPr>
                </a:tc>
              </a:tr>
              <a:tr h="273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Repeatable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Repeatable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3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Uses multiple free tools (</a:t>
                      </a:r>
                      <a:r>
                        <a:rPr lang="en-US" sz="2000" dirty="0" err="1" smtClean="0"/>
                        <a:t>favelets</a:t>
                      </a:r>
                      <a:r>
                        <a:rPr lang="en-US" sz="20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Uses ANDI tool developed especially for accessibility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3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Uses Color Contrast Analyzer (CCA) to determine 4.5:1 ratio</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Limited use of CCA with background images – ANDI calculates both text size and contrast to apply lower large font requirements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3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Requires knowledge of HTML and ARIA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Requires</a:t>
                      </a:r>
                      <a:r>
                        <a:rPr lang="en-US" sz="2000" baseline="0" dirty="0" smtClean="0"/>
                        <a:t> very l</a:t>
                      </a:r>
                      <a:r>
                        <a:rPr lang="en-US" sz="2000" dirty="0" smtClean="0"/>
                        <a:t>ittle knowledge of HTML and ARIA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3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Questions phrased in negative (the failure condition use of double-negative)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Questions phrased in positive (what is required to pass)</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3473">
                <a:tc>
                  <a:txBody>
                    <a:bodyPr/>
                    <a:lstStyle/>
                    <a:p>
                      <a:r>
                        <a:rPr lang="en-US" sz="2000" dirty="0" smtClean="0"/>
                        <a:t>Use of C (Compliant) and NC </a:t>
                      </a:r>
                      <a:br>
                        <a:rPr lang="en-US" sz="2000" dirty="0" smtClean="0"/>
                      </a:br>
                      <a:r>
                        <a:rPr lang="en-US" sz="2000" dirty="0" smtClean="0"/>
                        <a:t>(Non-compliant)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Use of TRUE and FALSE to determine if a test condition</a:t>
                      </a:r>
                      <a:r>
                        <a:rPr lang="en-US" sz="2000" baseline="0" dirty="0" smtClean="0"/>
                        <a:t> </a:t>
                      </a:r>
                      <a:r>
                        <a:rPr lang="en-US" sz="2000" dirty="0" smtClean="0"/>
                        <a:t>PASSES and FAILS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0387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mcdavis\Downloads\keyboard 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30984"/>
            <a:ext cx="6696456" cy="23794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4800" y="91222"/>
            <a:ext cx="8229600" cy="1143000"/>
          </a:xfrm>
        </p:spPr>
        <p:txBody>
          <a:bodyPr/>
          <a:lstStyle/>
          <a:p>
            <a:r>
              <a:rPr lang="en-US" dirty="0" smtClean="0"/>
              <a:t>Historical view of test process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13946814"/>
              </p:ext>
            </p:extLst>
          </p:nvPr>
        </p:nvGraphicFramePr>
        <p:xfrm>
          <a:off x="1752600" y="3554232"/>
          <a:ext cx="6443472" cy="1263871"/>
        </p:xfrm>
        <a:graphic>
          <a:graphicData uri="http://schemas.openxmlformats.org/drawingml/2006/table">
            <a:tbl>
              <a:tblPr firstRow="1" firstCol="1" bandRow="1">
                <a:tableStyleId>{5C22544A-7EE6-4342-B048-85BDC9FD1C3A}</a:tableStyleId>
              </a:tblPr>
              <a:tblGrid>
                <a:gridCol w="1066800"/>
                <a:gridCol w="838200"/>
                <a:gridCol w="4538472"/>
              </a:tblGrid>
              <a:tr h="481106">
                <a:tc>
                  <a:txBody>
                    <a:bodyPr/>
                    <a:lstStyle/>
                    <a:p>
                      <a:pPr marL="0" marR="0">
                        <a:lnSpc>
                          <a:spcPct val="107000"/>
                        </a:lnSpc>
                        <a:spcBef>
                          <a:spcPts val="0"/>
                        </a:spcBef>
                        <a:spcAft>
                          <a:spcPts val="0"/>
                        </a:spcAft>
                      </a:pPr>
                      <a:r>
                        <a:rPr lang="en-US" sz="1600" dirty="0">
                          <a:effectLst/>
                        </a:rPr>
                        <a:t>Test Name</a:t>
                      </a:r>
                      <a:endParaRPr lang="en-US" sz="2000" dirty="0">
                        <a:effectLst/>
                        <a:latin typeface="Calibri"/>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Test ID</a:t>
                      </a:r>
                      <a:endParaRPr lang="en-US" sz="2000" dirty="0">
                        <a:effectLst/>
                        <a:latin typeface="Calibri"/>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Test Condition </a:t>
                      </a:r>
                      <a:endParaRPr lang="en-US" sz="2000" dirty="0">
                        <a:effectLst/>
                        <a:latin typeface="Calibri"/>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r>
              <a:tr h="738094">
                <a:tc>
                  <a:txBody>
                    <a:bodyPr/>
                    <a:lstStyle/>
                    <a:p>
                      <a:pPr marL="0" marR="0">
                        <a:lnSpc>
                          <a:spcPct val="107000"/>
                        </a:lnSpc>
                        <a:spcBef>
                          <a:spcPts val="0"/>
                        </a:spcBef>
                        <a:spcAft>
                          <a:spcPts val="0"/>
                        </a:spcAft>
                      </a:pPr>
                      <a:r>
                        <a:rPr lang="en-US" sz="1600" dirty="0">
                          <a:solidFill>
                            <a:schemeClr val="tx1"/>
                          </a:solidFill>
                          <a:effectLst/>
                        </a:rPr>
                        <a:t>2.1.1-keyboard-access</a:t>
                      </a:r>
                      <a:endParaRPr lang="en-US" sz="20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600" dirty="0">
                          <a:solidFill>
                            <a:schemeClr val="tx1"/>
                          </a:solidFill>
                          <a:effectLst/>
                        </a:rPr>
                        <a:t>4.A</a:t>
                      </a:r>
                      <a:endParaRPr lang="en-US" sz="2000" dirty="0">
                        <a:solidFill>
                          <a:schemeClr val="tx1"/>
                        </a:solidFill>
                        <a:effectLst/>
                        <a:latin typeface="Calibri"/>
                        <a:ea typeface="Calibri"/>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600" dirty="0">
                          <a:solidFill>
                            <a:schemeClr val="tx1"/>
                          </a:solidFill>
                          <a:effectLst/>
                        </a:rPr>
                        <a:t>All functionality can be accessed and executed using only the keyboard. </a:t>
                      </a:r>
                      <a:endParaRPr lang="en-US" sz="1600" b="1" dirty="0">
                        <a:solidFill>
                          <a:schemeClr val="tx1"/>
                        </a:solidFill>
                        <a:effectLst/>
                        <a:latin typeface="Calibri"/>
                        <a:ea typeface="Calibri"/>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Rectangle 2"/>
          <p:cNvSpPr>
            <a:spLocks noChangeArrowheads="1"/>
          </p:cNvSpPr>
          <p:nvPr/>
        </p:nvSpPr>
        <p:spPr bwMode="auto">
          <a:xfrm>
            <a:off x="1752600" y="3247745"/>
            <a:ext cx="45720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2F5496"/>
                </a:solidFill>
                <a:effectLst/>
                <a:latin typeface="Calibri Light" pitchFamily="34" charset="0"/>
                <a:ea typeface="Times New Roman" pitchFamily="18" charset="0"/>
                <a:cs typeface="Times New Roman" pitchFamily="18" charset="0"/>
              </a:rPr>
              <a:t>Check 2.1.1-keyboard-access </a:t>
            </a:r>
          </a:p>
        </p:txBody>
      </p:sp>
      <p:sp>
        <p:nvSpPr>
          <p:cNvPr id="9" name="TextBox 8"/>
          <p:cNvSpPr txBox="1"/>
          <p:nvPr/>
        </p:nvSpPr>
        <p:spPr>
          <a:xfrm>
            <a:off x="1752600" y="4845784"/>
            <a:ext cx="6172200" cy="1631216"/>
          </a:xfrm>
          <a:prstGeom prst="rect">
            <a:avLst/>
          </a:prstGeom>
          <a:noFill/>
        </p:spPr>
        <p:txBody>
          <a:bodyPr wrap="square" rtlCol="0">
            <a:spAutoFit/>
          </a:bodyPr>
          <a:lstStyle/>
          <a:p>
            <a:r>
              <a:rPr lang="en-US" b="1" dirty="0"/>
              <a:t>Evaluate Results:</a:t>
            </a:r>
          </a:p>
          <a:p>
            <a:r>
              <a:rPr lang="en-US" dirty="0"/>
              <a:t>If BOTH of the following are </a:t>
            </a:r>
            <a:r>
              <a:rPr lang="en-US" b="1" dirty="0"/>
              <a:t>TRUE</a:t>
            </a:r>
            <a:r>
              <a:rPr lang="en-US" dirty="0"/>
              <a:t>, the content </a:t>
            </a:r>
            <a:r>
              <a:rPr lang="en-US" b="1" dirty="0"/>
              <a:t>PASSES</a:t>
            </a:r>
            <a:r>
              <a:rPr lang="en-US" dirty="0"/>
              <a:t>:</a:t>
            </a:r>
          </a:p>
          <a:p>
            <a:pPr marL="342900" lvl="0" indent="-342900">
              <a:buFont typeface="+mj-lt"/>
              <a:buAutoNum type="arabicPeriod"/>
            </a:pPr>
            <a:r>
              <a:rPr lang="en-US" sz="1600" dirty="0"/>
              <a:t>All functionality can be accessed and executed using the keyboard, AND</a:t>
            </a:r>
          </a:p>
          <a:p>
            <a:pPr marL="342900" lvl="0" indent="-342900">
              <a:buFont typeface="+mj-lt"/>
              <a:buAutoNum type="arabicPeriod"/>
            </a:pPr>
            <a:r>
              <a:rPr lang="en-US" sz="1600" dirty="0"/>
              <a:t>All essential information can be accessed via keyboard interaction OR the information is available elsewhere on the page. </a:t>
            </a:r>
          </a:p>
        </p:txBody>
      </p:sp>
      <p:sp>
        <p:nvSpPr>
          <p:cNvPr id="3" name="Pentagon 2"/>
          <p:cNvSpPr/>
          <p:nvPr/>
        </p:nvSpPr>
        <p:spPr>
          <a:xfrm>
            <a:off x="381000" y="1645384"/>
            <a:ext cx="1219200" cy="762000"/>
          </a:xfrm>
          <a:prstGeom prst="homePlate">
            <a:avLst/>
          </a:prstGeom>
          <a:solidFill>
            <a:schemeClr val="accent3">
              <a:lumMod val="60000"/>
              <a:lumOff val="4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4.0</a:t>
            </a:r>
            <a:endParaRPr lang="en-US" b="1" dirty="0">
              <a:solidFill>
                <a:schemeClr val="tx1"/>
              </a:solidFill>
            </a:endParaRPr>
          </a:p>
        </p:txBody>
      </p:sp>
      <p:sp>
        <p:nvSpPr>
          <p:cNvPr id="10" name="Pentagon 9"/>
          <p:cNvSpPr/>
          <p:nvPr/>
        </p:nvSpPr>
        <p:spPr>
          <a:xfrm>
            <a:off x="381000" y="3245584"/>
            <a:ext cx="1219200" cy="762000"/>
          </a:xfrm>
          <a:prstGeom prst="homePlate">
            <a:avLst/>
          </a:prstGeom>
          <a:solidFill>
            <a:schemeClr val="accent3">
              <a:lumMod val="60000"/>
              <a:lumOff val="4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5</a:t>
            </a:r>
            <a:r>
              <a:rPr lang="en-US" sz="2800" b="1" dirty="0" smtClean="0">
                <a:solidFill>
                  <a:schemeClr val="tx1"/>
                </a:solidFill>
              </a:rPr>
              <a:t>.0</a:t>
            </a:r>
            <a:endParaRPr lang="en-US" b="1" dirty="0">
              <a:solidFill>
                <a:schemeClr val="tx1"/>
              </a:solidFill>
            </a:endParaRPr>
          </a:p>
        </p:txBody>
      </p:sp>
    </p:spTree>
    <p:extLst>
      <p:ext uri="{BB962C8B-B14F-4D97-AF65-F5344CB8AC3E}">
        <p14:creationId xmlns:p14="http://schemas.microsoft.com/office/powerpoint/2010/main" val="205980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0"/>
            <a:ext cx="8229600" cy="1143000"/>
          </a:xfrm>
        </p:spPr>
        <p:txBody>
          <a:bodyPr/>
          <a:lstStyle/>
          <a:p>
            <a:r>
              <a:rPr lang="en-US" dirty="0" smtClean="0"/>
              <a:t>Benefits of new process</a:t>
            </a:r>
            <a:endParaRPr lang="en-US" dirty="0"/>
          </a:p>
        </p:txBody>
      </p:sp>
      <p:sp>
        <p:nvSpPr>
          <p:cNvPr id="8" name="Content Placeholder 7"/>
          <p:cNvSpPr>
            <a:spLocks noGrp="1"/>
          </p:cNvSpPr>
          <p:nvPr>
            <p:ph idx="1"/>
          </p:nvPr>
        </p:nvSpPr>
        <p:spPr>
          <a:xfrm>
            <a:off x="457200" y="1524000"/>
            <a:ext cx="8229600" cy="4525963"/>
          </a:xfrm>
        </p:spPr>
        <p:txBody>
          <a:bodyPr/>
          <a:lstStyle/>
          <a:p>
            <a:r>
              <a:rPr lang="en-US" dirty="0" smtClean="0"/>
              <a:t>Use of ANDI takes guess work out of whether ARIA or HTML code is sufficient</a:t>
            </a:r>
          </a:p>
          <a:p>
            <a:r>
              <a:rPr lang="en-US" dirty="0" smtClean="0"/>
              <a:t>Test conditions are phrased for binary responses (true/false) to allow use of automated testing tools where possible</a:t>
            </a:r>
          </a:p>
          <a:p>
            <a:endParaRPr lang="en-US" dirty="0" smtClean="0"/>
          </a:p>
          <a:p>
            <a:endParaRPr lang="en-US" dirty="0"/>
          </a:p>
        </p:txBody>
      </p:sp>
    </p:spTree>
    <p:extLst>
      <p:ext uri="{BB962C8B-B14F-4D97-AF65-F5344CB8AC3E}">
        <p14:creationId xmlns:p14="http://schemas.microsoft.com/office/powerpoint/2010/main" val="46440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4642</TotalTime>
  <Words>2805</Words>
  <Application>Microsoft Office PowerPoint</Application>
  <PresentationFormat>On-screen Show (4:3)</PresentationFormat>
  <Paragraphs>337</Paragraphs>
  <Slides>33</Slides>
  <Notes>10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Office Theme</vt:lpstr>
      <vt:lpstr>1_Office Theme</vt:lpstr>
      <vt:lpstr>Packager Shell Object</vt:lpstr>
      <vt:lpstr>ICT Symposium</vt:lpstr>
      <vt:lpstr>Presenters</vt:lpstr>
      <vt:lpstr>Workshop Goals</vt:lpstr>
      <vt:lpstr>Today’s Topics </vt:lpstr>
      <vt:lpstr>Origins of the Course </vt:lpstr>
      <vt:lpstr>Genesis of the Trusted Tester Course</vt:lpstr>
      <vt:lpstr>Trusted Tester Process</vt:lpstr>
      <vt:lpstr>Historical view of test process</vt:lpstr>
      <vt:lpstr>Benefits of new process</vt:lpstr>
      <vt:lpstr>Overview of ANDI</vt:lpstr>
      <vt:lpstr>Keyboard access and focus</vt:lpstr>
      <vt:lpstr>Keyboard Testing</vt:lpstr>
      <vt:lpstr>4.A 2.1.1-keyboard-access</vt:lpstr>
      <vt:lpstr>4.A Code sample</vt:lpstr>
      <vt:lpstr>4.B 2.1.1-no-keystroke-timing</vt:lpstr>
      <vt:lpstr>4.C 2.1.1-no-keyboard-trap</vt:lpstr>
      <vt:lpstr>Keyboard Trap Tips</vt:lpstr>
      <vt:lpstr>Course Video</vt:lpstr>
      <vt:lpstr>4.D 2.4.7-focus-visible</vt:lpstr>
      <vt:lpstr>Notes for Focus with Frames</vt:lpstr>
      <vt:lpstr>4.E 3.2.1-on-focus</vt:lpstr>
      <vt:lpstr>Tips for Focus Order</vt:lpstr>
      <vt:lpstr>4.F 2.4.3-focus-order-meaning</vt:lpstr>
      <vt:lpstr>Tips on for Focus with Frames</vt:lpstr>
      <vt:lpstr>4.G 2.4.3-focus-order-reveal</vt:lpstr>
      <vt:lpstr>4.H 2.4.3-focus-order-return</vt:lpstr>
      <vt:lpstr>Course Answer Tips</vt:lpstr>
      <vt:lpstr>Content Structure</vt:lpstr>
      <vt:lpstr>10.A 2.4.6-heading-purpose</vt:lpstr>
      <vt:lpstr>10.B 1.3.1-heading-determinable</vt:lpstr>
      <vt:lpstr>10.C 2.4.6-heading-level</vt:lpstr>
      <vt:lpstr>10.D 1.3.1-list-type</vt:lpstr>
      <vt:lpstr>List Tips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Symposium</dc:title>
  <dc:creator>amcdavis</dc:creator>
  <cp:lastModifiedBy>amcdavis</cp:lastModifiedBy>
  <cp:revision>66</cp:revision>
  <dcterms:created xsi:type="dcterms:W3CDTF">2019-08-10T13:29:38Z</dcterms:created>
  <dcterms:modified xsi:type="dcterms:W3CDTF">2019-09-21T00:51:51Z</dcterms:modified>
</cp:coreProperties>
</file>