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sldIdLst>
    <p:sldId id="256" r:id="rId2"/>
    <p:sldId id="282" r:id="rId3"/>
    <p:sldId id="257" r:id="rId4"/>
    <p:sldId id="289" r:id="rId5"/>
    <p:sldId id="268" r:id="rId6"/>
    <p:sldId id="290" r:id="rId7"/>
    <p:sldId id="269" r:id="rId8"/>
    <p:sldId id="270" r:id="rId9"/>
    <p:sldId id="271" r:id="rId10"/>
    <p:sldId id="272" r:id="rId11"/>
    <p:sldId id="273" r:id="rId12"/>
    <p:sldId id="274" r:id="rId13"/>
    <p:sldId id="276" r:id="rId14"/>
    <p:sldId id="283" r:id="rId15"/>
    <p:sldId id="285"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35"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B4E53-8A43-4EFE-9530-A4A5F1F2CFD3}" type="datetimeFigureOut">
              <a:rPr lang="en-US" smtClean="0"/>
              <a:t>9/21/2019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EDE19-A1F6-47F6-8700-E009ACE1A4D8}" type="slidenum">
              <a:rPr lang="en-US" smtClean="0"/>
              <a:t>‹#›</a:t>
            </a:fld>
            <a:endParaRPr lang="en-US"/>
          </a:p>
        </p:txBody>
      </p:sp>
    </p:spTree>
    <p:extLst>
      <p:ext uri="{BB962C8B-B14F-4D97-AF65-F5344CB8AC3E}">
        <p14:creationId xmlns:p14="http://schemas.microsoft.com/office/powerpoint/2010/main" val="4061310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Grand</a:t>
            </a:r>
            <a:r>
              <a:rPr lang="en-US" baseline="0" dirty="0" smtClean="0"/>
              <a:t> Canyon site is an example of 4.F – move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3</a:t>
            </a:fld>
            <a:endParaRPr lang="en-US"/>
          </a:p>
        </p:txBody>
      </p:sp>
    </p:spTree>
    <p:extLst>
      <p:ext uri="{BB962C8B-B14F-4D97-AF65-F5344CB8AC3E}">
        <p14:creationId xmlns:p14="http://schemas.microsoft.com/office/powerpoint/2010/main" val="402465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Topic</a:t>
            </a:r>
            <a:r>
              <a:rPr lang="en-US" baseline="0" dirty="0" smtClean="0"/>
              <a:t> 4 video keyboard trap starting at 2:35</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5</a:t>
            </a:fld>
            <a:endParaRPr lang="en-US"/>
          </a:p>
        </p:txBody>
      </p:sp>
    </p:spTree>
    <p:extLst>
      <p:ext uri="{BB962C8B-B14F-4D97-AF65-F5344CB8AC3E}">
        <p14:creationId xmlns:p14="http://schemas.microsoft.com/office/powerpoint/2010/main" val="248553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failing and passing examples of visible focus. Passing examples should use</a:t>
            </a:r>
            <a:r>
              <a:rPr lang="en-US" baseline="0" dirty="0" smtClean="0"/>
              <a:t> multiple methods, such as</a:t>
            </a:r>
            <a:r>
              <a:rPr lang="en-US" dirty="0" smtClean="0"/>
              <a:t> shading</a:t>
            </a:r>
            <a:r>
              <a:rPr lang="en-US" baseline="0" dirty="0" smtClean="0"/>
              <a:t> &amp;</a:t>
            </a:r>
            <a:r>
              <a:rPr lang="en-US" dirty="0" smtClean="0"/>
              <a:t> outline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7</a:t>
            </a:fld>
            <a:endParaRPr lang="en-US"/>
          </a:p>
        </p:txBody>
      </p:sp>
    </p:spTree>
    <p:extLst>
      <p:ext uri="{BB962C8B-B14F-4D97-AF65-F5344CB8AC3E}">
        <p14:creationId xmlns:p14="http://schemas.microsoft.com/office/powerpoint/2010/main" val="59457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8</a:t>
            </a:fld>
            <a:endParaRPr lang="en-US"/>
          </a:p>
        </p:txBody>
      </p:sp>
    </p:spTree>
    <p:extLst>
      <p:ext uri="{BB962C8B-B14F-4D97-AF65-F5344CB8AC3E}">
        <p14:creationId xmlns:p14="http://schemas.microsoft.com/office/powerpoint/2010/main" val="159310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passing and failing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9</a:t>
            </a:fld>
            <a:endParaRPr lang="en-US"/>
          </a:p>
        </p:txBody>
      </p:sp>
    </p:spTree>
    <p:extLst>
      <p:ext uri="{BB962C8B-B14F-4D97-AF65-F5344CB8AC3E}">
        <p14:creationId xmlns:p14="http://schemas.microsoft.com/office/powerpoint/2010/main" val="393683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16</a:t>
            </a:fld>
            <a:endParaRPr lang="en-US"/>
          </a:p>
        </p:txBody>
      </p:sp>
    </p:spTree>
    <p:extLst>
      <p:ext uri="{BB962C8B-B14F-4D97-AF65-F5344CB8AC3E}">
        <p14:creationId xmlns:p14="http://schemas.microsoft.com/office/powerpoint/2010/main" val="178241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11403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44204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77747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458CD-B473-471D-9A84-90F4384C092D}"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57169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458CD-B473-471D-9A84-90F4384C092D}"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97190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458CD-B473-471D-9A84-90F4384C092D}"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3084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458CD-B473-471D-9A84-90F4384C092D}"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82081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458CD-B473-471D-9A84-90F4384C092D}"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05702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458CD-B473-471D-9A84-90F4384C092D}" type="datetimeFigureOut">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107325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458CD-B473-471D-9A84-90F4384C092D}"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91018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458CD-B473-471D-9A84-90F4384C092D}"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42453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458CD-B473-471D-9A84-90F4384C092D}" type="datetimeFigureOut">
              <a:rPr lang="en-US" smtClean="0"/>
              <a:t>9/21/2019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9396D-ECFD-46C7-9574-400A52136537}" type="slidenum">
              <a:rPr lang="en-US" smtClean="0"/>
              <a:t>‹#›</a:t>
            </a:fld>
            <a:endParaRPr lang="en-US"/>
          </a:p>
        </p:txBody>
      </p:sp>
    </p:spTree>
    <p:extLst>
      <p:ext uri="{BB962C8B-B14F-4D97-AF65-F5344CB8AC3E}">
        <p14:creationId xmlns:p14="http://schemas.microsoft.com/office/powerpoint/2010/main" val="306965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nps.gov/grca/index.htm"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org/TR/WCAG20-TECHS/H48.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hyperlink" Target="https://interactiveaccessibility.com/education/training/ex7.1.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ICT Symposium</a:t>
            </a:r>
            <a:endParaRPr lang="en-US" dirty="0"/>
          </a:p>
        </p:txBody>
      </p:sp>
      <p:sp>
        <p:nvSpPr>
          <p:cNvPr id="3" name="Subtitle 2"/>
          <p:cNvSpPr>
            <a:spLocks noGrp="1"/>
          </p:cNvSpPr>
          <p:nvPr>
            <p:ph type="subTitle" idx="1"/>
          </p:nvPr>
        </p:nvSpPr>
        <p:spPr/>
        <p:txBody>
          <a:bodyPr/>
          <a:lstStyle/>
          <a:p>
            <a:r>
              <a:rPr lang="en-US" dirty="0" smtClean="0"/>
              <a:t>Trusted Tester Testing </a:t>
            </a:r>
            <a:r>
              <a:rPr lang="en-US" dirty="0" smtClean="0"/>
              <a:t>Workshop</a:t>
            </a:r>
          </a:p>
          <a:p>
            <a:r>
              <a:rPr lang="en-US" dirty="0" smtClean="0"/>
              <a:t>CHANGES</a:t>
            </a:r>
            <a:endParaRPr lang="en-US" dirty="0"/>
          </a:p>
        </p:txBody>
      </p:sp>
    </p:spTree>
    <p:extLst>
      <p:ext uri="{BB962C8B-B14F-4D97-AF65-F5344CB8AC3E}">
        <p14:creationId xmlns:p14="http://schemas.microsoft.com/office/powerpoint/2010/main" val="197812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Tips for Focus Order</a:t>
            </a:r>
            <a:endParaRPr lang="en-US" dirty="0"/>
          </a:p>
        </p:txBody>
      </p:sp>
      <p:sp>
        <p:nvSpPr>
          <p:cNvPr id="8" name="Content Placeholder 7"/>
          <p:cNvSpPr txBox="1">
            <a:spLocks noGrp="1"/>
          </p:cNvSpPr>
          <p:nvPr>
            <p:ph sz="half" idx="2"/>
          </p:nvPr>
        </p:nvSpPr>
        <p:spPr>
          <a:xfrm>
            <a:off x="990600" y="1600200"/>
            <a:ext cx="7772400" cy="2677656"/>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Tips</a:t>
            </a:r>
            <a:endParaRPr lang="en-US" sz="2000" b="1" u="sng" dirty="0"/>
          </a:p>
          <a:p>
            <a:pPr marL="457200" lvl="0" indent="-457200">
              <a:buFont typeface="+mj-lt"/>
              <a:buAutoNum type="arabicPeriod"/>
            </a:pPr>
            <a:r>
              <a:rPr lang="en-US" sz="2000" dirty="0" smtClean="0"/>
              <a:t>Focus </a:t>
            </a:r>
            <a:r>
              <a:rPr lang="en-US" sz="2000" dirty="0"/>
              <a:t>on an element should not bring an unexpected change – user needs to select the interface component to initiate the change = a new window is launched, or focus is moved to another interface component. </a:t>
            </a:r>
            <a:endParaRPr lang="en-US" sz="2000" dirty="0" smtClean="0"/>
          </a:p>
          <a:p>
            <a:pPr marL="457200" lvl="0" indent="-457200">
              <a:buFont typeface="+mj-lt"/>
              <a:buAutoNum type="arabicPeriod"/>
            </a:pPr>
            <a:r>
              <a:rPr lang="en-US" sz="2000" dirty="0" smtClean="0"/>
              <a:t>It is key to understand the difference between a change of content and a change in context.  Applying this concept also impacts testing for forms in Topic 5 of the test process. </a:t>
            </a:r>
          </a:p>
        </p:txBody>
      </p:sp>
    </p:spTree>
    <p:extLst>
      <p:ext uri="{BB962C8B-B14F-4D97-AF65-F5344CB8AC3E}">
        <p14:creationId xmlns:p14="http://schemas.microsoft.com/office/powerpoint/2010/main" val="398673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4.F 2.4.3-focus-order-meaning</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6542828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838200"/>
                <a:gridCol w="57912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2.4.3-focus-order-meaning</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4.F</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The focus order preserves the meaning and operability of the web page.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a:t>The focus order preserves the meaning of the page, AND</a:t>
            </a:r>
          </a:p>
          <a:p>
            <a:pPr marL="514350" lvl="0" indent="-514350">
              <a:buFont typeface="+mj-lt"/>
              <a:buAutoNum type="arabicPeriod"/>
            </a:pPr>
            <a:r>
              <a:rPr lang="en-US" dirty="0"/>
              <a:t>The focus order preserves the operability of the page</a:t>
            </a:r>
            <a:r>
              <a:rPr lang="en-US" dirty="0" smtClean="0"/>
              <a:t>.</a:t>
            </a:r>
            <a:endParaRPr lang="en-US" dirty="0"/>
          </a:p>
          <a:p>
            <a:endParaRPr lang="en-US" dirty="0"/>
          </a:p>
        </p:txBody>
      </p:sp>
      <p:sp>
        <p:nvSpPr>
          <p:cNvPr id="6" name="Content Placeholder 7"/>
          <p:cNvSpPr txBox="1">
            <a:spLocks/>
          </p:cNvSpPr>
          <p:nvPr/>
        </p:nvSpPr>
        <p:spPr>
          <a:xfrm>
            <a:off x="445213" y="4561582"/>
            <a:ext cx="8241587" cy="1077218"/>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t>Notes:</a:t>
            </a:r>
          </a:p>
          <a:p>
            <a:pPr lvl="0"/>
            <a:r>
              <a:rPr lang="en-US" sz="2000" dirty="0"/>
              <a:t>ANDI tab order markup may be slightly different in certain browsers </a:t>
            </a:r>
            <a:r>
              <a:rPr lang="en-US" sz="2000" dirty="0" smtClean="0"/>
              <a:t>than a keyboard user’s experience. </a:t>
            </a:r>
            <a:r>
              <a:rPr lang="en-US" sz="2000" dirty="0"/>
              <a:t>Always use </a:t>
            </a:r>
            <a:r>
              <a:rPr lang="en-US" sz="2000" dirty="0" smtClean="0"/>
              <a:t>results </a:t>
            </a:r>
            <a:r>
              <a:rPr lang="en-US" sz="2000" dirty="0"/>
              <a:t>from keyboard </a:t>
            </a:r>
            <a:r>
              <a:rPr lang="en-US" sz="2000" dirty="0" smtClean="0"/>
              <a:t>navigation.</a:t>
            </a:r>
          </a:p>
        </p:txBody>
      </p:sp>
      <p:sp>
        <p:nvSpPr>
          <p:cNvPr id="8" name="TextBox 7"/>
          <p:cNvSpPr txBox="1"/>
          <p:nvPr/>
        </p:nvSpPr>
        <p:spPr>
          <a:xfrm>
            <a:off x="457200" y="3113782"/>
            <a:ext cx="8229600" cy="1231106"/>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smtClean="0"/>
              <a:t>Definition</a:t>
            </a:r>
            <a:endParaRPr lang="en-US" sz="2000" b="1" u="sng" dirty="0"/>
          </a:p>
          <a:p>
            <a:pPr lvl="0"/>
            <a:r>
              <a:rPr lang="en-US" dirty="0" smtClean="0"/>
              <a:t>A modal dialog box (such as a Save As dialog box) requires a user </a:t>
            </a:r>
            <a:r>
              <a:rPr lang="en-US" dirty="0"/>
              <a:t>to </a:t>
            </a:r>
            <a:r>
              <a:rPr lang="en-US" dirty="0" smtClean="0"/>
              <a:t>interact </a:t>
            </a:r>
            <a:r>
              <a:rPr lang="en-US" dirty="0"/>
              <a:t>with it before they can go back </a:t>
            </a:r>
            <a:r>
              <a:rPr lang="en-US" dirty="0" smtClean="0"/>
              <a:t>to the main page. Visual </a:t>
            </a:r>
            <a:r>
              <a:rPr lang="en-US" dirty="0"/>
              <a:t>focus is expected to remain within </a:t>
            </a:r>
            <a:r>
              <a:rPr lang="en-US" dirty="0" smtClean="0"/>
              <a:t>a modal </a:t>
            </a:r>
            <a:r>
              <a:rPr lang="en-US" dirty="0"/>
              <a:t>dialog box until it is closed</a:t>
            </a:r>
            <a:r>
              <a:rPr lang="en-US" dirty="0" smtClean="0"/>
              <a:t>.</a:t>
            </a:r>
            <a:endParaRPr lang="en-US" dirty="0"/>
          </a:p>
        </p:txBody>
      </p:sp>
    </p:spTree>
    <p:extLst>
      <p:ext uri="{BB962C8B-B14F-4D97-AF65-F5344CB8AC3E}">
        <p14:creationId xmlns:p14="http://schemas.microsoft.com/office/powerpoint/2010/main" val="137516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Tips on for </a:t>
            </a:r>
            <a:r>
              <a:rPr lang="en-US" dirty="0" smtClean="0"/>
              <a:t>Focus</a:t>
            </a:r>
            <a:endParaRPr lang="en-US" dirty="0"/>
          </a:p>
        </p:txBody>
      </p:sp>
      <p:sp>
        <p:nvSpPr>
          <p:cNvPr id="8" name="Content Placeholder 7"/>
          <p:cNvSpPr txBox="1">
            <a:spLocks noGrp="1"/>
          </p:cNvSpPr>
          <p:nvPr>
            <p:ph sz="half" idx="2"/>
          </p:nvPr>
        </p:nvSpPr>
        <p:spPr>
          <a:xfrm>
            <a:off x="914400" y="1066800"/>
            <a:ext cx="7772400" cy="1446550"/>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Tips</a:t>
            </a:r>
            <a:endParaRPr lang="en-US" sz="2000" b="1" u="sng" dirty="0"/>
          </a:p>
          <a:p>
            <a:pPr marL="457200" lvl="0" indent="-457200">
              <a:buFont typeface="+mj-lt"/>
              <a:buAutoNum type="arabicPeriod"/>
            </a:pPr>
            <a:r>
              <a:rPr lang="en-US" sz="2000" dirty="0"/>
              <a:t>Failures are most noticeable when focus order does not follow the logical order of operation (normally top to bottom, left to right</a:t>
            </a:r>
            <a:r>
              <a:rPr lang="en-US" sz="2000" dirty="0" smtClean="0"/>
              <a:t>).</a:t>
            </a:r>
            <a:endParaRPr lang="en-US" sz="2000" dirty="0"/>
          </a:p>
          <a:p>
            <a:pPr marL="457200" lvl="0" indent="-457200">
              <a:spcAft>
                <a:spcPts val="600"/>
              </a:spcAft>
              <a:buFont typeface="+mj-lt"/>
              <a:buAutoNum type="arabicPeriod"/>
            </a:pPr>
            <a:r>
              <a:rPr lang="en-US" sz="2000" dirty="0"/>
              <a:t>The Focus order </a:t>
            </a:r>
            <a:r>
              <a:rPr lang="en-US" sz="2000" i="1" dirty="0"/>
              <a:t>can be different </a:t>
            </a:r>
            <a:r>
              <a:rPr lang="en-US" sz="2000" dirty="0"/>
              <a:t>if the specific order does not matter </a:t>
            </a:r>
            <a:endParaRPr lang="en-US" sz="2000" dirty="0" smtClean="0"/>
          </a:p>
        </p:txBody>
      </p:sp>
      <p:pic>
        <p:nvPicPr>
          <p:cNvPr id="4" name="Picture 2"/>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14904" t="14002" r="1319" b="6000"/>
          <a:stretch/>
        </p:blipFill>
        <p:spPr bwMode="auto">
          <a:xfrm>
            <a:off x="2743200" y="3733800"/>
            <a:ext cx="324231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611285"/>
            <a:ext cx="8166410" cy="923330"/>
          </a:xfrm>
          <a:prstGeom prst="rect">
            <a:avLst/>
          </a:prstGeom>
          <a:noFill/>
        </p:spPr>
        <p:txBody>
          <a:bodyPr wrap="square" rtlCol="0">
            <a:spAutoFit/>
          </a:bodyPr>
          <a:lstStyle/>
          <a:p>
            <a:pPr algn="ctr"/>
            <a:r>
              <a:rPr lang="en-US" dirty="0" smtClean="0">
                <a:hlinkClick r:id="rId3"/>
              </a:rPr>
              <a:t>https://</a:t>
            </a:r>
            <a:r>
              <a:rPr lang="en-US" dirty="0" smtClean="0">
                <a:hlinkClick r:id="rId3"/>
              </a:rPr>
              <a:t>www.nps.gov/grca/index.htm</a:t>
            </a:r>
            <a:r>
              <a:rPr lang="en-US" dirty="0" smtClean="0"/>
              <a:t> </a:t>
            </a:r>
          </a:p>
          <a:p>
            <a:pPr algn="ctr"/>
            <a:endParaRPr lang="en-US" dirty="0" smtClean="0"/>
          </a:p>
          <a:p>
            <a:r>
              <a:rPr lang="en-US" dirty="0" smtClean="0"/>
              <a:t>In the course, you will mark the last item that received the expected focus.</a:t>
            </a:r>
            <a:endParaRPr lang="en-US" dirty="0" smtClean="0"/>
          </a:p>
        </p:txBody>
      </p:sp>
      <p:sp>
        <p:nvSpPr>
          <p:cNvPr id="6" name="TextBox 5"/>
          <p:cNvSpPr txBox="1"/>
          <p:nvPr/>
        </p:nvSpPr>
        <p:spPr>
          <a:xfrm>
            <a:off x="927410" y="2801034"/>
            <a:ext cx="7848600" cy="646331"/>
          </a:xfrm>
          <a:prstGeom prst="rect">
            <a:avLst/>
          </a:prstGeom>
          <a:noFill/>
        </p:spPr>
        <p:txBody>
          <a:bodyPr wrap="square" rtlCol="0">
            <a:spAutoFit/>
          </a:bodyPr>
          <a:lstStyle/>
          <a:p>
            <a:r>
              <a:rPr lang="en-US" dirty="0" smtClean="0"/>
              <a:t>Focus order issues can cause users to become lost:</a:t>
            </a:r>
          </a:p>
          <a:p>
            <a:r>
              <a:rPr lang="en-US" dirty="0"/>
              <a:t>https://interactiveaccessibility.com/education/training/ex9.1.html#</a:t>
            </a:r>
          </a:p>
        </p:txBody>
      </p:sp>
    </p:spTree>
    <p:extLst>
      <p:ext uri="{BB962C8B-B14F-4D97-AF65-F5344CB8AC3E}">
        <p14:creationId xmlns:p14="http://schemas.microsoft.com/office/powerpoint/2010/main" val="129057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4.H 2.4.3-focus-order-return</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0123870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838200"/>
                <a:gridCol w="57912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2.4.3-focus-order-return</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4.H</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Focus is returned to the logical sequence.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732856"/>
          </a:xfrm>
        </p:spPr>
        <p:txBody>
          <a:bodyPr>
            <a:normAutofit fontScale="62500" lnSpcReduction="20000"/>
          </a:bodyPr>
          <a:lstStyle/>
          <a:p>
            <a:pPr marL="0" indent="0">
              <a:buNone/>
            </a:pPr>
            <a:r>
              <a:rPr lang="en-US" b="1" dirty="0"/>
              <a:t>Evaluate Results: </a:t>
            </a:r>
          </a:p>
          <a:p>
            <a:pPr marL="0" indent="0">
              <a:buNone/>
            </a:pPr>
            <a:r>
              <a:rPr lang="en-US" dirty="0"/>
              <a:t>If </a:t>
            </a:r>
            <a:r>
              <a:rPr lang="en-US" dirty="0" smtClean="0"/>
              <a:t>any the </a:t>
            </a:r>
            <a:r>
              <a:rPr lang="en-US" dirty="0"/>
              <a:t>following is </a:t>
            </a:r>
            <a:r>
              <a:rPr lang="en-US" b="1" dirty="0"/>
              <a:t>TRUE</a:t>
            </a:r>
            <a:r>
              <a:rPr lang="en-US" dirty="0"/>
              <a:t>, the content </a:t>
            </a:r>
            <a:r>
              <a:rPr lang="en-US" b="1" dirty="0"/>
              <a:t>PASSES</a:t>
            </a:r>
            <a:r>
              <a:rPr lang="en-US" dirty="0"/>
              <a:t>:</a:t>
            </a:r>
          </a:p>
          <a:p>
            <a:pPr lvl="0">
              <a:lnSpc>
                <a:spcPct val="107000"/>
              </a:lnSpc>
              <a:spcBef>
                <a:spcPts val="0"/>
              </a:spcBef>
              <a:spcAft>
                <a:spcPts val="800"/>
              </a:spcAft>
              <a:buFont typeface="+mj-lt"/>
              <a:buAutoNum type="arabicPeriod"/>
            </a:pPr>
            <a:r>
              <a:rPr lang="en-US" dirty="0">
                <a:ea typeface="Calibri"/>
                <a:cs typeface="Calibri"/>
              </a:rPr>
              <a:t>Keyboard focus automatically returns to the logical sequence of focus order before the content was revealed, </a:t>
            </a:r>
            <a:r>
              <a:rPr lang="en-US" dirty="0" smtClean="0">
                <a:ea typeface="Calibri"/>
                <a:cs typeface="Calibri"/>
              </a:rPr>
              <a:t>OR</a:t>
            </a:r>
            <a:endParaRPr lang="en-US" dirty="0" smtClean="0">
              <a:ea typeface="Calibri"/>
              <a:cs typeface="Times New Roman"/>
            </a:endParaRPr>
          </a:p>
          <a:p>
            <a:pPr lvl="0">
              <a:lnSpc>
                <a:spcPct val="107000"/>
              </a:lnSpc>
              <a:spcBef>
                <a:spcPts val="0"/>
              </a:spcBef>
              <a:spcAft>
                <a:spcPts val="800"/>
              </a:spcAft>
              <a:buFont typeface="+mj-lt"/>
              <a:buAutoNum type="arabicPeriod"/>
            </a:pPr>
            <a:r>
              <a:rPr lang="en-US" dirty="0" smtClean="0">
                <a:ea typeface="Calibri"/>
                <a:cs typeface="Calibri"/>
              </a:rPr>
              <a:t>One </a:t>
            </a:r>
            <a:r>
              <a:rPr lang="en-US" dirty="0">
                <a:ea typeface="Calibri"/>
                <a:cs typeface="Calibri"/>
              </a:rPr>
              <a:t>additional keystroke or keystroke combination returns focus to the logical sequence of focus order before the content was revealed</a:t>
            </a:r>
            <a:endParaRPr lang="en-US" dirty="0"/>
          </a:p>
        </p:txBody>
      </p:sp>
      <p:sp>
        <p:nvSpPr>
          <p:cNvPr id="6" name="Content Placeholder 7"/>
          <p:cNvSpPr txBox="1">
            <a:spLocks/>
          </p:cNvSpPr>
          <p:nvPr/>
        </p:nvSpPr>
        <p:spPr>
          <a:xfrm>
            <a:off x="445213" y="4561582"/>
            <a:ext cx="8241587" cy="1754326"/>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t>Tips:</a:t>
            </a:r>
          </a:p>
          <a:p>
            <a:pPr lvl="0"/>
            <a:r>
              <a:rPr lang="en-US" sz="2000" dirty="0" smtClean="0"/>
              <a:t>It </a:t>
            </a:r>
            <a:r>
              <a:rPr lang="en-US" sz="2000" dirty="0"/>
              <a:t>may be necessary to Press the SHIFT + TAB keys or an arrow key to move focus backwards.</a:t>
            </a:r>
          </a:p>
          <a:p>
            <a:pPr lvl="0"/>
            <a:r>
              <a:rPr lang="en-US" sz="2000" dirty="0" smtClean="0"/>
              <a:t>One </a:t>
            </a:r>
            <a:r>
              <a:rPr lang="en-US" sz="2000" dirty="0"/>
              <a:t>additional keystroke is allowed to achieve </a:t>
            </a:r>
            <a:r>
              <a:rPr lang="en-US" sz="2000" dirty="0" smtClean="0"/>
              <a:t>the expected return of focus.</a:t>
            </a:r>
            <a:endParaRPr lang="en-US" sz="2000" dirty="0"/>
          </a:p>
        </p:txBody>
      </p:sp>
    </p:spTree>
    <p:extLst>
      <p:ext uri="{BB962C8B-B14F-4D97-AF65-F5344CB8AC3E}">
        <p14:creationId xmlns:p14="http://schemas.microsoft.com/office/powerpoint/2010/main" val="153315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Structure</a:t>
            </a:r>
            <a:endParaRPr lang="en-US" dirty="0"/>
          </a:p>
        </p:txBody>
      </p:sp>
      <p:sp>
        <p:nvSpPr>
          <p:cNvPr id="3" name="Text Placeholder 2"/>
          <p:cNvSpPr>
            <a:spLocks noGrp="1"/>
          </p:cNvSpPr>
          <p:nvPr>
            <p:ph type="body" idx="1"/>
          </p:nvPr>
        </p:nvSpPr>
        <p:spPr/>
        <p:txBody>
          <a:bodyPr>
            <a:normAutofit/>
          </a:bodyPr>
          <a:lstStyle/>
          <a:p>
            <a:r>
              <a:rPr lang="en-US" sz="4800" dirty="0" smtClean="0">
                <a:solidFill>
                  <a:schemeClr val="accent5">
                    <a:lumMod val="50000"/>
                  </a:schemeClr>
                </a:solidFill>
              </a:rPr>
              <a:t>Topic 10</a:t>
            </a:r>
            <a:endParaRPr lang="en-US" sz="4800" dirty="0">
              <a:solidFill>
                <a:schemeClr val="accent5">
                  <a:lumMod val="50000"/>
                </a:schemeClr>
              </a:solidFill>
            </a:endParaRPr>
          </a:p>
        </p:txBody>
      </p:sp>
    </p:spTree>
    <p:extLst>
      <p:ext uri="{BB962C8B-B14F-4D97-AF65-F5344CB8AC3E}">
        <p14:creationId xmlns:p14="http://schemas.microsoft.com/office/powerpoint/2010/main" val="256075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10.A 2.4.6-heading-purpose</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93168057"/>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914400"/>
                <a:gridCol w="57150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2.4.6-heading-purpose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latin typeface="+mn-lt"/>
                          <a:ea typeface="+mn-ea"/>
                          <a:cs typeface="+mn-cs"/>
                        </a:rPr>
                        <a:t>10.A</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Each heading describes the topic or purpose of its content.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1143000"/>
          </a:xfrm>
        </p:spPr>
        <p:txBody>
          <a:bodyPr>
            <a:noAutofit/>
          </a:bodyPr>
          <a:lstStyle/>
          <a:p>
            <a:pPr marL="0" indent="0">
              <a:buNone/>
            </a:pPr>
            <a:r>
              <a:rPr lang="en-US" sz="1800" b="1" dirty="0"/>
              <a:t>Evaluate Results: </a:t>
            </a:r>
          </a:p>
          <a:p>
            <a:pPr marL="0" indent="0">
              <a:buNone/>
            </a:pPr>
            <a:r>
              <a:rPr lang="en-US" sz="1800" dirty="0"/>
              <a:t>If </a:t>
            </a:r>
            <a:r>
              <a:rPr lang="en-US" sz="1800" dirty="0" smtClean="0"/>
              <a:t>the </a:t>
            </a:r>
            <a:r>
              <a:rPr lang="en-US" sz="1800" dirty="0"/>
              <a:t>following is </a:t>
            </a:r>
            <a:r>
              <a:rPr lang="en-US" sz="1800" b="1" dirty="0"/>
              <a:t>TRUE</a:t>
            </a:r>
            <a:r>
              <a:rPr lang="en-US" sz="1800" dirty="0"/>
              <a:t>, the content </a:t>
            </a:r>
            <a:r>
              <a:rPr lang="en-US" sz="1800" b="1" dirty="0"/>
              <a:t>PASSES</a:t>
            </a:r>
            <a:r>
              <a:rPr lang="en-US" sz="1800" dirty="0"/>
              <a:t>:</a:t>
            </a:r>
          </a:p>
          <a:p>
            <a:pPr marL="514350" lvl="0" indent="-514350">
              <a:buFont typeface="+mj-lt"/>
              <a:buAutoNum type="arabicPeriod"/>
            </a:pPr>
            <a:r>
              <a:rPr lang="en-US" sz="1800" dirty="0"/>
              <a:t>The heading describes the topic or purpose of its </a:t>
            </a:r>
            <a:r>
              <a:rPr lang="en-US" sz="1800" dirty="0" smtClean="0"/>
              <a:t>content. </a:t>
            </a:r>
            <a:endParaRPr lang="en-US" sz="1800" dirty="0"/>
          </a:p>
        </p:txBody>
      </p:sp>
      <p:sp>
        <p:nvSpPr>
          <p:cNvPr id="6" name="Content Placeholder 7"/>
          <p:cNvSpPr txBox="1">
            <a:spLocks/>
          </p:cNvSpPr>
          <p:nvPr/>
        </p:nvSpPr>
        <p:spPr>
          <a:xfrm>
            <a:off x="445213" y="4561582"/>
            <a:ext cx="8241587" cy="1815882"/>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smtClean="0">
                <a:solidFill>
                  <a:prstClr val="black"/>
                </a:solidFill>
              </a:rPr>
              <a:t>Tip:</a:t>
            </a:r>
          </a:p>
          <a:p>
            <a:r>
              <a:rPr lang="en-US" sz="2000" dirty="0" smtClean="0">
                <a:solidFill>
                  <a:prstClr val="black"/>
                </a:solidFill>
              </a:rPr>
              <a:t>No tool is required – identify visually apparent headings and review the content beneath them. </a:t>
            </a:r>
          </a:p>
          <a:p>
            <a:r>
              <a:rPr lang="en-US" sz="2000" dirty="0" smtClean="0">
                <a:solidFill>
                  <a:prstClr val="black"/>
                </a:solidFill>
              </a:rPr>
              <a:t>Not required to have headings.</a:t>
            </a:r>
          </a:p>
          <a:p>
            <a:r>
              <a:rPr lang="en-US" sz="2000" dirty="0" smtClean="0">
                <a:solidFill>
                  <a:prstClr val="black"/>
                </a:solidFill>
              </a:rPr>
              <a:t>Heading tests divided to meet different WCAG success criteria</a:t>
            </a:r>
            <a:endParaRPr lang="en-US" sz="2000" dirty="0">
              <a:solidFill>
                <a:prstClr val="black"/>
              </a:solidFill>
            </a:endParaRPr>
          </a:p>
        </p:txBody>
      </p:sp>
    </p:spTree>
    <p:extLst>
      <p:ext uri="{BB962C8B-B14F-4D97-AF65-F5344CB8AC3E}">
        <p14:creationId xmlns:p14="http://schemas.microsoft.com/office/powerpoint/2010/main" val="329197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10.D </a:t>
            </a:r>
            <a:r>
              <a:rPr lang="en-US" dirty="0" smtClean="0"/>
              <a:t>1.3.1-list-type</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86858419"/>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gridCol w="914400"/>
                <a:gridCol w="5715000"/>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1.3.1-list-type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latin typeface="+mn-lt"/>
                          <a:ea typeface="+mn-ea"/>
                          <a:cs typeface="+mn-cs"/>
                        </a:rPr>
                        <a:t>10.D</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All visually apparent lists are programmatically identified according to their type.</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24744"/>
            <a:ext cx="8305800" cy="4323656"/>
          </a:xfrm>
        </p:spPr>
        <p:txBody>
          <a:bodyPr>
            <a:noAutofit/>
          </a:bodyPr>
          <a:lstStyle/>
          <a:p>
            <a:pPr marL="0" indent="0">
              <a:buNone/>
            </a:pPr>
            <a:r>
              <a:rPr lang="en-US" sz="2000" b="1" dirty="0"/>
              <a:t>Evaluate Results: </a:t>
            </a:r>
          </a:p>
          <a:p>
            <a:pPr marL="0" indent="0">
              <a:buNone/>
            </a:pPr>
            <a:r>
              <a:rPr lang="en-US" sz="2000" dirty="0"/>
              <a:t>If </a:t>
            </a:r>
            <a:r>
              <a:rPr lang="en-US" sz="2000" dirty="0" smtClean="0"/>
              <a:t>ALL of the </a:t>
            </a:r>
            <a:r>
              <a:rPr lang="en-US" sz="2000" dirty="0"/>
              <a:t>following </a:t>
            </a:r>
            <a:r>
              <a:rPr lang="en-US" sz="2000" dirty="0" smtClean="0"/>
              <a:t>are </a:t>
            </a:r>
            <a:r>
              <a:rPr lang="en-US" sz="2000" b="1" dirty="0" smtClean="0"/>
              <a:t>TRUE</a:t>
            </a:r>
            <a:r>
              <a:rPr lang="en-US" sz="2000" dirty="0"/>
              <a:t>, </a:t>
            </a:r>
            <a:r>
              <a:rPr lang="en-US" sz="2000" dirty="0" smtClean="0"/>
              <a:t>then the </a:t>
            </a:r>
            <a:r>
              <a:rPr lang="en-US" sz="2000" dirty="0"/>
              <a:t>content </a:t>
            </a:r>
            <a:r>
              <a:rPr lang="en-US" sz="2000" b="1" dirty="0"/>
              <a:t>PASSES</a:t>
            </a:r>
            <a:r>
              <a:rPr lang="en-US" sz="2000" dirty="0"/>
              <a:t>:</a:t>
            </a:r>
          </a:p>
          <a:p>
            <a:pPr marL="514350" lvl="0" indent="-514350">
              <a:buFont typeface="+mj-lt"/>
              <a:buAutoNum type="arabicPeriod"/>
            </a:pPr>
            <a:r>
              <a:rPr lang="en-US" sz="2000" dirty="0" smtClean="0"/>
              <a:t>All </a:t>
            </a:r>
            <a:r>
              <a:rPr lang="en-US" sz="2000" dirty="0"/>
              <a:t>content that has the visual appearance of a list is defined programmatically as a list, according to the type of </a:t>
            </a:r>
            <a:r>
              <a:rPr lang="en-US" sz="2000" dirty="0" smtClean="0"/>
              <a:t>list.</a:t>
            </a:r>
          </a:p>
          <a:p>
            <a:pPr marL="914400" lvl="1" indent="-514350">
              <a:buFont typeface="+mj-lt"/>
              <a:buAutoNum type="alphaLcPeriod"/>
            </a:pPr>
            <a:r>
              <a:rPr lang="en-US" sz="1800" dirty="0"/>
              <a:t>An unordered list (with or without bullets) is marked as an unordered list (ul).</a:t>
            </a:r>
          </a:p>
          <a:p>
            <a:pPr marL="914400" lvl="1" indent="-514350">
              <a:buFont typeface="+mj-lt"/>
              <a:buAutoNum type="alphaLcPeriod"/>
            </a:pPr>
            <a:r>
              <a:rPr lang="en-US" sz="1800" dirty="0" smtClean="0"/>
              <a:t>An </a:t>
            </a:r>
            <a:r>
              <a:rPr lang="en-US" sz="1800" dirty="0"/>
              <a:t>ordered list is marked as an ordered list (ol</a:t>
            </a:r>
            <a:r>
              <a:rPr lang="en-US" sz="1800" dirty="0" smtClean="0"/>
              <a:t>).</a:t>
            </a:r>
          </a:p>
          <a:p>
            <a:pPr marL="914400" lvl="1" indent="-514350">
              <a:buFont typeface="+mj-lt"/>
              <a:buAutoNum type="alphaLcPeriod"/>
            </a:pPr>
            <a:r>
              <a:rPr lang="en-US" sz="1800" dirty="0" smtClean="0"/>
              <a:t>Terms </a:t>
            </a:r>
            <a:r>
              <a:rPr lang="en-US" sz="1800" dirty="0"/>
              <a:t>and their descriptions that are presented in the form of a list are marked as a description list (dl) </a:t>
            </a:r>
          </a:p>
          <a:p>
            <a:pPr marL="0" lvl="0" indent="0">
              <a:buNone/>
            </a:pPr>
            <a:r>
              <a:rPr lang="en-US" sz="2000" dirty="0"/>
              <a:t>AND</a:t>
            </a:r>
          </a:p>
          <a:p>
            <a:pPr marL="514350" lvl="0" indent="-514350">
              <a:buFont typeface="+mj-lt"/>
              <a:buAutoNum type="arabicPeriod" startAt="2"/>
            </a:pPr>
            <a:r>
              <a:rPr lang="en-US" sz="2000" dirty="0" smtClean="0"/>
              <a:t>All </a:t>
            </a:r>
            <a:r>
              <a:rPr lang="en-US" sz="2000" dirty="0"/>
              <a:t>programmatic list relationships, including nesting and hierarchies, are consistent with the list relationships presented visually</a:t>
            </a:r>
            <a:r>
              <a:rPr lang="en-US" sz="2000" dirty="0" smtClean="0"/>
              <a:t>.</a:t>
            </a:r>
          </a:p>
          <a:p>
            <a:pPr marL="0" lvl="0" indent="0">
              <a:buNone/>
            </a:pPr>
            <a:endParaRPr lang="en-US" sz="2000" dirty="0" smtClean="0">
              <a:hlinkClick r:id="rId3"/>
            </a:endParaRPr>
          </a:p>
          <a:p>
            <a:pPr marL="0" lvl="0" indent="0">
              <a:buNone/>
            </a:pPr>
            <a:r>
              <a:rPr lang="en-US" sz="2000" dirty="0" smtClean="0">
                <a:hlinkClick r:id="rId3"/>
              </a:rPr>
              <a:t>https</a:t>
            </a:r>
            <a:r>
              <a:rPr lang="en-US" sz="2000" dirty="0">
                <a:hlinkClick r:id="rId3"/>
              </a:rPr>
              <a:t>://www.w3.org/TR/WCAG20-TECHS/H48.html</a:t>
            </a:r>
            <a:endParaRPr lang="en-US" sz="2000" dirty="0"/>
          </a:p>
        </p:txBody>
      </p:sp>
    </p:spTree>
    <p:extLst>
      <p:ext uri="{BB962C8B-B14F-4D97-AF65-F5344CB8AC3E}">
        <p14:creationId xmlns:p14="http://schemas.microsoft.com/office/powerpoint/2010/main" val="179933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access and focus</a:t>
            </a:r>
            <a:endParaRPr lang="en-US" dirty="0"/>
          </a:p>
        </p:txBody>
      </p:sp>
      <p:sp>
        <p:nvSpPr>
          <p:cNvPr id="3" name="Text Placeholder 2"/>
          <p:cNvSpPr>
            <a:spLocks noGrp="1"/>
          </p:cNvSpPr>
          <p:nvPr>
            <p:ph type="body" idx="1"/>
          </p:nvPr>
        </p:nvSpPr>
        <p:spPr/>
        <p:txBody>
          <a:bodyPr>
            <a:normAutofit/>
          </a:bodyPr>
          <a:lstStyle/>
          <a:p>
            <a:r>
              <a:rPr lang="en-US" sz="4800" dirty="0" smtClean="0">
                <a:solidFill>
                  <a:schemeClr val="accent5">
                    <a:lumMod val="50000"/>
                  </a:schemeClr>
                </a:solidFill>
              </a:rPr>
              <a:t>Topic 4</a:t>
            </a:r>
            <a:endParaRPr lang="en-US" sz="4800" dirty="0">
              <a:solidFill>
                <a:schemeClr val="accent5">
                  <a:lumMod val="50000"/>
                </a:schemeClr>
              </a:solidFill>
            </a:endParaRPr>
          </a:p>
        </p:txBody>
      </p:sp>
    </p:spTree>
    <p:extLst>
      <p:ext uri="{BB962C8B-B14F-4D97-AF65-F5344CB8AC3E}">
        <p14:creationId xmlns:p14="http://schemas.microsoft.com/office/powerpoint/2010/main" val="425701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Keyboard Testing</a:t>
            </a:r>
            <a:endParaRPr lang="en-US" dirty="0"/>
          </a:p>
        </p:txBody>
      </p:sp>
      <p:sp>
        <p:nvSpPr>
          <p:cNvPr id="3" name="Content Placeholder 2"/>
          <p:cNvSpPr>
            <a:spLocks noGrp="1"/>
          </p:cNvSpPr>
          <p:nvPr>
            <p:ph sz="half" idx="1"/>
          </p:nvPr>
        </p:nvSpPr>
        <p:spPr>
          <a:xfrm>
            <a:off x="417816" y="990600"/>
            <a:ext cx="8116584" cy="2438400"/>
          </a:xfrm>
        </p:spPr>
        <p:txBody>
          <a:bodyPr>
            <a:normAutofit fontScale="70000" lnSpcReduction="20000"/>
          </a:bodyPr>
          <a:lstStyle/>
          <a:p>
            <a:pPr>
              <a:spcAft>
                <a:spcPts val="600"/>
              </a:spcAft>
            </a:pPr>
            <a:r>
              <a:rPr lang="en-US" sz="3200" dirty="0" smtClean="0"/>
              <a:t>Remains a manual test process requiring interactive elements to be keyboard accessible</a:t>
            </a:r>
          </a:p>
          <a:p>
            <a:pPr>
              <a:spcAft>
                <a:spcPts val="600"/>
              </a:spcAft>
            </a:pPr>
            <a:r>
              <a:rPr lang="en-US" sz="3200" dirty="0" smtClean="0"/>
              <a:t>Requires exploration with a mouse to identify interactive </a:t>
            </a:r>
            <a:r>
              <a:rPr lang="en-US" sz="3200" dirty="0"/>
              <a:t>elements (incl. drop-down menus, tool tips, form fields, hidden content, interactive elements) </a:t>
            </a:r>
            <a:endParaRPr lang="en-US" sz="3200" dirty="0" smtClean="0"/>
          </a:p>
          <a:p>
            <a:r>
              <a:rPr lang="en-US" sz="3200" dirty="0" smtClean="0"/>
              <a:t>Use of [TAB] and [SHIFT + TAB], arrow keys, [Esc] key and [ENTER] to navigate using the keyboard </a:t>
            </a:r>
          </a:p>
          <a:p>
            <a:pPr marL="0" indent="0">
              <a:buNone/>
            </a:pPr>
            <a:endParaRPr lang="en-US" sz="2900" b="1" dirty="0" smtClean="0"/>
          </a:p>
        </p:txBody>
      </p:sp>
      <p:sp>
        <p:nvSpPr>
          <p:cNvPr id="7" name="Content Placeholder 6"/>
          <p:cNvSpPr>
            <a:spLocks noGrp="1"/>
          </p:cNvSpPr>
          <p:nvPr>
            <p:ph sz="half" idx="2"/>
          </p:nvPr>
        </p:nvSpPr>
        <p:spPr>
          <a:xfrm>
            <a:off x="762000" y="3962400"/>
            <a:ext cx="7571052" cy="1524000"/>
          </a:xfrm>
          <a:solidFill>
            <a:schemeClr val="accent1">
              <a:lumMod val="20000"/>
              <a:lumOff val="80000"/>
            </a:schemeClr>
          </a:solidFill>
          <a:ln>
            <a:solidFill>
              <a:schemeClr val="accent1"/>
            </a:solidFill>
          </a:ln>
        </p:spPr>
        <p:txBody>
          <a:bodyPr>
            <a:normAutofit fontScale="70000" lnSpcReduction="20000"/>
          </a:bodyPr>
          <a:lstStyle/>
          <a:p>
            <a:pPr marL="0" indent="0">
              <a:spcBef>
                <a:spcPts val="1200"/>
              </a:spcBef>
              <a:buNone/>
            </a:pPr>
            <a:r>
              <a:rPr lang="en-US" b="1" u="sng" dirty="0"/>
              <a:t>Tips:</a:t>
            </a:r>
          </a:p>
          <a:p>
            <a:pPr lvl="0"/>
            <a:r>
              <a:rPr lang="en-US" dirty="0"/>
              <a:t>Include any changes to functionality that occur automatically or due to interaction with the page.</a:t>
            </a:r>
          </a:p>
          <a:p>
            <a:pPr lvl="0"/>
            <a:r>
              <a:rPr lang="en-US" dirty="0"/>
              <a:t>Information is considered essential or required when it is necessary to execute an action or understand information and relationships.</a:t>
            </a:r>
          </a:p>
        </p:txBody>
      </p:sp>
    </p:spTree>
    <p:extLst>
      <p:ext uri="{BB962C8B-B14F-4D97-AF65-F5344CB8AC3E}">
        <p14:creationId xmlns:p14="http://schemas.microsoft.com/office/powerpoint/2010/main" val="265250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dirty="0" smtClean="0"/>
              <a:t>4.A Code sample</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570205750"/>
              </p:ext>
            </p:extLst>
          </p:nvPr>
        </p:nvGraphicFramePr>
        <p:xfrm>
          <a:off x="2268364" y="1981200"/>
          <a:ext cx="2651299" cy="1666875"/>
        </p:xfrm>
        <a:graphic>
          <a:graphicData uri="http://schemas.openxmlformats.org/presentationml/2006/ole">
            <mc:AlternateContent xmlns:mc="http://schemas.openxmlformats.org/markup-compatibility/2006">
              <mc:Choice xmlns:v="urn:schemas-microsoft-com:vml" Requires="v">
                <p:oleObj spid="_x0000_s1058" name="Packager Shell Object" showAsIcon="1" r:id="rId3" imgW="696600" imgH="437400" progId="Package">
                  <p:embed/>
                </p:oleObj>
              </mc:Choice>
              <mc:Fallback>
                <p:oleObj name="Packager Shell Object" showAsIcon="1" r:id="rId3" imgW="696600" imgH="437400" progId="Package">
                  <p:embed/>
                  <p:pic>
                    <p:nvPicPr>
                      <p:cNvPr id="0" name=""/>
                      <p:cNvPicPr/>
                      <p:nvPr/>
                    </p:nvPicPr>
                    <p:blipFill>
                      <a:blip r:embed="rId4"/>
                      <a:stretch>
                        <a:fillRect/>
                      </a:stretch>
                    </p:blipFill>
                    <p:spPr>
                      <a:xfrm>
                        <a:off x="2268364" y="1981200"/>
                        <a:ext cx="2651299" cy="16668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97946308"/>
              </p:ext>
            </p:extLst>
          </p:nvPr>
        </p:nvGraphicFramePr>
        <p:xfrm>
          <a:off x="5562600" y="2057400"/>
          <a:ext cx="2664791" cy="1447800"/>
        </p:xfrm>
        <a:graphic>
          <a:graphicData uri="http://schemas.openxmlformats.org/presentationml/2006/ole">
            <mc:AlternateContent xmlns:mc="http://schemas.openxmlformats.org/markup-compatibility/2006">
              <mc:Choice xmlns:v="urn:schemas-microsoft-com:vml" Requires="v">
                <p:oleObj spid="_x0000_s1059" name="Packager Shell Object" showAsIcon="1" r:id="rId5" imgW="806400" imgH="437400" progId="Package">
                  <p:embed/>
                </p:oleObj>
              </mc:Choice>
              <mc:Fallback>
                <p:oleObj name="Packager Shell Object" showAsIcon="1" r:id="rId5" imgW="806400" imgH="437400" progId="Package">
                  <p:embed/>
                  <p:pic>
                    <p:nvPicPr>
                      <p:cNvPr id="0" name=""/>
                      <p:cNvPicPr/>
                      <p:nvPr/>
                    </p:nvPicPr>
                    <p:blipFill>
                      <a:blip r:embed="rId6"/>
                      <a:stretch>
                        <a:fillRect/>
                      </a:stretch>
                    </p:blipFill>
                    <p:spPr>
                      <a:xfrm>
                        <a:off x="5562600" y="2057400"/>
                        <a:ext cx="2664791" cy="1447800"/>
                      </a:xfrm>
                      <a:prstGeom prst="rect">
                        <a:avLst/>
                      </a:prstGeom>
                    </p:spPr>
                  </p:pic>
                </p:oleObj>
              </mc:Fallback>
            </mc:AlternateContent>
          </a:graphicData>
        </a:graphic>
      </p:graphicFrame>
    </p:spTree>
    <p:extLst>
      <p:ext uri="{BB962C8B-B14F-4D97-AF65-F5344CB8AC3E}">
        <p14:creationId xmlns:p14="http://schemas.microsoft.com/office/powerpoint/2010/main" val="163554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Keyboard Trap Tips</a:t>
            </a:r>
            <a:endParaRPr lang="en-US" dirty="0"/>
          </a:p>
        </p:txBody>
      </p:sp>
      <p:sp>
        <p:nvSpPr>
          <p:cNvPr id="8" name="Content Placeholder 7"/>
          <p:cNvSpPr txBox="1">
            <a:spLocks noGrp="1"/>
          </p:cNvSpPr>
          <p:nvPr>
            <p:ph sz="half" idx="2"/>
          </p:nvPr>
        </p:nvSpPr>
        <p:spPr>
          <a:xfrm>
            <a:off x="990600" y="1600200"/>
            <a:ext cx="7772400" cy="2431435"/>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Tips</a:t>
            </a:r>
            <a:endParaRPr lang="en-US" sz="2000" b="1" u="sng" dirty="0"/>
          </a:p>
          <a:p>
            <a:pPr lvl="0"/>
            <a:r>
              <a:rPr lang="en-US" sz="2000" dirty="0" smtClean="0"/>
              <a:t>For a trap to exist, it must be present whether you are navigating forward (TAB) or backward (SHIFT + TAB) through the page.</a:t>
            </a:r>
          </a:p>
          <a:p>
            <a:pPr lvl="0"/>
            <a:r>
              <a:rPr lang="en-US" sz="2000" dirty="0" smtClean="0"/>
              <a:t>In </a:t>
            </a:r>
            <a:r>
              <a:rPr lang="en-US" sz="2000" dirty="0"/>
              <a:t>case of a keyboard trap, continue to test interactive elements after the trap by using the mouse to bypass the trap or refreshing the page and using the keyboard to navigate backwards through the page.</a:t>
            </a:r>
          </a:p>
          <a:p>
            <a:pPr lvl="0"/>
            <a:r>
              <a:rPr lang="en-US" sz="2000" dirty="0"/>
              <a:t>Indicate the first and last element that create the trap.</a:t>
            </a:r>
          </a:p>
        </p:txBody>
      </p:sp>
      <p:sp>
        <p:nvSpPr>
          <p:cNvPr id="3" name="TextBox 2"/>
          <p:cNvSpPr txBox="1"/>
          <p:nvPr/>
        </p:nvSpPr>
        <p:spPr>
          <a:xfrm>
            <a:off x="1143000" y="4419600"/>
            <a:ext cx="6324600" cy="646331"/>
          </a:xfrm>
          <a:prstGeom prst="rect">
            <a:avLst/>
          </a:prstGeom>
          <a:noFill/>
        </p:spPr>
        <p:txBody>
          <a:bodyPr wrap="square" rtlCol="0">
            <a:spAutoFit/>
          </a:bodyPr>
          <a:lstStyle/>
          <a:p>
            <a:r>
              <a:rPr lang="en-US" dirty="0" smtClean="0"/>
              <a:t>Demo of keyboard trap</a:t>
            </a:r>
          </a:p>
          <a:p>
            <a:r>
              <a:rPr lang="en-US" dirty="0">
                <a:hlinkClick r:id="rId3"/>
              </a:rPr>
              <a:t>https://interactiveaccessibility.com/education/training/ex7.1.html</a:t>
            </a:r>
            <a:endParaRPr lang="en-US" dirty="0"/>
          </a:p>
        </p:txBody>
      </p:sp>
    </p:spTree>
    <p:extLst>
      <p:ext uri="{BB962C8B-B14F-4D97-AF65-F5344CB8AC3E}">
        <p14:creationId xmlns:p14="http://schemas.microsoft.com/office/powerpoint/2010/main" val="141669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Course Video</a:t>
            </a:r>
            <a:endParaRPr lang="en-US" dirty="0"/>
          </a:p>
        </p:txBody>
      </p:sp>
      <p:sp>
        <p:nvSpPr>
          <p:cNvPr id="3" name="Content Placeholder 2"/>
          <p:cNvSpPr>
            <a:spLocks noGrp="1"/>
          </p:cNvSpPr>
          <p:nvPr>
            <p:ph sz="half" idx="1"/>
          </p:nvPr>
        </p:nvSpPr>
        <p:spPr>
          <a:xfrm>
            <a:off x="184826" y="860900"/>
            <a:ext cx="2634574" cy="5463700"/>
          </a:xfrm>
        </p:spPr>
        <p:txBody>
          <a:bodyPr>
            <a:normAutofit fontScale="85000" lnSpcReduction="10000"/>
          </a:bodyPr>
          <a:lstStyle/>
          <a:p>
            <a:r>
              <a:rPr lang="en-US" dirty="0" smtClean="0"/>
              <a:t>Keyboard traps and other keyboard issues are difficult concepts for many students.</a:t>
            </a:r>
          </a:p>
          <a:p>
            <a:r>
              <a:rPr lang="en-US" dirty="0" smtClean="0"/>
              <a:t>The course provides a video demonstrating the testing of the incremental exam page which can be found in the course resources page</a:t>
            </a:r>
            <a:endParaRPr lang="en-US"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2" t="11399" r="36603" b="44157"/>
          <a:stretch/>
        </p:blipFill>
        <p:spPr>
          <a:xfrm>
            <a:off x="3657600" y="685800"/>
            <a:ext cx="4089400" cy="1752600"/>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064" t="13310" r="9149" b="13310"/>
          <a:stretch/>
        </p:blipFill>
        <p:spPr>
          <a:xfrm>
            <a:off x="3109608" y="2743200"/>
            <a:ext cx="5924145" cy="3774331"/>
          </a:xfrm>
          <a:prstGeom prst="rect">
            <a:avLst/>
          </a:prstGeom>
          <a:ln>
            <a:solidFill>
              <a:schemeClr val="tx2">
                <a:lumMod val="50000"/>
              </a:schemeClr>
            </a:solidFill>
          </a:ln>
        </p:spPr>
      </p:pic>
      <p:cxnSp>
        <p:nvCxnSpPr>
          <p:cNvPr id="10" name="Straight Arrow Connector 9"/>
          <p:cNvCxnSpPr/>
          <p:nvPr/>
        </p:nvCxnSpPr>
        <p:spPr>
          <a:xfrm flipH="1" flipV="1">
            <a:off x="4267200" y="2190750"/>
            <a:ext cx="457200" cy="9525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0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a:t>
            </a:r>
            <a:r>
              <a:rPr lang="en-US" dirty="0"/>
              <a:t>2.4.7-focus-visible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806896242"/>
              </p:ext>
            </p:extLst>
          </p:nvPr>
        </p:nvGraphicFramePr>
        <p:xfrm>
          <a:off x="457200" y="1219200"/>
          <a:ext cx="8229600" cy="847662"/>
        </p:xfrm>
        <a:graphic>
          <a:graphicData uri="http://schemas.openxmlformats.org/drawingml/2006/table">
            <a:tbl>
              <a:tblPr firstRow="1" firstCol="1" bandRow="1">
                <a:tableStyleId>{5C22544A-7EE6-4342-B048-85BDC9FD1C3A}</a:tableStyleId>
              </a:tblPr>
              <a:tblGrid>
                <a:gridCol w="1183197"/>
                <a:gridCol w="712558"/>
                <a:gridCol w="6333845"/>
              </a:tblGrid>
              <a:tr h="25146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586740">
                <a:tc>
                  <a:txBody>
                    <a:bodyPr/>
                    <a:lstStyle/>
                    <a:p>
                      <a:pPr marL="0" marR="0">
                        <a:lnSpc>
                          <a:spcPct val="107000"/>
                        </a:lnSpc>
                        <a:spcBef>
                          <a:spcPts val="0"/>
                        </a:spcBef>
                        <a:spcAft>
                          <a:spcPts val="0"/>
                        </a:spcAft>
                      </a:pPr>
                      <a:r>
                        <a:rPr lang="en-US" sz="1600" dirty="0" smtClean="0">
                          <a:solidFill>
                            <a:schemeClr val="tx1"/>
                          </a:solidFill>
                          <a:effectLst/>
                        </a:rPr>
                        <a:t>2.4.7-focus-visible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4.D</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smtClean="0">
                          <a:solidFill>
                            <a:schemeClr val="tx1"/>
                          </a:solidFill>
                          <a:effectLst/>
                        </a:rPr>
                        <a:t>A visible indication of focus is provided when focus is on the interface component.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2133600"/>
            <a:ext cx="8305800" cy="9144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smtClean="0"/>
              <a:t>When </a:t>
            </a:r>
            <a:r>
              <a:rPr lang="en-US" dirty="0"/>
              <a:t>each interface element receives focus, there is a visible indication of focus</a:t>
            </a:r>
            <a:r>
              <a:rPr lang="en-US" dirty="0" smtClean="0"/>
              <a:t>.</a:t>
            </a:r>
          </a:p>
          <a:p>
            <a:endParaRPr lang="en-US" dirty="0"/>
          </a:p>
        </p:txBody>
      </p:sp>
      <p:sp>
        <p:nvSpPr>
          <p:cNvPr id="6" name="TextBox 5"/>
          <p:cNvSpPr txBox="1"/>
          <p:nvPr/>
        </p:nvSpPr>
        <p:spPr>
          <a:xfrm>
            <a:off x="591620" y="3200400"/>
            <a:ext cx="7116566" cy="3170099"/>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a:spcBef>
                <a:spcPts val="1200"/>
              </a:spcBef>
            </a:pPr>
            <a:r>
              <a:rPr lang="en-US" sz="2000" b="1" u="sng" dirty="0" smtClean="0">
                <a:solidFill>
                  <a:prstClr val="black"/>
                </a:solidFill>
              </a:rPr>
              <a:t>Tips</a:t>
            </a:r>
            <a:endParaRPr lang="en-US" sz="2000" b="1" u="sng" dirty="0">
              <a:solidFill>
                <a:prstClr val="black"/>
              </a:solidFill>
            </a:endParaRPr>
          </a:p>
          <a:p>
            <a:pPr marL="342900" lvl="0" indent="-342900">
              <a:buFont typeface="Arial" panose="020B0604020202020204" pitchFamily="34" charset="0"/>
              <a:buChar char="•"/>
            </a:pPr>
            <a:r>
              <a:rPr lang="en-US" sz="2000" dirty="0"/>
              <a:t>Look carefully as there is not a contrast requirement for focus in AA standard – that is AAA.</a:t>
            </a:r>
          </a:p>
          <a:p>
            <a:pPr marL="342900" indent="-342900">
              <a:buFont typeface="Arial" panose="020B0604020202020204" pitchFamily="34" charset="0"/>
              <a:buChar char="•"/>
            </a:pPr>
            <a:r>
              <a:rPr lang="en-US" sz="2000" dirty="0" smtClean="0">
                <a:solidFill>
                  <a:prstClr val="black"/>
                </a:solidFill>
              </a:rPr>
              <a:t>DO NOT use ANDI for this test since it can add markup that will skew your test results.</a:t>
            </a:r>
          </a:p>
          <a:p>
            <a:pPr marL="342900" indent="-342900">
              <a:buFont typeface="Arial" panose="020B0604020202020204" pitchFamily="34" charset="0"/>
              <a:buChar char="•"/>
            </a:pPr>
            <a:r>
              <a:rPr lang="en-US" sz="2000" dirty="0" smtClean="0">
                <a:solidFill>
                  <a:prstClr val="black"/>
                </a:solidFill>
              </a:rPr>
              <a:t>Emphasis is on the interactive element.</a:t>
            </a:r>
          </a:p>
          <a:p>
            <a:pPr marL="342900" indent="-342900">
              <a:buFont typeface="Arial" panose="020B0604020202020204" pitchFamily="34" charset="0"/>
              <a:buChar char="•"/>
            </a:pPr>
            <a:r>
              <a:rPr lang="en-US" sz="2000" dirty="0" smtClean="0">
                <a:solidFill>
                  <a:prstClr val="black"/>
                </a:solidFill>
              </a:rPr>
              <a:t>Does not apply to elements that do not receive keyboard focus. (Those elements are not failed for both 4.A and 4.D.)</a:t>
            </a:r>
            <a:endParaRPr lang="en-US" sz="2000" dirty="0">
              <a:solidFill>
                <a:prstClr val="black"/>
              </a:solidFill>
            </a:endParaRPr>
          </a:p>
          <a:p>
            <a:pPr marL="342900" lvl="0" indent="-342900">
              <a:buFont typeface="Arial" panose="020B0604020202020204" pitchFamily="34" charset="0"/>
              <a:buChar char="•"/>
            </a:pPr>
            <a:r>
              <a:rPr lang="en-US" sz="2000" dirty="0"/>
              <a:t>Focus indicator is not required to be the same – can be outline, change in hue (though not use of color), making font </a:t>
            </a:r>
            <a:r>
              <a:rPr lang="en-US" sz="2000" dirty="0" smtClean="0"/>
              <a:t>bold. </a:t>
            </a:r>
          </a:p>
        </p:txBody>
      </p:sp>
    </p:spTree>
    <p:extLst>
      <p:ext uri="{BB962C8B-B14F-4D97-AF65-F5344CB8AC3E}">
        <p14:creationId xmlns:p14="http://schemas.microsoft.com/office/powerpoint/2010/main" val="323868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Notes for Focus with Frames</a:t>
            </a:r>
            <a:endParaRPr lang="en-US" dirty="0"/>
          </a:p>
        </p:txBody>
      </p:sp>
      <p:sp>
        <p:nvSpPr>
          <p:cNvPr id="8" name="Content Placeholder 7"/>
          <p:cNvSpPr txBox="1">
            <a:spLocks noGrp="1"/>
          </p:cNvSpPr>
          <p:nvPr>
            <p:ph sz="half" idx="2"/>
          </p:nvPr>
        </p:nvSpPr>
        <p:spPr>
          <a:xfrm>
            <a:off x="990600" y="1600200"/>
            <a:ext cx="7772400" cy="3551742"/>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smtClean="0"/>
              <a:t>Note</a:t>
            </a:r>
            <a:endParaRPr lang="en-US" sz="2000" b="1" u="sng" dirty="0"/>
          </a:p>
          <a:p>
            <a:pPr marL="0" lvl="0" indent="0">
              <a:buNone/>
            </a:pPr>
            <a:r>
              <a:rPr lang="en-US" sz="2000" dirty="0" smtClean="0"/>
              <a:t>To </a:t>
            </a:r>
            <a:r>
              <a:rPr lang="en-US" sz="2000" dirty="0"/>
              <a:t>confirm keyboard focus is on a frame when there is not visible focus: </a:t>
            </a:r>
            <a:endParaRPr lang="en-US" sz="2000" dirty="0" smtClean="0"/>
          </a:p>
          <a:p>
            <a:pPr marL="457200" lvl="0" indent="-457200">
              <a:buFont typeface="+mj-lt"/>
              <a:buAutoNum type="arabicPeriod"/>
            </a:pPr>
            <a:r>
              <a:rPr lang="en-US" sz="1800" dirty="0" smtClean="0"/>
              <a:t>Use the TAB and SHIFT + TAB combination </a:t>
            </a:r>
            <a:r>
              <a:rPr lang="en-US" sz="1800" dirty="0"/>
              <a:t>to deduce that the keyboard focus is on the frame. </a:t>
            </a:r>
            <a:endParaRPr lang="en-US" sz="1800" dirty="0" smtClean="0"/>
          </a:p>
          <a:p>
            <a:pPr marL="457200" lvl="0" indent="-457200">
              <a:buFont typeface="+mj-lt"/>
              <a:buAutoNum type="arabicPeriod"/>
            </a:pPr>
            <a:r>
              <a:rPr lang="en-US" sz="1800" dirty="0" smtClean="0"/>
              <a:t>When </a:t>
            </a:r>
            <a:r>
              <a:rPr lang="en-US" sz="1800" dirty="0"/>
              <a:t>on the frame, a tab forward should move focus to the first keyboard focusable element within the frame. </a:t>
            </a:r>
            <a:endParaRPr lang="en-US" sz="1800" dirty="0" smtClean="0"/>
          </a:p>
          <a:p>
            <a:pPr marL="457200" lvl="0" indent="-457200">
              <a:buFont typeface="+mj-lt"/>
              <a:buAutoNum type="arabicPeriod"/>
            </a:pPr>
            <a:r>
              <a:rPr lang="en-US" sz="1800" dirty="0" smtClean="0"/>
              <a:t>From </a:t>
            </a:r>
            <a:r>
              <a:rPr lang="en-US" sz="1800" dirty="0"/>
              <a:t>there, SHIFT + TAB </a:t>
            </a:r>
            <a:r>
              <a:rPr lang="en-US" sz="1800" dirty="0" smtClean="0"/>
              <a:t>once </a:t>
            </a:r>
            <a:r>
              <a:rPr lang="en-US" sz="1800" dirty="0"/>
              <a:t>to move back to the frame and another SHIFT + TAB </a:t>
            </a:r>
            <a:r>
              <a:rPr lang="en-US" sz="1800" dirty="0" smtClean="0"/>
              <a:t> should </a:t>
            </a:r>
            <a:r>
              <a:rPr lang="en-US" sz="1800" dirty="0"/>
              <a:t>move focus to a keyboard focusable element before the frame. </a:t>
            </a:r>
            <a:endParaRPr lang="en-US" sz="1800" dirty="0" smtClean="0"/>
          </a:p>
          <a:p>
            <a:pPr marL="0" lvl="0" indent="0">
              <a:buNone/>
            </a:pPr>
            <a:r>
              <a:rPr lang="en-US" sz="2000" dirty="0" smtClean="0"/>
              <a:t>Only </a:t>
            </a:r>
            <a:r>
              <a:rPr lang="en-US" sz="2000" dirty="0"/>
              <a:t>the frame is permitted to not have a visible focus. Be certain it is the frame that does not have a visible focus and not another </a:t>
            </a:r>
            <a:r>
              <a:rPr lang="en-US" sz="2000" dirty="0" smtClean="0"/>
              <a:t>element.</a:t>
            </a:r>
            <a:endParaRPr lang="en-US" sz="2000" dirty="0"/>
          </a:p>
        </p:txBody>
      </p:sp>
    </p:spTree>
    <p:extLst>
      <p:ext uri="{BB962C8B-B14F-4D97-AF65-F5344CB8AC3E}">
        <p14:creationId xmlns:p14="http://schemas.microsoft.com/office/powerpoint/2010/main" val="244241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4.E 3.2.1-on-focus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32220904"/>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183197"/>
                <a:gridCol w="712558"/>
                <a:gridCol w="6333845"/>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r>
              <a:tr h="640080">
                <a:tc>
                  <a:txBody>
                    <a:bodyPr/>
                    <a:lstStyle/>
                    <a:p>
                      <a:pPr marL="0" marR="0">
                        <a:lnSpc>
                          <a:spcPct val="107000"/>
                        </a:lnSpc>
                        <a:spcBef>
                          <a:spcPts val="0"/>
                        </a:spcBef>
                        <a:spcAft>
                          <a:spcPts val="0"/>
                        </a:spcAft>
                      </a:pPr>
                      <a:r>
                        <a:rPr lang="en-US" sz="1600" dirty="0" smtClean="0">
                          <a:solidFill>
                            <a:schemeClr val="tx1"/>
                          </a:solidFill>
                          <a:effectLst/>
                        </a:rPr>
                        <a:t>3.2.1-on-focus</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smtClean="0">
                          <a:solidFill>
                            <a:schemeClr val="tx1"/>
                          </a:solidFill>
                          <a:effectLst/>
                        </a:rPr>
                        <a:t>4.E</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smtClean="0">
                          <a:solidFill>
                            <a:schemeClr val="tx1"/>
                          </a:solidFill>
                          <a:effectLst/>
                        </a:rPr>
                        <a:t>When an interface component receives focus, it does not initiate an unexpected change of context.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ontent Placeholder 3"/>
          <p:cNvSpPr>
            <a:spLocks noGrp="1"/>
          </p:cNvSpPr>
          <p:nvPr>
            <p:ph sz="half" idx="2"/>
          </p:nvPr>
        </p:nvSpPr>
        <p:spPr>
          <a:xfrm>
            <a:off x="457200" y="1935162"/>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smtClean="0"/>
              <a:t>An </a:t>
            </a:r>
            <a:r>
              <a:rPr lang="en-US" dirty="0"/>
              <a:t>unexpected change of context is not initiated when an interface component receives focus</a:t>
            </a:r>
            <a:r>
              <a:rPr lang="en-US" dirty="0" smtClean="0"/>
              <a:t>.</a:t>
            </a:r>
            <a:endParaRPr lang="en-US" dirty="0"/>
          </a:p>
          <a:p>
            <a:endParaRPr lang="en-US" dirty="0"/>
          </a:p>
        </p:txBody>
      </p:sp>
      <p:sp>
        <p:nvSpPr>
          <p:cNvPr id="7" name="TextBox 6"/>
          <p:cNvSpPr txBox="1"/>
          <p:nvPr/>
        </p:nvSpPr>
        <p:spPr>
          <a:xfrm>
            <a:off x="456344" y="3105560"/>
            <a:ext cx="8382856" cy="3447098"/>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smtClean="0"/>
              <a:t>Definitions</a:t>
            </a:r>
            <a:endParaRPr lang="en-US" sz="2000" b="1" u="sng" dirty="0"/>
          </a:p>
          <a:p>
            <a:pPr lvl="0"/>
            <a:r>
              <a:rPr lang="en-US" b="1" dirty="0" smtClean="0"/>
              <a:t>Change of Content</a:t>
            </a:r>
            <a:r>
              <a:rPr lang="en-US" dirty="0" smtClean="0"/>
              <a:t>: The page content changes in a way that is expected related to  expanding </a:t>
            </a:r>
            <a:r>
              <a:rPr lang="en-US" dirty="0"/>
              <a:t>an outline, revealing/hiding content, or accessing a dynamic menu. </a:t>
            </a:r>
            <a:endParaRPr lang="en-US" dirty="0" smtClean="0"/>
          </a:p>
          <a:p>
            <a:pPr lvl="0"/>
            <a:endParaRPr lang="en-US" dirty="0"/>
          </a:p>
          <a:p>
            <a:r>
              <a:rPr lang="en-US" b="1" dirty="0" smtClean="0"/>
              <a:t>Change of Context</a:t>
            </a:r>
            <a:r>
              <a:rPr lang="en-US" dirty="0" smtClean="0"/>
              <a:t>: There is </a:t>
            </a:r>
            <a:r>
              <a:rPr lang="en-US" dirty="0"/>
              <a:t>a major change in content that, if made without user awareness, can disorient users who are not able to view the entire page simultaneously. Examples of a change in context include:</a:t>
            </a:r>
          </a:p>
          <a:p>
            <a:pPr marL="742950" lvl="1" indent="-285750">
              <a:buFont typeface="Arial" panose="020B0604020202020204" pitchFamily="34" charset="0"/>
              <a:buChar char="•"/>
            </a:pPr>
            <a:r>
              <a:rPr lang="en-US" dirty="0"/>
              <a:t>Opening a new browser window.</a:t>
            </a:r>
          </a:p>
          <a:p>
            <a:pPr marL="742950" lvl="1" indent="-285750">
              <a:buFont typeface="Arial" panose="020B0604020202020204" pitchFamily="34" charset="0"/>
              <a:buChar char="•"/>
            </a:pPr>
            <a:r>
              <a:rPr lang="en-US" dirty="0"/>
              <a:t>Moving focus to a different component.</a:t>
            </a:r>
          </a:p>
          <a:p>
            <a:pPr marL="742950" lvl="1" indent="-285750">
              <a:buFont typeface="Arial" panose="020B0604020202020204" pitchFamily="34" charset="0"/>
              <a:buChar char="•"/>
            </a:pPr>
            <a:r>
              <a:rPr lang="en-US" dirty="0"/>
              <a:t>Submitting a form automatically when a component receives focus.</a:t>
            </a:r>
          </a:p>
          <a:p>
            <a:pPr marL="742950" lvl="1" indent="-285750">
              <a:buFont typeface="Arial" panose="020B0604020202020204" pitchFamily="34" charset="0"/>
              <a:buChar char="•"/>
            </a:pPr>
            <a:r>
              <a:rPr lang="en-US" dirty="0"/>
              <a:t>Going to a new web page or window, or appearing to do so.</a:t>
            </a:r>
          </a:p>
          <a:p>
            <a:pPr marL="742950" lvl="1" indent="-285750">
              <a:buFont typeface="Arial" panose="020B0604020202020204" pitchFamily="34" charset="0"/>
              <a:buChar char="•"/>
            </a:pPr>
            <a:r>
              <a:rPr lang="en-US" dirty="0"/>
              <a:t>Significantly rearranging the content of the page</a:t>
            </a:r>
            <a:r>
              <a:rPr lang="en-US" dirty="0" smtClean="0"/>
              <a:t>.</a:t>
            </a:r>
            <a:endParaRPr lang="en-US" dirty="0"/>
          </a:p>
        </p:txBody>
      </p:sp>
    </p:spTree>
    <p:extLst>
      <p:ext uri="{BB962C8B-B14F-4D97-AF65-F5344CB8AC3E}">
        <p14:creationId xmlns:p14="http://schemas.microsoft.com/office/powerpoint/2010/main" val="144855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4867</TotalTime>
  <Words>1353</Words>
  <Application>Microsoft Office PowerPoint</Application>
  <PresentationFormat>On-screen Show (4:3)</PresentationFormat>
  <Paragraphs>151</Paragraphs>
  <Slides>16</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Package</vt:lpstr>
      <vt:lpstr>ICT Symposium</vt:lpstr>
      <vt:lpstr>Keyboard access and focus</vt:lpstr>
      <vt:lpstr>Keyboard Testing</vt:lpstr>
      <vt:lpstr>4.A Code sample</vt:lpstr>
      <vt:lpstr>Keyboard Trap Tips</vt:lpstr>
      <vt:lpstr>Course Video</vt:lpstr>
      <vt:lpstr>4.D 2.4.7-focus-visible</vt:lpstr>
      <vt:lpstr>Notes for Focus with Frames</vt:lpstr>
      <vt:lpstr>4.E 3.2.1-on-focus</vt:lpstr>
      <vt:lpstr>Tips for Focus Order</vt:lpstr>
      <vt:lpstr>4.F 2.4.3-focus-order-meaning</vt:lpstr>
      <vt:lpstr>Tips on for Focus</vt:lpstr>
      <vt:lpstr>4.H 2.4.3-focus-order-return</vt:lpstr>
      <vt:lpstr>Content Structure</vt:lpstr>
      <vt:lpstr>10.A 2.4.6-heading-purpose</vt:lpstr>
      <vt:lpstr>10.D 1.3.1-list-type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Symposium</dc:title>
  <dc:creator>amcdavis</dc:creator>
  <cp:lastModifiedBy>amcdavis</cp:lastModifiedBy>
  <cp:revision>71</cp:revision>
  <dcterms:created xsi:type="dcterms:W3CDTF">2019-08-10T13:29:38Z</dcterms:created>
  <dcterms:modified xsi:type="dcterms:W3CDTF">2019-09-21T18:06:22Z</dcterms:modified>
</cp:coreProperties>
</file>