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sldIdLst>
    <p:sldId id="256" r:id="rId2"/>
    <p:sldId id="282" r:id="rId3"/>
    <p:sldId id="257" r:id="rId4"/>
    <p:sldId id="289" r:id="rId5"/>
    <p:sldId id="268" r:id="rId6"/>
    <p:sldId id="290" r:id="rId7"/>
    <p:sldId id="292" r:id="rId8"/>
    <p:sldId id="269" r:id="rId9"/>
    <p:sldId id="270" r:id="rId10"/>
    <p:sldId id="271" r:id="rId11"/>
    <p:sldId id="272" r:id="rId12"/>
    <p:sldId id="273" r:id="rId13"/>
    <p:sldId id="274" r:id="rId14"/>
    <p:sldId id="276" r:id="rId15"/>
    <p:sldId id="283" r:id="rId16"/>
    <p:sldId id="285" r:id="rId17"/>
    <p:sldId id="28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EB4E53-8A43-4EFE-9530-A4A5F1F2CFD3}" type="datetimeFigureOut">
              <a:rPr lang="en-US" smtClean="0"/>
              <a:t>9/24/2019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EDE19-A1F6-47F6-8700-E009ACE1A4D8}" type="slidenum">
              <a:rPr lang="en-US" smtClean="0"/>
              <a:t>‹#›</a:t>
            </a:fld>
            <a:endParaRPr lang="en-US"/>
          </a:p>
        </p:txBody>
      </p:sp>
    </p:spTree>
    <p:extLst>
      <p:ext uri="{BB962C8B-B14F-4D97-AF65-F5344CB8AC3E}">
        <p14:creationId xmlns:p14="http://schemas.microsoft.com/office/powerpoint/2010/main" val="4061310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Grand</a:t>
            </a:r>
            <a:r>
              <a:rPr lang="en-US" baseline="0" dirty="0"/>
              <a:t> Canyon site is an example of 4.F – move example</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3</a:t>
            </a:fld>
            <a:endParaRPr lang="en-US"/>
          </a:p>
        </p:txBody>
      </p:sp>
    </p:spTree>
    <p:extLst>
      <p:ext uri="{BB962C8B-B14F-4D97-AF65-F5344CB8AC3E}">
        <p14:creationId xmlns:p14="http://schemas.microsoft.com/office/powerpoint/2010/main" val="402465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Topic</a:t>
            </a:r>
            <a:r>
              <a:rPr lang="en-US" baseline="0" dirty="0"/>
              <a:t> 4 video keyboard trap starting at 2:35</a:t>
            </a:r>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5</a:t>
            </a:fld>
            <a:endParaRPr lang="en-US"/>
          </a:p>
        </p:txBody>
      </p:sp>
    </p:spTree>
    <p:extLst>
      <p:ext uri="{BB962C8B-B14F-4D97-AF65-F5344CB8AC3E}">
        <p14:creationId xmlns:p14="http://schemas.microsoft.com/office/powerpoint/2010/main" val="2485532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failing and passing examples of visible focus. Passing examples should use</a:t>
            </a:r>
            <a:r>
              <a:rPr lang="en-US" baseline="0" dirty="0"/>
              <a:t> multiple methods, such as</a:t>
            </a:r>
            <a:r>
              <a:rPr lang="en-US" dirty="0"/>
              <a:t> shading</a:t>
            </a:r>
            <a:r>
              <a:rPr lang="en-US" baseline="0" dirty="0"/>
              <a:t> &amp;</a:t>
            </a:r>
            <a:r>
              <a:rPr lang="en-US" dirty="0"/>
              <a:t> outline</a:t>
            </a:r>
          </a:p>
        </p:txBody>
      </p:sp>
      <p:sp>
        <p:nvSpPr>
          <p:cNvPr id="4" name="Slide Number Placeholder 3"/>
          <p:cNvSpPr>
            <a:spLocks noGrp="1"/>
          </p:cNvSpPr>
          <p:nvPr>
            <p:ph type="sldNum" sz="quarter" idx="10"/>
          </p:nvPr>
        </p:nvSpPr>
        <p:spPr/>
        <p:txBody>
          <a:bodyPr/>
          <a:lstStyle/>
          <a:p>
            <a:fld id="{5F9EDE19-A1F6-47F6-8700-E009ACE1A4D8}" type="slidenum">
              <a:rPr lang="en-US" smtClean="0"/>
              <a:t>8</a:t>
            </a:fld>
            <a:endParaRPr lang="en-US"/>
          </a:p>
        </p:txBody>
      </p:sp>
    </p:spTree>
    <p:extLst>
      <p:ext uri="{BB962C8B-B14F-4D97-AF65-F5344CB8AC3E}">
        <p14:creationId xmlns:p14="http://schemas.microsoft.com/office/powerpoint/2010/main" val="594573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example</a:t>
            </a:r>
          </a:p>
        </p:txBody>
      </p:sp>
      <p:sp>
        <p:nvSpPr>
          <p:cNvPr id="4" name="Slide Number Placeholder 3"/>
          <p:cNvSpPr>
            <a:spLocks noGrp="1"/>
          </p:cNvSpPr>
          <p:nvPr>
            <p:ph type="sldNum" sz="quarter" idx="10"/>
          </p:nvPr>
        </p:nvSpPr>
        <p:spPr/>
        <p:txBody>
          <a:bodyPr/>
          <a:lstStyle/>
          <a:p>
            <a:fld id="{5F9EDE19-A1F6-47F6-8700-E009ACE1A4D8}" type="slidenum">
              <a:rPr lang="en-US" smtClean="0"/>
              <a:t>9</a:t>
            </a:fld>
            <a:endParaRPr lang="en-US"/>
          </a:p>
        </p:txBody>
      </p:sp>
    </p:spTree>
    <p:extLst>
      <p:ext uri="{BB962C8B-B14F-4D97-AF65-F5344CB8AC3E}">
        <p14:creationId xmlns:p14="http://schemas.microsoft.com/office/powerpoint/2010/main" val="1593103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passing and failing example</a:t>
            </a:r>
          </a:p>
        </p:txBody>
      </p:sp>
      <p:sp>
        <p:nvSpPr>
          <p:cNvPr id="4" name="Slide Number Placeholder 3"/>
          <p:cNvSpPr>
            <a:spLocks noGrp="1"/>
          </p:cNvSpPr>
          <p:nvPr>
            <p:ph type="sldNum" sz="quarter" idx="10"/>
          </p:nvPr>
        </p:nvSpPr>
        <p:spPr/>
        <p:txBody>
          <a:bodyPr/>
          <a:lstStyle/>
          <a:p>
            <a:fld id="{5F9EDE19-A1F6-47F6-8700-E009ACE1A4D8}" type="slidenum">
              <a:rPr lang="en-US" smtClean="0"/>
              <a:t>10</a:t>
            </a:fld>
            <a:endParaRPr lang="en-US"/>
          </a:p>
        </p:txBody>
      </p:sp>
    </p:spTree>
    <p:extLst>
      <p:ext uri="{BB962C8B-B14F-4D97-AF65-F5344CB8AC3E}">
        <p14:creationId xmlns:p14="http://schemas.microsoft.com/office/powerpoint/2010/main" val="393683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EDE19-A1F6-47F6-8700-E009ACE1A4D8}" type="slidenum">
              <a:rPr lang="en-US" smtClean="0"/>
              <a:t>17</a:t>
            </a:fld>
            <a:endParaRPr lang="en-US"/>
          </a:p>
        </p:txBody>
      </p:sp>
    </p:spTree>
    <p:extLst>
      <p:ext uri="{BB962C8B-B14F-4D97-AF65-F5344CB8AC3E}">
        <p14:creationId xmlns:p14="http://schemas.microsoft.com/office/powerpoint/2010/main" val="178241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2458CD-B473-471D-9A84-90F4384C092D}"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11403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2458CD-B473-471D-9A84-90F4384C092D}"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44204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2458CD-B473-471D-9A84-90F4384C092D}"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77747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2458CD-B473-471D-9A84-90F4384C092D}"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57169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458CD-B473-471D-9A84-90F4384C092D}"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297190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2458CD-B473-471D-9A84-90F4384C092D}"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30842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2458CD-B473-471D-9A84-90F4384C092D}"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382081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2458CD-B473-471D-9A84-90F4384C092D}"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205702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458CD-B473-471D-9A84-90F4384C092D}"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107325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458CD-B473-471D-9A84-90F4384C092D}"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291018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458CD-B473-471D-9A84-90F4384C092D}"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9396D-ECFD-46C7-9574-400A52136537}" type="slidenum">
              <a:rPr lang="en-US" smtClean="0"/>
              <a:t>‹#›</a:t>
            </a:fld>
            <a:endParaRPr lang="en-US"/>
          </a:p>
        </p:txBody>
      </p:sp>
    </p:spTree>
    <p:extLst>
      <p:ext uri="{BB962C8B-B14F-4D97-AF65-F5344CB8AC3E}">
        <p14:creationId xmlns:p14="http://schemas.microsoft.com/office/powerpoint/2010/main" val="424532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458CD-B473-471D-9A84-90F4384C092D}" type="datetimeFigureOut">
              <a:rPr lang="en-US" smtClean="0"/>
              <a:t>9/24/2019</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9396D-ECFD-46C7-9574-400A52136537}" type="slidenum">
              <a:rPr lang="en-US" smtClean="0"/>
              <a:t>‹#›</a:t>
            </a:fld>
            <a:endParaRPr lang="en-US"/>
          </a:p>
        </p:txBody>
      </p:sp>
    </p:spTree>
    <p:extLst>
      <p:ext uri="{BB962C8B-B14F-4D97-AF65-F5344CB8AC3E}">
        <p14:creationId xmlns:p14="http://schemas.microsoft.com/office/powerpoint/2010/main" val="306965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nps.gov/grca/index.htm"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org/TR/WCAG20-TECHS/H48.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hyperlink" Target="https://interactiveaccessibility.com/education/training/ex7.1.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ICT Symposium</a:t>
            </a:r>
          </a:p>
        </p:txBody>
      </p:sp>
      <p:sp>
        <p:nvSpPr>
          <p:cNvPr id="3" name="Subtitle 2"/>
          <p:cNvSpPr>
            <a:spLocks noGrp="1"/>
          </p:cNvSpPr>
          <p:nvPr>
            <p:ph type="subTitle" idx="1"/>
          </p:nvPr>
        </p:nvSpPr>
        <p:spPr/>
        <p:txBody>
          <a:bodyPr/>
          <a:lstStyle/>
          <a:p>
            <a:r>
              <a:rPr lang="en-US" dirty="0"/>
              <a:t>Trusted Tester Testing Workshop</a:t>
            </a:r>
          </a:p>
          <a:p>
            <a:r>
              <a:rPr lang="en-US" dirty="0"/>
              <a:t>CHANGES</a:t>
            </a:r>
          </a:p>
        </p:txBody>
      </p:sp>
    </p:spTree>
    <p:extLst>
      <p:ext uri="{BB962C8B-B14F-4D97-AF65-F5344CB8AC3E}">
        <p14:creationId xmlns:p14="http://schemas.microsoft.com/office/powerpoint/2010/main" val="1978121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4.E 3.2.1-on-focus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532220904"/>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183197">
                  <a:extLst>
                    <a:ext uri="{9D8B030D-6E8A-4147-A177-3AD203B41FA5}">
                      <a16:colId xmlns:a16="http://schemas.microsoft.com/office/drawing/2014/main" val="20000"/>
                    </a:ext>
                  </a:extLst>
                </a:gridCol>
                <a:gridCol w="712558">
                  <a:extLst>
                    <a:ext uri="{9D8B030D-6E8A-4147-A177-3AD203B41FA5}">
                      <a16:colId xmlns:a16="http://schemas.microsoft.com/office/drawing/2014/main" val="20001"/>
                    </a:ext>
                  </a:extLst>
                </a:gridCol>
                <a:gridCol w="6333845">
                  <a:extLst>
                    <a:ext uri="{9D8B030D-6E8A-4147-A177-3AD203B41FA5}">
                      <a16:colId xmlns:a16="http://schemas.microsoft.com/office/drawing/2014/main" val="20002"/>
                    </a:ext>
                  </a:extLst>
                </a:gridCol>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0080">
                <a:tc>
                  <a:txBody>
                    <a:bodyPr/>
                    <a:lstStyle/>
                    <a:p>
                      <a:pPr marL="0" marR="0">
                        <a:lnSpc>
                          <a:spcPct val="107000"/>
                        </a:lnSpc>
                        <a:spcBef>
                          <a:spcPts val="0"/>
                        </a:spcBef>
                        <a:spcAft>
                          <a:spcPts val="0"/>
                        </a:spcAft>
                      </a:pPr>
                      <a:r>
                        <a:rPr lang="en-US" sz="1600" dirty="0">
                          <a:solidFill>
                            <a:schemeClr val="tx1"/>
                          </a:solidFill>
                          <a:effectLst/>
                        </a:rPr>
                        <a:t>3.2.1-on-focus</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solidFill>
                            <a:schemeClr val="tx1"/>
                          </a:solidFill>
                          <a:effectLst/>
                        </a:rPr>
                        <a:t>4.E</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When an interface component receives focus, it does not initiate an unexpected change of context.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Content Placeholder 3"/>
          <p:cNvSpPr>
            <a:spLocks noGrp="1"/>
          </p:cNvSpPr>
          <p:nvPr>
            <p:ph sz="half" idx="2"/>
          </p:nvPr>
        </p:nvSpPr>
        <p:spPr>
          <a:xfrm>
            <a:off x="457200" y="1935162"/>
            <a:ext cx="8305800" cy="1143000"/>
          </a:xfrm>
        </p:spPr>
        <p:txBody>
          <a:bodyPr>
            <a:normAutofit fontScale="62500" lnSpcReduction="20000"/>
          </a:bodyPr>
          <a:lstStyle/>
          <a:p>
            <a:pPr marL="0" indent="0">
              <a:buNone/>
            </a:pPr>
            <a:r>
              <a:rPr lang="en-US" b="1" dirty="0"/>
              <a:t>Evaluate Results: </a:t>
            </a:r>
          </a:p>
          <a:p>
            <a:pPr marL="0" indent="0">
              <a:buNone/>
            </a:pPr>
            <a:r>
              <a:rPr lang="en-US" dirty="0"/>
              <a:t>If the following is </a:t>
            </a:r>
            <a:r>
              <a:rPr lang="en-US" b="1" dirty="0"/>
              <a:t>TRUE</a:t>
            </a:r>
            <a:r>
              <a:rPr lang="en-US" dirty="0"/>
              <a:t>, the content </a:t>
            </a:r>
            <a:r>
              <a:rPr lang="en-US" b="1" dirty="0"/>
              <a:t>PASSES</a:t>
            </a:r>
            <a:r>
              <a:rPr lang="en-US" dirty="0"/>
              <a:t>:</a:t>
            </a:r>
          </a:p>
          <a:p>
            <a:pPr marL="514350" lvl="0" indent="-514350">
              <a:buFont typeface="+mj-lt"/>
              <a:buAutoNum type="arabicPeriod"/>
            </a:pPr>
            <a:r>
              <a:rPr lang="en-US" dirty="0"/>
              <a:t>An unexpected change of context is not initiated when an interface component receives focus.</a:t>
            </a:r>
          </a:p>
          <a:p>
            <a:endParaRPr lang="en-US" dirty="0"/>
          </a:p>
        </p:txBody>
      </p:sp>
      <p:sp>
        <p:nvSpPr>
          <p:cNvPr id="7" name="TextBox 6"/>
          <p:cNvSpPr txBox="1"/>
          <p:nvPr/>
        </p:nvSpPr>
        <p:spPr>
          <a:xfrm>
            <a:off x="456344" y="3105560"/>
            <a:ext cx="8382856" cy="3447098"/>
          </a:xfrm>
          <a:prstGeom prst="rect">
            <a:avLst/>
          </a:prstGeom>
          <a:solidFill>
            <a:schemeClr val="accent3">
              <a:lumMod val="40000"/>
              <a:lumOff val="60000"/>
            </a:schemeClr>
          </a:solidFill>
          <a:ln w="22225">
            <a:solidFill>
              <a:schemeClr val="accent3">
                <a:lumMod val="50000"/>
              </a:schemeClr>
            </a:solidFill>
          </a:ln>
        </p:spPr>
        <p:txBody>
          <a:bodyPr wrap="square" rtlCol="0">
            <a:spAutoFit/>
          </a:bodyPr>
          <a:lstStyle/>
          <a:p>
            <a:pPr>
              <a:spcBef>
                <a:spcPts val="1200"/>
              </a:spcBef>
            </a:pPr>
            <a:r>
              <a:rPr lang="en-US" sz="2000" b="1" u="sng" dirty="0"/>
              <a:t>Definitions</a:t>
            </a:r>
          </a:p>
          <a:p>
            <a:pPr lvl="0"/>
            <a:r>
              <a:rPr lang="en-US" b="1" dirty="0"/>
              <a:t>Change of Content</a:t>
            </a:r>
            <a:r>
              <a:rPr lang="en-US" dirty="0"/>
              <a:t>: The page content changes in a way that is expected related to  expanding an outline, revealing/hiding content, or accessing a dynamic menu. </a:t>
            </a:r>
          </a:p>
          <a:p>
            <a:pPr lvl="0"/>
            <a:endParaRPr lang="en-US" dirty="0"/>
          </a:p>
          <a:p>
            <a:r>
              <a:rPr lang="en-US" b="1" dirty="0"/>
              <a:t>Change of Context</a:t>
            </a:r>
            <a:r>
              <a:rPr lang="en-US" dirty="0"/>
              <a:t>: There is a major change in content that, if made without user awareness, can disorient users who are not able to view the entire page simultaneously. Examples of a change in context include:</a:t>
            </a:r>
          </a:p>
          <a:p>
            <a:pPr marL="742950" lvl="1" indent="-285750">
              <a:buFont typeface="Arial" panose="020B0604020202020204" pitchFamily="34" charset="0"/>
              <a:buChar char="•"/>
            </a:pPr>
            <a:r>
              <a:rPr lang="en-US" dirty="0"/>
              <a:t>Opening a new browser window.</a:t>
            </a:r>
          </a:p>
          <a:p>
            <a:pPr marL="742950" lvl="1" indent="-285750">
              <a:buFont typeface="Arial" panose="020B0604020202020204" pitchFamily="34" charset="0"/>
              <a:buChar char="•"/>
            </a:pPr>
            <a:r>
              <a:rPr lang="en-US" dirty="0"/>
              <a:t>Moving focus to a different component.</a:t>
            </a:r>
          </a:p>
          <a:p>
            <a:pPr marL="742950" lvl="1" indent="-285750">
              <a:buFont typeface="Arial" panose="020B0604020202020204" pitchFamily="34" charset="0"/>
              <a:buChar char="•"/>
            </a:pPr>
            <a:r>
              <a:rPr lang="en-US" dirty="0"/>
              <a:t>Submitting a form automatically when a component receives focus.</a:t>
            </a:r>
          </a:p>
          <a:p>
            <a:pPr marL="742950" lvl="1" indent="-285750">
              <a:buFont typeface="Arial" panose="020B0604020202020204" pitchFamily="34" charset="0"/>
              <a:buChar char="•"/>
            </a:pPr>
            <a:r>
              <a:rPr lang="en-US" dirty="0"/>
              <a:t>Going to a new web page or window, or appearing to do so.</a:t>
            </a:r>
          </a:p>
          <a:p>
            <a:pPr marL="742950" lvl="1" indent="-285750">
              <a:buFont typeface="Arial" panose="020B0604020202020204" pitchFamily="34" charset="0"/>
              <a:buChar char="•"/>
            </a:pPr>
            <a:r>
              <a:rPr lang="en-US" dirty="0"/>
              <a:t>Significantly rearranging the content of the page.</a:t>
            </a:r>
          </a:p>
        </p:txBody>
      </p:sp>
    </p:spTree>
    <p:extLst>
      <p:ext uri="{BB962C8B-B14F-4D97-AF65-F5344CB8AC3E}">
        <p14:creationId xmlns:p14="http://schemas.microsoft.com/office/powerpoint/2010/main" val="144855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Tips for Focus Order</a:t>
            </a:r>
          </a:p>
        </p:txBody>
      </p:sp>
      <p:sp>
        <p:nvSpPr>
          <p:cNvPr id="8" name="Content Placeholder 7"/>
          <p:cNvSpPr txBox="1">
            <a:spLocks noGrp="1"/>
          </p:cNvSpPr>
          <p:nvPr>
            <p:ph sz="half" idx="2"/>
          </p:nvPr>
        </p:nvSpPr>
        <p:spPr>
          <a:xfrm>
            <a:off x="990600" y="1600200"/>
            <a:ext cx="7772400" cy="2677656"/>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a:t>Tips</a:t>
            </a:r>
          </a:p>
          <a:p>
            <a:pPr marL="457200" lvl="0" indent="-457200">
              <a:buFont typeface="+mj-lt"/>
              <a:buAutoNum type="arabicPeriod"/>
            </a:pPr>
            <a:r>
              <a:rPr lang="en-US" sz="2000" dirty="0"/>
              <a:t>Focus on an element should not bring an unexpected change – user needs to select the interface component to initiate the change = a new window is launched, or focus is moved to another interface component. </a:t>
            </a:r>
          </a:p>
          <a:p>
            <a:pPr marL="457200" lvl="0" indent="-457200">
              <a:buFont typeface="+mj-lt"/>
              <a:buAutoNum type="arabicPeriod"/>
            </a:pPr>
            <a:r>
              <a:rPr lang="en-US" sz="2000" dirty="0"/>
              <a:t>It is key to understand the difference between a change of content and a change in context.  Applying this concept also impacts testing for forms in Topic 5 of the test process. </a:t>
            </a:r>
          </a:p>
        </p:txBody>
      </p:sp>
    </p:spTree>
    <p:extLst>
      <p:ext uri="{BB962C8B-B14F-4D97-AF65-F5344CB8AC3E}">
        <p14:creationId xmlns:p14="http://schemas.microsoft.com/office/powerpoint/2010/main" val="398673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4.F 2.4.3-focus-order-meaning</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265428286"/>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5791200">
                  <a:extLst>
                    <a:ext uri="{9D8B030D-6E8A-4147-A177-3AD203B41FA5}">
                      <a16:colId xmlns:a16="http://schemas.microsoft.com/office/drawing/2014/main" val="20002"/>
                    </a:ext>
                  </a:extLst>
                </a:gridCol>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0080">
                <a:tc>
                  <a:txBody>
                    <a:bodyPr/>
                    <a:lstStyle/>
                    <a:p>
                      <a:pPr marL="0" marR="0">
                        <a:lnSpc>
                          <a:spcPct val="107000"/>
                        </a:lnSpc>
                        <a:spcBef>
                          <a:spcPts val="0"/>
                        </a:spcBef>
                        <a:spcAft>
                          <a:spcPts val="0"/>
                        </a:spcAft>
                      </a:pPr>
                      <a:r>
                        <a:rPr lang="en-US" sz="1600" dirty="0">
                          <a:solidFill>
                            <a:schemeClr val="tx1"/>
                          </a:solidFill>
                          <a:effectLst/>
                        </a:rPr>
                        <a:t>2.4.3-focus-order-meaning</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solidFill>
                            <a:schemeClr val="tx1"/>
                          </a:solidFill>
                          <a:effectLst/>
                        </a:rPr>
                        <a:t>4.F</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The focus order preserves the meaning and operability of the web page.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Content Placeholder 3"/>
          <p:cNvSpPr>
            <a:spLocks noGrp="1"/>
          </p:cNvSpPr>
          <p:nvPr>
            <p:ph sz="half" idx="2"/>
          </p:nvPr>
        </p:nvSpPr>
        <p:spPr>
          <a:xfrm>
            <a:off x="457200" y="1924744"/>
            <a:ext cx="8305800" cy="1143000"/>
          </a:xfrm>
        </p:spPr>
        <p:txBody>
          <a:bodyPr>
            <a:normAutofit fontScale="62500" lnSpcReduction="20000"/>
          </a:bodyPr>
          <a:lstStyle/>
          <a:p>
            <a:pPr marL="0" indent="0">
              <a:buNone/>
            </a:pPr>
            <a:r>
              <a:rPr lang="en-US" b="1" dirty="0"/>
              <a:t>Evaluate Results: </a:t>
            </a:r>
          </a:p>
          <a:p>
            <a:pPr marL="0" indent="0">
              <a:buNone/>
            </a:pPr>
            <a:r>
              <a:rPr lang="en-US" dirty="0"/>
              <a:t>If the following is </a:t>
            </a:r>
            <a:r>
              <a:rPr lang="en-US" b="1" dirty="0"/>
              <a:t>TRUE</a:t>
            </a:r>
            <a:r>
              <a:rPr lang="en-US" dirty="0"/>
              <a:t>, the content </a:t>
            </a:r>
            <a:r>
              <a:rPr lang="en-US" b="1" dirty="0"/>
              <a:t>PASSES</a:t>
            </a:r>
            <a:r>
              <a:rPr lang="en-US" dirty="0"/>
              <a:t>:</a:t>
            </a:r>
          </a:p>
          <a:p>
            <a:pPr marL="514350" lvl="0" indent="-514350">
              <a:buFont typeface="+mj-lt"/>
              <a:buAutoNum type="arabicPeriod"/>
            </a:pPr>
            <a:r>
              <a:rPr lang="en-US" dirty="0"/>
              <a:t>The focus order preserves the meaning of the page, AND</a:t>
            </a:r>
          </a:p>
          <a:p>
            <a:pPr marL="514350" lvl="0" indent="-514350">
              <a:buFont typeface="+mj-lt"/>
              <a:buAutoNum type="arabicPeriod"/>
            </a:pPr>
            <a:r>
              <a:rPr lang="en-US" dirty="0"/>
              <a:t>The focus order preserves the operability of the page.</a:t>
            </a:r>
          </a:p>
          <a:p>
            <a:endParaRPr lang="en-US" dirty="0"/>
          </a:p>
        </p:txBody>
      </p:sp>
      <p:sp>
        <p:nvSpPr>
          <p:cNvPr id="6" name="Content Placeholder 7"/>
          <p:cNvSpPr txBox="1">
            <a:spLocks/>
          </p:cNvSpPr>
          <p:nvPr/>
        </p:nvSpPr>
        <p:spPr>
          <a:xfrm>
            <a:off x="445213" y="4561582"/>
            <a:ext cx="8241587" cy="1077218"/>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a:t>Notes:</a:t>
            </a:r>
          </a:p>
          <a:p>
            <a:pPr lvl="0"/>
            <a:r>
              <a:rPr lang="en-US" sz="2000" dirty="0"/>
              <a:t>ANDI tab order markup may be slightly different in certain browsers than a keyboard user’s experience. Always use results from keyboard navigation.</a:t>
            </a:r>
          </a:p>
        </p:txBody>
      </p:sp>
      <p:sp>
        <p:nvSpPr>
          <p:cNvPr id="8" name="TextBox 7"/>
          <p:cNvSpPr txBox="1"/>
          <p:nvPr/>
        </p:nvSpPr>
        <p:spPr>
          <a:xfrm>
            <a:off x="457200" y="3113782"/>
            <a:ext cx="8229600" cy="1231106"/>
          </a:xfrm>
          <a:prstGeom prst="rect">
            <a:avLst/>
          </a:prstGeom>
          <a:solidFill>
            <a:schemeClr val="accent3">
              <a:lumMod val="40000"/>
              <a:lumOff val="60000"/>
            </a:schemeClr>
          </a:solidFill>
          <a:ln w="22225">
            <a:solidFill>
              <a:schemeClr val="accent3">
                <a:lumMod val="50000"/>
              </a:schemeClr>
            </a:solidFill>
          </a:ln>
        </p:spPr>
        <p:txBody>
          <a:bodyPr wrap="square" rtlCol="0">
            <a:spAutoFit/>
          </a:bodyPr>
          <a:lstStyle/>
          <a:p>
            <a:pPr>
              <a:spcBef>
                <a:spcPts val="1200"/>
              </a:spcBef>
            </a:pPr>
            <a:r>
              <a:rPr lang="en-US" sz="2000" b="1" u="sng" dirty="0"/>
              <a:t>Definition</a:t>
            </a:r>
          </a:p>
          <a:p>
            <a:pPr lvl="0"/>
            <a:r>
              <a:rPr lang="en-US" dirty="0"/>
              <a:t>A modal dialog box (such as a Save As dialog box) requires a user to interact with it before they can go back to the main page. Visual focus is expected to remain within a modal dialog box until it is closed.</a:t>
            </a:r>
          </a:p>
        </p:txBody>
      </p:sp>
    </p:spTree>
    <p:extLst>
      <p:ext uri="{BB962C8B-B14F-4D97-AF65-F5344CB8AC3E}">
        <p14:creationId xmlns:p14="http://schemas.microsoft.com/office/powerpoint/2010/main" val="137516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Tips on for Focus</a:t>
            </a:r>
          </a:p>
        </p:txBody>
      </p:sp>
      <p:sp>
        <p:nvSpPr>
          <p:cNvPr id="8" name="Content Placeholder 7"/>
          <p:cNvSpPr txBox="1">
            <a:spLocks noGrp="1"/>
          </p:cNvSpPr>
          <p:nvPr>
            <p:ph sz="half" idx="2"/>
          </p:nvPr>
        </p:nvSpPr>
        <p:spPr>
          <a:xfrm>
            <a:off x="914400" y="1066800"/>
            <a:ext cx="7772400" cy="1446550"/>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a:t>Tips</a:t>
            </a:r>
          </a:p>
          <a:p>
            <a:pPr marL="457200" lvl="0" indent="-457200">
              <a:buFont typeface="+mj-lt"/>
              <a:buAutoNum type="arabicPeriod"/>
            </a:pPr>
            <a:r>
              <a:rPr lang="en-US" sz="2000" dirty="0"/>
              <a:t>Failures are most noticeable when focus order does not follow the logical order of operation (normally top to bottom, left to right).</a:t>
            </a:r>
          </a:p>
          <a:p>
            <a:pPr marL="457200" lvl="0" indent="-457200">
              <a:spcAft>
                <a:spcPts val="600"/>
              </a:spcAft>
              <a:buFont typeface="+mj-lt"/>
              <a:buAutoNum type="arabicPeriod"/>
            </a:pPr>
            <a:r>
              <a:rPr lang="en-US" sz="2000" dirty="0"/>
              <a:t>The Focus order </a:t>
            </a:r>
            <a:r>
              <a:rPr lang="en-US" sz="2000" i="1" dirty="0"/>
              <a:t>can be different </a:t>
            </a:r>
            <a:r>
              <a:rPr lang="en-US" sz="2000" dirty="0"/>
              <a:t>if the specific order does not matter </a:t>
            </a:r>
          </a:p>
        </p:txBody>
      </p:sp>
      <p:pic>
        <p:nvPicPr>
          <p:cNvPr id="4" name="Picture 2"/>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14904" t="14002" r="1319" b="6000"/>
          <a:stretch/>
        </p:blipFill>
        <p:spPr bwMode="auto">
          <a:xfrm>
            <a:off x="2743200" y="3733800"/>
            <a:ext cx="324231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09600" y="5611285"/>
            <a:ext cx="8166410" cy="923330"/>
          </a:xfrm>
          <a:prstGeom prst="rect">
            <a:avLst/>
          </a:prstGeom>
          <a:noFill/>
        </p:spPr>
        <p:txBody>
          <a:bodyPr wrap="square" rtlCol="0">
            <a:spAutoFit/>
          </a:bodyPr>
          <a:lstStyle/>
          <a:p>
            <a:pPr algn="ctr"/>
            <a:r>
              <a:rPr lang="en-US" dirty="0">
                <a:hlinkClick r:id="rId3"/>
              </a:rPr>
              <a:t>https://www.nps.gov/grca/index.htm</a:t>
            </a:r>
            <a:r>
              <a:rPr lang="en-US" dirty="0"/>
              <a:t> </a:t>
            </a:r>
          </a:p>
          <a:p>
            <a:pPr algn="ctr"/>
            <a:endParaRPr lang="en-US" dirty="0"/>
          </a:p>
          <a:p>
            <a:r>
              <a:rPr lang="en-US" dirty="0"/>
              <a:t>In the course, you will mark the last item that received the expected focus.</a:t>
            </a:r>
          </a:p>
        </p:txBody>
      </p:sp>
      <p:sp>
        <p:nvSpPr>
          <p:cNvPr id="6" name="TextBox 5"/>
          <p:cNvSpPr txBox="1"/>
          <p:nvPr/>
        </p:nvSpPr>
        <p:spPr>
          <a:xfrm>
            <a:off x="927410" y="2801034"/>
            <a:ext cx="7848600" cy="646331"/>
          </a:xfrm>
          <a:prstGeom prst="rect">
            <a:avLst/>
          </a:prstGeom>
          <a:noFill/>
        </p:spPr>
        <p:txBody>
          <a:bodyPr wrap="square" rtlCol="0">
            <a:spAutoFit/>
          </a:bodyPr>
          <a:lstStyle/>
          <a:p>
            <a:r>
              <a:rPr lang="en-US" dirty="0"/>
              <a:t>Focus order issues can cause users to become lost:</a:t>
            </a:r>
          </a:p>
          <a:p>
            <a:r>
              <a:rPr lang="en-US" dirty="0"/>
              <a:t>https://interactiveaccessibility.com/education/training/ex9.1.html#</a:t>
            </a:r>
          </a:p>
        </p:txBody>
      </p:sp>
    </p:spTree>
    <p:extLst>
      <p:ext uri="{BB962C8B-B14F-4D97-AF65-F5344CB8AC3E}">
        <p14:creationId xmlns:p14="http://schemas.microsoft.com/office/powerpoint/2010/main" val="129057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4.H 2.4.3-focus-order-return</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001238706"/>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5791200">
                  <a:extLst>
                    <a:ext uri="{9D8B030D-6E8A-4147-A177-3AD203B41FA5}">
                      <a16:colId xmlns:a16="http://schemas.microsoft.com/office/drawing/2014/main" val="20002"/>
                    </a:ext>
                  </a:extLst>
                </a:gridCol>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0080">
                <a:tc>
                  <a:txBody>
                    <a:bodyPr/>
                    <a:lstStyle/>
                    <a:p>
                      <a:pPr marL="0" marR="0">
                        <a:lnSpc>
                          <a:spcPct val="107000"/>
                        </a:lnSpc>
                        <a:spcBef>
                          <a:spcPts val="0"/>
                        </a:spcBef>
                        <a:spcAft>
                          <a:spcPts val="0"/>
                        </a:spcAft>
                      </a:pPr>
                      <a:r>
                        <a:rPr lang="en-US" sz="1600" dirty="0">
                          <a:solidFill>
                            <a:schemeClr val="tx1"/>
                          </a:solidFill>
                          <a:effectLst/>
                        </a:rPr>
                        <a:t>2.4.3-focus-order-return</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solidFill>
                            <a:schemeClr val="tx1"/>
                          </a:solidFill>
                          <a:effectLst/>
                        </a:rPr>
                        <a:t>4.H</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Focus is returned to the logical sequence.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Content Placeholder 3"/>
          <p:cNvSpPr>
            <a:spLocks noGrp="1"/>
          </p:cNvSpPr>
          <p:nvPr>
            <p:ph sz="half" idx="2"/>
          </p:nvPr>
        </p:nvSpPr>
        <p:spPr>
          <a:xfrm>
            <a:off x="457200" y="1924744"/>
            <a:ext cx="8305800" cy="1732856"/>
          </a:xfrm>
        </p:spPr>
        <p:txBody>
          <a:bodyPr>
            <a:normAutofit fontScale="62500" lnSpcReduction="20000"/>
          </a:bodyPr>
          <a:lstStyle/>
          <a:p>
            <a:pPr marL="0" indent="0">
              <a:buNone/>
            </a:pPr>
            <a:r>
              <a:rPr lang="en-US" b="1" dirty="0"/>
              <a:t>Evaluate Results: </a:t>
            </a:r>
          </a:p>
          <a:p>
            <a:pPr marL="0" indent="0">
              <a:buNone/>
            </a:pPr>
            <a:r>
              <a:rPr lang="en-US" dirty="0"/>
              <a:t>If any the following is </a:t>
            </a:r>
            <a:r>
              <a:rPr lang="en-US" b="1" dirty="0"/>
              <a:t>TRUE</a:t>
            </a:r>
            <a:r>
              <a:rPr lang="en-US" dirty="0"/>
              <a:t>, the content </a:t>
            </a:r>
            <a:r>
              <a:rPr lang="en-US" b="1" dirty="0"/>
              <a:t>PASSES</a:t>
            </a:r>
            <a:r>
              <a:rPr lang="en-US" dirty="0"/>
              <a:t>:</a:t>
            </a:r>
          </a:p>
          <a:p>
            <a:pPr lvl="0">
              <a:lnSpc>
                <a:spcPct val="107000"/>
              </a:lnSpc>
              <a:spcBef>
                <a:spcPts val="0"/>
              </a:spcBef>
              <a:spcAft>
                <a:spcPts val="800"/>
              </a:spcAft>
              <a:buFont typeface="+mj-lt"/>
              <a:buAutoNum type="arabicPeriod"/>
            </a:pPr>
            <a:r>
              <a:rPr lang="en-US" dirty="0">
                <a:ea typeface="Calibri"/>
                <a:cs typeface="Calibri"/>
              </a:rPr>
              <a:t>Keyboard focus automatically returns to the logical sequence of focus order before the content was revealed, OR</a:t>
            </a:r>
            <a:endParaRPr lang="en-US" dirty="0">
              <a:ea typeface="Calibri"/>
              <a:cs typeface="Times New Roman"/>
            </a:endParaRPr>
          </a:p>
          <a:p>
            <a:pPr lvl="0">
              <a:lnSpc>
                <a:spcPct val="107000"/>
              </a:lnSpc>
              <a:spcBef>
                <a:spcPts val="0"/>
              </a:spcBef>
              <a:spcAft>
                <a:spcPts val="800"/>
              </a:spcAft>
              <a:buFont typeface="+mj-lt"/>
              <a:buAutoNum type="arabicPeriod"/>
            </a:pPr>
            <a:r>
              <a:rPr lang="en-US" dirty="0">
                <a:ea typeface="Calibri"/>
                <a:cs typeface="Calibri"/>
              </a:rPr>
              <a:t>One additional keystroke or keystroke combination returns focus to the logical sequence of focus order before the content was revealed</a:t>
            </a:r>
            <a:endParaRPr lang="en-US" dirty="0"/>
          </a:p>
        </p:txBody>
      </p:sp>
      <p:sp>
        <p:nvSpPr>
          <p:cNvPr id="6" name="Content Placeholder 7"/>
          <p:cNvSpPr txBox="1">
            <a:spLocks/>
          </p:cNvSpPr>
          <p:nvPr/>
        </p:nvSpPr>
        <p:spPr>
          <a:xfrm>
            <a:off x="445213" y="4561582"/>
            <a:ext cx="8241587" cy="1754326"/>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a:t>Tips:</a:t>
            </a:r>
          </a:p>
          <a:p>
            <a:pPr lvl="0"/>
            <a:r>
              <a:rPr lang="en-US" sz="2000" dirty="0"/>
              <a:t>It may be necessary to Press the SHIFT + TAB keys or an arrow key to move focus backwards.</a:t>
            </a:r>
          </a:p>
          <a:p>
            <a:pPr lvl="0"/>
            <a:r>
              <a:rPr lang="en-US" sz="2000" dirty="0"/>
              <a:t>One additional keystroke is allowed to achieve the expected return of focus.</a:t>
            </a:r>
          </a:p>
        </p:txBody>
      </p:sp>
    </p:spTree>
    <p:extLst>
      <p:ext uri="{BB962C8B-B14F-4D97-AF65-F5344CB8AC3E}">
        <p14:creationId xmlns:p14="http://schemas.microsoft.com/office/powerpoint/2010/main" val="153315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Structure</a:t>
            </a:r>
          </a:p>
        </p:txBody>
      </p:sp>
      <p:sp>
        <p:nvSpPr>
          <p:cNvPr id="3" name="Text Placeholder 2"/>
          <p:cNvSpPr>
            <a:spLocks noGrp="1"/>
          </p:cNvSpPr>
          <p:nvPr>
            <p:ph type="body" idx="1"/>
          </p:nvPr>
        </p:nvSpPr>
        <p:spPr/>
        <p:txBody>
          <a:bodyPr>
            <a:normAutofit/>
          </a:bodyPr>
          <a:lstStyle/>
          <a:p>
            <a:r>
              <a:rPr lang="en-US" sz="4800" dirty="0">
                <a:solidFill>
                  <a:schemeClr val="accent5">
                    <a:lumMod val="50000"/>
                  </a:schemeClr>
                </a:solidFill>
              </a:rPr>
              <a:t>Topic 10</a:t>
            </a:r>
          </a:p>
        </p:txBody>
      </p:sp>
    </p:spTree>
    <p:extLst>
      <p:ext uri="{BB962C8B-B14F-4D97-AF65-F5344CB8AC3E}">
        <p14:creationId xmlns:p14="http://schemas.microsoft.com/office/powerpoint/2010/main" val="2560757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10.A 2.4.6-heading-purpose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193168057"/>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5715000">
                  <a:extLst>
                    <a:ext uri="{9D8B030D-6E8A-4147-A177-3AD203B41FA5}">
                      <a16:colId xmlns:a16="http://schemas.microsoft.com/office/drawing/2014/main" val="20002"/>
                    </a:ext>
                  </a:extLst>
                </a:gridCol>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0080">
                <a:tc>
                  <a:txBody>
                    <a:bodyPr/>
                    <a:lstStyle/>
                    <a:p>
                      <a:pPr marL="0" marR="0">
                        <a:lnSpc>
                          <a:spcPct val="107000"/>
                        </a:lnSpc>
                        <a:spcBef>
                          <a:spcPts val="0"/>
                        </a:spcBef>
                        <a:spcAft>
                          <a:spcPts val="0"/>
                        </a:spcAft>
                      </a:pPr>
                      <a:r>
                        <a:rPr lang="en-US" sz="1600" dirty="0">
                          <a:solidFill>
                            <a:schemeClr val="tx1"/>
                          </a:solidFill>
                          <a:effectLst/>
                        </a:rPr>
                        <a:t>2.4.6-heading-purpose</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solidFill>
                            <a:schemeClr val="tx1"/>
                          </a:solidFill>
                          <a:effectLst/>
                          <a:latin typeface="+mn-lt"/>
                          <a:ea typeface="+mn-ea"/>
                          <a:cs typeface="+mn-cs"/>
                        </a:rPr>
                        <a:t>10.A</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Each heading describes the topic or purpose of its content.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Content Placeholder 3"/>
          <p:cNvSpPr>
            <a:spLocks noGrp="1"/>
          </p:cNvSpPr>
          <p:nvPr>
            <p:ph sz="half" idx="2"/>
          </p:nvPr>
        </p:nvSpPr>
        <p:spPr>
          <a:xfrm>
            <a:off x="457200" y="1924744"/>
            <a:ext cx="8305800" cy="1143000"/>
          </a:xfrm>
        </p:spPr>
        <p:txBody>
          <a:bodyPr>
            <a:noAutofit/>
          </a:bodyPr>
          <a:lstStyle/>
          <a:p>
            <a:pPr marL="0" indent="0">
              <a:buNone/>
            </a:pPr>
            <a:r>
              <a:rPr lang="en-US" sz="1800" b="1" dirty="0"/>
              <a:t>Evaluate Results: </a:t>
            </a:r>
          </a:p>
          <a:p>
            <a:pPr marL="0" indent="0">
              <a:buNone/>
            </a:pPr>
            <a:r>
              <a:rPr lang="en-US" sz="1800" dirty="0"/>
              <a:t>If the following is </a:t>
            </a:r>
            <a:r>
              <a:rPr lang="en-US" sz="1800" b="1" dirty="0"/>
              <a:t>TRUE</a:t>
            </a:r>
            <a:r>
              <a:rPr lang="en-US" sz="1800" dirty="0"/>
              <a:t>, the content </a:t>
            </a:r>
            <a:r>
              <a:rPr lang="en-US" sz="1800" b="1" dirty="0"/>
              <a:t>PASSES</a:t>
            </a:r>
            <a:r>
              <a:rPr lang="en-US" sz="1800" dirty="0"/>
              <a:t>:</a:t>
            </a:r>
          </a:p>
          <a:p>
            <a:pPr marL="514350" lvl="0" indent="-514350">
              <a:buFont typeface="+mj-lt"/>
              <a:buAutoNum type="arabicPeriod"/>
            </a:pPr>
            <a:r>
              <a:rPr lang="en-US" sz="1800" dirty="0"/>
              <a:t>The heading describes the topic or purpose of its content. </a:t>
            </a:r>
          </a:p>
        </p:txBody>
      </p:sp>
      <p:sp>
        <p:nvSpPr>
          <p:cNvPr id="6" name="Content Placeholder 7"/>
          <p:cNvSpPr txBox="1">
            <a:spLocks/>
          </p:cNvSpPr>
          <p:nvPr/>
        </p:nvSpPr>
        <p:spPr>
          <a:xfrm>
            <a:off x="445213" y="4561582"/>
            <a:ext cx="8241587" cy="1815882"/>
          </a:xfrm>
          <a:prstGeom prst="rect">
            <a:avLst/>
          </a:prstGeom>
          <a:solidFill>
            <a:schemeClr val="tx2">
              <a:lumMod val="20000"/>
              <a:lumOff val="80000"/>
            </a:schemeClr>
          </a:solidFill>
          <a:ln w="22225">
            <a:solidFill>
              <a:schemeClr val="tx2">
                <a:lumMod val="75000"/>
              </a:schemeClr>
            </a:solidFill>
          </a:ln>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b="1" u="sng" dirty="0">
                <a:solidFill>
                  <a:prstClr val="black"/>
                </a:solidFill>
              </a:rPr>
              <a:t>Tip:</a:t>
            </a:r>
          </a:p>
          <a:p>
            <a:r>
              <a:rPr lang="en-US" sz="2000" dirty="0">
                <a:solidFill>
                  <a:prstClr val="black"/>
                </a:solidFill>
              </a:rPr>
              <a:t>No tool is required – identify visually apparent headings and review the content beneath them. </a:t>
            </a:r>
          </a:p>
          <a:p>
            <a:r>
              <a:rPr lang="en-US" sz="2000" dirty="0">
                <a:solidFill>
                  <a:prstClr val="black"/>
                </a:solidFill>
              </a:rPr>
              <a:t>Not required to have headings.</a:t>
            </a:r>
          </a:p>
          <a:p>
            <a:r>
              <a:rPr lang="en-US" sz="2000" dirty="0">
                <a:solidFill>
                  <a:prstClr val="black"/>
                </a:solidFill>
              </a:rPr>
              <a:t>Heading tests divided to meet different WCAG success criteria</a:t>
            </a:r>
          </a:p>
        </p:txBody>
      </p:sp>
    </p:spTree>
    <p:extLst>
      <p:ext uri="{BB962C8B-B14F-4D97-AF65-F5344CB8AC3E}">
        <p14:creationId xmlns:p14="http://schemas.microsoft.com/office/powerpoint/2010/main" val="3291977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10.D 1.3.1-list-type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086858419"/>
              </p:ext>
            </p:extLst>
          </p:nvPr>
        </p:nvGraphicFramePr>
        <p:xfrm>
          <a:off x="457200" y="944562"/>
          <a:ext cx="8229600" cy="914400"/>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5715000">
                  <a:extLst>
                    <a:ext uri="{9D8B030D-6E8A-4147-A177-3AD203B41FA5}">
                      <a16:colId xmlns:a16="http://schemas.microsoft.com/office/drawing/2014/main" val="20002"/>
                    </a:ext>
                  </a:extLst>
                </a:gridCol>
              </a:tblGrid>
              <a:tr h="27432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0080">
                <a:tc>
                  <a:txBody>
                    <a:bodyPr/>
                    <a:lstStyle/>
                    <a:p>
                      <a:pPr marL="0" marR="0">
                        <a:lnSpc>
                          <a:spcPct val="107000"/>
                        </a:lnSpc>
                        <a:spcBef>
                          <a:spcPts val="0"/>
                        </a:spcBef>
                        <a:spcAft>
                          <a:spcPts val="0"/>
                        </a:spcAft>
                      </a:pPr>
                      <a:r>
                        <a:rPr lang="en-US" sz="1600" dirty="0">
                          <a:solidFill>
                            <a:schemeClr val="tx1"/>
                          </a:solidFill>
                          <a:effectLst/>
                        </a:rPr>
                        <a:t>1.3.1-list-type</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solidFill>
                            <a:schemeClr val="tx1"/>
                          </a:solidFill>
                          <a:effectLst/>
                          <a:latin typeface="+mn-lt"/>
                          <a:ea typeface="+mn-ea"/>
                          <a:cs typeface="+mn-cs"/>
                        </a:rPr>
                        <a:t>10.D</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olidFill>
                            <a:schemeClr val="tx1"/>
                          </a:solidFill>
                          <a:effectLst/>
                        </a:rPr>
                        <a:t>All visually apparent lists are programmatically identified according to their type.</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Content Placeholder 3"/>
          <p:cNvSpPr>
            <a:spLocks noGrp="1"/>
          </p:cNvSpPr>
          <p:nvPr>
            <p:ph sz="half" idx="2"/>
          </p:nvPr>
        </p:nvSpPr>
        <p:spPr>
          <a:xfrm>
            <a:off x="457200" y="1924744"/>
            <a:ext cx="8305800" cy="4323656"/>
          </a:xfrm>
        </p:spPr>
        <p:txBody>
          <a:bodyPr>
            <a:noAutofit/>
          </a:bodyPr>
          <a:lstStyle/>
          <a:p>
            <a:pPr marL="0" indent="0">
              <a:buNone/>
            </a:pPr>
            <a:r>
              <a:rPr lang="en-US" sz="2000" b="1" dirty="0"/>
              <a:t>Evaluate Results: </a:t>
            </a:r>
          </a:p>
          <a:p>
            <a:pPr marL="0" indent="0">
              <a:buNone/>
            </a:pPr>
            <a:r>
              <a:rPr lang="en-US" sz="2000" dirty="0"/>
              <a:t>If ALL of the following are </a:t>
            </a:r>
            <a:r>
              <a:rPr lang="en-US" sz="2000" b="1" dirty="0"/>
              <a:t>TRUE</a:t>
            </a:r>
            <a:r>
              <a:rPr lang="en-US" sz="2000" dirty="0"/>
              <a:t>, then the content </a:t>
            </a:r>
            <a:r>
              <a:rPr lang="en-US" sz="2000" b="1" dirty="0"/>
              <a:t>PASSES</a:t>
            </a:r>
            <a:r>
              <a:rPr lang="en-US" sz="2000" dirty="0"/>
              <a:t>:</a:t>
            </a:r>
          </a:p>
          <a:p>
            <a:pPr marL="514350" lvl="0" indent="-514350">
              <a:buFont typeface="+mj-lt"/>
              <a:buAutoNum type="arabicPeriod"/>
            </a:pPr>
            <a:r>
              <a:rPr lang="en-US" sz="2000" dirty="0"/>
              <a:t>All content that has the visual appearance of a list is defined programmatically as a list, according to the type of list.</a:t>
            </a:r>
          </a:p>
          <a:p>
            <a:pPr marL="914400" lvl="1" indent="-514350">
              <a:buFont typeface="+mj-lt"/>
              <a:buAutoNum type="alphaLcPeriod"/>
            </a:pPr>
            <a:r>
              <a:rPr lang="en-US" sz="1800" dirty="0"/>
              <a:t>An unordered list (with or without bullets) is marked as an unordered list (ul).</a:t>
            </a:r>
          </a:p>
          <a:p>
            <a:pPr marL="914400" lvl="1" indent="-514350">
              <a:buFont typeface="+mj-lt"/>
              <a:buAutoNum type="alphaLcPeriod"/>
            </a:pPr>
            <a:r>
              <a:rPr lang="en-US" sz="1800" dirty="0"/>
              <a:t>An ordered list is marked as an ordered list (ol).</a:t>
            </a:r>
          </a:p>
          <a:p>
            <a:pPr marL="914400" lvl="1" indent="-514350">
              <a:buFont typeface="+mj-lt"/>
              <a:buAutoNum type="alphaLcPeriod"/>
            </a:pPr>
            <a:r>
              <a:rPr lang="en-US" sz="1800" dirty="0"/>
              <a:t>Terms and their descriptions that are presented in the form of a list are marked as a description list (dl) </a:t>
            </a:r>
          </a:p>
          <a:p>
            <a:pPr marL="0" lvl="0" indent="0">
              <a:buNone/>
            </a:pPr>
            <a:r>
              <a:rPr lang="en-US" sz="2000" dirty="0"/>
              <a:t>AND</a:t>
            </a:r>
          </a:p>
          <a:p>
            <a:pPr marL="514350" lvl="0" indent="-514350">
              <a:buFont typeface="+mj-lt"/>
              <a:buAutoNum type="arabicPeriod" startAt="2"/>
            </a:pPr>
            <a:r>
              <a:rPr lang="en-US" sz="2000" dirty="0"/>
              <a:t>All programmatic list relationships, including nesting and hierarchies, are consistent with the list relationships presented visually.</a:t>
            </a:r>
          </a:p>
          <a:p>
            <a:pPr marL="0" lvl="0" indent="0">
              <a:buNone/>
            </a:pPr>
            <a:endParaRPr lang="en-US" sz="2000" dirty="0">
              <a:hlinkClick r:id="rId3"/>
            </a:endParaRPr>
          </a:p>
          <a:p>
            <a:pPr marL="0" lvl="0" indent="0">
              <a:buNone/>
            </a:pPr>
            <a:r>
              <a:rPr lang="en-US" sz="2000" dirty="0">
                <a:hlinkClick r:id="rId3"/>
              </a:rPr>
              <a:t>https://www.w3.org/TR/WCAG20-TECHS/H48.html</a:t>
            </a:r>
            <a:endParaRPr lang="en-US" sz="2000" dirty="0"/>
          </a:p>
        </p:txBody>
      </p:sp>
    </p:spTree>
    <p:extLst>
      <p:ext uri="{BB962C8B-B14F-4D97-AF65-F5344CB8AC3E}">
        <p14:creationId xmlns:p14="http://schemas.microsoft.com/office/powerpoint/2010/main" val="179933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access and focus</a:t>
            </a:r>
          </a:p>
        </p:txBody>
      </p:sp>
      <p:sp>
        <p:nvSpPr>
          <p:cNvPr id="3" name="Text Placeholder 2"/>
          <p:cNvSpPr>
            <a:spLocks noGrp="1"/>
          </p:cNvSpPr>
          <p:nvPr>
            <p:ph type="body" idx="1"/>
          </p:nvPr>
        </p:nvSpPr>
        <p:spPr/>
        <p:txBody>
          <a:bodyPr>
            <a:normAutofit/>
          </a:bodyPr>
          <a:lstStyle/>
          <a:p>
            <a:r>
              <a:rPr lang="en-US" sz="4800" dirty="0">
                <a:solidFill>
                  <a:schemeClr val="accent5">
                    <a:lumMod val="50000"/>
                  </a:schemeClr>
                </a:solidFill>
              </a:rPr>
              <a:t>Topic 4</a:t>
            </a:r>
          </a:p>
        </p:txBody>
      </p:sp>
    </p:spTree>
    <p:extLst>
      <p:ext uri="{BB962C8B-B14F-4D97-AF65-F5344CB8AC3E}">
        <p14:creationId xmlns:p14="http://schemas.microsoft.com/office/powerpoint/2010/main" val="4257018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Keyboard Testing</a:t>
            </a:r>
          </a:p>
        </p:txBody>
      </p:sp>
      <p:sp>
        <p:nvSpPr>
          <p:cNvPr id="3" name="Content Placeholder 2"/>
          <p:cNvSpPr>
            <a:spLocks noGrp="1"/>
          </p:cNvSpPr>
          <p:nvPr>
            <p:ph sz="half" idx="1"/>
          </p:nvPr>
        </p:nvSpPr>
        <p:spPr>
          <a:xfrm>
            <a:off x="417816" y="990600"/>
            <a:ext cx="8116584" cy="2438400"/>
          </a:xfrm>
        </p:spPr>
        <p:txBody>
          <a:bodyPr>
            <a:normAutofit fontScale="70000" lnSpcReduction="20000"/>
          </a:bodyPr>
          <a:lstStyle/>
          <a:p>
            <a:pPr>
              <a:spcAft>
                <a:spcPts val="600"/>
              </a:spcAft>
            </a:pPr>
            <a:r>
              <a:rPr lang="en-US" sz="3200" dirty="0"/>
              <a:t>Remains a manual test process requiring interactive elements to be keyboard accessible</a:t>
            </a:r>
          </a:p>
          <a:p>
            <a:pPr>
              <a:spcAft>
                <a:spcPts val="600"/>
              </a:spcAft>
            </a:pPr>
            <a:r>
              <a:rPr lang="en-US" sz="3200" dirty="0"/>
              <a:t>Requires exploration with a mouse to identify interactive elements (incl. drop-down menus, tool tips, form fields, hidden content, interactive elements) </a:t>
            </a:r>
          </a:p>
          <a:p>
            <a:r>
              <a:rPr lang="en-US" sz="3200" dirty="0"/>
              <a:t>Use of [TAB] and [SHIFT + TAB], arrow keys, [Esc] key and [ENTER] to navigate using the keyboard </a:t>
            </a:r>
          </a:p>
          <a:p>
            <a:pPr marL="0" indent="0">
              <a:buNone/>
            </a:pPr>
            <a:endParaRPr lang="en-US" sz="2900" b="1" dirty="0"/>
          </a:p>
        </p:txBody>
      </p:sp>
      <p:sp>
        <p:nvSpPr>
          <p:cNvPr id="7" name="Content Placeholder 6"/>
          <p:cNvSpPr>
            <a:spLocks noGrp="1"/>
          </p:cNvSpPr>
          <p:nvPr>
            <p:ph sz="half" idx="2"/>
          </p:nvPr>
        </p:nvSpPr>
        <p:spPr>
          <a:xfrm>
            <a:off x="762000" y="3962400"/>
            <a:ext cx="7571052" cy="1524000"/>
          </a:xfrm>
          <a:solidFill>
            <a:schemeClr val="accent1">
              <a:lumMod val="20000"/>
              <a:lumOff val="80000"/>
            </a:schemeClr>
          </a:solidFill>
          <a:ln>
            <a:solidFill>
              <a:schemeClr val="accent1"/>
            </a:solidFill>
          </a:ln>
        </p:spPr>
        <p:txBody>
          <a:bodyPr>
            <a:normAutofit fontScale="70000" lnSpcReduction="20000"/>
          </a:bodyPr>
          <a:lstStyle/>
          <a:p>
            <a:pPr marL="0" indent="0">
              <a:spcBef>
                <a:spcPts val="1200"/>
              </a:spcBef>
              <a:buNone/>
            </a:pPr>
            <a:r>
              <a:rPr lang="en-US" b="1" u="sng" dirty="0"/>
              <a:t>Tips:</a:t>
            </a:r>
          </a:p>
          <a:p>
            <a:pPr lvl="0"/>
            <a:r>
              <a:rPr lang="en-US" dirty="0"/>
              <a:t>Include any changes to functionality that occur automatically or due to interaction with the page.</a:t>
            </a:r>
          </a:p>
          <a:p>
            <a:pPr lvl="0"/>
            <a:r>
              <a:rPr lang="en-US" dirty="0"/>
              <a:t>Information is considered essential or required when it is necessary to execute an action or understand information and relationships.</a:t>
            </a:r>
          </a:p>
        </p:txBody>
      </p:sp>
    </p:spTree>
    <p:extLst>
      <p:ext uri="{BB962C8B-B14F-4D97-AF65-F5344CB8AC3E}">
        <p14:creationId xmlns:p14="http://schemas.microsoft.com/office/powerpoint/2010/main" val="265250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US" dirty="0"/>
              <a:t>4.A Code sample</a:t>
            </a:r>
          </a:p>
        </p:txBody>
      </p:sp>
      <p:graphicFrame>
        <p:nvGraphicFramePr>
          <p:cNvPr id="2" name="Object 1"/>
          <p:cNvGraphicFramePr>
            <a:graphicFrameLocks noChangeAspect="1"/>
          </p:cNvGraphicFramePr>
          <p:nvPr>
            <p:extLst>
              <p:ext uri="{D42A27DB-BD31-4B8C-83A1-F6EECF244321}">
                <p14:modId xmlns:p14="http://schemas.microsoft.com/office/powerpoint/2010/main" val="3570205750"/>
              </p:ext>
            </p:extLst>
          </p:nvPr>
        </p:nvGraphicFramePr>
        <p:xfrm>
          <a:off x="2268364" y="1981200"/>
          <a:ext cx="2651299" cy="1666875"/>
        </p:xfrm>
        <a:graphic>
          <a:graphicData uri="http://schemas.openxmlformats.org/presentationml/2006/ole">
            <mc:AlternateContent xmlns:mc="http://schemas.openxmlformats.org/markup-compatibility/2006">
              <mc:Choice xmlns:v="urn:schemas-microsoft-com:vml" Requires="v">
                <p:oleObj spid="_x0000_s1062" name="Packager Shell Object" showAsIcon="1" r:id="rId3" imgW="696600" imgH="437400" progId="Package">
                  <p:embed/>
                </p:oleObj>
              </mc:Choice>
              <mc:Fallback>
                <p:oleObj name="Packager Shell Object" showAsIcon="1" r:id="rId3" imgW="696600" imgH="437400" progId="Package">
                  <p:embed/>
                  <p:pic>
                    <p:nvPicPr>
                      <p:cNvPr id="0" name=""/>
                      <p:cNvPicPr/>
                      <p:nvPr/>
                    </p:nvPicPr>
                    <p:blipFill>
                      <a:blip r:embed="rId4"/>
                      <a:stretch>
                        <a:fillRect/>
                      </a:stretch>
                    </p:blipFill>
                    <p:spPr>
                      <a:xfrm>
                        <a:off x="2268364" y="1981200"/>
                        <a:ext cx="2651299" cy="16668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97946308"/>
              </p:ext>
            </p:extLst>
          </p:nvPr>
        </p:nvGraphicFramePr>
        <p:xfrm>
          <a:off x="5562600" y="2057400"/>
          <a:ext cx="2664791" cy="1447800"/>
        </p:xfrm>
        <a:graphic>
          <a:graphicData uri="http://schemas.openxmlformats.org/presentationml/2006/ole">
            <mc:AlternateContent xmlns:mc="http://schemas.openxmlformats.org/markup-compatibility/2006">
              <mc:Choice xmlns:v="urn:schemas-microsoft-com:vml" Requires="v">
                <p:oleObj spid="_x0000_s1063" name="Packager Shell Object" showAsIcon="1" r:id="rId5" imgW="806400" imgH="437400" progId="Package">
                  <p:embed/>
                </p:oleObj>
              </mc:Choice>
              <mc:Fallback>
                <p:oleObj name="Packager Shell Object" showAsIcon="1" r:id="rId5" imgW="806400" imgH="437400" progId="Package">
                  <p:embed/>
                  <p:pic>
                    <p:nvPicPr>
                      <p:cNvPr id="0" name=""/>
                      <p:cNvPicPr/>
                      <p:nvPr/>
                    </p:nvPicPr>
                    <p:blipFill>
                      <a:blip r:embed="rId6"/>
                      <a:stretch>
                        <a:fillRect/>
                      </a:stretch>
                    </p:blipFill>
                    <p:spPr>
                      <a:xfrm>
                        <a:off x="5562600" y="2057400"/>
                        <a:ext cx="2664791" cy="1447800"/>
                      </a:xfrm>
                      <a:prstGeom prst="rect">
                        <a:avLst/>
                      </a:prstGeom>
                    </p:spPr>
                  </p:pic>
                </p:oleObj>
              </mc:Fallback>
            </mc:AlternateContent>
          </a:graphicData>
        </a:graphic>
      </p:graphicFrame>
    </p:spTree>
    <p:extLst>
      <p:ext uri="{BB962C8B-B14F-4D97-AF65-F5344CB8AC3E}">
        <p14:creationId xmlns:p14="http://schemas.microsoft.com/office/powerpoint/2010/main" val="163554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Keyboard Trap Tips</a:t>
            </a:r>
          </a:p>
        </p:txBody>
      </p:sp>
      <p:sp>
        <p:nvSpPr>
          <p:cNvPr id="8" name="Content Placeholder 7"/>
          <p:cNvSpPr txBox="1">
            <a:spLocks noGrp="1"/>
          </p:cNvSpPr>
          <p:nvPr>
            <p:ph sz="half" idx="2"/>
          </p:nvPr>
        </p:nvSpPr>
        <p:spPr>
          <a:xfrm>
            <a:off x="990600" y="1600200"/>
            <a:ext cx="7772400" cy="2431435"/>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a:t>Tips</a:t>
            </a:r>
          </a:p>
          <a:p>
            <a:pPr lvl="0"/>
            <a:r>
              <a:rPr lang="en-US" sz="2000" dirty="0"/>
              <a:t>For a trap to exist, it must be present whether you are navigating forward (TAB) or backward (SHIFT + TAB) through the page.</a:t>
            </a:r>
          </a:p>
          <a:p>
            <a:pPr lvl="0"/>
            <a:r>
              <a:rPr lang="en-US" sz="2000" dirty="0"/>
              <a:t>In case of a keyboard trap, continue to test interactive elements after the trap by using the mouse to bypass the trap or refreshing the page and using the keyboard to navigate backwards through the page.</a:t>
            </a:r>
          </a:p>
          <a:p>
            <a:pPr lvl="0"/>
            <a:r>
              <a:rPr lang="en-US" sz="2000" dirty="0"/>
              <a:t>Indicate the first and last element that create the trap.</a:t>
            </a:r>
          </a:p>
        </p:txBody>
      </p:sp>
      <p:sp>
        <p:nvSpPr>
          <p:cNvPr id="3" name="TextBox 2"/>
          <p:cNvSpPr txBox="1"/>
          <p:nvPr/>
        </p:nvSpPr>
        <p:spPr>
          <a:xfrm>
            <a:off x="1143000" y="4419600"/>
            <a:ext cx="6324600" cy="646331"/>
          </a:xfrm>
          <a:prstGeom prst="rect">
            <a:avLst/>
          </a:prstGeom>
          <a:noFill/>
        </p:spPr>
        <p:txBody>
          <a:bodyPr wrap="square" rtlCol="0">
            <a:spAutoFit/>
          </a:bodyPr>
          <a:lstStyle/>
          <a:p>
            <a:r>
              <a:rPr lang="en-US" dirty="0"/>
              <a:t>Demo of keyboard trap</a:t>
            </a:r>
          </a:p>
          <a:p>
            <a:r>
              <a:rPr lang="en-US" dirty="0">
                <a:hlinkClick r:id="rId3"/>
              </a:rPr>
              <a:t>https://interactiveaccessibility.com/education/training/ex7.1.html</a:t>
            </a:r>
            <a:endParaRPr lang="en-US" dirty="0"/>
          </a:p>
        </p:txBody>
      </p:sp>
    </p:spTree>
    <p:extLst>
      <p:ext uri="{BB962C8B-B14F-4D97-AF65-F5344CB8AC3E}">
        <p14:creationId xmlns:p14="http://schemas.microsoft.com/office/powerpoint/2010/main" val="141669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Course Video</a:t>
            </a:r>
          </a:p>
        </p:txBody>
      </p:sp>
      <p:sp>
        <p:nvSpPr>
          <p:cNvPr id="3" name="Content Placeholder 2"/>
          <p:cNvSpPr>
            <a:spLocks noGrp="1"/>
          </p:cNvSpPr>
          <p:nvPr>
            <p:ph sz="half" idx="1"/>
          </p:nvPr>
        </p:nvSpPr>
        <p:spPr>
          <a:xfrm>
            <a:off x="184826" y="860900"/>
            <a:ext cx="2634574" cy="5463700"/>
          </a:xfrm>
        </p:spPr>
        <p:txBody>
          <a:bodyPr>
            <a:normAutofit fontScale="85000" lnSpcReduction="10000"/>
          </a:bodyPr>
          <a:lstStyle/>
          <a:p>
            <a:r>
              <a:rPr lang="en-US" dirty="0"/>
              <a:t>Keyboard traps and other keyboard issues are difficult concepts for many students.</a:t>
            </a:r>
          </a:p>
          <a:p>
            <a:r>
              <a:rPr lang="en-US" dirty="0"/>
              <a:t>The course provides a video demonstrating the testing of the incremental exam page which can be found in the course resources page</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6064" t="13310" r="9149" b="13310"/>
          <a:stretch/>
        </p:blipFill>
        <p:spPr>
          <a:xfrm>
            <a:off x="3109608" y="2743200"/>
            <a:ext cx="5924145" cy="3774331"/>
          </a:xfrm>
          <a:prstGeom prst="rect">
            <a:avLst/>
          </a:prstGeom>
          <a:ln>
            <a:solidFill>
              <a:schemeClr val="tx2">
                <a:lumMod val="50000"/>
              </a:schemeClr>
            </a:solidFill>
          </a:ln>
        </p:spPr>
      </p:pic>
      <p:pic>
        <p:nvPicPr>
          <p:cNvPr id="11" name="Picture 10">
            <a:extLst>
              <a:ext uri="{FF2B5EF4-FFF2-40B4-BE49-F238E27FC236}">
                <a16:creationId xmlns:a16="http://schemas.microsoft.com/office/drawing/2014/main" id="{2DA10C0E-3DBB-4114-B33A-2DE1656FD4EB}"/>
              </a:ext>
            </a:extLst>
          </p:cNvPr>
          <p:cNvPicPr>
            <a:picLocks noChangeAspect="1"/>
          </p:cNvPicPr>
          <p:nvPr/>
        </p:nvPicPr>
        <p:blipFill>
          <a:blip r:embed="rId3"/>
          <a:stretch>
            <a:fillRect/>
          </a:stretch>
        </p:blipFill>
        <p:spPr>
          <a:xfrm>
            <a:off x="3103512" y="685800"/>
            <a:ext cx="5663268" cy="2427115"/>
          </a:xfrm>
          <a:prstGeom prst="rect">
            <a:avLst/>
          </a:prstGeom>
        </p:spPr>
      </p:pic>
    </p:spTree>
    <p:extLst>
      <p:ext uri="{BB962C8B-B14F-4D97-AF65-F5344CB8AC3E}">
        <p14:creationId xmlns:p14="http://schemas.microsoft.com/office/powerpoint/2010/main" val="307750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Course Video</a:t>
            </a:r>
          </a:p>
        </p:txBody>
      </p:sp>
      <p:sp>
        <p:nvSpPr>
          <p:cNvPr id="3" name="Content Placeholder 2"/>
          <p:cNvSpPr>
            <a:spLocks noGrp="1"/>
          </p:cNvSpPr>
          <p:nvPr>
            <p:ph sz="half" idx="1"/>
          </p:nvPr>
        </p:nvSpPr>
        <p:spPr>
          <a:xfrm>
            <a:off x="184826" y="860900"/>
            <a:ext cx="2634574" cy="5463700"/>
          </a:xfrm>
        </p:spPr>
        <p:txBody>
          <a:bodyPr>
            <a:normAutofit fontScale="85000" lnSpcReduction="10000"/>
          </a:bodyPr>
          <a:lstStyle/>
          <a:p>
            <a:r>
              <a:rPr lang="en-US" dirty="0"/>
              <a:t>Keyboard traps and other keyboard issues are difficult concepts for many students.</a:t>
            </a:r>
          </a:p>
          <a:p>
            <a:r>
              <a:rPr lang="en-US" dirty="0"/>
              <a:t>The course provides a video demonstrating the testing of the incremental exam page which can be found in the course resources page</a:t>
            </a:r>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2" t="11399" r="36603" b="44157"/>
          <a:stretch/>
        </p:blipFill>
        <p:spPr>
          <a:xfrm>
            <a:off x="3657600" y="685800"/>
            <a:ext cx="4089400" cy="1752600"/>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6064" t="13310" r="9149" b="13310"/>
          <a:stretch/>
        </p:blipFill>
        <p:spPr>
          <a:xfrm>
            <a:off x="3109608" y="2743200"/>
            <a:ext cx="5924145" cy="3774331"/>
          </a:xfrm>
          <a:prstGeom prst="rect">
            <a:avLst/>
          </a:prstGeom>
          <a:ln>
            <a:solidFill>
              <a:schemeClr val="tx2">
                <a:lumMod val="50000"/>
              </a:schemeClr>
            </a:solidFill>
          </a:ln>
        </p:spPr>
      </p:pic>
      <p:cxnSp>
        <p:nvCxnSpPr>
          <p:cNvPr id="10" name="Straight Arrow Connector 9"/>
          <p:cNvCxnSpPr>
            <a:cxnSpLocks/>
          </p:cNvCxnSpPr>
          <p:nvPr/>
        </p:nvCxnSpPr>
        <p:spPr>
          <a:xfrm flipH="1" flipV="1">
            <a:off x="4267200" y="2190750"/>
            <a:ext cx="457200" cy="9525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2DD8306-6E37-4587-BAED-6554ACA93722}"/>
              </a:ext>
            </a:extLst>
          </p:cNvPr>
          <p:cNvPicPr>
            <a:picLocks noChangeAspect="1"/>
          </p:cNvPicPr>
          <p:nvPr/>
        </p:nvPicPr>
        <p:blipFill>
          <a:blip r:embed="rId4"/>
          <a:stretch>
            <a:fillRect/>
          </a:stretch>
        </p:blipFill>
        <p:spPr>
          <a:xfrm>
            <a:off x="2657587" y="2607133"/>
            <a:ext cx="3828825" cy="1643733"/>
          </a:xfrm>
          <a:prstGeom prst="rect">
            <a:avLst/>
          </a:prstGeom>
        </p:spPr>
      </p:pic>
    </p:spTree>
    <p:extLst>
      <p:ext uri="{BB962C8B-B14F-4D97-AF65-F5344CB8AC3E}">
        <p14:creationId xmlns:p14="http://schemas.microsoft.com/office/powerpoint/2010/main" val="82390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4.D 2.4.7-focus-visible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806896242"/>
              </p:ext>
            </p:extLst>
          </p:nvPr>
        </p:nvGraphicFramePr>
        <p:xfrm>
          <a:off x="457200" y="1219200"/>
          <a:ext cx="8229600" cy="838200"/>
        </p:xfrm>
        <a:graphic>
          <a:graphicData uri="http://schemas.openxmlformats.org/drawingml/2006/table">
            <a:tbl>
              <a:tblPr firstRow="1" firstCol="1" bandRow="1">
                <a:tableStyleId>{5C22544A-7EE6-4342-B048-85BDC9FD1C3A}</a:tableStyleId>
              </a:tblPr>
              <a:tblGrid>
                <a:gridCol w="1183197">
                  <a:extLst>
                    <a:ext uri="{9D8B030D-6E8A-4147-A177-3AD203B41FA5}">
                      <a16:colId xmlns:a16="http://schemas.microsoft.com/office/drawing/2014/main" val="20000"/>
                    </a:ext>
                  </a:extLst>
                </a:gridCol>
                <a:gridCol w="712558">
                  <a:extLst>
                    <a:ext uri="{9D8B030D-6E8A-4147-A177-3AD203B41FA5}">
                      <a16:colId xmlns:a16="http://schemas.microsoft.com/office/drawing/2014/main" val="20001"/>
                    </a:ext>
                  </a:extLst>
                </a:gridCol>
                <a:gridCol w="6333845">
                  <a:extLst>
                    <a:ext uri="{9D8B030D-6E8A-4147-A177-3AD203B41FA5}">
                      <a16:colId xmlns:a16="http://schemas.microsoft.com/office/drawing/2014/main" val="20002"/>
                    </a:ext>
                  </a:extLst>
                </a:gridCol>
              </a:tblGrid>
              <a:tr h="251460">
                <a:tc>
                  <a:txBody>
                    <a:bodyPr/>
                    <a:lstStyle/>
                    <a:p>
                      <a:pPr marL="0" marR="0">
                        <a:lnSpc>
                          <a:spcPct val="107000"/>
                        </a:lnSpc>
                        <a:spcBef>
                          <a:spcPts val="0"/>
                        </a:spcBef>
                        <a:spcAft>
                          <a:spcPts val="0"/>
                        </a:spcAft>
                      </a:pPr>
                      <a:r>
                        <a:rPr lang="en-US" sz="1600" dirty="0">
                          <a:effectLst/>
                        </a:rPr>
                        <a:t>Test Name</a:t>
                      </a:r>
                      <a:endParaRPr lang="en-US" sz="1600" dirty="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ID</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rPr>
                        <a:t>Test Condition </a:t>
                      </a:r>
                      <a:endParaRPr lang="en-US" sz="1600">
                        <a:effectLst/>
                        <a:latin typeface="Calibri"/>
                        <a:ea typeface="Calibri"/>
                        <a:cs typeface="Times New Roman"/>
                      </a:endParaRPr>
                    </a:p>
                  </a:txBody>
                  <a:tcPr marL="46599" marR="46599"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6740">
                <a:tc>
                  <a:txBody>
                    <a:bodyPr/>
                    <a:lstStyle/>
                    <a:p>
                      <a:pPr marL="0" marR="0">
                        <a:lnSpc>
                          <a:spcPct val="107000"/>
                        </a:lnSpc>
                        <a:spcBef>
                          <a:spcPts val="0"/>
                        </a:spcBef>
                        <a:spcAft>
                          <a:spcPts val="0"/>
                        </a:spcAft>
                      </a:pPr>
                      <a:r>
                        <a:rPr lang="en-US" sz="1600" dirty="0">
                          <a:solidFill>
                            <a:schemeClr val="tx1"/>
                          </a:solidFill>
                          <a:effectLst/>
                        </a:rPr>
                        <a:t>2.4.7-focus-visible</a:t>
                      </a:r>
                      <a:endParaRPr lang="en-US" sz="1600" dirty="0">
                        <a:solidFill>
                          <a:schemeClr val="tx1"/>
                        </a:solidFill>
                        <a:effectLst/>
                        <a:latin typeface="Calibri"/>
                        <a:ea typeface="Calibri"/>
                        <a:cs typeface="Times New Roman"/>
                      </a:endParaRPr>
                    </a:p>
                  </a:txBody>
                  <a:tcPr marL="46599" marR="46599"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solidFill>
                            <a:schemeClr val="tx1"/>
                          </a:solidFill>
                          <a:effectLst/>
                        </a:rPr>
                        <a:t>4.D</a:t>
                      </a:r>
                      <a:endParaRPr lang="en-US" sz="1600" dirty="0">
                        <a:solidFill>
                          <a:schemeClr val="tx1"/>
                        </a:solidFill>
                        <a:effectLst/>
                        <a:latin typeface="Calibri"/>
                        <a:ea typeface="Calibri"/>
                        <a:cs typeface="Times New Roman"/>
                      </a:endParaRPr>
                    </a:p>
                  </a:txBody>
                  <a:tcPr marL="46599" marR="46599"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a:solidFill>
                            <a:schemeClr val="tx1"/>
                          </a:solidFill>
                          <a:effectLst/>
                        </a:rPr>
                        <a:t>A visible indication of focus is provided when focus is on the interface component. </a:t>
                      </a:r>
                      <a:endParaRPr lang="en-US" sz="1600" b="1" dirty="0">
                        <a:solidFill>
                          <a:schemeClr val="tx1"/>
                        </a:solidFill>
                        <a:effectLst/>
                        <a:latin typeface="Calibri"/>
                        <a:ea typeface="Calibri"/>
                        <a:cs typeface="Times New Roman"/>
                      </a:endParaRPr>
                    </a:p>
                  </a:txBody>
                  <a:tcPr marL="46599" marR="46599"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Content Placeholder 3"/>
          <p:cNvSpPr>
            <a:spLocks noGrp="1"/>
          </p:cNvSpPr>
          <p:nvPr>
            <p:ph sz="half" idx="2"/>
          </p:nvPr>
        </p:nvSpPr>
        <p:spPr>
          <a:xfrm>
            <a:off x="457200" y="2133600"/>
            <a:ext cx="8305800" cy="914400"/>
          </a:xfrm>
        </p:spPr>
        <p:txBody>
          <a:bodyPr>
            <a:normAutofit fontScale="62500" lnSpcReduction="20000"/>
          </a:bodyPr>
          <a:lstStyle/>
          <a:p>
            <a:pPr marL="0" indent="0">
              <a:buNone/>
            </a:pPr>
            <a:r>
              <a:rPr lang="en-US" b="1" dirty="0"/>
              <a:t>Evaluate Results: </a:t>
            </a:r>
          </a:p>
          <a:p>
            <a:pPr marL="0" indent="0">
              <a:buNone/>
            </a:pPr>
            <a:r>
              <a:rPr lang="en-US" dirty="0"/>
              <a:t>If the following is </a:t>
            </a:r>
            <a:r>
              <a:rPr lang="en-US" b="1" dirty="0"/>
              <a:t>TRUE</a:t>
            </a:r>
            <a:r>
              <a:rPr lang="en-US" dirty="0"/>
              <a:t>, the content </a:t>
            </a:r>
            <a:r>
              <a:rPr lang="en-US" b="1" dirty="0"/>
              <a:t>PASSES</a:t>
            </a:r>
            <a:r>
              <a:rPr lang="en-US" dirty="0"/>
              <a:t>:</a:t>
            </a:r>
          </a:p>
          <a:p>
            <a:pPr marL="514350" lvl="0" indent="-514350">
              <a:buFont typeface="+mj-lt"/>
              <a:buAutoNum type="arabicPeriod"/>
            </a:pPr>
            <a:r>
              <a:rPr lang="en-US" dirty="0"/>
              <a:t>When each interface element receives focus, there is a visible indication of focus.</a:t>
            </a:r>
          </a:p>
          <a:p>
            <a:endParaRPr lang="en-US" dirty="0"/>
          </a:p>
        </p:txBody>
      </p:sp>
      <p:sp>
        <p:nvSpPr>
          <p:cNvPr id="6" name="TextBox 5"/>
          <p:cNvSpPr txBox="1"/>
          <p:nvPr/>
        </p:nvSpPr>
        <p:spPr>
          <a:xfrm>
            <a:off x="591620" y="3200400"/>
            <a:ext cx="7116566" cy="3170099"/>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a:spcBef>
                <a:spcPts val="1200"/>
              </a:spcBef>
            </a:pPr>
            <a:r>
              <a:rPr lang="en-US" sz="2000" b="1" u="sng" dirty="0">
                <a:solidFill>
                  <a:prstClr val="black"/>
                </a:solidFill>
              </a:rPr>
              <a:t>Tips</a:t>
            </a:r>
          </a:p>
          <a:p>
            <a:pPr marL="342900" lvl="0" indent="-342900">
              <a:buFont typeface="Arial" panose="020B0604020202020204" pitchFamily="34" charset="0"/>
              <a:buChar char="•"/>
            </a:pPr>
            <a:r>
              <a:rPr lang="en-US" sz="2000" dirty="0"/>
              <a:t>Look carefully as there is not a contrast requirement for focus in AA standard – that is AAA.</a:t>
            </a:r>
          </a:p>
          <a:p>
            <a:pPr marL="342900" indent="-342900">
              <a:buFont typeface="Arial" panose="020B0604020202020204" pitchFamily="34" charset="0"/>
              <a:buChar char="•"/>
            </a:pPr>
            <a:r>
              <a:rPr lang="en-US" sz="2000" dirty="0">
                <a:solidFill>
                  <a:prstClr val="black"/>
                </a:solidFill>
              </a:rPr>
              <a:t>DO NOT use ANDI for this test since it can add markup that will skew your test results.</a:t>
            </a:r>
          </a:p>
          <a:p>
            <a:pPr marL="342900" indent="-342900">
              <a:buFont typeface="Arial" panose="020B0604020202020204" pitchFamily="34" charset="0"/>
              <a:buChar char="•"/>
            </a:pPr>
            <a:r>
              <a:rPr lang="en-US" sz="2000" dirty="0">
                <a:solidFill>
                  <a:prstClr val="black"/>
                </a:solidFill>
              </a:rPr>
              <a:t>Emphasis is on the interactive element.</a:t>
            </a:r>
          </a:p>
          <a:p>
            <a:pPr marL="342900" indent="-342900">
              <a:buFont typeface="Arial" panose="020B0604020202020204" pitchFamily="34" charset="0"/>
              <a:buChar char="•"/>
            </a:pPr>
            <a:r>
              <a:rPr lang="en-US" sz="2000" dirty="0">
                <a:solidFill>
                  <a:prstClr val="black"/>
                </a:solidFill>
              </a:rPr>
              <a:t>Does not apply to elements that do not receive keyboard focus. (Those elements are not failed for both 4.A and 4.D.)</a:t>
            </a:r>
          </a:p>
          <a:p>
            <a:pPr marL="342900" lvl="0" indent="-342900">
              <a:buFont typeface="Arial" panose="020B0604020202020204" pitchFamily="34" charset="0"/>
              <a:buChar char="•"/>
            </a:pPr>
            <a:r>
              <a:rPr lang="en-US" sz="2000" dirty="0"/>
              <a:t>Focus indicator is not required to be the same – can be outline, change in hue (though not use of color), making font bold. </a:t>
            </a:r>
          </a:p>
        </p:txBody>
      </p:sp>
    </p:spTree>
    <p:extLst>
      <p:ext uri="{BB962C8B-B14F-4D97-AF65-F5344CB8AC3E}">
        <p14:creationId xmlns:p14="http://schemas.microsoft.com/office/powerpoint/2010/main" val="3238689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Notes for Focus with Frames</a:t>
            </a:r>
          </a:p>
        </p:txBody>
      </p:sp>
      <p:sp>
        <p:nvSpPr>
          <p:cNvPr id="8" name="Content Placeholder 7"/>
          <p:cNvSpPr txBox="1">
            <a:spLocks noGrp="1"/>
          </p:cNvSpPr>
          <p:nvPr>
            <p:ph sz="half" idx="2"/>
          </p:nvPr>
        </p:nvSpPr>
        <p:spPr>
          <a:xfrm>
            <a:off x="990600" y="1600200"/>
            <a:ext cx="7772400" cy="3551742"/>
          </a:xfrm>
          <a:prstGeom prst="rect">
            <a:avLst/>
          </a:prstGeom>
          <a:solidFill>
            <a:schemeClr val="tx2">
              <a:lumMod val="20000"/>
              <a:lumOff val="80000"/>
            </a:schemeClr>
          </a:solidFill>
          <a:ln w="22225">
            <a:solidFill>
              <a:schemeClr val="tx2">
                <a:lumMod val="75000"/>
              </a:schemeClr>
            </a:solidFill>
          </a:ln>
        </p:spPr>
        <p:txBody>
          <a:bodyPr wrap="square" rtlCol="0">
            <a:spAutoFit/>
          </a:bodyPr>
          <a:lstStyle/>
          <a:p>
            <a:pPr marL="0" indent="0">
              <a:spcBef>
                <a:spcPts val="1200"/>
              </a:spcBef>
              <a:buNone/>
            </a:pPr>
            <a:r>
              <a:rPr lang="en-US" sz="2000" b="1" u="sng" dirty="0"/>
              <a:t>Note</a:t>
            </a:r>
          </a:p>
          <a:p>
            <a:pPr marL="0" lvl="0" indent="0">
              <a:buNone/>
            </a:pPr>
            <a:r>
              <a:rPr lang="en-US" sz="2000" dirty="0"/>
              <a:t>To confirm keyboard focus is on a frame when there is not visible focus: </a:t>
            </a:r>
          </a:p>
          <a:p>
            <a:pPr marL="457200" lvl="0" indent="-457200">
              <a:buFont typeface="+mj-lt"/>
              <a:buAutoNum type="arabicPeriod"/>
            </a:pPr>
            <a:r>
              <a:rPr lang="en-US" sz="1800" dirty="0"/>
              <a:t>Use the TAB and SHIFT + TAB combination to deduce that the keyboard focus is on the frame. </a:t>
            </a:r>
          </a:p>
          <a:p>
            <a:pPr marL="457200" lvl="0" indent="-457200">
              <a:buFont typeface="+mj-lt"/>
              <a:buAutoNum type="arabicPeriod"/>
            </a:pPr>
            <a:r>
              <a:rPr lang="en-US" sz="1800" dirty="0"/>
              <a:t>When on the frame, a tab forward should move focus to the first keyboard focusable element within the frame. </a:t>
            </a:r>
          </a:p>
          <a:p>
            <a:pPr marL="457200" lvl="0" indent="-457200">
              <a:buFont typeface="+mj-lt"/>
              <a:buAutoNum type="arabicPeriod"/>
            </a:pPr>
            <a:r>
              <a:rPr lang="en-US" sz="1800" dirty="0"/>
              <a:t>From there, SHIFT + TAB once to move back to the frame and another SHIFT + TAB  should move focus to a keyboard focusable element before the frame. </a:t>
            </a:r>
          </a:p>
          <a:p>
            <a:pPr marL="0" lvl="0" indent="0">
              <a:buNone/>
            </a:pPr>
            <a:r>
              <a:rPr lang="en-US" sz="2000" dirty="0"/>
              <a:t>Only the frame is permitted to not have a visible focus. Be certain it is the frame that does not have a visible focus and not another element.</a:t>
            </a:r>
          </a:p>
        </p:txBody>
      </p:sp>
    </p:spTree>
    <p:extLst>
      <p:ext uri="{BB962C8B-B14F-4D97-AF65-F5344CB8AC3E}">
        <p14:creationId xmlns:p14="http://schemas.microsoft.com/office/powerpoint/2010/main" val="2442417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5075</TotalTime>
  <Words>1466</Words>
  <Application>Microsoft Office PowerPoint</Application>
  <PresentationFormat>On-screen Show (4:3)</PresentationFormat>
  <Paragraphs>154</Paragraphs>
  <Slides>17</Slides>
  <Notes>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1" baseType="lpstr">
      <vt:lpstr>Arial</vt:lpstr>
      <vt:lpstr>Calibri</vt:lpstr>
      <vt:lpstr>Office Theme</vt:lpstr>
      <vt:lpstr>Packager Shell Object</vt:lpstr>
      <vt:lpstr>ICT Symposium</vt:lpstr>
      <vt:lpstr>Keyboard access and focus</vt:lpstr>
      <vt:lpstr>Keyboard Testing</vt:lpstr>
      <vt:lpstr>4.A Code sample</vt:lpstr>
      <vt:lpstr>Keyboard Trap Tips</vt:lpstr>
      <vt:lpstr>Course Video</vt:lpstr>
      <vt:lpstr>Course Video</vt:lpstr>
      <vt:lpstr>4.D 2.4.7-focus-visible</vt:lpstr>
      <vt:lpstr>Notes for Focus with Frames</vt:lpstr>
      <vt:lpstr>4.E 3.2.1-on-focus</vt:lpstr>
      <vt:lpstr>Tips for Focus Order</vt:lpstr>
      <vt:lpstr>4.F 2.4.3-focus-order-meaning</vt:lpstr>
      <vt:lpstr>Tips on for Focus</vt:lpstr>
      <vt:lpstr>4.H 2.4.3-focus-order-return</vt:lpstr>
      <vt:lpstr>Content Structure</vt:lpstr>
      <vt:lpstr>10.A 2.4.6-heading-purpose</vt:lpstr>
      <vt:lpstr>10.D 1.3.1-list-type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Symposium</dc:title>
  <dc:creator>amcdavis</dc:creator>
  <cp:lastModifiedBy>Andrew Nielson</cp:lastModifiedBy>
  <cp:revision>73</cp:revision>
  <dcterms:created xsi:type="dcterms:W3CDTF">2019-08-10T13:29:38Z</dcterms:created>
  <dcterms:modified xsi:type="dcterms:W3CDTF">2019-09-25T01:47:09Z</dcterms:modified>
</cp:coreProperties>
</file>