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DCC8C-C123-4A2D-9BD7-B1993F136C7B}" v="542" dt="2023-04-23T18:09:11.515"/>
    <p1510:client id="{4AC1F7E1-8824-A77B-2C22-BB32D29E06A2}" v="510" dt="2023-04-23T18:14:03.852"/>
    <p1510:client id="{58C5CCA9-A25B-1EE1-D936-13C78DCFF39D}" v="2029" dt="2023-04-23T19:45:25.09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presProps" Target="presProps.xml" Id="rId26" /><Relationship Type="http://schemas.openxmlformats.org/officeDocument/2006/relationships/customXml" Target="../customXml/item3.xml" Id="rId3" /><Relationship Type="http://schemas.openxmlformats.org/officeDocument/2006/relationships/font" Target="fonts/font2.fntdata"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customschemas.google.com/relationships/presentationmetadata" Target="metadata" Id="rId25"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font" Target="fonts/font1.fntdata" Id="rId20" /><Relationship Type="http://schemas.openxmlformats.org/officeDocument/2006/relationships/tableStyles" Target="tableStyles.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tags" Target="tags/tag1.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font" Target="fonts/font4.fntdata" Id="rId23" /><Relationship Type="http://schemas.openxmlformats.org/officeDocument/2006/relationships/theme" Target="theme/theme1.xml" Id="rId28" /><Relationship Type="http://schemas.openxmlformats.org/officeDocument/2006/relationships/slide" Target="slides/slide6.xml" Id="rId10" /><Relationship Type="http://schemas.openxmlformats.org/officeDocument/2006/relationships/notesMaster" Target="notesMasters/notesMaster1.xml" Id="rId19" /><Relationship Type="http://schemas.microsoft.com/office/2015/10/relationships/revisionInfo" Target="revisionInfo.xml" Id="rId31"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font" Target="fonts/font3.fntdata" Id="rId22" /><Relationship Type="http://schemas.openxmlformats.org/officeDocument/2006/relationships/viewProps" Target="viewProps.xml" Id="rId27"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wiki.sei.cmu.edu/confluence/display/HOME/SEI+External+Wiki+Home" TargetMode="External"/><Relationship Id="rId4" Type="http://schemas.openxmlformats.org/officeDocument/2006/relationships/hyperlink" Target="https://safeonline.ng/web-developers/secure-coding-practice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a:t>Security Policy Presentation</a:t>
            </a:r>
            <a:endParaRPr lang="en-US"/>
          </a:p>
          <a:p>
            <a:pPr marL="0" indent="0">
              <a:lnSpc>
                <a:spcPct val="70000"/>
              </a:lnSpc>
              <a:buSzPts val="1850"/>
            </a:pPr>
            <a:r>
              <a:rPr lang="en-US" sz="1850"/>
              <a:t>Developer: Drew Pepin</a:t>
            </a:r>
            <a:endParaRPr lang="en-US" sz="1850" i="1"/>
          </a:p>
          <a:p>
            <a:pPr marL="0" lvl="0" indent="0" algn="l" rtl="0">
              <a:lnSpc>
                <a:spcPct val="70000"/>
              </a:lnSpc>
              <a:spcBef>
                <a:spcPts val="1000"/>
              </a:spcBef>
              <a:spcAft>
                <a:spcPts val="0"/>
              </a:spcAft>
              <a:buSzPts val="1850"/>
              <a:buNone/>
            </a:pPr>
            <a:endParaRPr sz="1850"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sz="2800" err="1"/>
              <a:t>DevSecOps</a:t>
            </a:r>
            <a:r>
              <a:rPr lang="en-US" sz="2800"/>
              <a:t> Pipeline – A secure coding method that has a full circle approach to enforcing a policy that has an infrastructure built on efficiently keeping code secure. </a:t>
            </a:r>
            <a:r>
              <a:rPr lang="en-US" sz="2800" err="1"/>
              <a:t>DevSecOps</a:t>
            </a:r>
            <a:r>
              <a:rPr lang="en-US" sz="2800"/>
              <a:t> is a good starting point for secure coding, but the developers should use defense in depth techniques, and ensure frequent testing during the development process to catch security flaws early and often. </a:t>
            </a:r>
          </a:p>
          <a:p>
            <a:pPr marL="685800" lvl="1" indent="-228600">
              <a:spcBef>
                <a:spcPts val="0"/>
              </a:spcBef>
              <a:buSzPts val="2000"/>
            </a:pPr>
            <a:endParaRPr lang="en-US"/>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indent="-228600">
              <a:spcBef>
                <a:spcPts val="0"/>
              </a:spcBef>
              <a:buSzPts val="2000"/>
            </a:pPr>
            <a:r>
              <a:rPr lang="en-US" sz="2800"/>
              <a:t>Act Now Security Approach – This approach with secure coding involves test driven development. The programmers will be testing their code almost daily, to ensure they catch security issues or bugs as they develop. This prevents issues from piling up, or being lost in the code that could be more detailed as time goes on. The one downside to this approach is longer development time and more resources used. </a:t>
            </a:r>
          </a:p>
          <a:p>
            <a:pPr marL="228600" indent="-228600">
              <a:spcBef>
                <a:spcPts val="0"/>
              </a:spcBef>
              <a:buSzPts val="2000"/>
            </a:pPr>
            <a:r>
              <a:rPr lang="en-US" sz="2800"/>
              <a:t>Wait Security Approach - This approach is where the developer waits until security issues are presented and tackles them then. Issues can stack up this way. Results in quicker development overall. </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spcBef>
                <a:spcPts val="0"/>
              </a:spcBef>
            </a:pPr>
            <a:r>
              <a:rPr lang="en-US" sz="2800"/>
              <a:t>In order to maintain secure coding and development using our policy, the development team must stay up to date with the latest security threats. Also understanding the motives behind security attacks can help the development team realize potential security flaws in their code. </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r>
              <a:rPr lang="en-US" sz="2800" dirty="0"/>
              <a:t>In conclusion, the principles and standards discussed in this presentation will be used to ensure secure coding is the standard amongst our development team. Making sure we use defense in depth, as well as using a layered security approach, we will implement safe and consistent coding practices during our development. </a:t>
            </a:r>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sz="2800" i="1" dirty="0">
                <a:cs typeface="Arial"/>
              </a:rPr>
              <a:t>Secure coding practices: Digital security guide: Safeonline.ng : Digital Security Guide</a:t>
            </a:r>
            <a:r>
              <a:rPr lang="en-US" sz="2800" dirty="0">
                <a:cs typeface="Arial"/>
              </a:rPr>
              <a:t>. Digital Security Guide | Safeonline.ng. (2018, March 12). Retrieved April 23, 2023, from </a:t>
            </a:r>
            <a:r>
              <a:rPr lang="en-US" sz="2800" dirty="0">
                <a:cs typeface="Arial"/>
                <a:hlinkClick r:id="rId4"/>
              </a:rPr>
              <a:t>https://safeonline.ng/web-developers/secure-coding-practices/</a:t>
            </a:r>
            <a:r>
              <a:rPr lang="en-US" sz="2800" dirty="0">
                <a:cs typeface="Arial"/>
              </a:rPr>
              <a:t> </a:t>
            </a:r>
          </a:p>
          <a:p>
            <a:pPr indent="-457200">
              <a:spcBef>
                <a:spcPts val="0"/>
              </a:spcBef>
              <a:buSzPts val="2200"/>
            </a:pPr>
            <a:r>
              <a:rPr lang="en-US" sz="2800" i="1" dirty="0">
                <a:cs typeface="Arial"/>
              </a:rPr>
              <a:t>Sei External Wiki Home</a:t>
            </a:r>
            <a:r>
              <a:rPr lang="en-US" sz="2800" dirty="0">
                <a:cs typeface="Arial"/>
              </a:rPr>
              <a:t>. SEI External Wiki Home - Homepage - Confluence. (n.d.). Retrieved April 23, 2023, from </a:t>
            </a:r>
            <a:r>
              <a:rPr lang="en-US" sz="2800" dirty="0">
                <a:cs typeface="Arial"/>
                <a:hlinkClick r:id="rId5"/>
              </a:rPr>
              <a:t>https://wiki.sei.cmu.edu/confluence/display/HOME/SEI+External+Wiki+Home</a:t>
            </a:r>
            <a:r>
              <a:rPr lang="en-US" sz="2800" dirty="0">
                <a:cs typeface="Arial"/>
              </a:rPr>
              <a:t> </a:t>
            </a:r>
          </a:p>
          <a:p>
            <a:pPr marL="228600" indent="-228600">
              <a:spcBef>
                <a:spcPts val="0"/>
              </a:spcBef>
              <a:buSzPts val="2200"/>
            </a:pPr>
            <a:endParaRPr lang="en-US" sz="2800" dirty="0">
              <a:cs typeface="Arial"/>
            </a:endParaRPr>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a:t>The model below illustrates our methods of defense for secure coding. We use this model as we develop to maintain proper practices. </a:t>
            </a:r>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indent="0">
              <a:lnSpc>
                <a:spcPct val="107916"/>
              </a:lnSpc>
              <a:spcBef>
                <a:spcPts val="0"/>
              </a:spcBef>
              <a:buNone/>
            </a:pPr>
            <a:r>
              <a:rPr lang="en-US" sz="2000"/>
              <a:t>Secure coding standards help the developer understand how vulnerable their code is. This grid depicts different levels of vulnerabilities and how likely they are to be an issue.</a:t>
            </a:r>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1834185352"/>
              </p:ext>
            </p:extLst>
          </p:nvPr>
        </p:nvGraphicFramePr>
        <p:xfrm>
          <a:off x="3171900" y="2561050"/>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Likely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Threats that are likely to occur</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Standard with high relevancy</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Standard with low relevancy</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Unlikely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Rare threats that are unlikely to occur</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200"/>
              <a:buAutoNum type="arabicPeriod"/>
            </a:pPr>
            <a:r>
              <a:rPr lang="en-US" sz="2400"/>
              <a:t>Validate Input Data</a:t>
            </a:r>
          </a:p>
          <a:p>
            <a:pPr indent="-457200">
              <a:spcBef>
                <a:spcPts val="0"/>
              </a:spcBef>
              <a:buSzPts val="2200"/>
              <a:buAutoNum type="arabicPeriod"/>
            </a:pPr>
            <a:r>
              <a:rPr lang="en-US" sz="2400"/>
              <a:t>Heed Complier Warnings</a:t>
            </a:r>
          </a:p>
          <a:p>
            <a:pPr indent="-457200">
              <a:spcBef>
                <a:spcPts val="0"/>
              </a:spcBef>
              <a:buSzPts val="2200"/>
              <a:buAutoNum type="arabicPeriod"/>
            </a:pPr>
            <a:r>
              <a:rPr lang="en-US" sz="2400"/>
              <a:t>Architect and design for security policies</a:t>
            </a:r>
          </a:p>
          <a:p>
            <a:pPr indent="-457200">
              <a:spcBef>
                <a:spcPts val="0"/>
              </a:spcBef>
              <a:buSzPts val="2200"/>
              <a:buAutoNum type="arabicPeriod"/>
            </a:pPr>
            <a:r>
              <a:rPr lang="en-US" sz="2400"/>
              <a:t>Keep it simple</a:t>
            </a:r>
          </a:p>
          <a:p>
            <a:pPr indent="-457200">
              <a:spcBef>
                <a:spcPts val="0"/>
              </a:spcBef>
              <a:buSzPts val="2200"/>
              <a:buAutoNum type="arabicPeriod"/>
            </a:pPr>
            <a:r>
              <a:rPr lang="en-US" sz="2400"/>
              <a:t>Default deny</a:t>
            </a:r>
          </a:p>
          <a:p>
            <a:pPr indent="-457200">
              <a:spcBef>
                <a:spcPts val="0"/>
              </a:spcBef>
              <a:buSzPts val="2200"/>
              <a:buAutoNum type="arabicPeriod"/>
            </a:pPr>
            <a:r>
              <a:rPr lang="en-US" sz="2400"/>
              <a:t>Adhere to the Principle of Least </a:t>
            </a:r>
            <a:r>
              <a:rPr lang="en-US" sz="2400" err="1"/>
              <a:t>Privilage</a:t>
            </a:r>
            <a:r>
              <a:rPr lang="en-US" sz="2400"/>
              <a:t> </a:t>
            </a:r>
          </a:p>
          <a:p>
            <a:pPr indent="-457200">
              <a:spcBef>
                <a:spcPts val="0"/>
              </a:spcBef>
              <a:buSzPts val="2200"/>
              <a:buAutoNum type="arabicPeriod"/>
            </a:pPr>
            <a:r>
              <a:rPr lang="en-US" sz="2400"/>
              <a:t>Sanitize data sent to other systems</a:t>
            </a:r>
          </a:p>
          <a:p>
            <a:pPr indent="-457200">
              <a:spcBef>
                <a:spcPts val="0"/>
              </a:spcBef>
              <a:buSzPts val="2200"/>
              <a:buAutoNum type="arabicPeriod"/>
            </a:pPr>
            <a:r>
              <a:rPr lang="en-US" sz="2400"/>
              <a:t>Practice defense in depth</a:t>
            </a:r>
          </a:p>
          <a:p>
            <a:pPr indent="-457200">
              <a:spcBef>
                <a:spcPts val="0"/>
              </a:spcBef>
              <a:buSzPts val="2200"/>
              <a:buAutoNum type="arabicPeriod"/>
            </a:pPr>
            <a:r>
              <a:rPr lang="en-US" sz="2400"/>
              <a:t>Use effective quality assurance techniques</a:t>
            </a:r>
          </a:p>
          <a:p>
            <a:pPr indent="-457200">
              <a:spcBef>
                <a:spcPts val="0"/>
              </a:spcBef>
              <a:buSzPts val="2200"/>
              <a:buAutoNum type="arabicPeriod"/>
            </a:pPr>
            <a:r>
              <a:rPr lang="en-US" sz="240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indent="-457200">
              <a:spcBef>
                <a:spcPts val="0"/>
              </a:spcBef>
              <a:buSzPts val="2000"/>
              <a:buAutoNum type="arabicPeriod"/>
            </a:pPr>
            <a:endParaRPr lang="en-US" sz="2000"/>
          </a:p>
          <a:p>
            <a:pPr indent="-457200">
              <a:spcBef>
                <a:spcPts val="0"/>
              </a:spcBef>
              <a:buSzPts val="2000"/>
              <a:buAutoNum type="arabicPeriod"/>
            </a:pPr>
            <a:r>
              <a:rPr lang="en-US" sz="2000"/>
              <a:t>Do not cast an out of range enumeration value </a:t>
            </a:r>
          </a:p>
          <a:p>
            <a:pPr indent="-457200">
              <a:spcBef>
                <a:spcPts val="0"/>
              </a:spcBef>
              <a:buSzPts val="2000"/>
              <a:buAutoNum type="arabicPeriod"/>
            </a:pPr>
            <a:r>
              <a:rPr lang="en-US" sz="2000"/>
              <a:t>Use valid references, pointers, and iterators to reference elements of a container</a:t>
            </a:r>
          </a:p>
          <a:p>
            <a:pPr indent="-457200">
              <a:spcBef>
                <a:spcPts val="0"/>
              </a:spcBef>
              <a:buSzPts val="2000"/>
              <a:buAutoNum type="arabicPeriod"/>
            </a:pPr>
            <a:r>
              <a:rPr lang="en-US" sz="2000"/>
              <a:t>Do not attempt to create a std::string from a null pointer</a:t>
            </a:r>
          </a:p>
          <a:p>
            <a:pPr indent="-457200">
              <a:spcBef>
                <a:spcPts val="0"/>
              </a:spcBef>
              <a:buSzPts val="2000"/>
              <a:buAutoNum type="arabicPeriod"/>
            </a:pPr>
            <a:r>
              <a:rPr lang="en-US" sz="2000"/>
              <a:t>Do not store already owned pointer value in an unrelated smart pointer</a:t>
            </a:r>
          </a:p>
          <a:p>
            <a:pPr indent="-457200">
              <a:spcBef>
                <a:spcPts val="0"/>
              </a:spcBef>
              <a:buSzPts val="2000"/>
              <a:buAutoNum type="arabicPeriod"/>
            </a:pPr>
            <a:r>
              <a:rPr lang="en-US" sz="2000"/>
              <a:t>Properly deallocate dynamically allocated resources</a:t>
            </a:r>
          </a:p>
          <a:p>
            <a:pPr indent="-457200">
              <a:spcBef>
                <a:spcPts val="0"/>
              </a:spcBef>
              <a:buSzPts val="2000"/>
              <a:buAutoNum type="arabicPeriod"/>
            </a:pPr>
            <a:r>
              <a:rPr lang="en-US" sz="2000"/>
              <a:t>Use a static assertion to test the value of a constant expression</a:t>
            </a:r>
          </a:p>
          <a:p>
            <a:pPr indent="-457200">
              <a:spcBef>
                <a:spcPts val="0"/>
              </a:spcBef>
              <a:buSzPts val="2000"/>
              <a:buAutoNum type="arabicPeriod"/>
            </a:pPr>
            <a:r>
              <a:rPr lang="en-US" sz="2000"/>
              <a:t>Handle all exceptions thrown before main() begins executing </a:t>
            </a:r>
          </a:p>
          <a:p>
            <a:pPr indent="-457200">
              <a:spcBef>
                <a:spcPts val="0"/>
              </a:spcBef>
              <a:buSzPts val="2000"/>
              <a:buAutoNum type="arabicPeriod"/>
            </a:pPr>
            <a:r>
              <a:rPr lang="en-US" sz="2000"/>
              <a:t>Do not alternatively input and output from a file stream without an intervening positioning call</a:t>
            </a:r>
          </a:p>
          <a:p>
            <a:pPr indent="-457200">
              <a:spcBef>
                <a:spcPts val="0"/>
              </a:spcBef>
              <a:buSzPts val="2000"/>
              <a:buAutoNum type="arabicPeriod"/>
            </a:pPr>
            <a:r>
              <a:rPr lang="en-US" sz="2000"/>
              <a:t>Do not invoke virtual functions from constructors or destructors </a:t>
            </a:r>
          </a:p>
          <a:p>
            <a:pPr indent="-457200">
              <a:spcBef>
                <a:spcPts val="0"/>
              </a:spcBef>
              <a:buSzPts val="2000"/>
              <a:buAutoNum type="arabicPeriod"/>
            </a:pPr>
            <a:r>
              <a:rPr lang="en-US" sz="2000"/>
              <a:t>Value returning functions must return a value from all exit paths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228600" indent="-228600">
              <a:spcBef>
                <a:spcPts val="0"/>
              </a:spcBef>
              <a:buSzPts val="2000"/>
            </a:pPr>
            <a:r>
              <a:rPr lang="en-US" sz="2400"/>
              <a:t>Encryption in rest – Encryption at rest is designed to prevent the attacker from accessing the unencrypted data by ensuring the data is encrypted when on the disk. If an attacker obtains a hard drive with encrypted data but not encryption keys, the attacker must defeat the encryption to read data. </a:t>
            </a:r>
          </a:p>
          <a:p>
            <a:pPr marL="228600" indent="-228600">
              <a:spcBef>
                <a:spcPts val="0"/>
              </a:spcBef>
              <a:buSzPts val="2000"/>
            </a:pPr>
            <a:r>
              <a:rPr lang="en-US" sz="2400"/>
              <a:t>Encryption at flight - Process of encrypting data while the data is being transmitted. In some applications, such as remote application, data may be unencrypted while it is at rest on drive arrays, but encrypted while it is being transmitted for protection.</a:t>
            </a:r>
          </a:p>
          <a:p>
            <a:pPr marL="228600" indent="-228600">
              <a:spcBef>
                <a:spcPts val="0"/>
              </a:spcBef>
              <a:buSzPts val="2000"/>
            </a:pPr>
            <a:r>
              <a:rPr lang="en-US" sz="2400"/>
              <a:t>Encryption in use - Compromising data in use enables access to encrypted data at rest and data in motion. For example, someone with access to random access memory can parse that memory to locate encryption key for data at rest. Once they have the key, they can decrypt data at rest. </a:t>
            </a:r>
          </a:p>
          <a:p>
            <a:pPr marL="228600" lvl="0" indent="-228600" algn="l" rtl="0">
              <a:lnSpc>
                <a:spcPct val="90000"/>
              </a:lnSpc>
              <a:spcBef>
                <a:spcPts val="0"/>
              </a:spcBef>
              <a:spcAft>
                <a:spcPts val="0"/>
              </a:spcAft>
              <a:buClr>
                <a:schemeClr val="lt1"/>
              </a:buClr>
              <a:buSzPts val="2000"/>
            </a:pPr>
            <a:endParaRPr lang="en-US" sz="2000"/>
          </a:p>
          <a:p>
            <a:pPr marL="0" indent="0">
              <a:buSzPts val="1600"/>
              <a:buNone/>
            </a:pPr>
            <a:endParaRPr lang="en-US" sz="1600"/>
          </a:p>
          <a:p>
            <a:pPr marL="228600" indent="-88900">
              <a:buSzPts val="2200"/>
              <a:buNone/>
            </a:pPr>
            <a:endParaRPr lang="en-US"/>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indent="-228600">
              <a:spcBef>
                <a:spcPts val="0"/>
              </a:spcBef>
              <a:buSzPts val="2400"/>
            </a:pPr>
            <a:r>
              <a:rPr lang="en-US" sz="2400"/>
              <a:t>Authentication – The process where the user is being confirmed as someone who has access to the system. Can include user login and password information for the user to be able to access parts of the system. Some newer methods use 2 step authentication or multi tier authentication. </a:t>
            </a:r>
          </a:p>
          <a:p>
            <a:pPr marL="228600" indent="-228600">
              <a:spcBef>
                <a:spcPts val="0"/>
              </a:spcBef>
              <a:buSzPts val="2400"/>
            </a:pPr>
            <a:r>
              <a:rPr lang="en-US" sz="2400"/>
              <a:t>Authorization - Level of access that a user has within the system. Can include if the user can read, create, delete, or modify files within the database. Can also lead to access whether a user can add or delete files and users within the system. </a:t>
            </a:r>
          </a:p>
          <a:p>
            <a:pPr marL="228600" indent="-228600">
              <a:spcBef>
                <a:spcPts val="0"/>
              </a:spcBef>
              <a:buSzPts val="2400"/>
            </a:pPr>
            <a:r>
              <a:rPr lang="en-US" sz="2400"/>
              <a:t>Accounting – Process of monitoring what a user is doing with their level of access to the system. This will keep track of what databases are accessed, what was done during access, and what user accessed the system. </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3294185" cy="4024200"/>
          </a:xfrm>
          <a:prstGeom prst="rect">
            <a:avLst/>
          </a:prstGeom>
          <a:noFill/>
          <a:ln>
            <a:noFill/>
          </a:ln>
        </p:spPr>
        <p:txBody>
          <a:bodyPr spcFirstLastPara="1" wrap="square" lIns="91425" tIns="45700" rIns="91425" bIns="45700" anchor="t" anchorCtr="0">
            <a:noAutofit/>
          </a:bodyPr>
          <a:lstStyle/>
          <a:p>
            <a:pPr marL="0" indent="0">
              <a:buNone/>
            </a:pPr>
            <a:r>
              <a:rPr lang="en-US"/>
              <a:t>Testing should be done frequently during development to ensure secure code with no bugs. The example shown is overflow testing </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2">
            <a:extLst>
              <a:ext uri="{FF2B5EF4-FFF2-40B4-BE49-F238E27FC236}">
                <a16:creationId xmlns:a16="http://schemas.microsoft.com/office/drawing/2014/main" id="{25956C5E-4EEC-258C-B5BD-AD94FE0025B9}"/>
              </a:ext>
            </a:extLst>
          </p:cNvPr>
          <p:cNvPicPr>
            <a:picLocks noChangeAspect="1"/>
          </p:cNvPicPr>
          <p:nvPr/>
        </p:nvPicPr>
        <p:blipFill>
          <a:blip r:embed="rId5"/>
          <a:stretch>
            <a:fillRect/>
          </a:stretch>
        </p:blipFill>
        <p:spPr>
          <a:xfrm>
            <a:off x="4592400" y="1776577"/>
            <a:ext cx="6349200" cy="4810846"/>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B4D054-FC38-43E0-B24C-8E3420B75B81}">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revision>26</cp:revision>
  <dcterms:created xsi:type="dcterms:W3CDTF">2020-08-19T17:59:24Z</dcterms:created>
  <dcterms:modified xsi:type="dcterms:W3CDTF">2023-04-23T19:45:26Z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