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56" r:id="rId2"/>
    <p:sldId id="320" r:id="rId3"/>
    <p:sldId id="319" r:id="rId4"/>
    <p:sldId id="321" r:id="rId5"/>
    <p:sldId id="322" r:id="rId6"/>
    <p:sldId id="323" r:id="rId7"/>
    <p:sldId id="324" r:id="rId8"/>
    <p:sldId id="325" r:id="rId9"/>
    <p:sldId id="32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a, Avinash" userId="d7d1a304-bb91-4fad-b439-cb832a2c8233" providerId="ADAL" clId="{9D2AF992-13EE-42B7-8D29-06BE6CD5B15A}"/>
    <pc:docChg chg="modSld">
      <pc:chgData name="Geda, Avinash" userId="d7d1a304-bb91-4fad-b439-cb832a2c8233" providerId="ADAL" clId="{9D2AF992-13EE-42B7-8D29-06BE6CD5B15A}" dt="2023-07-14T15:35:58.467" v="11" actId="20577"/>
      <pc:docMkLst>
        <pc:docMk/>
      </pc:docMkLst>
      <pc:sldChg chg="modSp mod">
        <pc:chgData name="Geda, Avinash" userId="d7d1a304-bb91-4fad-b439-cb832a2c8233" providerId="ADAL" clId="{9D2AF992-13EE-42B7-8D29-06BE6CD5B15A}" dt="2023-07-14T15:35:58.467" v="11" actId="20577"/>
        <pc:sldMkLst>
          <pc:docMk/>
          <pc:sldMk cId="438975152" sldId="256"/>
        </pc:sldMkLst>
        <pc:spChg chg="mod">
          <ac:chgData name="Geda, Avinash" userId="d7d1a304-bb91-4fad-b439-cb832a2c8233" providerId="ADAL" clId="{9D2AF992-13EE-42B7-8D29-06BE6CD5B15A}" dt="2023-07-14T15:35:58.467" v="11" actId="20577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  <pc:docChgLst>
    <pc:chgData name="Geda, Avinash" userId="d7d1a304-bb91-4fad-b439-cb832a2c8233" providerId="ADAL" clId="{D6D5C6F3-569E-41F8-B1AE-FA8C78C611D3}"/>
    <pc:docChg chg="modSld">
      <pc:chgData name="Geda, Avinash" userId="d7d1a304-bb91-4fad-b439-cb832a2c8233" providerId="ADAL" clId="{D6D5C6F3-569E-41F8-B1AE-FA8C78C611D3}" dt="2023-08-08T14:17:25.842" v="0" actId="1076"/>
      <pc:docMkLst>
        <pc:docMk/>
      </pc:docMkLst>
      <pc:sldChg chg="modSp mod">
        <pc:chgData name="Geda, Avinash" userId="d7d1a304-bb91-4fad-b439-cb832a2c8233" providerId="ADAL" clId="{D6D5C6F3-569E-41F8-B1AE-FA8C78C611D3}" dt="2023-08-08T14:17:25.842" v="0" actId="1076"/>
        <pc:sldMkLst>
          <pc:docMk/>
          <pc:sldMk cId="438975152" sldId="256"/>
        </pc:sldMkLst>
        <pc:spChg chg="mod">
          <ac:chgData name="Geda, Avinash" userId="d7d1a304-bb91-4fad-b439-cb832a2c8233" providerId="ADAL" clId="{D6D5C6F3-569E-41F8-B1AE-FA8C78C611D3}" dt="2023-08-08T14:17:25.842" v="0" actId="1076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4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Dealing with 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5720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Avinash Geda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Missingness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Missingness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absence of data</a:t>
            </a:r>
          </a:p>
          <a:p>
            <a:r>
              <a:rPr lang="en-US" dirty="0"/>
              <a:t>Types of Missingness: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r>
              <a:rPr lang="en-US" dirty="0"/>
              <a:t>How to handle?</a:t>
            </a:r>
          </a:p>
          <a:p>
            <a:pPr lvl="1"/>
            <a:r>
              <a:rPr lang="en-US" dirty="0"/>
              <a:t>Treat </a:t>
            </a:r>
            <a:r>
              <a:rPr lang="en-US" dirty="0" err="1"/>
              <a:t>missingness</a:t>
            </a:r>
            <a:r>
              <a:rPr lang="en-US" dirty="0"/>
              <a:t> </a:t>
            </a:r>
            <a:r>
              <a:rPr lang="en-US" u="sng" dirty="0"/>
              <a:t>as data </a:t>
            </a:r>
            <a:r>
              <a:rPr lang="en-US" dirty="0">
                <a:sym typeface="Wingdings" panose="05000000000000000000" pitchFamily="2" charset="2"/>
              </a:rPr>
              <a:t> “Missing” could be a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Row-wise deletion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Column-wise deletion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Imputation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85269"/>
              </p:ext>
            </p:extLst>
          </p:nvPr>
        </p:nvGraphicFramePr>
        <p:xfrm>
          <a:off x="2743200" y="1600200"/>
          <a:ext cx="365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0794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810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9188"/>
              </p:ext>
            </p:extLst>
          </p:nvPr>
        </p:nvGraphicFramePr>
        <p:xfrm>
          <a:off x="2743200" y="1600200"/>
          <a:ext cx="365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0794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810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Missingness Example</a:t>
            </a:r>
            <a:br>
              <a:rPr lang="en-US" dirty="0"/>
            </a:br>
            <a:r>
              <a:rPr lang="en-US" dirty="0"/>
              <a:t>(Row-wise deletion)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73018"/>
              </p:ext>
            </p:extLst>
          </p:nvPr>
        </p:nvGraphicFramePr>
        <p:xfrm>
          <a:off x="2743200" y="1600200"/>
          <a:ext cx="365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0794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810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059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F4B178-CA97-4BE8-99EF-C1AC9047170A}"/>
              </a:ext>
            </a:extLst>
          </p:cNvPr>
          <p:cNvCxnSpPr/>
          <p:nvPr/>
        </p:nvCxnSpPr>
        <p:spPr>
          <a:xfrm>
            <a:off x="2743200" y="25146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B6D2A-8ED4-444C-960D-D1DA2AC993E0}"/>
              </a:ext>
            </a:extLst>
          </p:cNvPr>
          <p:cNvCxnSpPr/>
          <p:nvPr/>
        </p:nvCxnSpPr>
        <p:spPr>
          <a:xfrm>
            <a:off x="2743200" y="36576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87F17-2071-4B11-BA52-5A47E96D11DD}"/>
              </a:ext>
            </a:extLst>
          </p:cNvPr>
          <p:cNvCxnSpPr/>
          <p:nvPr/>
        </p:nvCxnSpPr>
        <p:spPr>
          <a:xfrm>
            <a:off x="2743200" y="40386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Missingness Example</a:t>
            </a:r>
            <a:br>
              <a:rPr lang="en-US" dirty="0"/>
            </a:br>
            <a:r>
              <a:rPr lang="en-US" dirty="0"/>
              <a:t>(Column-wise deletion)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73018"/>
              </p:ext>
            </p:extLst>
          </p:nvPr>
        </p:nvGraphicFramePr>
        <p:xfrm>
          <a:off x="2743200" y="1600200"/>
          <a:ext cx="365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0794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810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059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F4B178-CA97-4BE8-99EF-C1AC9047170A}"/>
              </a:ext>
            </a:extLst>
          </p:cNvPr>
          <p:cNvCxnSpPr/>
          <p:nvPr/>
        </p:nvCxnSpPr>
        <p:spPr>
          <a:xfrm>
            <a:off x="3352800" y="1905000"/>
            <a:ext cx="0" cy="266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4B178-CA97-4BE8-99EF-C1AC9047170A}"/>
              </a:ext>
            </a:extLst>
          </p:cNvPr>
          <p:cNvCxnSpPr/>
          <p:nvPr/>
        </p:nvCxnSpPr>
        <p:spPr>
          <a:xfrm>
            <a:off x="4572000" y="1905000"/>
            <a:ext cx="0" cy="266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4B178-CA97-4BE8-99EF-C1AC9047170A}"/>
              </a:ext>
            </a:extLst>
          </p:cNvPr>
          <p:cNvCxnSpPr/>
          <p:nvPr/>
        </p:nvCxnSpPr>
        <p:spPr>
          <a:xfrm>
            <a:off x="5791200" y="1905000"/>
            <a:ext cx="0" cy="266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8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Missingness Example</a:t>
            </a:r>
            <a:br>
              <a:rPr lang="en-US" dirty="0"/>
            </a:br>
            <a:r>
              <a:rPr lang="en-US" dirty="0"/>
              <a:t>(Imputation)</a:t>
            </a:r>
            <a:br>
              <a:rPr lang="en-US" dirty="0"/>
            </a:br>
            <a:r>
              <a:rPr lang="en-US" i="1" dirty="0"/>
              <a:t>Mean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1258"/>
              </p:ext>
            </p:extLst>
          </p:nvPr>
        </p:nvGraphicFramePr>
        <p:xfrm>
          <a:off x="2743200" y="2514600"/>
          <a:ext cx="365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0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0794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810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2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35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Imputation</a:t>
            </a:r>
            <a:endParaRPr lang="en-US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ED9B7-CB3B-42EA-9B7F-58774C21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881351"/>
          </a:xfrm>
        </p:spPr>
        <p:txBody>
          <a:bodyPr>
            <a:normAutofit/>
          </a:bodyPr>
          <a:lstStyle/>
          <a:p>
            <a:r>
              <a:rPr lang="en-US" dirty="0"/>
              <a:t>Many possibilities</a:t>
            </a:r>
          </a:p>
          <a:p>
            <a:r>
              <a:rPr lang="en-US" dirty="0"/>
              <a:t>Common options: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Hot deck </a:t>
            </a:r>
            <a:r>
              <a:rPr lang="en-US" dirty="0">
                <a:sym typeface="Wingdings" panose="05000000000000000000" pitchFamily="2" charset="2"/>
              </a:rPr>
              <a:t> Substitute from similar observation (randomly)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Cold deck  Hot deck without randomness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6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Missing Data in Software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17DB8-FF42-4133-8F39-C75FE737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785937"/>
            <a:ext cx="6029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30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1266</TotalTime>
  <Words>231</Words>
  <Application>Microsoft Office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Calibri</vt:lpstr>
      <vt:lpstr>GradCourseTemplate</vt:lpstr>
      <vt:lpstr>BAN 502 – Module 4 Dealing with  Missing Data</vt:lpstr>
      <vt:lpstr>Missingness</vt:lpstr>
      <vt:lpstr>Missingness Example</vt:lpstr>
      <vt:lpstr>Missingness Example</vt:lpstr>
      <vt:lpstr>Missingness Example (Row-wise deletion)</vt:lpstr>
      <vt:lpstr>Missingness Example (Column-wise deletion)</vt:lpstr>
      <vt:lpstr>Missingness Example (Imputation) Mean</vt:lpstr>
      <vt:lpstr>Imputation</vt:lpstr>
      <vt:lpstr>Dealing with Missing Data in Software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Geda, Avinash</cp:lastModifiedBy>
  <cp:revision>131</cp:revision>
  <dcterms:created xsi:type="dcterms:W3CDTF">2016-06-16T19:37:17Z</dcterms:created>
  <dcterms:modified xsi:type="dcterms:W3CDTF">2023-08-08T14:17:34Z</dcterms:modified>
</cp:coreProperties>
</file>