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9"/>
  </p:notesMasterIdLst>
  <p:sldIdLst>
    <p:sldId id="256" r:id="rId2"/>
    <p:sldId id="319" r:id="rId3"/>
    <p:sldId id="321" r:id="rId4"/>
    <p:sldId id="320" r:id="rId5"/>
    <p:sldId id="322" r:id="rId6"/>
    <p:sldId id="324" r:id="rId7"/>
    <p:sldId id="323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707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da, Avinash" userId="d7d1a304-bb91-4fad-b439-cb832a2c8233" providerId="ADAL" clId="{46D33C88-1B28-4448-BCEA-F9C33DF81B0D}"/>
    <pc:docChg chg="modSld">
      <pc:chgData name="Geda, Avinash" userId="d7d1a304-bb91-4fad-b439-cb832a2c8233" providerId="ADAL" clId="{46D33C88-1B28-4448-BCEA-F9C33DF81B0D}" dt="2023-07-14T15:36:41.464" v="13" actId="20577"/>
      <pc:docMkLst>
        <pc:docMk/>
      </pc:docMkLst>
      <pc:sldChg chg="modSp mod">
        <pc:chgData name="Geda, Avinash" userId="d7d1a304-bb91-4fad-b439-cb832a2c8233" providerId="ADAL" clId="{46D33C88-1B28-4448-BCEA-F9C33DF81B0D}" dt="2023-07-14T15:36:41.464" v="13" actId="20577"/>
        <pc:sldMkLst>
          <pc:docMk/>
          <pc:sldMk cId="438975152" sldId="256"/>
        </pc:sldMkLst>
        <pc:spChg chg="mod">
          <ac:chgData name="Geda, Avinash" userId="d7d1a304-bb91-4fad-b439-cb832a2c8233" providerId="ADAL" clId="{46D33C88-1B28-4448-BCEA-F9C33DF81B0D}" dt="2023-07-14T15:36:41.464" v="13" actId="20577"/>
          <ac:spMkLst>
            <pc:docMk/>
            <pc:sldMk cId="438975152" sldId="256"/>
            <ac:spMk id="3" creationId="{00000000-0000-0000-0000-000000000000}"/>
          </ac:spMkLst>
        </pc:spChg>
      </pc:sldChg>
    </pc:docChg>
  </pc:docChgLst>
  <pc:docChgLst>
    <pc:chgData name="Geda, Avinash" userId="d7d1a304-bb91-4fad-b439-cb832a2c8233" providerId="ADAL" clId="{51F61E75-7B27-4C0E-ADFE-E9590CC3F511}"/>
    <pc:docChg chg="modSld">
      <pc:chgData name="Geda, Avinash" userId="d7d1a304-bb91-4fad-b439-cb832a2c8233" providerId="ADAL" clId="{51F61E75-7B27-4C0E-ADFE-E9590CC3F511}" dt="2023-08-10T19:17:12.233" v="1" actId="1076"/>
      <pc:docMkLst>
        <pc:docMk/>
      </pc:docMkLst>
      <pc:sldChg chg="modSp mod">
        <pc:chgData name="Geda, Avinash" userId="d7d1a304-bb91-4fad-b439-cb832a2c8233" providerId="ADAL" clId="{51F61E75-7B27-4C0E-ADFE-E9590CC3F511}" dt="2023-08-10T19:17:12.233" v="1" actId="1076"/>
        <pc:sldMkLst>
          <pc:docMk/>
          <pc:sldMk cId="438975152" sldId="256"/>
        </pc:sldMkLst>
        <pc:spChg chg="mod">
          <ac:chgData name="Geda, Avinash" userId="d7d1a304-bb91-4fad-b439-cb832a2c8233" providerId="ADAL" clId="{51F61E75-7B27-4C0E-ADFE-E9590CC3F511}" dt="2023-08-10T19:17:12.233" v="1" actId="1076"/>
          <ac:spMkLst>
            <pc:docMk/>
            <pc:sldMk cId="438975152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CDEB-3C5B-40B7-B236-8591393C8AED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7E1E0-1B28-45BF-AE1C-C761EDD58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8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452649"/>
            <a:ext cx="8229601" cy="2890751"/>
          </a:xfr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b="0"/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>
                <a:solidFill>
                  <a:srgbClr val="003366"/>
                </a:solidFill>
              </a:defRPr>
            </a:lvl3pPr>
            <a:lvl4pPr>
              <a:defRPr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en-US" dirty="0"/>
              <a:t>Objective</a:t>
            </a:r>
          </a:p>
          <a:p>
            <a:pPr lvl="1"/>
            <a:r>
              <a:rPr lang="en-US" dirty="0"/>
              <a:t>Sub point</a:t>
            </a:r>
          </a:p>
          <a:p>
            <a:pPr lvl="0"/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028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665" y="1452649"/>
            <a:ext cx="8229600" cy="3805151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3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6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21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3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773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10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06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2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8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78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10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5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Instructor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665" y="1452649"/>
            <a:ext cx="8229600" cy="604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 of Lesson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19800"/>
            <a:ext cx="21336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b="1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208088"/>
            <a:ext cx="5181600" cy="1470025"/>
          </a:xfrm>
        </p:spPr>
        <p:txBody>
          <a:bodyPr>
            <a:norm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 502 – Module 4</a:t>
            </a:r>
            <a:b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Forests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648200"/>
            <a:ext cx="3962400" cy="685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Dr. Avinash Geda</a:t>
            </a:r>
          </a:p>
        </p:txBody>
      </p:sp>
    </p:spTree>
    <p:extLst>
      <p:ext uri="{BB962C8B-B14F-4D97-AF65-F5344CB8AC3E}">
        <p14:creationId xmlns:p14="http://schemas.microsoft.com/office/powerpoint/2010/main" val="43897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</a:t>
            </a:r>
            <a:r>
              <a:rPr lang="en-US" dirty="0">
                <a:sym typeface="Wingdings" panose="05000000000000000000" pitchFamily="2" charset="2"/>
              </a:rPr>
              <a:t> Main Weakness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3652751"/>
          </a:xfrm>
        </p:spPr>
        <p:txBody>
          <a:bodyPr>
            <a:normAutofit/>
          </a:bodyPr>
          <a:lstStyle/>
          <a:p>
            <a:r>
              <a:rPr lang="en-US" dirty="0"/>
              <a:t>While intuitive </a:t>
            </a:r>
            <a:r>
              <a:rPr lang="en-US" dirty="0">
                <a:sym typeface="Wingdings" panose="05000000000000000000" pitchFamily="2" charset="2"/>
              </a:rPr>
              <a:t> Trees often overfit</a:t>
            </a:r>
          </a:p>
          <a:p>
            <a:r>
              <a:rPr lang="en-US" dirty="0">
                <a:sym typeface="Wingdings" panose="05000000000000000000" pitchFamily="2" charset="2"/>
              </a:rPr>
              <a:t>How to overcome?</a:t>
            </a:r>
          </a:p>
          <a:p>
            <a:r>
              <a:rPr lang="en-US" dirty="0">
                <a:sym typeface="Wingdings" panose="05000000000000000000" pitchFamily="2" charset="2"/>
              </a:rPr>
              <a:t>Build lots of trees and allow them to “vote” on the outcome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6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1D00D-26BC-4843-9410-E6A5FDEE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05" y="1187125"/>
            <a:ext cx="7109190" cy="4483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5C557-7CAC-4209-ADE2-E63DC7A32DB7}"/>
              </a:ext>
            </a:extLst>
          </p:cNvPr>
          <p:cNvSpPr txBox="1"/>
          <p:nvPr/>
        </p:nvSpPr>
        <p:spPr>
          <a:xfrm>
            <a:off x="988766" y="5670875"/>
            <a:ext cx="716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https://wildequus.org/2014/05/07/sufi-story-blind-men-elephant/</a:t>
            </a:r>
          </a:p>
        </p:txBody>
      </p:sp>
    </p:spTree>
    <p:extLst>
      <p:ext uri="{BB962C8B-B14F-4D97-AF65-F5344CB8AC3E}">
        <p14:creationId xmlns:p14="http://schemas.microsoft.com/office/powerpoint/2010/main" val="429152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4109951"/>
          </a:xfrm>
        </p:spPr>
        <p:txBody>
          <a:bodyPr>
            <a:normAutofit/>
          </a:bodyPr>
          <a:lstStyle/>
          <a:p>
            <a:r>
              <a:rPr lang="en-US" dirty="0"/>
              <a:t>An ensemble of trees</a:t>
            </a:r>
          </a:p>
          <a:p>
            <a:endParaRPr lang="en-US" dirty="0"/>
          </a:p>
        </p:txBody>
      </p:sp>
      <p:pic>
        <p:nvPicPr>
          <p:cNvPr id="1026" name="Picture 2" descr="A tiny ensemble">
            <a:extLst>
              <a:ext uri="{FF2B5EF4-FFF2-40B4-BE49-F238E27FC236}">
                <a16:creationId xmlns:a16="http://schemas.microsoft.com/office/drawing/2014/main" id="{62FF2DE9-A364-4C99-A941-D1803EB4A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33625"/>
            <a:ext cx="4762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08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41099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 many trees </a:t>
            </a:r>
            <a:r>
              <a:rPr lang="en-US" dirty="0">
                <a:sym typeface="Wingdings" panose="05000000000000000000" pitchFamily="2" charset="2"/>
              </a:rPr>
              <a:t> Build as deep as possible</a:t>
            </a:r>
          </a:p>
          <a:p>
            <a:r>
              <a:rPr lang="en-US" dirty="0">
                <a:sym typeface="Wingdings" panose="05000000000000000000" pitchFamily="2" charset="2"/>
              </a:rPr>
              <a:t>Use randomness so that trees are not the same</a:t>
            </a:r>
          </a:p>
          <a:p>
            <a:r>
              <a:rPr lang="en-US" dirty="0">
                <a:sym typeface="Wingdings" panose="05000000000000000000" pitchFamily="2" charset="2"/>
              </a:rPr>
              <a:t>“Bagging”  Sample rows (with replacement)</a:t>
            </a:r>
          </a:p>
          <a:p>
            <a:r>
              <a:rPr lang="en-US" dirty="0">
                <a:sym typeface="Wingdings" panose="05000000000000000000" pitchFamily="2" charset="2"/>
              </a:rPr>
              <a:t>Sample variables</a:t>
            </a:r>
          </a:p>
          <a:p>
            <a:r>
              <a:rPr lang="en-US" dirty="0">
                <a:sym typeface="Wingdings" panose="05000000000000000000" pitchFamily="2" charset="2"/>
              </a:rPr>
              <a:t>Create trees and vote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0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A24CCE-D67A-415A-BBEE-3D220313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4109951"/>
          </a:xfrm>
        </p:spPr>
        <p:txBody>
          <a:bodyPr>
            <a:normAutofit/>
          </a:bodyPr>
          <a:lstStyle/>
          <a:p>
            <a:r>
              <a:rPr lang="en-US" dirty="0"/>
              <a:t>The Good</a:t>
            </a:r>
          </a:p>
          <a:p>
            <a:pPr lvl="1"/>
            <a:r>
              <a:rPr lang="en-US" dirty="0"/>
              <a:t>Avoids overfitting</a:t>
            </a:r>
          </a:p>
          <a:p>
            <a:pPr lvl="1"/>
            <a:r>
              <a:rPr lang="en-US" dirty="0"/>
              <a:t>Can use for variable selection for other methods</a:t>
            </a:r>
          </a:p>
          <a:p>
            <a:pPr lvl="1"/>
            <a:r>
              <a:rPr lang="en-US" dirty="0"/>
              <a:t>Conceptually easy</a:t>
            </a:r>
          </a:p>
          <a:p>
            <a:r>
              <a:rPr lang="en-US" dirty="0"/>
              <a:t>The Bad</a:t>
            </a:r>
          </a:p>
          <a:p>
            <a:pPr lvl="1"/>
            <a:r>
              <a:rPr lang="en-US" dirty="0"/>
              <a:t>Computationally intensive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3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43C198-DBDE-4C35-B1FA-DDD291A3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Forests in Software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2990A-7AD0-4F66-926D-5D8767B7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863" y="1362774"/>
            <a:ext cx="6100273" cy="43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3885"/>
      </p:ext>
    </p:extLst>
  </p:cSld>
  <p:clrMapOvr>
    <a:masterClrMapping/>
  </p:clrMapOvr>
</p:sld>
</file>

<file path=ppt/theme/theme1.xml><?xml version="1.0" encoding="utf-8"?>
<a:theme xmlns:a="http://schemas.openxmlformats.org/drawingml/2006/main" name="GradCourseTemplate">
  <a:themeElements>
    <a:clrScheme name="CSB Grad Programs - Online Courses">
      <a:dk1>
        <a:srgbClr val="007073"/>
      </a:dk1>
      <a:lt1>
        <a:srgbClr val="FFFFFF"/>
      </a:lt1>
      <a:dk2>
        <a:srgbClr val="000000"/>
      </a:dk2>
      <a:lt2>
        <a:srgbClr val="F9E37F"/>
      </a:lt2>
      <a:accent1>
        <a:srgbClr val="003366"/>
      </a:accent1>
      <a:accent2>
        <a:srgbClr val="366092"/>
      </a:accent2>
      <a:accent3>
        <a:srgbClr val="31859B"/>
      </a:accent3>
      <a:accent4>
        <a:srgbClr val="FFFF99"/>
      </a:accent4>
      <a:accent5>
        <a:srgbClr val="4BACC6"/>
      </a:accent5>
      <a:accent6>
        <a:srgbClr val="DBEEF3"/>
      </a:accent6>
      <a:hlink>
        <a:srgbClr val="244061"/>
      </a:hlink>
      <a:folHlink>
        <a:srgbClr val="F9E37F"/>
      </a:folHlink>
    </a:clrScheme>
    <a:fontScheme name="Grad Programs Template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CourseTemplate" id="{C8A35501-E652-4627-8654-7506DF6A8B50}" vid="{D9D75715-292C-401E-85B1-842123FB66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GradCourseTemplate</Template>
  <TotalTime>1024</TotalTime>
  <Words>117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Open Sans</vt:lpstr>
      <vt:lpstr>GradCourseTemplate</vt:lpstr>
      <vt:lpstr>BAN 502 – Module 4 Random Forests</vt:lpstr>
      <vt:lpstr>Trees  Main Weakness</vt:lpstr>
      <vt:lpstr>Ensembles</vt:lpstr>
      <vt:lpstr>Random Forests</vt:lpstr>
      <vt:lpstr>Random Forests</vt:lpstr>
      <vt:lpstr>Random Forests</vt:lpstr>
      <vt:lpstr>Random Forests in Software</vt:lpstr>
    </vt:vector>
  </TitlesOfParts>
  <Company>UNCW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M.S. Accountancy</dc:title>
  <dc:creator>ABrowne</dc:creator>
  <cp:lastModifiedBy>Geda, Avinash</cp:lastModifiedBy>
  <cp:revision>123</cp:revision>
  <dcterms:created xsi:type="dcterms:W3CDTF">2016-06-16T19:37:17Z</dcterms:created>
  <dcterms:modified xsi:type="dcterms:W3CDTF">2023-08-10T19:17:13Z</dcterms:modified>
</cp:coreProperties>
</file>