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9"/>
  </p:notesMasterIdLst>
  <p:sldIdLst>
    <p:sldId id="256" r:id="rId2"/>
    <p:sldId id="320" r:id="rId3"/>
    <p:sldId id="327" r:id="rId4"/>
    <p:sldId id="328" r:id="rId5"/>
    <p:sldId id="329" r:id="rId6"/>
    <p:sldId id="330" r:id="rId7"/>
    <p:sldId id="326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707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da, Avinash" userId="d7d1a304-bb91-4fad-b439-cb832a2c8233" providerId="ADAL" clId="{0C3EC447-E385-4658-8AFB-D2D80864529D}"/>
    <pc:docChg chg="modSld">
      <pc:chgData name="Geda, Avinash" userId="d7d1a304-bb91-4fad-b439-cb832a2c8233" providerId="ADAL" clId="{0C3EC447-E385-4658-8AFB-D2D80864529D}" dt="2023-08-17T13:43:30.430" v="0" actId="1076"/>
      <pc:docMkLst>
        <pc:docMk/>
      </pc:docMkLst>
      <pc:sldChg chg="modSp mod">
        <pc:chgData name="Geda, Avinash" userId="d7d1a304-bb91-4fad-b439-cb832a2c8233" providerId="ADAL" clId="{0C3EC447-E385-4658-8AFB-D2D80864529D}" dt="2023-08-17T13:43:30.430" v="0" actId="1076"/>
        <pc:sldMkLst>
          <pc:docMk/>
          <pc:sldMk cId="438975152" sldId="256"/>
        </pc:sldMkLst>
        <pc:spChg chg="mod">
          <ac:chgData name="Geda, Avinash" userId="d7d1a304-bb91-4fad-b439-cb832a2c8233" providerId="ADAL" clId="{0C3EC447-E385-4658-8AFB-D2D80864529D}" dt="2023-08-17T13:43:30.430" v="0" actId="1076"/>
          <ac:spMkLst>
            <pc:docMk/>
            <pc:sldMk cId="438975152" sldId="256"/>
            <ac:spMk id="3" creationId="{00000000-0000-0000-0000-000000000000}"/>
          </ac:spMkLst>
        </pc:spChg>
      </pc:sldChg>
    </pc:docChg>
  </pc:docChgLst>
  <pc:docChgLst>
    <pc:chgData name="Geda, Avinash" userId="d7d1a304-bb91-4fad-b439-cb832a2c8233" providerId="ADAL" clId="{B6020848-9016-420B-87E0-31757B5A7E08}"/>
    <pc:docChg chg="modSld">
      <pc:chgData name="Geda, Avinash" userId="d7d1a304-bb91-4fad-b439-cb832a2c8233" providerId="ADAL" clId="{B6020848-9016-420B-87E0-31757B5A7E08}" dt="2023-07-14T15:34:59.923" v="12" actId="20577"/>
      <pc:docMkLst>
        <pc:docMk/>
      </pc:docMkLst>
      <pc:sldChg chg="modSp mod">
        <pc:chgData name="Geda, Avinash" userId="d7d1a304-bb91-4fad-b439-cb832a2c8233" providerId="ADAL" clId="{B6020848-9016-420B-87E0-31757B5A7E08}" dt="2023-07-14T15:34:59.923" v="12" actId="20577"/>
        <pc:sldMkLst>
          <pc:docMk/>
          <pc:sldMk cId="438975152" sldId="256"/>
        </pc:sldMkLst>
        <pc:spChg chg="mod">
          <ac:chgData name="Geda, Avinash" userId="d7d1a304-bb91-4fad-b439-cb832a2c8233" providerId="ADAL" clId="{B6020848-9016-420B-87E0-31757B5A7E08}" dt="2023-07-14T15:34:59.923" v="12" actId="20577"/>
          <ac:spMkLst>
            <pc:docMk/>
            <pc:sldMk cId="438975152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CDEB-3C5B-40B7-B236-8591393C8AE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7E1E0-1B28-45BF-AE1C-C761EDD5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8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1452649"/>
            <a:ext cx="8229601" cy="2890751"/>
          </a:xfr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b="0"/>
            </a:lvl1pPr>
            <a:lvl2pPr>
              <a:defRPr baseline="0">
                <a:solidFill>
                  <a:srgbClr val="003366"/>
                </a:solidFill>
              </a:defRPr>
            </a:lvl2pPr>
            <a:lvl3pPr>
              <a:defRPr>
                <a:solidFill>
                  <a:srgbClr val="003366"/>
                </a:solidFill>
              </a:defRPr>
            </a:lvl3pPr>
            <a:lvl4pPr>
              <a:defRPr>
                <a:solidFill>
                  <a:srgbClr val="003366"/>
                </a:solidFill>
              </a:defRPr>
            </a:lvl4pPr>
            <a:lvl5pPr>
              <a:defRPr>
                <a:solidFill>
                  <a:srgbClr val="003366"/>
                </a:solidFill>
              </a:defRPr>
            </a:lvl5pPr>
          </a:lstStyle>
          <a:p>
            <a:pPr lvl="0"/>
            <a:r>
              <a:rPr lang="en-US" dirty="0"/>
              <a:t>Objective</a:t>
            </a:r>
          </a:p>
          <a:p>
            <a:pPr lvl="1"/>
            <a:r>
              <a:rPr lang="en-US" dirty="0"/>
              <a:t>Sub point</a:t>
            </a:r>
          </a:p>
          <a:p>
            <a:pPr lvl="0"/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4028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665" y="1452649"/>
            <a:ext cx="8229600" cy="3805151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34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67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21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93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773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106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063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2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8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78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10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58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Instructor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665" y="1452649"/>
            <a:ext cx="8229600" cy="604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Name of Lesson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19800"/>
            <a:ext cx="2133600" cy="6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b="1" kern="1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208088"/>
            <a:ext cx="51816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 502 – Module 6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Unsupervised Learning &amp;</a:t>
            </a: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Clustering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724400"/>
            <a:ext cx="3962400" cy="685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Dr. Avinash Geda</a:t>
            </a:r>
          </a:p>
        </p:txBody>
      </p:sp>
    </p:spTree>
    <p:extLst>
      <p:ext uri="{BB962C8B-B14F-4D97-AF65-F5344CB8AC3E}">
        <p14:creationId xmlns:p14="http://schemas.microsoft.com/office/powerpoint/2010/main" val="43897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51E85A-C90E-4EFF-920E-747098EB8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15170"/>
              </p:ext>
            </p:extLst>
          </p:nvPr>
        </p:nvGraphicFramePr>
        <p:xfrm>
          <a:off x="1524000" y="1397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4039014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01103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515620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1167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0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73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73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1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73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73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73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73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7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73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73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73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73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4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73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73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73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73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2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73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73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73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73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1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73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73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170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012D69-FCA7-4E9B-90ED-C6CF7F6DD913}"/>
              </a:ext>
            </a:extLst>
          </p:cNvPr>
          <p:cNvSpPr txBox="1"/>
          <p:nvPr/>
        </p:nvSpPr>
        <p:spPr>
          <a:xfrm>
            <a:off x="2290349" y="4343400"/>
            <a:ext cx="45633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Supervised Learning</a:t>
            </a:r>
          </a:p>
          <a:p>
            <a:pPr algn="ctr"/>
            <a:r>
              <a:rPr lang="en-US" sz="2800" dirty="0"/>
              <a:t>Known values for </a:t>
            </a:r>
            <a:r>
              <a:rPr lang="en-US" sz="2800" dirty="0" err="1"/>
              <a:t>Xs</a:t>
            </a:r>
            <a:r>
              <a:rPr lang="en-US" sz="2800" dirty="0"/>
              <a:t> and Y</a:t>
            </a:r>
          </a:p>
        </p:txBody>
      </p:sp>
    </p:spTree>
    <p:extLst>
      <p:ext uri="{BB962C8B-B14F-4D97-AF65-F5344CB8AC3E}">
        <p14:creationId xmlns:p14="http://schemas.microsoft.com/office/powerpoint/2010/main" val="199108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51E85A-C90E-4EFF-920E-747098EB8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76451"/>
              </p:ext>
            </p:extLst>
          </p:nvPr>
        </p:nvGraphicFramePr>
        <p:xfrm>
          <a:off x="2286000" y="1397000"/>
          <a:ext cx="4572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4039014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01103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51562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0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73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73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1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73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73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73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73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7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73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73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73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73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4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73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73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73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73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2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73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73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73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73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1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73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73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170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012D69-FCA7-4E9B-90ED-C6CF7F6DD913}"/>
              </a:ext>
            </a:extLst>
          </p:cNvPr>
          <p:cNvSpPr txBox="1"/>
          <p:nvPr/>
        </p:nvSpPr>
        <p:spPr>
          <a:xfrm>
            <a:off x="2030279" y="4343400"/>
            <a:ext cx="50834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Unsupervised Learning</a:t>
            </a:r>
          </a:p>
          <a:p>
            <a:pPr algn="ctr"/>
            <a:r>
              <a:rPr lang="en-US" sz="2800" dirty="0"/>
              <a:t>Known values for </a:t>
            </a:r>
            <a:r>
              <a:rPr lang="en-US" sz="2800" dirty="0" err="1"/>
              <a:t>Xs</a:t>
            </a:r>
            <a:endParaRPr lang="en-US" sz="2800" dirty="0"/>
          </a:p>
          <a:p>
            <a:pPr algn="ctr"/>
            <a:r>
              <a:rPr lang="en-US" sz="2800" dirty="0"/>
              <a:t>No Labeling or 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93915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B728-15EC-47BB-A00F-420D78BE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CA38-F1FD-43A6-A275-D9A82D67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Patterns in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Customer Segmentation</a:t>
            </a:r>
          </a:p>
          <a:p>
            <a:pPr lvl="1"/>
            <a:r>
              <a:rPr lang="en-US" dirty="0"/>
              <a:t>Recommendations</a:t>
            </a:r>
          </a:p>
          <a:p>
            <a:pPr lvl="1"/>
            <a:r>
              <a:rPr lang="en-US" dirty="0"/>
              <a:t>Text Clustering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5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B728-15EC-47BB-A00F-420D78BE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CA38-F1FD-43A6-A275-D9A82D67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534401" cy="441475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k-Means Clustering</a:t>
            </a:r>
          </a:p>
          <a:p>
            <a:r>
              <a:rPr lang="en-US" dirty="0"/>
              <a:t>Partitions data into </a:t>
            </a:r>
            <a:r>
              <a:rPr lang="en-US" i="1" dirty="0"/>
              <a:t>k </a:t>
            </a:r>
            <a:r>
              <a:rPr lang="en-US" dirty="0"/>
              <a:t>clusters</a:t>
            </a:r>
          </a:p>
          <a:p>
            <a:r>
              <a:rPr lang="en-US" dirty="0"/>
              <a:t>Objective: Each cluster contains observations that are as similar as possible</a:t>
            </a:r>
          </a:p>
          <a:p>
            <a:r>
              <a:rPr lang="en-US" dirty="0"/>
              <a:t>Clusters are represented by their center</a:t>
            </a:r>
          </a:p>
          <a:p>
            <a:r>
              <a:rPr lang="en-US" dirty="0"/>
              <a:t>Distance typically Euclidean (alternatives exist)</a:t>
            </a:r>
          </a:p>
          <a:p>
            <a:r>
              <a:rPr lang="en-US" dirty="0"/>
              <a:t>Requires:</a:t>
            </a:r>
          </a:p>
          <a:p>
            <a:pPr lvl="1"/>
            <a:r>
              <a:rPr lang="en-US" dirty="0"/>
              <a:t>No missingness</a:t>
            </a:r>
          </a:p>
          <a:p>
            <a:pPr lvl="1"/>
            <a:r>
              <a:rPr lang="en-US" dirty="0"/>
              <a:t>Scaled data (mean = 0, standard deviation =1)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B728-15EC-47BB-A00F-420D78BE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CA38-F1FD-43A6-A275-D9A82D67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534401" cy="441475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k-Means Clustering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1. Select number of clusters</a:t>
            </a:r>
          </a:p>
          <a:p>
            <a:pPr lvl="1"/>
            <a:r>
              <a:rPr lang="en-US" dirty="0"/>
              <a:t>2. Randomly select </a:t>
            </a:r>
            <a:r>
              <a:rPr lang="en-US" i="1" dirty="0"/>
              <a:t>k </a:t>
            </a:r>
            <a:r>
              <a:rPr lang="en-US" dirty="0"/>
              <a:t>observations as starting cluster centers</a:t>
            </a:r>
          </a:p>
          <a:p>
            <a:pPr lvl="1"/>
            <a:r>
              <a:rPr lang="en-US" dirty="0"/>
              <a:t>3. Assign observations to closest center</a:t>
            </a:r>
          </a:p>
          <a:p>
            <a:pPr lvl="1"/>
            <a:r>
              <a:rPr lang="en-US" dirty="0"/>
              <a:t>4. Calculate new center of each cluster</a:t>
            </a:r>
          </a:p>
          <a:p>
            <a:pPr lvl="1"/>
            <a:r>
              <a:rPr lang="en-US" dirty="0"/>
              <a:t>5. Repeat Step 3 and 4 until clusters are stable or after a set number of iterations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6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in Software</a:t>
            </a:r>
            <a:endParaRPr lang="en-US" i="1" dirty="0"/>
          </a:p>
        </p:txBody>
      </p:sp>
      <p:pic>
        <p:nvPicPr>
          <p:cNvPr id="1026" name="Picture 2" descr="Image result for r kmeans">
            <a:extLst>
              <a:ext uri="{FF2B5EF4-FFF2-40B4-BE49-F238E27FC236}">
                <a16:creationId xmlns:a16="http://schemas.microsoft.com/office/drawing/2014/main" id="{79B40DFA-9EE6-4B2A-B647-029747C09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68" y="1143000"/>
            <a:ext cx="5376863" cy="498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143093"/>
      </p:ext>
    </p:extLst>
  </p:cSld>
  <p:clrMapOvr>
    <a:masterClrMapping/>
  </p:clrMapOvr>
</p:sld>
</file>

<file path=ppt/theme/theme1.xml><?xml version="1.0" encoding="utf-8"?>
<a:theme xmlns:a="http://schemas.openxmlformats.org/drawingml/2006/main" name="GradCourseTemplate">
  <a:themeElements>
    <a:clrScheme name="CSB Grad Programs - Online Courses">
      <a:dk1>
        <a:srgbClr val="007073"/>
      </a:dk1>
      <a:lt1>
        <a:srgbClr val="FFFFFF"/>
      </a:lt1>
      <a:dk2>
        <a:srgbClr val="000000"/>
      </a:dk2>
      <a:lt2>
        <a:srgbClr val="F9E37F"/>
      </a:lt2>
      <a:accent1>
        <a:srgbClr val="003366"/>
      </a:accent1>
      <a:accent2>
        <a:srgbClr val="366092"/>
      </a:accent2>
      <a:accent3>
        <a:srgbClr val="31859B"/>
      </a:accent3>
      <a:accent4>
        <a:srgbClr val="FFFF99"/>
      </a:accent4>
      <a:accent5>
        <a:srgbClr val="4BACC6"/>
      </a:accent5>
      <a:accent6>
        <a:srgbClr val="DBEEF3"/>
      </a:accent6>
      <a:hlink>
        <a:srgbClr val="244061"/>
      </a:hlink>
      <a:folHlink>
        <a:srgbClr val="F9E37F"/>
      </a:folHlink>
    </a:clrScheme>
    <a:fontScheme name="Grad Programs Template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CourseTemplate" id="{C8A35501-E652-4627-8654-7506DF6A8B50}" vid="{D9D75715-292C-401E-85B1-842123FB66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GradCourseTemplate</Template>
  <TotalTime>1480</TotalTime>
  <Words>203</Words>
  <Application>Microsoft Office PowerPoint</Application>
  <PresentationFormat>On-screen Show (4:3)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Open Sans</vt:lpstr>
      <vt:lpstr>Arial</vt:lpstr>
      <vt:lpstr>Calibri</vt:lpstr>
      <vt:lpstr>GradCourseTemplate</vt:lpstr>
      <vt:lpstr>BAN 502 – Module 6 Unsupervised Learning &amp; Clustering</vt:lpstr>
      <vt:lpstr>Unsupervised Learning</vt:lpstr>
      <vt:lpstr>Unsupervised Learning</vt:lpstr>
      <vt:lpstr>Unsupervised Learning</vt:lpstr>
      <vt:lpstr>Clustering</vt:lpstr>
      <vt:lpstr>Clustering</vt:lpstr>
      <vt:lpstr>Clustering in Software</vt:lpstr>
    </vt:vector>
  </TitlesOfParts>
  <Company>UNCW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M.S. Accountancy</dc:title>
  <dc:creator>ABrowne</dc:creator>
  <cp:lastModifiedBy>Geda, Avinash</cp:lastModifiedBy>
  <cp:revision>149</cp:revision>
  <dcterms:created xsi:type="dcterms:W3CDTF">2016-06-16T19:37:17Z</dcterms:created>
  <dcterms:modified xsi:type="dcterms:W3CDTF">2023-08-17T13:43:31Z</dcterms:modified>
</cp:coreProperties>
</file>