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9"/>
  </p:notesMasterIdLst>
  <p:sldIdLst>
    <p:sldId id="256" r:id="rId2"/>
    <p:sldId id="320" r:id="rId3"/>
    <p:sldId id="327" r:id="rId4"/>
    <p:sldId id="328" r:id="rId5"/>
    <p:sldId id="329" r:id="rId6"/>
    <p:sldId id="330" r:id="rId7"/>
    <p:sldId id="326" r:id="rId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0707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da, Avinash" userId="d7d1a304-bb91-4fad-b439-cb832a2c8233" providerId="ADAL" clId="{F8CBA2F5-1A5C-4B39-B16D-3FD8658A2D05}"/>
    <pc:docChg chg="modSld">
      <pc:chgData name="Geda, Avinash" userId="d7d1a304-bb91-4fad-b439-cb832a2c8233" providerId="ADAL" clId="{F8CBA2F5-1A5C-4B39-B16D-3FD8658A2D05}" dt="2023-08-17T15:35:49.016" v="0" actId="1076"/>
      <pc:docMkLst>
        <pc:docMk/>
      </pc:docMkLst>
      <pc:sldChg chg="modSp mod">
        <pc:chgData name="Geda, Avinash" userId="d7d1a304-bb91-4fad-b439-cb832a2c8233" providerId="ADAL" clId="{F8CBA2F5-1A5C-4B39-B16D-3FD8658A2D05}" dt="2023-08-17T15:35:49.016" v="0" actId="1076"/>
        <pc:sldMkLst>
          <pc:docMk/>
          <pc:sldMk cId="438975152" sldId="256"/>
        </pc:sldMkLst>
        <pc:spChg chg="mod">
          <ac:chgData name="Geda, Avinash" userId="d7d1a304-bb91-4fad-b439-cb832a2c8233" providerId="ADAL" clId="{F8CBA2F5-1A5C-4B39-B16D-3FD8658A2D05}" dt="2023-08-17T15:35:49.016" v="0" actId="1076"/>
          <ac:spMkLst>
            <pc:docMk/>
            <pc:sldMk cId="438975152" sldId="256"/>
            <ac:spMk id="3" creationId="{00000000-0000-0000-0000-000000000000}"/>
          </ac:spMkLst>
        </pc:spChg>
      </pc:sldChg>
    </pc:docChg>
  </pc:docChgLst>
  <pc:docChgLst>
    <pc:chgData name="Geda, Avinash" userId="d7d1a304-bb91-4fad-b439-cb832a2c8233" providerId="ADAL" clId="{F3FCAA6F-0272-4675-B605-8E21C384547D}"/>
    <pc:docChg chg="modSld">
      <pc:chgData name="Geda, Avinash" userId="d7d1a304-bb91-4fad-b439-cb832a2c8233" providerId="ADAL" clId="{F3FCAA6F-0272-4675-B605-8E21C384547D}" dt="2023-07-14T15:34:36.971" v="11" actId="20577"/>
      <pc:docMkLst>
        <pc:docMk/>
      </pc:docMkLst>
      <pc:sldChg chg="modSp mod">
        <pc:chgData name="Geda, Avinash" userId="d7d1a304-bb91-4fad-b439-cb832a2c8233" providerId="ADAL" clId="{F3FCAA6F-0272-4675-B605-8E21C384547D}" dt="2023-07-14T15:34:36.971" v="11" actId="20577"/>
        <pc:sldMkLst>
          <pc:docMk/>
          <pc:sldMk cId="438975152" sldId="256"/>
        </pc:sldMkLst>
        <pc:spChg chg="mod">
          <ac:chgData name="Geda, Avinash" userId="d7d1a304-bb91-4fad-b439-cb832a2c8233" providerId="ADAL" clId="{F3FCAA6F-0272-4675-B605-8E21C384547D}" dt="2023-07-14T15:34:36.971" v="11" actId="20577"/>
          <ac:spMkLst>
            <pc:docMk/>
            <pc:sldMk cId="438975152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1CDEB-3C5B-40B7-B236-8591393C8AED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7E1E0-1B28-45BF-AE1C-C761EDD5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85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199" y="1452649"/>
            <a:ext cx="8229601" cy="2890751"/>
          </a:xfrm>
        </p:spPr>
        <p:txBody>
          <a:bodyPr/>
          <a:lstStyle>
            <a:lvl1pPr marL="457200" indent="-457200" algn="l">
              <a:buFont typeface="Arial" panose="020B0604020202020204" pitchFamily="34" charset="0"/>
              <a:buChar char="•"/>
              <a:defRPr b="0"/>
            </a:lvl1pPr>
            <a:lvl2pPr>
              <a:defRPr baseline="0">
                <a:solidFill>
                  <a:srgbClr val="003366"/>
                </a:solidFill>
              </a:defRPr>
            </a:lvl2pPr>
            <a:lvl3pPr>
              <a:defRPr>
                <a:solidFill>
                  <a:srgbClr val="003366"/>
                </a:solidFill>
              </a:defRPr>
            </a:lvl3pPr>
            <a:lvl4pPr>
              <a:defRPr>
                <a:solidFill>
                  <a:srgbClr val="003366"/>
                </a:solidFill>
              </a:defRPr>
            </a:lvl4pPr>
            <a:lvl5pPr>
              <a:defRPr>
                <a:solidFill>
                  <a:srgbClr val="003366"/>
                </a:solidFill>
              </a:defRPr>
            </a:lvl5pPr>
          </a:lstStyle>
          <a:p>
            <a:pPr lvl="0"/>
            <a:r>
              <a:rPr lang="en-US" dirty="0"/>
              <a:t>Objective</a:t>
            </a:r>
          </a:p>
          <a:p>
            <a:pPr lvl="1"/>
            <a:r>
              <a:rPr lang="en-US" dirty="0"/>
              <a:t>Sub point</a:t>
            </a:r>
          </a:p>
          <a:p>
            <a:pPr lvl="0"/>
            <a:r>
              <a:rPr lang="en-US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74028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8665" y="1452649"/>
            <a:ext cx="8229600" cy="3805151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34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967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0218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193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2773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106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063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322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283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267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578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9101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858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Instructor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665" y="1452649"/>
            <a:ext cx="8229600" cy="604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Name of Lesson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019800"/>
            <a:ext cx="2133600" cy="62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0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  <p:sldLayoutId id="2147483672" r:id="rId5"/>
    <p:sldLayoutId id="2147483665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b="1" kern="12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208088"/>
            <a:ext cx="5181600" cy="14700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 502 – Module 6</a:t>
            </a:r>
            <a:b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Hierarchical Clustering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4648200"/>
            <a:ext cx="3962400" cy="685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Dr. Avinash Geda</a:t>
            </a:r>
          </a:p>
        </p:txBody>
      </p:sp>
    </p:spTree>
    <p:extLst>
      <p:ext uri="{BB962C8B-B14F-4D97-AF65-F5344CB8AC3E}">
        <p14:creationId xmlns:p14="http://schemas.microsoft.com/office/powerpoint/2010/main" val="43897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43C198-DBDE-4C35-B1FA-DDD291A3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Hierarchical Clustering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A24CCE-D67A-415A-BBEE-3D220313E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52649"/>
            <a:ext cx="8229601" cy="456715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ym typeface="Wingdings" panose="05000000000000000000" pitchFamily="2" charset="2"/>
              </a:rPr>
              <a:t>Two Types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Agglomerative</a:t>
            </a:r>
            <a:r>
              <a:rPr lang="en-US" dirty="0">
                <a:sym typeface="Wingdings" panose="05000000000000000000" pitchFamily="2" charset="2"/>
              </a:rPr>
              <a:t>  Each observation starts as its own cluster  Similar observations are then clustered  Continues until there is a single cluster of all observations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Divisive </a:t>
            </a:r>
            <a:r>
              <a:rPr lang="en-US" dirty="0">
                <a:sym typeface="Wingdings" panose="05000000000000000000" pitchFamily="2" charset="2"/>
              </a:rPr>
              <a:t> Opposite, start with single cluster and split until each observation is own cluster</a:t>
            </a:r>
          </a:p>
          <a:p>
            <a:r>
              <a:rPr lang="en-US" dirty="0">
                <a:sym typeface="Wingdings" panose="05000000000000000000" pitchFamily="2" charset="2"/>
              </a:rPr>
              <a:t>Clustering results viewed in a </a:t>
            </a:r>
            <a:r>
              <a:rPr lang="en-US" b="1" dirty="0" err="1">
                <a:sym typeface="Wingdings" panose="05000000000000000000" pitchFamily="2" charset="2"/>
              </a:rPr>
              <a:t>Dendogram</a:t>
            </a:r>
            <a:endParaRPr lang="en-US" b="1" dirty="0">
              <a:sym typeface="Wingdings" panose="05000000000000000000" pitchFamily="2" charset="2"/>
            </a:endParaRPr>
          </a:p>
          <a:p>
            <a:endParaRPr lang="en-US" b="1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084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43C198-DBDE-4C35-B1FA-DDD291A3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Hierarchical Clustering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A24CCE-D67A-415A-BBEE-3D220313E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52649"/>
            <a:ext cx="8229601" cy="4567151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Before beginning: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 missingness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Scaled data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96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43C198-DBDE-4C35-B1FA-DDD291A3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Hierarchical Clustering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A24CCE-D67A-415A-BBEE-3D220313E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52649"/>
            <a:ext cx="8229601" cy="4567151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Measuring Similarity/Dissimilarity Between Clusters</a:t>
            </a:r>
          </a:p>
          <a:p>
            <a:r>
              <a:rPr lang="en-US" b="1" dirty="0">
                <a:sym typeface="Wingdings" panose="05000000000000000000" pitchFamily="2" charset="2"/>
              </a:rPr>
              <a:t>Complete Linkage </a:t>
            </a:r>
            <a:r>
              <a:rPr lang="en-US" dirty="0">
                <a:sym typeface="Wingdings" panose="05000000000000000000" pitchFamily="2" charset="2"/>
              </a:rPr>
              <a:t> Largest of pairwise dissimilarities between clusters  Creates compact clusters</a:t>
            </a:r>
          </a:p>
          <a:p>
            <a:r>
              <a:rPr lang="en-US" b="1" dirty="0">
                <a:sym typeface="Wingdings" panose="05000000000000000000" pitchFamily="2" charset="2"/>
              </a:rPr>
              <a:t>Single Linkage </a:t>
            </a:r>
            <a:r>
              <a:rPr lang="en-US" dirty="0">
                <a:sym typeface="Wingdings" panose="05000000000000000000" pitchFamily="2" charset="2"/>
              </a:rPr>
              <a:t> Same as Complete, but with smallest dissimilarities  Creates loose clusters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43C198-DBDE-4C35-B1FA-DDD291A3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Hierarchical Clustering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A24CCE-D67A-415A-BBEE-3D220313E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52649"/>
            <a:ext cx="8229601" cy="4567151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Measuring Similarity/Dissimilarity Between Clusters</a:t>
            </a:r>
          </a:p>
          <a:p>
            <a:r>
              <a:rPr lang="en-US" b="1" dirty="0">
                <a:sym typeface="Wingdings" panose="05000000000000000000" pitchFamily="2" charset="2"/>
              </a:rPr>
              <a:t>Mean Linkage </a:t>
            </a:r>
            <a:r>
              <a:rPr lang="en-US" dirty="0">
                <a:sym typeface="Wingdings" panose="05000000000000000000" pitchFamily="2" charset="2"/>
              </a:rPr>
              <a:t> Average of pairwise dissimilarities</a:t>
            </a:r>
          </a:p>
          <a:p>
            <a:r>
              <a:rPr lang="en-US" b="1" dirty="0">
                <a:sym typeface="Wingdings" panose="05000000000000000000" pitchFamily="2" charset="2"/>
              </a:rPr>
              <a:t>Centroid</a:t>
            </a:r>
            <a:r>
              <a:rPr lang="en-US" dirty="0">
                <a:sym typeface="Wingdings" panose="05000000000000000000" pitchFamily="2" charset="2"/>
              </a:rPr>
              <a:t> Dissimilarity measured between centroids</a:t>
            </a:r>
          </a:p>
          <a:p>
            <a:r>
              <a:rPr lang="en-US" b="1" dirty="0">
                <a:sym typeface="Wingdings" panose="05000000000000000000" pitchFamily="2" charset="2"/>
              </a:rPr>
              <a:t>Ward’s</a:t>
            </a:r>
            <a:r>
              <a:rPr lang="en-US" dirty="0">
                <a:sym typeface="Wingdings" panose="05000000000000000000" pitchFamily="2" charset="2"/>
              </a:rPr>
              <a:t>  Minimize within-cluster variance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2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43C198-DBDE-4C35-B1FA-DDD291A32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0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Hierarchical Clustering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ED2E1-8428-4D9E-A7DF-662CF3B56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487" y="914400"/>
            <a:ext cx="6141027" cy="48250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74DF0D-DC9E-4C51-A345-9490F907E27F}"/>
              </a:ext>
            </a:extLst>
          </p:cNvPr>
          <p:cNvSpPr txBox="1"/>
          <p:nvPr/>
        </p:nvSpPr>
        <p:spPr>
          <a:xfrm>
            <a:off x="4724400" y="6487197"/>
            <a:ext cx="4302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Source: https://uc-r.github.io/hc_clustering</a:t>
            </a:r>
          </a:p>
        </p:txBody>
      </p:sp>
    </p:spTree>
    <p:extLst>
      <p:ext uri="{BB962C8B-B14F-4D97-AF65-F5344CB8AC3E}">
        <p14:creationId xmlns:p14="http://schemas.microsoft.com/office/powerpoint/2010/main" val="835451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43C198-DBDE-4C35-B1FA-DDD291A3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Hierarchical Clustering in Software</a:t>
            </a:r>
            <a:endParaRPr lang="en-US" i="1" dirty="0"/>
          </a:p>
        </p:txBody>
      </p:sp>
      <p:pic>
        <p:nvPicPr>
          <p:cNvPr id="1026" name="Picture 2" descr="Image result for r hierarchical clustering">
            <a:extLst>
              <a:ext uri="{FF2B5EF4-FFF2-40B4-BE49-F238E27FC236}">
                <a16:creationId xmlns:a16="http://schemas.microsoft.com/office/drawing/2014/main" id="{9038DB5D-B5CB-4E7B-A773-35A445599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31" y="1177569"/>
            <a:ext cx="4859337" cy="450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143093"/>
      </p:ext>
    </p:extLst>
  </p:cSld>
  <p:clrMapOvr>
    <a:masterClrMapping/>
  </p:clrMapOvr>
</p:sld>
</file>

<file path=ppt/theme/theme1.xml><?xml version="1.0" encoding="utf-8"?>
<a:theme xmlns:a="http://schemas.openxmlformats.org/drawingml/2006/main" name="GradCourseTemplate">
  <a:themeElements>
    <a:clrScheme name="CSB Grad Programs - Online Courses">
      <a:dk1>
        <a:srgbClr val="007073"/>
      </a:dk1>
      <a:lt1>
        <a:srgbClr val="FFFFFF"/>
      </a:lt1>
      <a:dk2>
        <a:srgbClr val="000000"/>
      </a:dk2>
      <a:lt2>
        <a:srgbClr val="F9E37F"/>
      </a:lt2>
      <a:accent1>
        <a:srgbClr val="003366"/>
      </a:accent1>
      <a:accent2>
        <a:srgbClr val="366092"/>
      </a:accent2>
      <a:accent3>
        <a:srgbClr val="31859B"/>
      </a:accent3>
      <a:accent4>
        <a:srgbClr val="FFFF99"/>
      </a:accent4>
      <a:accent5>
        <a:srgbClr val="4BACC6"/>
      </a:accent5>
      <a:accent6>
        <a:srgbClr val="DBEEF3"/>
      </a:accent6>
      <a:hlink>
        <a:srgbClr val="244061"/>
      </a:hlink>
      <a:folHlink>
        <a:srgbClr val="F9E37F"/>
      </a:folHlink>
    </a:clrScheme>
    <a:fontScheme name="Grad Programs Template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CourseTemplate" id="{C8A35501-E652-4627-8654-7506DF6A8B50}" vid="{D9D75715-292C-401E-85B1-842123FB66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GradCourseTemplate</Template>
  <TotalTime>1417</TotalTime>
  <Words>155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Open Sans</vt:lpstr>
      <vt:lpstr>Arial</vt:lpstr>
      <vt:lpstr>Calibri</vt:lpstr>
      <vt:lpstr>GradCourseTemplate</vt:lpstr>
      <vt:lpstr>BAN 502 – Module 6 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 in Software</vt:lpstr>
    </vt:vector>
  </TitlesOfParts>
  <Company>UNCW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M.S. Accountancy</dc:title>
  <dc:creator>ABrowne</dc:creator>
  <cp:lastModifiedBy>Geda, Avinash</cp:lastModifiedBy>
  <cp:revision>144</cp:revision>
  <dcterms:created xsi:type="dcterms:W3CDTF">2016-06-16T19:37:17Z</dcterms:created>
  <dcterms:modified xsi:type="dcterms:W3CDTF">2023-08-17T15:35:49Z</dcterms:modified>
</cp:coreProperties>
</file>