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9" r:id="rId3"/>
    <p:sldId id="260" r:id="rId4"/>
    <p:sldId id="258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5CB-E567-3342-86DC-F3D6F9E155B0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4193-21F1-4D46-AD7C-670D1CC4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5CB-E567-3342-86DC-F3D6F9E155B0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4193-21F1-4D46-AD7C-670D1CC4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5CB-E567-3342-86DC-F3D6F9E155B0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4193-21F1-4D46-AD7C-670D1CC4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0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5CB-E567-3342-86DC-F3D6F9E155B0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4193-21F1-4D46-AD7C-670D1CC4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8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5CB-E567-3342-86DC-F3D6F9E155B0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4193-21F1-4D46-AD7C-670D1CC4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8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5CB-E567-3342-86DC-F3D6F9E155B0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4193-21F1-4D46-AD7C-670D1CC4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9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5CB-E567-3342-86DC-F3D6F9E155B0}" type="datetimeFigureOut">
              <a:rPr lang="en-US" smtClean="0"/>
              <a:t>5/17/21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4193-21F1-4D46-AD7C-670D1CC4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0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5CB-E567-3342-86DC-F3D6F9E155B0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4193-21F1-4D46-AD7C-670D1CC4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5CB-E567-3342-86DC-F3D6F9E155B0}" type="datetimeFigureOut">
              <a:rPr lang="en-US" smtClean="0"/>
              <a:t>5/17/21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4193-21F1-4D46-AD7C-670D1CC4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3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5CB-E567-3342-86DC-F3D6F9E155B0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4193-21F1-4D46-AD7C-670D1CC4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5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5CB-E567-3342-86DC-F3D6F9E155B0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4193-21F1-4D46-AD7C-670D1CC4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3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A35CB-E567-3342-86DC-F3D6F9E155B0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74193-21F1-4D46-AD7C-670D1CC4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6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B1C3-0B57-1B4B-A3A3-D4DF2A13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Population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1E0BD-06D9-1642-B262-EE36508807A8}"/>
              </a:ext>
            </a:extLst>
          </p:cNvPr>
          <p:cNvSpPr txBox="1"/>
          <p:nvPr/>
        </p:nvSpPr>
        <p:spPr>
          <a:xfrm>
            <a:off x="628650" y="1107795"/>
            <a:ext cx="7716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Allele frequency differences between groups of individuals organized by space and ecology. Members of a population are </a:t>
            </a:r>
            <a:r>
              <a:rPr lang="en-US" sz="2400" u="sng" dirty="0">
                <a:latin typeface="+mj-lt"/>
              </a:rPr>
              <a:t>more genetically similar </a:t>
            </a:r>
            <a:r>
              <a:rPr lang="en-US" sz="2400" dirty="0">
                <a:latin typeface="+mj-lt"/>
              </a:rPr>
              <a:t>to one another than they are to members of another population.</a:t>
            </a:r>
          </a:p>
        </p:txBody>
      </p:sp>
    </p:spTree>
    <p:extLst>
      <p:ext uri="{BB962C8B-B14F-4D97-AF65-F5344CB8AC3E}">
        <p14:creationId xmlns:p14="http://schemas.microsoft.com/office/powerpoint/2010/main" val="174227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B1C3-0B57-1B4B-A3A3-D4DF2A13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Population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28499-D406-E34D-97BA-F4048042D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26979"/>
            <a:ext cx="4752647" cy="32025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In population genetics, we often ask: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i="1" dirty="0"/>
              <a:t>How are populations related?</a:t>
            </a:r>
          </a:p>
          <a:p>
            <a:pPr marL="0" indent="0">
              <a:buNone/>
            </a:pPr>
            <a:endParaRPr lang="en-US" sz="2000" i="1" dirty="0"/>
          </a:p>
          <a:p>
            <a:r>
              <a:rPr lang="en-US" sz="2000" i="1" dirty="0"/>
              <a:t>Does geographic distance predict genetic distance?</a:t>
            </a:r>
          </a:p>
          <a:p>
            <a:pPr marL="0" indent="0">
              <a:buNone/>
            </a:pPr>
            <a:endParaRPr lang="en-US" sz="2000" i="1" dirty="0"/>
          </a:p>
          <a:p>
            <a:r>
              <a:rPr lang="en-US" sz="2000" i="1" dirty="0"/>
              <a:t>Are populations structured based on environment/ecological variables?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1E0BD-06D9-1642-B262-EE36508807A8}"/>
              </a:ext>
            </a:extLst>
          </p:cNvPr>
          <p:cNvSpPr txBox="1"/>
          <p:nvPr/>
        </p:nvSpPr>
        <p:spPr>
          <a:xfrm>
            <a:off x="628650" y="1107795"/>
            <a:ext cx="7716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Allele frequency differences between groups of individuals organized by space and ecology. Members of a population are </a:t>
            </a:r>
            <a:r>
              <a:rPr lang="en-US" sz="2400" u="sng" dirty="0">
                <a:latin typeface="+mj-lt"/>
              </a:rPr>
              <a:t>more genetically similar </a:t>
            </a:r>
            <a:r>
              <a:rPr lang="en-US" sz="2400" dirty="0">
                <a:latin typeface="+mj-lt"/>
              </a:rPr>
              <a:t>to one another than they are to members of another population.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AACDE7-BB71-264B-AC57-E71CA6087311}"/>
              </a:ext>
            </a:extLst>
          </p:cNvPr>
          <p:cNvSpPr/>
          <p:nvPr/>
        </p:nvSpPr>
        <p:spPr>
          <a:xfrm>
            <a:off x="5486401" y="5034455"/>
            <a:ext cx="939116" cy="9391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3E3FB1-1753-D948-B9C0-86126883E651}"/>
              </a:ext>
            </a:extLst>
          </p:cNvPr>
          <p:cNvSpPr/>
          <p:nvPr/>
        </p:nvSpPr>
        <p:spPr>
          <a:xfrm>
            <a:off x="6425517" y="2677455"/>
            <a:ext cx="1371601" cy="13716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70A6EC-79C6-4E42-94D0-4BCA5028AD02}"/>
              </a:ext>
            </a:extLst>
          </p:cNvPr>
          <p:cNvSpPr/>
          <p:nvPr/>
        </p:nvSpPr>
        <p:spPr>
          <a:xfrm>
            <a:off x="7719850" y="4703379"/>
            <a:ext cx="939116" cy="9391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18875-4988-2B49-9477-837C5B258B1B}"/>
              </a:ext>
            </a:extLst>
          </p:cNvPr>
          <p:cNvSpPr txBox="1"/>
          <p:nvPr/>
        </p:nvSpPr>
        <p:spPr>
          <a:xfrm>
            <a:off x="6755194" y="3178589"/>
            <a:ext cx="712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BDD8FC-1AC9-7E48-98D0-F38D63BFE521}"/>
              </a:ext>
            </a:extLst>
          </p:cNvPr>
          <p:cNvSpPr txBox="1"/>
          <p:nvPr/>
        </p:nvSpPr>
        <p:spPr>
          <a:xfrm>
            <a:off x="5599836" y="5319347"/>
            <a:ext cx="712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Pop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5BF26-F620-F647-A56A-06B24EECE49F}"/>
              </a:ext>
            </a:extLst>
          </p:cNvPr>
          <p:cNvSpPr txBox="1"/>
          <p:nvPr/>
        </p:nvSpPr>
        <p:spPr>
          <a:xfrm>
            <a:off x="7833285" y="4988271"/>
            <a:ext cx="712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91656F-B8CB-F64B-A6E2-AAC30E399230}"/>
              </a:ext>
            </a:extLst>
          </p:cNvPr>
          <p:cNvCxnSpPr/>
          <p:nvPr/>
        </p:nvCxnSpPr>
        <p:spPr>
          <a:xfrm flipH="1">
            <a:off x="6312082" y="4162097"/>
            <a:ext cx="443112" cy="8261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0BC8ED-4152-5945-8013-889C6609CEBC}"/>
              </a:ext>
            </a:extLst>
          </p:cNvPr>
          <p:cNvCxnSpPr>
            <a:cxnSpLocks/>
          </p:cNvCxnSpPr>
          <p:nvPr/>
        </p:nvCxnSpPr>
        <p:spPr>
          <a:xfrm flipV="1">
            <a:off x="6550573" y="5273163"/>
            <a:ext cx="1055842" cy="84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6C9153-151F-4840-8FCD-B0A6911D51C2}"/>
              </a:ext>
            </a:extLst>
          </p:cNvPr>
          <p:cNvCxnSpPr>
            <a:cxnSpLocks/>
          </p:cNvCxnSpPr>
          <p:nvPr/>
        </p:nvCxnSpPr>
        <p:spPr>
          <a:xfrm>
            <a:off x="7606415" y="4059897"/>
            <a:ext cx="226870" cy="5683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33557-008A-354A-893D-F4ABB00A2F86}"/>
              </a:ext>
            </a:extLst>
          </p:cNvPr>
          <p:cNvCxnSpPr>
            <a:cxnSpLocks/>
          </p:cNvCxnSpPr>
          <p:nvPr/>
        </p:nvCxnSpPr>
        <p:spPr>
          <a:xfrm flipH="1" flipV="1">
            <a:off x="7734058" y="3902783"/>
            <a:ext cx="218872" cy="5845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838567-D5B9-1E41-AA7F-CDD5CA44FF78}"/>
              </a:ext>
            </a:extLst>
          </p:cNvPr>
          <p:cNvCxnSpPr>
            <a:cxnSpLocks/>
          </p:cNvCxnSpPr>
          <p:nvPr/>
        </p:nvCxnSpPr>
        <p:spPr>
          <a:xfrm flipH="1">
            <a:off x="6550574" y="5400948"/>
            <a:ext cx="1055841" cy="103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CD5C32-C7E6-3445-BB0B-023D2D2FB364}"/>
              </a:ext>
            </a:extLst>
          </p:cNvPr>
          <p:cNvCxnSpPr>
            <a:cxnSpLocks/>
          </p:cNvCxnSpPr>
          <p:nvPr/>
        </p:nvCxnSpPr>
        <p:spPr>
          <a:xfrm flipV="1">
            <a:off x="6129377" y="4070971"/>
            <a:ext cx="499456" cy="8213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1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AF81DBCF-A3AF-F94D-9DF7-6DC9265E2C86}"/>
              </a:ext>
            </a:extLst>
          </p:cNvPr>
          <p:cNvSpPr/>
          <p:nvPr/>
        </p:nvSpPr>
        <p:spPr>
          <a:xfrm>
            <a:off x="5097517" y="2448910"/>
            <a:ext cx="3135473" cy="3951890"/>
          </a:xfrm>
          <a:custGeom>
            <a:avLst/>
            <a:gdLst>
              <a:gd name="connsiteX0" fmla="*/ 94593 w 3135473"/>
              <a:gd name="connsiteY0" fmla="*/ 2900856 h 3951890"/>
              <a:gd name="connsiteX1" fmla="*/ 115614 w 3135473"/>
              <a:gd name="connsiteY1" fmla="*/ 2795752 h 3951890"/>
              <a:gd name="connsiteX2" fmla="*/ 147145 w 3135473"/>
              <a:gd name="connsiteY2" fmla="*/ 2753711 h 3951890"/>
              <a:gd name="connsiteX3" fmla="*/ 220717 w 3135473"/>
              <a:gd name="connsiteY3" fmla="*/ 2648607 h 3951890"/>
              <a:gd name="connsiteX4" fmla="*/ 252249 w 3135473"/>
              <a:gd name="connsiteY4" fmla="*/ 2617076 h 3951890"/>
              <a:gd name="connsiteX5" fmla="*/ 325821 w 3135473"/>
              <a:gd name="connsiteY5" fmla="*/ 2532993 h 3951890"/>
              <a:gd name="connsiteX6" fmla="*/ 378373 w 3135473"/>
              <a:gd name="connsiteY6" fmla="*/ 2469931 h 3951890"/>
              <a:gd name="connsiteX7" fmla="*/ 441435 w 3135473"/>
              <a:gd name="connsiteY7" fmla="*/ 2396359 h 3951890"/>
              <a:gd name="connsiteX8" fmla="*/ 462455 w 3135473"/>
              <a:gd name="connsiteY8" fmla="*/ 2354318 h 3951890"/>
              <a:gd name="connsiteX9" fmla="*/ 504497 w 3135473"/>
              <a:gd name="connsiteY9" fmla="*/ 2291256 h 3951890"/>
              <a:gd name="connsiteX10" fmla="*/ 515007 w 3135473"/>
              <a:gd name="connsiteY10" fmla="*/ 2249214 h 3951890"/>
              <a:gd name="connsiteX11" fmla="*/ 546538 w 3135473"/>
              <a:gd name="connsiteY11" fmla="*/ 2175642 h 3951890"/>
              <a:gd name="connsiteX12" fmla="*/ 567559 w 3135473"/>
              <a:gd name="connsiteY12" fmla="*/ 2039007 h 3951890"/>
              <a:gd name="connsiteX13" fmla="*/ 588580 w 3135473"/>
              <a:gd name="connsiteY13" fmla="*/ 1954924 h 3951890"/>
              <a:gd name="connsiteX14" fmla="*/ 609600 w 3135473"/>
              <a:gd name="connsiteY14" fmla="*/ 1860331 h 3951890"/>
              <a:gd name="connsiteX15" fmla="*/ 620111 w 3135473"/>
              <a:gd name="connsiteY15" fmla="*/ 1828800 h 3951890"/>
              <a:gd name="connsiteX16" fmla="*/ 641131 w 3135473"/>
              <a:gd name="connsiteY16" fmla="*/ 1786759 h 3951890"/>
              <a:gd name="connsiteX17" fmla="*/ 662152 w 3135473"/>
              <a:gd name="connsiteY17" fmla="*/ 1713187 h 3951890"/>
              <a:gd name="connsiteX18" fmla="*/ 683173 w 3135473"/>
              <a:gd name="connsiteY18" fmla="*/ 1681656 h 3951890"/>
              <a:gd name="connsiteX19" fmla="*/ 714704 w 3135473"/>
              <a:gd name="connsiteY19" fmla="*/ 1597573 h 3951890"/>
              <a:gd name="connsiteX20" fmla="*/ 735724 w 3135473"/>
              <a:gd name="connsiteY20" fmla="*/ 1534511 h 3951890"/>
              <a:gd name="connsiteX21" fmla="*/ 756745 w 3135473"/>
              <a:gd name="connsiteY21" fmla="*/ 1492469 h 3951890"/>
              <a:gd name="connsiteX22" fmla="*/ 788276 w 3135473"/>
              <a:gd name="connsiteY22" fmla="*/ 1376856 h 3951890"/>
              <a:gd name="connsiteX23" fmla="*/ 798786 w 3135473"/>
              <a:gd name="connsiteY23" fmla="*/ 1345324 h 3951890"/>
              <a:gd name="connsiteX24" fmla="*/ 809297 w 3135473"/>
              <a:gd name="connsiteY24" fmla="*/ 1292773 h 3951890"/>
              <a:gd name="connsiteX25" fmla="*/ 830317 w 3135473"/>
              <a:gd name="connsiteY25" fmla="*/ 1250731 h 3951890"/>
              <a:gd name="connsiteX26" fmla="*/ 851338 w 3135473"/>
              <a:gd name="connsiteY26" fmla="*/ 1198180 h 3951890"/>
              <a:gd name="connsiteX27" fmla="*/ 861849 w 3135473"/>
              <a:gd name="connsiteY27" fmla="*/ 1156138 h 3951890"/>
              <a:gd name="connsiteX28" fmla="*/ 893380 w 3135473"/>
              <a:gd name="connsiteY28" fmla="*/ 1051035 h 3951890"/>
              <a:gd name="connsiteX29" fmla="*/ 914400 w 3135473"/>
              <a:gd name="connsiteY29" fmla="*/ 903890 h 3951890"/>
              <a:gd name="connsiteX30" fmla="*/ 924911 w 3135473"/>
              <a:gd name="connsiteY30" fmla="*/ 840828 h 3951890"/>
              <a:gd name="connsiteX31" fmla="*/ 945931 w 3135473"/>
              <a:gd name="connsiteY31" fmla="*/ 662152 h 3951890"/>
              <a:gd name="connsiteX32" fmla="*/ 956442 w 3135473"/>
              <a:gd name="connsiteY32" fmla="*/ 630621 h 3951890"/>
              <a:gd name="connsiteX33" fmla="*/ 966952 w 3135473"/>
              <a:gd name="connsiteY33" fmla="*/ 578069 h 3951890"/>
              <a:gd name="connsiteX34" fmla="*/ 977462 w 3135473"/>
              <a:gd name="connsiteY34" fmla="*/ 546538 h 3951890"/>
              <a:gd name="connsiteX35" fmla="*/ 998483 w 3135473"/>
              <a:gd name="connsiteY35" fmla="*/ 472966 h 3951890"/>
              <a:gd name="connsiteX36" fmla="*/ 1019504 w 3135473"/>
              <a:gd name="connsiteY36" fmla="*/ 441435 h 3951890"/>
              <a:gd name="connsiteX37" fmla="*/ 1072055 w 3135473"/>
              <a:gd name="connsiteY37" fmla="*/ 336331 h 3951890"/>
              <a:gd name="connsiteX38" fmla="*/ 1093076 w 3135473"/>
              <a:gd name="connsiteY38" fmla="*/ 294290 h 3951890"/>
              <a:gd name="connsiteX39" fmla="*/ 1124607 w 3135473"/>
              <a:gd name="connsiteY39" fmla="*/ 273269 h 3951890"/>
              <a:gd name="connsiteX40" fmla="*/ 1219200 w 3135473"/>
              <a:gd name="connsiteY40" fmla="*/ 199697 h 3951890"/>
              <a:gd name="connsiteX41" fmla="*/ 1282262 w 3135473"/>
              <a:gd name="connsiteY41" fmla="*/ 157656 h 3951890"/>
              <a:gd name="connsiteX42" fmla="*/ 1355835 w 3135473"/>
              <a:gd name="connsiteY42" fmla="*/ 136635 h 3951890"/>
              <a:gd name="connsiteX43" fmla="*/ 1418897 w 3135473"/>
              <a:gd name="connsiteY43" fmla="*/ 115614 h 3951890"/>
              <a:gd name="connsiteX44" fmla="*/ 1450428 w 3135473"/>
              <a:gd name="connsiteY44" fmla="*/ 105104 h 3951890"/>
              <a:gd name="connsiteX45" fmla="*/ 1524000 w 3135473"/>
              <a:gd name="connsiteY45" fmla="*/ 73573 h 3951890"/>
              <a:gd name="connsiteX46" fmla="*/ 1555531 w 3135473"/>
              <a:gd name="connsiteY46" fmla="*/ 52552 h 3951890"/>
              <a:gd name="connsiteX47" fmla="*/ 1608083 w 3135473"/>
              <a:gd name="connsiteY47" fmla="*/ 42042 h 3951890"/>
              <a:gd name="connsiteX48" fmla="*/ 1650124 w 3135473"/>
              <a:gd name="connsiteY48" fmla="*/ 21021 h 3951890"/>
              <a:gd name="connsiteX49" fmla="*/ 1776249 w 3135473"/>
              <a:gd name="connsiteY49" fmla="*/ 0 h 3951890"/>
              <a:gd name="connsiteX50" fmla="*/ 2238704 w 3135473"/>
              <a:gd name="connsiteY50" fmla="*/ 21021 h 3951890"/>
              <a:gd name="connsiteX51" fmla="*/ 2385849 w 3135473"/>
              <a:gd name="connsiteY51" fmla="*/ 52552 h 3951890"/>
              <a:gd name="connsiteX52" fmla="*/ 2417380 w 3135473"/>
              <a:gd name="connsiteY52" fmla="*/ 73573 h 3951890"/>
              <a:gd name="connsiteX53" fmla="*/ 2480442 w 3135473"/>
              <a:gd name="connsiteY53" fmla="*/ 94593 h 3951890"/>
              <a:gd name="connsiteX54" fmla="*/ 2511973 w 3135473"/>
              <a:gd name="connsiteY54" fmla="*/ 105104 h 3951890"/>
              <a:gd name="connsiteX55" fmla="*/ 2543504 w 3135473"/>
              <a:gd name="connsiteY55" fmla="*/ 115614 h 3951890"/>
              <a:gd name="connsiteX56" fmla="*/ 2575035 w 3135473"/>
              <a:gd name="connsiteY56" fmla="*/ 126124 h 3951890"/>
              <a:gd name="connsiteX57" fmla="*/ 2690649 w 3135473"/>
              <a:gd name="connsiteY57" fmla="*/ 157656 h 3951890"/>
              <a:gd name="connsiteX58" fmla="*/ 2722180 w 3135473"/>
              <a:gd name="connsiteY58" fmla="*/ 178676 h 3951890"/>
              <a:gd name="connsiteX59" fmla="*/ 2764221 w 3135473"/>
              <a:gd name="connsiteY59" fmla="*/ 241738 h 3951890"/>
              <a:gd name="connsiteX60" fmla="*/ 2816773 w 3135473"/>
              <a:gd name="connsiteY60" fmla="*/ 315311 h 3951890"/>
              <a:gd name="connsiteX61" fmla="*/ 2879835 w 3135473"/>
              <a:gd name="connsiteY61" fmla="*/ 388883 h 3951890"/>
              <a:gd name="connsiteX62" fmla="*/ 2921876 w 3135473"/>
              <a:gd name="connsiteY62" fmla="*/ 462456 h 3951890"/>
              <a:gd name="connsiteX63" fmla="*/ 2963917 w 3135473"/>
              <a:gd name="connsiteY63" fmla="*/ 525518 h 3951890"/>
              <a:gd name="connsiteX64" fmla="*/ 3005959 w 3135473"/>
              <a:gd name="connsiteY64" fmla="*/ 599090 h 3951890"/>
              <a:gd name="connsiteX65" fmla="*/ 3016469 w 3135473"/>
              <a:gd name="connsiteY65" fmla="*/ 630621 h 3951890"/>
              <a:gd name="connsiteX66" fmla="*/ 3037490 w 3135473"/>
              <a:gd name="connsiteY66" fmla="*/ 662152 h 3951890"/>
              <a:gd name="connsiteX67" fmla="*/ 3048000 w 3135473"/>
              <a:gd name="connsiteY67" fmla="*/ 704193 h 3951890"/>
              <a:gd name="connsiteX68" fmla="*/ 3090042 w 3135473"/>
              <a:gd name="connsiteY68" fmla="*/ 851338 h 3951890"/>
              <a:gd name="connsiteX69" fmla="*/ 3111062 w 3135473"/>
              <a:gd name="connsiteY69" fmla="*/ 956442 h 3951890"/>
              <a:gd name="connsiteX70" fmla="*/ 3121573 w 3135473"/>
              <a:gd name="connsiteY70" fmla="*/ 1008993 h 3951890"/>
              <a:gd name="connsiteX71" fmla="*/ 3121573 w 3135473"/>
              <a:gd name="connsiteY71" fmla="*/ 1439918 h 3951890"/>
              <a:gd name="connsiteX72" fmla="*/ 3111062 w 3135473"/>
              <a:gd name="connsiteY72" fmla="*/ 1471449 h 3951890"/>
              <a:gd name="connsiteX73" fmla="*/ 3058511 w 3135473"/>
              <a:gd name="connsiteY73" fmla="*/ 1534511 h 3951890"/>
              <a:gd name="connsiteX74" fmla="*/ 3016469 w 3135473"/>
              <a:gd name="connsiteY74" fmla="*/ 1566042 h 3951890"/>
              <a:gd name="connsiteX75" fmla="*/ 2984938 w 3135473"/>
              <a:gd name="connsiteY75" fmla="*/ 1597573 h 3951890"/>
              <a:gd name="connsiteX76" fmla="*/ 2911366 w 3135473"/>
              <a:gd name="connsiteY76" fmla="*/ 1639614 h 3951890"/>
              <a:gd name="connsiteX77" fmla="*/ 2848304 w 3135473"/>
              <a:gd name="connsiteY77" fmla="*/ 1681656 h 3951890"/>
              <a:gd name="connsiteX78" fmla="*/ 2806262 w 3135473"/>
              <a:gd name="connsiteY78" fmla="*/ 1713187 h 3951890"/>
              <a:gd name="connsiteX79" fmla="*/ 2732690 w 3135473"/>
              <a:gd name="connsiteY79" fmla="*/ 1755228 h 3951890"/>
              <a:gd name="connsiteX80" fmla="*/ 2701159 w 3135473"/>
              <a:gd name="connsiteY80" fmla="*/ 1786759 h 3951890"/>
              <a:gd name="connsiteX81" fmla="*/ 2617076 w 3135473"/>
              <a:gd name="connsiteY81" fmla="*/ 1849821 h 3951890"/>
              <a:gd name="connsiteX82" fmla="*/ 2554014 w 3135473"/>
              <a:gd name="connsiteY82" fmla="*/ 1902373 h 3951890"/>
              <a:gd name="connsiteX83" fmla="*/ 2511973 w 3135473"/>
              <a:gd name="connsiteY83" fmla="*/ 1933904 h 3951890"/>
              <a:gd name="connsiteX84" fmla="*/ 2427890 w 3135473"/>
              <a:gd name="connsiteY84" fmla="*/ 1975945 h 3951890"/>
              <a:gd name="connsiteX85" fmla="*/ 2354317 w 3135473"/>
              <a:gd name="connsiteY85" fmla="*/ 2007476 h 3951890"/>
              <a:gd name="connsiteX86" fmla="*/ 2322786 w 3135473"/>
              <a:gd name="connsiteY86" fmla="*/ 2028497 h 3951890"/>
              <a:gd name="connsiteX87" fmla="*/ 2259724 w 3135473"/>
              <a:gd name="connsiteY87" fmla="*/ 2049518 h 3951890"/>
              <a:gd name="connsiteX88" fmla="*/ 2228193 w 3135473"/>
              <a:gd name="connsiteY88" fmla="*/ 2081049 h 3951890"/>
              <a:gd name="connsiteX89" fmla="*/ 2196662 w 3135473"/>
              <a:gd name="connsiteY89" fmla="*/ 2102069 h 3951890"/>
              <a:gd name="connsiteX90" fmla="*/ 2133600 w 3135473"/>
              <a:gd name="connsiteY90" fmla="*/ 2165131 h 3951890"/>
              <a:gd name="connsiteX91" fmla="*/ 2070538 w 3135473"/>
              <a:gd name="connsiteY91" fmla="*/ 2280745 h 3951890"/>
              <a:gd name="connsiteX92" fmla="*/ 2049517 w 3135473"/>
              <a:gd name="connsiteY92" fmla="*/ 2375338 h 3951890"/>
              <a:gd name="connsiteX93" fmla="*/ 2028497 w 3135473"/>
              <a:gd name="connsiteY93" fmla="*/ 2438400 h 3951890"/>
              <a:gd name="connsiteX94" fmla="*/ 2017986 w 3135473"/>
              <a:gd name="connsiteY94" fmla="*/ 2480442 h 3951890"/>
              <a:gd name="connsiteX95" fmla="*/ 2007476 w 3135473"/>
              <a:gd name="connsiteY95" fmla="*/ 2722180 h 3951890"/>
              <a:gd name="connsiteX96" fmla="*/ 1996966 w 3135473"/>
              <a:gd name="connsiteY96" fmla="*/ 2753711 h 3951890"/>
              <a:gd name="connsiteX97" fmla="*/ 1975945 w 3135473"/>
              <a:gd name="connsiteY97" fmla="*/ 2837793 h 3951890"/>
              <a:gd name="connsiteX98" fmla="*/ 1965435 w 3135473"/>
              <a:gd name="connsiteY98" fmla="*/ 2879835 h 3951890"/>
              <a:gd name="connsiteX99" fmla="*/ 1954924 w 3135473"/>
              <a:gd name="connsiteY99" fmla="*/ 2911366 h 3951890"/>
              <a:gd name="connsiteX100" fmla="*/ 1965435 w 3135473"/>
              <a:gd name="connsiteY100" fmla="*/ 2963918 h 3951890"/>
              <a:gd name="connsiteX101" fmla="*/ 1975945 w 3135473"/>
              <a:gd name="connsiteY101" fmla="*/ 3037490 h 3951890"/>
              <a:gd name="connsiteX102" fmla="*/ 1996966 w 3135473"/>
              <a:gd name="connsiteY102" fmla="*/ 3100552 h 3951890"/>
              <a:gd name="connsiteX103" fmla="*/ 2007476 w 3135473"/>
              <a:gd name="connsiteY103" fmla="*/ 3132083 h 3951890"/>
              <a:gd name="connsiteX104" fmla="*/ 2017986 w 3135473"/>
              <a:gd name="connsiteY104" fmla="*/ 3163614 h 3951890"/>
              <a:gd name="connsiteX105" fmla="*/ 2060028 w 3135473"/>
              <a:gd name="connsiteY105" fmla="*/ 3226676 h 3951890"/>
              <a:gd name="connsiteX106" fmla="*/ 2112580 w 3135473"/>
              <a:gd name="connsiteY106" fmla="*/ 3300249 h 3951890"/>
              <a:gd name="connsiteX107" fmla="*/ 2154621 w 3135473"/>
              <a:gd name="connsiteY107" fmla="*/ 3363311 h 3951890"/>
              <a:gd name="connsiteX108" fmla="*/ 2175642 w 3135473"/>
              <a:gd name="connsiteY108" fmla="*/ 3394842 h 3951890"/>
              <a:gd name="connsiteX109" fmla="*/ 2186152 w 3135473"/>
              <a:gd name="connsiteY109" fmla="*/ 3426373 h 3951890"/>
              <a:gd name="connsiteX110" fmla="*/ 2207173 w 3135473"/>
              <a:gd name="connsiteY110" fmla="*/ 3457904 h 3951890"/>
              <a:gd name="connsiteX111" fmla="*/ 2196662 w 3135473"/>
              <a:gd name="connsiteY111" fmla="*/ 3573518 h 3951890"/>
              <a:gd name="connsiteX112" fmla="*/ 2144111 w 3135473"/>
              <a:gd name="connsiteY112" fmla="*/ 3636580 h 3951890"/>
              <a:gd name="connsiteX113" fmla="*/ 2081049 w 3135473"/>
              <a:gd name="connsiteY113" fmla="*/ 3720662 h 3951890"/>
              <a:gd name="connsiteX114" fmla="*/ 2017986 w 3135473"/>
              <a:gd name="connsiteY114" fmla="*/ 3752193 h 3951890"/>
              <a:gd name="connsiteX115" fmla="*/ 1975945 w 3135473"/>
              <a:gd name="connsiteY115" fmla="*/ 3773214 h 3951890"/>
              <a:gd name="connsiteX116" fmla="*/ 1912883 w 3135473"/>
              <a:gd name="connsiteY116" fmla="*/ 3815256 h 3951890"/>
              <a:gd name="connsiteX117" fmla="*/ 1870842 w 3135473"/>
              <a:gd name="connsiteY117" fmla="*/ 3825766 h 3951890"/>
              <a:gd name="connsiteX118" fmla="*/ 1828800 w 3135473"/>
              <a:gd name="connsiteY118" fmla="*/ 3846787 h 3951890"/>
              <a:gd name="connsiteX119" fmla="*/ 1734207 w 3135473"/>
              <a:gd name="connsiteY119" fmla="*/ 3867807 h 3951890"/>
              <a:gd name="connsiteX120" fmla="*/ 1692166 w 3135473"/>
              <a:gd name="connsiteY120" fmla="*/ 3878318 h 3951890"/>
              <a:gd name="connsiteX121" fmla="*/ 1660635 w 3135473"/>
              <a:gd name="connsiteY121" fmla="*/ 3888828 h 3951890"/>
              <a:gd name="connsiteX122" fmla="*/ 1502980 w 3135473"/>
              <a:gd name="connsiteY122" fmla="*/ 3899338 h 3951890"/>
              <a:gd name="connsiteX123" fmla="*/ 1429407 w 3135473"/>
              <a:gd name="connsiteY123" fmla="*/ 3909849 h 3951890"/>
              <a:gd name="connsiteX124" fmla="*/ 1345324 w 3135473"/>
              <a:gd name="connsiteY124" fmla="*/ 3930869 h 3951890"/>
              <a:gd name="connsiteX125" fmla="*/ 1093076 w 3135473"/>
              <a:gd name="connsiteY125" fmla="*/ 3951890 h 3951890"/>
              <a:gd name="connsiteX126" fmla="*/ 935421 w 3135473"/>
              <a:gd name="connsiteY126" fmla="*/ 3941380 h 3951890"/>
              <a:gd name="connsiteX127" fmla="*/ 893380 w 3135473"/>
              <a:gd name="connsiteY127" fmla="*/ 3930869 h 3951890"/>
              <a:gd name="connsiteX128" fmla="*/ 798786 w 3135473"/>
              <a:gd name="connsiteY128" fmla="*/ 3920359 h 3951890"/>
              <a:gd name="connsiteX129" fmla="*/ 683173 w 3135473"/>
              <a:gd name="connsiteY129" fmla="*/ 3888828 h 3951890"/>
              <a:gd name="connsiteX130" fmla="*/ 630621 w 3135473"/>
              <a:gd name="connsiteY130" fmla="*/ 3878318 h 3951890"/>
              <a:gd name="connsiteX131" fmla="*/ 525517 w 3135473"/>
              <a:gd name="connsiteY131" fmla="*/ 3836276 h 3951890"/>
              <a:gd name="connsiteX132" fmla="*/ 493986 w 3135473"/>
              <a:gd name="connsiteY132" fmla="*/ 3825766 h 3951890"/>
              <a:gd name="connsiteX133" fmla="*/ 451945 w 3135473"/>
              <a:gd name="connsiteY133" fmla="*/ 3804745 h 3951890"/>
              <a:gd name="connsiteX134" fmla="*/ 378373 w 3135473"/>
              <a:gd name="connsiteY134" fmla="*/ 3773214 h 3951890"/>
              <a:gd name="connsiteX135" fmla="*/ 315311 w 3135473"/>
              <a:gd name="connsiteY135" fmla="*/ 3731173 h 3951890"/>
              <a:gd name="connsiteX136" fmla="*/ 283780 w 3135473"/>
              <a:gd name="connsiteY136" fmla="*/ 3710152 h 3951890"/>
              <a:gd name="connsiteX137" fmla="*/ 252249 w 3135473"/>
              <a:gd name="connsiteY137" fmla="*/ 3678621 h 3951890"/>
              <a:gd name="connsiteX138" fmla="*/ 220717 w 3135473"/>
              <a:gd name="connsiteY138" fmla="*/ 3657600 h 3951890"/>
              <a:gd name="connsiteX139" fmla="*/ 157655 w 3135473"/>
              <a:gd name="connsiteY139" fmla="*/ 3584028 h 3951890"/>
              <a:gd name="connsiteX140" fmla="*/ 126124 w 3135473"/>
              <a:gd name="connsiteY140" fmla="*/ 3552497 h 3951890"/>
              <a:gd name="connsiteX141" fmla="*/ 105104 w 3135473"/>
              <a:gd name="connsiteY141" fmla="*/ 3510456 h 3951890"/>
              <a:gd name="connsiteX142" fmla="*/ 73573 w 3135473"/>
              <a:gd name="connsiteY142" fmla="*/ 3478924 h 3951890"/>
              <a:gd name="connsiteX143" fmla="*/ 52552 w 3135473"/>
              <a:gd name="connsiteY143" fmla="*/ 3415862 h 3951890"/>
              <a:gd name="connsiteX144" fmla="*/ 42042 w 3135473"/>
              <a:gd name="connsiteY144" fmla="*/ 3384331 h 3951890"/>
              <a:gd name="connsiteX145" fmla="*/ 31531 w 3135473"/>
              <a:gd name="connsiteY145" fmla="*/ 3352800 h 3951890"/>
              <a:gd name="connsiteX146" fmla="*/ 21021 w 3135473"/>
              <a:gd name="connsiteY146" fmla="*/ 3310759 h 3951890"/>
              <a:gd name="connsiteX147" fmla="*/ 10511 w 3135473"/>
              <a:gd name="connsiteY147" fmla="*/ 3279228 h 3951890"/>
              <a:gd name="connsiteX148" fmla="*/ 0 w 3135473"/>
              <a:gd name="connsiteY148" fmla="*/ 3226676 h 3951890"/>
              <a:gd name="connsiteX149" fmla="*/ 10511 w 3135473"/>
              <a:gd name="connsiteY149" fmla="*/ 3111062 h 3951890"/>
              <a:gd name="connsiteX150" fmla="*/ 42042 w 3135473"/>
              <a:gd name="connsiteY150" fmla="*/ 2963918 h 3951890"/>
              <a:gd name="connsiteX151" fmla="*/ 73573 w 3135473"/>
              <a:gd name="connsiteY151" fmla="*/ 2900856 h 3951890"/>
              <a:gd name="connsiteX152" fmla="*/ 94593 w 3135473"/>
              <a:gd name="connsiteY152" fmla="*/ 2900856 h 395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3135473" h="3951890">
                <a:moveTo>
                  <a:pt x="94593" y="2900856"/>
                </a:moveTo>
                <a:cubicBezTo>
                  <a:pt x="101600" y="2883339"/>
                  <a:pt x="101638" y="2820209"/>
                  <a:pt x="115614" y="2795752"/>
                </a:cubicBezTo>
                <a:cubicBezTo>
                  <a:pt x="124305" y="2780543"/>
                  <a:pt x="137100" y="2768062"/>
                  <a:pt x="147145" y="2753711"/>
                </a:cubicBezTo>
                <a:cubicBezTo>
                  <a:pt x="170165" y="2720826"/>
                  <a:pt x="193955" y="2679830"/>
                  <a:pt x="220717" y="2648607"/>
                </a:cubicBezTo>
                <a:cubicBezTo>
                  <a:pt x="230390" y="2637321"/>
                  <a:pt x="243123" y="2628809"/>
                  <a:pt x="252249" y="2617076"/>
                </a:cubicBezTo>
                <a:cubicBezTo>
                  <a:pt x="318277" y="2532183"/>
                  <a:pt x="264779" y="2573688"/>
                  <a:pt x="325821" y="2532993"/>
                </a:cubicBezTo>
                <a:cubicBezTo>
                  <a:pt x="372281" y="2463304"/>
                  <a:pt x="317678" y="2540742"/>
                  <a:pt x="378373" y="2469931"/>
                </a:cubicBezTo>
                <a:cubicBezTo>
                  <a:pt x="459272" y="2375550"/>
                  <a:pt x="363195" y="2474599"/>
                  <a:pt x="441435" y="2396359"/>
                </a:cubicBezTo>
                <a:cubicBezTo>
                  <a:pt x="448442" y="2382345"/>
                  <a:pt x="454394" y="2367753"/>
                  <a:pt x="462455" y="2354318"/>
                </a:cubicBezTo>
                <a:cubicBezTo>
                  <a:pt x="475453" y="2332654"/>
                  <a:pt x="504497" y="2291256"/>
                  <a:pt x="504497" y="2291256"/>
                </a:cubicBezTo>
                <a:cubicBezTo>
                  <a:pt x="508000" y="2277242"/>
                  <a:pt x="509935" y="2262740"/>
                  <a:pt x="515007" y="2249214"/>
                </a:cubicBezTo>
                <a:cubicBezTo>
                  <a:pt x="532537" y="2202467"/>
                  <a:pt x="537045" y="2218358"/>
                  <a:pt x="546538" y="2175642"/>
                </a:cubicBezTo>
                <a:cubicBezTo>
                  <a:pt x="563918" y="2097433"/>
                  <a:pt x="550785" y="2122878"/>
                  <a:pt x="567559" y="2039007"/>
                </a:cubicBezTo>
                <a:cubicBezTo>
                  <a:pt x="573225" y="2010678"/>
                  <a:pt x="582914" y="1983253"/>
                  <a:pt x="588580" y="1954924"/>
                </a:cubicBezTo>
                <a:cubicBezTo>
                  <a:pt x="595802" y="1918811"/>
                  <a:pt x="599707" y="1894957"/>
                  <a:pt x="609600" y="1860331"/>
                </a:cubicBezTo>
                <a:cubicBezTo>
                  <a:pt x="612644" y="1849678"/>
                  <a:pt x="615747" y="1838983"/>
                  <a:pt x="620111" y="1828800"/>
                </a:cubicBezTo>
                <a:cubicBezTo>
                  <a:pt x="626283" y="1814399"/>
                  <a:pt x="635630" y="1801429"/>
                  <a:pt x="641131" y="1786759"/>
                </a:cubicBezTo>
                <a:cubicBezTo>
                  <a:pt x="651229" y="1759831"/>
                  <a:pt x="649452" y="1738587"/>
                  <a:pt x="662152" y="1713187"/>
                </a:cubicBezTo>
                <a:cubicBezTo>
                  <a:pt x="667801" y="1701889"/>
                  <a:pt x="676166" y="1692166"/>
                  <a:pt x="683173" y="1681656"/>
                </a:cubicBezTo>
                <a:cubicBezTo>
                  <a:pt x="705928" y="1590630"/>
                  <a:pt x="678062" y="1689178"/>
                  <a:pt x="714704" y="1597573"/>
                </a:cubicBezTo>
                <a:cubicBezTo>
                  <a:pt x="722933" y="1577000"/>
                  <a:pt x="725815" y="1554329"/>
                  <a:pt x="735724" y="1534511"/>
                </a:cubicBezTo>
                <a:cubicBezTo>
                  <a:pt x="742731" y="1520497"/>
                  <a:pt x="750573" y="1506870"/>
                  <a:pt x="756745" y="1492469"/>
                </a:cubicBezTo>
                <a:cubicBezTo>
                  <a:pt x="770378" y="1460659"/>
                  <a:pt x="780247" y="1400945"/>
                  <a:pt x="788276" y="1376856"/>
                </a:cubicBezTo>
                <a:cubicBezTo>
                  <a:pt x="791779" y="1366345"/>
                  <a:pt x="796099" y="1356072"/>
                  <a:pt x="798786" y="1345324"/>
                </a:cubicBezTo>
                <a:cubicBezTo>
                  <a:pt x="803119" y="1327993"/>
                  <a:pt x="803648" y="1309720"/>
                  <a:pt x="809297" y="1292773"/>
                </a:cubicBezTo>
                <a:cubicBezTo>
                  <a:pt x="814252" y="1277909"/>
                  <a:pt x="823954" y="1265049"/>
                  <a:pt x="830317" y="1250731"/>
                </a:cubicBezTo>
                <a:cubicBezTo>
                  <a:pt x="837979" y="1233491"/>
                  <a:pt x="845372" y="1216078"/>
                  <a:pt x="851338" y="1198180"/>
                </a:cubicBezTo>
                <a:cubicBezTo>
                  <a:pt x="855906" y="1184476"/>
                  <a:pt x="857698" y="1169974"/>
                  <a:pt x="861849" y="1156138"/>
                </a:cubicBezTo>
                <a:cubicBezTo>
                  <a:pt x="877930" y="1102536"/>
                  <a:pt x="883693" y="1099471"/>
                  <a:pt x="893380" y="1051035"/>
                </a:cubicBezTo>
                <a:cubicBezTo>
                  <a:pt x="905918" y="988345"/>
                  <a:pt x="904713" y="971698"/>
                  <a:pt x="914400" y="903890"/>
                </a:cubicBezTo>
                <a:cubicBezTo>
                  <a:pt x="917414" y="882794"/>
                  <a:pt x="922094" y="861952"/>
                  <a:pt x="924911" y="840828"/>
                </a:cubicBezTo>
                <a:cubicBezTo>
                  <a:pt x="928481" y="814050"/>
                  <a:pt x="940442" y="692343"/>
                  <a:pt x="945931" y="662152"/>
                </a:cubicBezTo>
                <a:cubicBezTo>
                  <a:pt x="947913" y="651252"/>
                  <a:pt x="953755" y="641369"/>
                  <a:pt x="956442" y="630621"/>
                </a:cubicBezTo>
                <a:cubicBezTo>
                  <a:pt x="960775" y="613290"/>
                  <a:pt x="962619" y="595400"/>
                  <a:pt x="966952" y="578069"/>
                </a:cubicBezTo>
                <a:cubicBezTo>
                  <a:pt x="969639" y="567321"/>
                  <a:pt x="974418" y="557191"/>
                  <a:pt x="977462" y="546538"/>
                </a:cubicBezTo>
                <a:cubicBezTo>
                  <a:pt x="981950" y="530830"/>
                  <a:pt x="990086" y="489761"/>
                  <a:pt x="998483" y="472966"/>
                </a:cubicBezTo>
                <a:cubicBezTo>
                  <a:pt x="1004132" y="461668"/>
                  <a:pt x="1012497" y="451945"/>
                  <a:pt x="1019504" y="441435"/>
                </a:cubicBezTo>
                <a:cubicBezTo>
                  <a:pt x="1043294" y="346269"/>
                  <a:pt x="1009491" y="461456"/>
                  <a:pt x="1072055" y="336331"/>
                </a:cubicBezTo>
                <a:cubicBezTo>
                  <a:pt x="1079062" y="322317"/>
                  <a:pt x="1083046" y="306326"/>
                  <a:pt x="1093076" y="294290"/>
                </a:cubicBezTo>
                <a:cubicBezTo>
                  <a:pt x="1101163" y="284586"/>
                  <a:pt x="1114903" y="281356"/>
                  <a:pt x="1124607" y="273269"/>
                </a:cubicBezTo>
                <a:cubicBezTo>
                  <a:pt x="1223395" y="190945"/>
                  <a:pt x="1059818" y="305952"/>
                  <a:pt x="1219200" y="199697"/>
                </a:cubicBezTo>
                <a:lnTo>
                  <a:pt x="1282262" y="157656"/>
                </a:lnTo>
                <a:cubicBezTo>
                  <a:pt x="1388199" y="122341"/>
                  <a:pt x="1223898" y="176216"/>
                  <a:pt x="1355835" y="136635"/>
                </a:cubicBezTo>
                <a:cubicBezTo>
                  <a:pt x="1377058" y="130268"/>
                  <a:pt x="1397876" y="122621"/>
                  <a:pt x="1418897" y="115614"/>
                </a:cubicBezTo>
                <a:lnTo>
                  <a:pt x="1450428" y="105104"/>
                </a:lnTo>
                <a:cubicBezTo>
                  <a:pt x="1485797" y="93314"/>
                  <a:pt x="1487642" y="94349"/>
                  <a:pt x="1524000" y="73573"/>
                </a:cubicBezTo>
                <a:cubicBezTo>
                  <a:pt x="1534968" y="67306"/>
                  <a:pt x="1543703" y="56987"/>
                  <a:pt x="1555531" y="52552"/>
                </a:cubicBezTo>
                <a:cubicBezTo>
                  <a:pt x="1572258" y="46279"/>
                  <a:pt x="1590566" y="45545"/>
                  <a:pt x="1608083" y="42042"/>
                </a:cubicBezTo>
                <a:cubicBezTo>
                  <a:pt x="1622097" y="35035"/>
                  <a:pt x="1635260" y="25976"/>
                  <a:pt x="1650124" y="21021"/>
                </a:cubicBezTo>
                <a:cubicBezTo>
                  <a:pt x="1673172" y="13338"/>
                  <a:pt x="1759594" y="2379"/>
                  <a:pt x="1776249" y="0"/>
                </a:cubicBezTo>
                <a:cubicBezTo>
                  <a:pt x="1843334" y="2033"/>
                  <a:pt x="2114432" y="3268"/>
                  <a:pt x="2238704" y="21021"/>
                </a:cubicBezTo>
                <a:cubicBezTo>
                  <a:pt x="2294351" y="28971"/>
                  <a:pt x="2334868" y="39807"/>
                  <a:pt x="2385849" y="52552"/>
                </a:cubicBezTo>
                <a:cubicBezTo>
                  <a:pt x="2396359" y="59559"/>
                  <a:pt x="2405837" y="68443"/>
                  <a:pt x="2417380" y="73573"/>
                </a:cubicBezTo>
                <a:cubicBezTo>
                  <a:pt x="2437628" y="82572"/>
                  <a:pt x="2459421" y="87586"/>
                  <a:pt x="2480442" y="94593"/>
                </a:cubicBezTo>
                <a:lnTo>
                  <a:pt x="2511973" y="105104"/>
                </a:lnTo>
                <a:lnTo>
                  <a:pt x="2543504" y="115614"/>
                </a:lnTo>
                <a:cubicBezTo>
                  <a:pt x="2554014" y="119117"/>
                  <a:pt x="2564171" y="123951"/>
                  <a:pt x="2575035" y="126124"/>
                </a:cubicBezTo>
                <a:cubicBezTo>
                  <a:pt x="2603238" y="131765"/>
                  <a:pt x="2667790" y="142417"/>
                  <a:pt x="2690649" y="157656"/>
                </a:cubicBezTo>
                <a:lnTo>
                  <a:pt x="2722180" y="178676"/>
                </a:lnTo>
                <a:lnTo>
                  <a:pt x="2764221" y="241738"/>
                </a:lnTo>
                <a:cubicBezTo>
                  <a:pt x="2780854" y="266688"/>
                  <a:pt x="2797223" y="292502"/>
                  <a:pt x="2816773" y="315311"/>
                </a:cubicBezTo>
                <a:cubicBezTo>
                  <a:pt x="2882252" y="391704"/>
                  <a:pt x="2813975" y="296678"/>
                  <a:pt x="2879835" y="388883"/>
                </a:cubicBezTo>
                <a:cubicBezTo>
                  <a:pt x="2925276" y="452502"/>
                  <a:pt x="2875694" y="385486"/>
                  <a:pt x="2921876" y="462456"/>
                </a:cubicBezTo>
                <a:cubicBezTo>
                  <a:pt x="2934874" y="484119"/>
                  <a:pt x="2952619" y="502922"/>
                  <a:pt x="2963917" y="525518"/>
                </a:cubicBezTo>
                <a:cubicBezTo>
                  <a:pt x="2990587" y="578857"/>
                  <a:pt x="2976247" y="554523"/>
                  <a:pt x="3005959" y="599090"/>
                </a:cubicBezTo>
                <a:cubicBezTo>
                  <a:pt x="3009462" y="609600"/>
                  <a:pt x="3011514" y="620712"/>
                  <a:pt x="3016469" y="630621"/>
                </a:cubicBezTo>
                <a:cubicBezTo>
                  <a:pt x="3022118" y="641919"/>
                  <a:pt x="3032514" y="650541"/>
                  <a:pt x="3037490" y="662152"/>
                </a:cubicBezTo>
                <a:cubicBezTo>
                  <a:pt x="3043180" y="675429"/>
                  <a:pt x="3043849" y="690357"/>
                  <a:pt x="3048000" y="704193"/>
                </a:cubicBezTo>
                <a:cubicBezTo>
                  <a:pt x="3072039" y="784323"/>
                  <a:pt x="3071623" y="759241"/>
                  <a:pt x="3090042" y="851338"/>
                </a:cubicBezTo>
                <a:lnTo>
                  <a:pt x="3111062" y="956442"/>
                </a:lnTo>
                <a:lnTo>
                  <a:pt x="3121573" y="1008993"/>
                </a:lnTo>
                <a:cubicBezTo>
                  <a:pt x="3140938" y="1202654"/>
                  <a:pt x="3139257" y="1139296"/>
                  <a:pt x="3121573" y="1439918"/>
                </a:cubicBezTo>
                <a:cubicBezTo>
                  <a:pt x="3120922" y="1450978"/>
                  <a:pt x="3116017" y="1461540"/>
                  <a:pt x="3111062" y="1471449"/>
                </a:cubicBezTo>
                <a:cubicBezTo>
                  <a:pt x="3098898" y="1495777"/>
                  <a:pt x="3078852" y="1517076"/>
                  <a:pt x="3058511" y="1534511"/>
                </a:cubicBezTo>
                <a:cubicBezTo>
                  <a:pt x="3045211" y="1545911"/>
                  <a:pt x="3029769" y="1554642"/>
                  <a:pt x="3016469" y="1566042"/>
                </a:cubicBezTo>
                <a:cubicBezTo>
                  <a:pt x="3005183" y="1575715"/>
                  <a:pt x="2996357" y="1588057"/>
                  <a:pt x="2984938" y="1597573"/>
                </a:cubicBezTo>
                <a:cubicBezTo>
                  <a:pt x="2953778" y="1623539"/>
                  <a:pt x="2948075" y="1617588"/>
                  <a:pt x="2911366" y="1639614"/>
                </a:cubicBezTo>
                <a:cubicBezTo>
                  <a:pt x="2889703" y="1652612"/>
                  <a:pt x="2868515" y="1666498"/>
                  <a:pt x="2848304" y="1681656"/>
                </a:cubicBezTo>
                <a:cubicBezTo>
                  <a:pt x="2834290" y="1692166"/>
                  <a:pt x="2821117" y="1703903"/>
                  <a:pt x="2806262" y="1713187"/>
                </a:cubicBezTo>
                <a:cubicBezTo>
                  <a:pt x="2765139" y="1738889"/>
                  <a:pt x="2767408" y="1726296"/>
                  <a:pt x="2732690" y="1755228"/>
                </a:cubicBezTo>
                <a:cubicBezTo>
                  <a:pt x="2721271" y="1764744"/>
                  <a:pt x="2712663" y="1777347"/>
                  <a:pt x="2701159" y="1786759"/>
                </a:cubicBezTo>
                <a:cubicBezTo>
                  <a:pt x="2674044" y="1808944"/>
                  <a:pt x="2641849" y="1825048"/>
                  <a:pt x="2617076" y="1849821"/>
                </a:cubicBezTo>
                <a:cubicBezTo>
                  <a:pt x="2568004" y="1898893"/>
                  <a:pt x="2605229" y="1865791"/>
                  <a:pt x="2554014" y="1902373"/>
                </a:cubicBezTo>
                <a:cubicBezTo>
                  <a:pt x="2539760" y="1912555"/>
                  <a:pt x="2527104" y="1925078"/>
                  <a:pt x="2511973" y="1933904"/>
                </a:cubicBezTo>
                <a:cubicBezTo>
                  <a:pt x="2484906" y="1949693"/>
                  <a:pt x="2455918" y="1961931"/>
                  <a:pt x="2427890" y="1975945"/>
                </a:cubicBezTo>
                <a:cubicBezTo>
                  <a:pt x="2375936" y="2001922"/>
                  <a:pt x="2400716" y="1992011"/>
                  <a:pt x="2354317" y="2007476"/>
                </a:cubicBezTo>
                <a:cubicBezTo>
                  <a:pt x="2343807" y="2014483"/>
                  <a:pt x="2334329" y="2023367"/>
                  <a:pt x="2322786" y="2028497"/>
                </a:cubicBezTo>
                <a:cubicBezTo>
                  <a:pt x="2302538" y="2037496"/>
                  <a:pt x="2259724" y="2049518"/>
                  <a:pt x="2259724" y="2049518"/>
                </a:cubicBezTo>
                <a:cubicBezTo>
                  <a:pt x="2249214" y="2060028"/>
                  <a:pt x="2239612" y="2071533"/>
                  <a:pt x="2228193" y="2081049"/>
                </a:cubicBezTo>
                <a:cubicBezTo>
                  <a:pt x="2218489" y="2089136"/>
                  <a:pt x="2206103" y="2093677"/>
                  <a:pt x="2196662" y="2102069"/>
                </a:cubicBezTo>
                <a:cubicBezTo>
                  <a:pt x="2174443" y="2121819"/>
                  <a:pt x="2133600" y="2165131"/>
                  <a:pt x="2133600" y="2165131"/>
                </a:cubicBezTo>
                <a:cubicBezTo>
                  <a:pt x="2085910" y="2260512"/>
                  <a:pt x="2108941" y="2223141"/>
                  <a:pt x="2070538" y="2280745"/>
                </a:cubicBezTo>
                <a:cubicBezTo>
                  <a:pt x="2040468" y="2370959"/>
                  <a:pt x="2086512" y="2227358"/>
                  <a:pt x="2049517" y="2375338"/>
                </a:cubicBezTo>
                <a:cubicBezTo>
                  <a:pt x="2044143" y="2396834"/>
                  <a:pt x="2033871" y="2416904"/>
                  <a:pt x="2028497" y="2438400"/>
                </a:cubicBezTo>
                <a:lnTo>
                  <a:pt x="2017986" y="2480442"/>
                </a:lnTo>
                <a:cubicBezTo>
                  <a:pt x="2014483" y="2561021"/>
                  <a:pt x="2013662" y="2641762"/>
                  <a:pt x="2007476" y="2722180"/>
                </a:cubicBezTo>
                <a:cubicBezTo>
                  <a:pt x="2006626" y="2733226"/>
                  <a:pt x="1999881" y="2743023"/>
                  <a:pt x="1996966" y="2753711"/>
                </a:cubicBezTo>
                <a:cubicBezTo>
                  <a:pt x="1989365" y="2781583"/>
                  <a:pt x="1982952" y="2809766"/>
                  <a:pt x="1975945" y="2837793"/>
                </a:cubicBezTo>
                <a:cubicBezTo>
                  <a:pt x="1972442" y="2851807"/>
                  <a:pt x="1970003" y="2866131"/>
                  <a:pt x="1965435" y="2879835"/>
                </a:cubicBezTo>
                <a:lnTo>
                  <a:pt x="1954924" y="2911366"/>
                </a:lnTo>
                <a:cubicBezTo>
                  <a:pt x="1958428" y="2928883"/>
                  <a:pt x="1962498" y="2946297"/>
                  <a:pt x="1965435" y="2963918"/>
                </a:cubicBezTo>
                <a:cubicBezTo>
                  <a:pt x="1969508" y="2988354"/>
                  <a:pt x="1970375" y="3013351"/>
                  <a:pt x="1975945" y="3037490"/>
                </a:cubicBezTo>
                <a:cubicBezTo>
                  <a:pt x="1980927" y="3059080"/>
                  <a:pt x="1989959" y="3079531"/>
                  <a:pt x="1996966" y="3100552"/>
                </a:cubicBezTo>
                <a:lnTo>
                  <a:pt x="2007476" y="3132083"/>
                </a:lnTo>
                <a:cubicBezTo>
                  <a:pt x="2010979" y="3142593"/>
                  <a:pt x="2011841" y="3154396"/>
                  <a:pt x="2017986" y="3163614"/>
                </a:cubicBezTo>
                <a:lnTo>
                  <a:pt x="2060028" y="3226676"/>
                </a:lnTo>
                <a:cubicBezTo>
                  <a:pt x="2128388" y="3329214"/>
                  <a:pt x="2021298" y="3169844"/>
                  <a:pt x="2112580" y="3300249"/>
                </a:cubicBezTo>
                <a:cubicBezTo>
                  <a:pt x="2127068" y="3320946"/>
                  <a:pt x="2140607" y="3342290"/>
                  <a:pt x="2154621" y="3363311"/>
                </a:cubicBezTo>
                <a:lnTo>
                  <a:pt x="2175642" y="3394842"/>
                </a:lnTo>
                <a:cubicBezTo>
                  <a:pt x="2179145" y="3405352"/>
                  <a:pt x="2181197" y="3416464"/>
                  <a:pt x="2186152" y="3426373"/>
                </a:cubicBezTo>
                <a:cubicBezTo>
                  <a:pt x="2191801" y="3437671"/>
                  <a:pt x="2206273" y="3445304"/>
                  <a:pt x="2207173" y="3457904"/>
                </a:cubicBezTo>
                <a:cubicBezTo>
                  <a:pt x="2209930" y="3496503"/>
                  <a:pt x="2204770" y="3535680"/>
                  <a:pt x="2196662" y="3573518"/>
                </a:cubicBezTo>
                <a:cubicBezTo>
                  <a:pt x="2192083" y="3594886"/>
                  <a:pt x="2155526" y="3622629"/>
                  <a:pt x="2144111" y="3636580"/>
                </a:cubicBezTo>
                <a:cubicBezTo>
                  <a:pt x="2121926" y="3663695"/>
                  <a:pt x="2114285" y="3709583"/>
                  <a:pt x="2081049" y="3720662"/>
                </a:cubicBezTo>
                <a:cubicBezTo>
                  <a:pt x="2023239" y="3739933"/>
                  <a:pt x="2075033" y="3719595"/>
                  <a:pt x="2017986" y="3752193"/>
                </a:cubicBezTo>
                <a:cubicBezTo>
                  <a:pt x="2004383" y="3759966"/>
                  <a:pt x="1989380" y="3765153"/>
                  <a:pt x="1975945" y="3773214"/>
                </a:cubicBezTo>
                <a:cubicBezTo>
                  <a:pt x="1954282" y="3786212"/>
                  <a:pt x="1937393" y="3809129"/>
                  <a:pt x="1912883" y="3815256"/>
                </a:cubicBezTo>
                <a:lnTo>
                  <a:pt x="1870842" y="3825766"/>
                </a:lnTo>
                <a:cubicBezTo>
                  <a:pt x="1856828" y="3832773"/>
                  <a:pt x="1843471" y="3841286"/>
                  <a:pt x="1828800" y="3846787"/>
                </a:cubicBezTo>
                <a:cubicBezTo>
                  <a:pt x="1810157" y="3853778"/>
                  <a:pt x="1750553" y="3864174"/>
                  <a:pt x="1734207" y="3867807"/>
                </a:cubicBezTo>
                <a:cubicBezTo>
                  <a:pt x="1720106" y="3870941"/>
                  <a:pt x="1706055" y="3874350"/>
                  <a:pt x="1692166" y="3878318"/>
                </a:cubicBezTo>
                <a:cubicBezTo>
                  <a:pt x="1681513" y="3881362"/>
                  <a:pt x="1671646" y="3887605"/>
                  <a:pt x="1660635" y="3888828"/>
                </a:cubicBezTo>
                <a:cubicBezTo>
                  <a:pt x="1608289" y="3894644"/>
                  <a:pt x="1555532" y="3895835"/>
                  <a:pt x="1502980" y="3899338"/>
                </a:cubicBezTo>
                <a:cubicBezTo>
                  <a:pt x="1478456" y="3902842"/>
                  <a:pt x="1453699" y="3904991"/>
                  <a:pt x="1429407" y="3909849"/>
                </a:cubicBezTo>
                <a:cubicBezTo>
                  <a:pt x="1353314" y="3925068"/>
                  <a:pt x="1453267" y="3919703"/>
                  <a:pt x="1345324" y="3930869"/>
                </a:cubicBezTo>
                <a:cubicBezTo>
                  <a:pt x="1261398" y="3939551"/>
                  <a:pt x="1093076" y="3951890"/>
                  <a:pt x="1093076" y="3951890"/>
                </a:cubicBezTo>
                <a:cubicBezTo>
                  <a:pt x="1040524" y="3948387"/>
                  <a:pt x="987800" y="3946894"/>
                  <a:pt x="935421" y="3941380"/>
                </a:cubicBezTo>
                <a:cubicBezTo>
                  <a:pt x="921055" y="3939868"/>
                  <a:pt x="907657" y="3933065"/>
                  <a:pt x="893380" y="3930869"/>
                </a:cubicBezTo>
                <a:cubicBezTo>
                  <a:pt x="862024" y="3926045"/>
                  <a:pt x="830317" y="3923862"/>
                  <a:pt x="798786" y="3920359"/>
                </a:cubicBezTo>
                <a:cubicBezTo>
                  <a:pt x="753489" y="3905260"/>
                  <a:pt x="742431" y="3900679"/>
                  <a:pt x="683173" y="3888828"/>
                </a:cubicBezTo>
                <a:cubicBezTo>
                  <a:pt x="665656" y="3885325"/>
                  <a:pt x="647856" y="3883018"/>
                  <a:pt x="630621" y="3878318"/>
                </a:cubicBezTo>
                <a:cubicBezTo>
                  <a:pt x="542904" y="3854395"/>
                  <a:pt x="594301" y="3865755"/>
                  <a:pt x="525517" y="3836276"/>
                </a:cubicBezTo>
                <a:cubicBezTo>
                  <a:pt x="515334" y="3831912"/>
                  <a:pt x="504169" y="3830130"/>
                  <a:pt x="493986" y="3825766"/>
                </a:cubicBezTo>
                <a:cubicBezTo>
                  <a:pt x="479585" y="3819594"/>
                  <a:pt x="466346" y="3810917"/>
                  <a:pt x="451945" y="3804745"/>
                </a:cubicBezTo>
                <a:cubicBezTo>
                  <a:pt x="401198" y="3782996"/>
                  <a:pt x="436478" y="3808077"/>
                  <a:pt x="378373" y="3773214"/>
                </a:cubicBezTo>
                <a:cubicBezTo>
                  <a:pt x="356710" y="3760216"/>
                  <a:pt x="336332" y="3745187"/>
                  <a:pt x="315311" y="3731173"/>
                </a:cubicBezTo>
                <a:cubicBezTo>
                  <a:pt x="304801" y="3724166"/>
                  <a:pt x="292712" y="3719084"/>
                  <a:pt x="283780" y="3710152"/>
                </a:cubicBezTo>
                <a:cubicBezTo>
                  <a:pt x="273270" y="3699642"/>
                  <a:pt x="263668" y="3688137"/>
                  <a:pt x="252249" y="3678621"/>
                </a:cubicBezTo>
                <a:cubicBezTo>
                  <a:pt x="242545" y="3670534"/>
                  <a:pt x="230421" y="3665687"/>
                  <a:pt x="220717" y="3657600"/>
                </a:cubicBezTo>
                <a:cubicBezTo>
                  <a:pt x="181599" y="3625002"/>
                  <a:pt x="192449" y="3624620"/>
                  <a:pt x="157655" y="3584028"/>
                </a:cubicBezTo>
                <a:cubicBezTo>
                  <a:pt x="147982" y="3572743"/>
                  <a:pt x="136634" y="3563007"/>
                  <a:pt x="126124" y="3552497"/>
                </a:cubicBezTo>
                <a:cubicBezTo>
                  <a:pt x="119117" y="3538483"/>
                  <a:pt x="114211" y="3523205"/>
                  <a:pt x="105104" y="3510456"/>
                </a:cubicBezTo>
                <a:cubicBezTo>
                  <a:pt x="96465" y="3498361"/>
                  <a:pt x="80792" y="3491918"/>
                  <a:pt x="73573" y="3478924"/>
                </a:cubicBezTo>
                <a:cubicBezTo>
                  <a:pt x="62812" y="3459555"/>
                  <a:pt x="59559" y="3436883"/>
                  <a:pt x="52552" y="3415862"/>
                </a:cubicBezTo>
                <a:lnTo>
                  <a:pt x="42042" y="3384331"/>
                </a:lnTo>
                <a:cubicBezTo>
                  <a:pt x="38538" y="3373821"/>
                  <a:pt x="34218" y="3363548"/>
                  <a:pt x="31531" y="3352800"/>
                </a:cubicBezTo>
                <a:cubicBezTo>
                  <a:pt x="28028" y="3338786"/>
                  <a:pt x="24989" y="3324648"/>
                  <a:pt x="21021" y="3310759"/>
                </a:cubicBezTo>
                <a:cubicBezTo>
                  <a:pt x="17977" y="3300106"/>
                  <a:pt x="13198" y="3289976"/>
                  <a:pt x="10511" y="3279228"/>
                </a:cubicBezTo>
                <a:cubicBezTo>
                  <a:pt x="6178" y="3261897"/>
                  <a:pt x="3504" y="3244193"/>
                  <a:pt x="0" y="3226676"/>
                </a:cubicBezTo>
                <a:cubicBezTo>
                  <a:pt x="3504" y="3188138"/>
                  <a:pt x="5990" y="3149494"/>
                  <a:pt x="10511" y="3111062"/>
                </a:cubicBezTo>
                <a:cubicBezTo>
                  <a:pt x="15323" y="3070162"/>
                  <a:pt x="30015" y="2999999"/>
                  <a:pt x="42042" y="2963918"/>
                </a:cubicBezTo>
                <a:cubicBezTo>
                  <a:pt x="50590" y="2938272"/>
                  <a:pt x="53197" y="2921232"/>
                  <a:pt x="73573" y="2900856"/>
                </a:cubicBezTo>
                <a:cubicBezTo>
                  <a:pt x="76050" y="2898379"/>
                  <a:pt x="87586" y="2918373"/>
                  <a:pt x="94593" y="290085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5B1C3-0B57-1B4B-A3A3-D4DF2A13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Population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28499-D406-E34D-97BA-F4048042D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26979"/>
            <a:ext cx="4752647" cy="32025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In population genetics, we often ask: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i="1" dirty="0"/>
              <a:t>How are populations related?</a:t>
            </a:r>
          </a:p>
          <a:p>
            <a:pPr marL="0" indent="0">
              <a:buNone/>
            </a:pPr>
            <a:endParaRPr lang="en-US" sz="2000" i="1" dirty="0"/>
          </a:p>
          <a:p>
            <a:r>
              <a:rPr lang="en-US" sz="2000" i="1" dirty="0"/>
              <a:t>Does geographic distance predict genetic distance?</a:t>
            </a:r>
          </a:p>
          <a:p>
            <a:pPr marL="0" indent="0">
              <a:buNone/>
            </a:pPr>
            <a:endParaRPr lang="en-US" sz="2000" i="1" dirty="0"/>
          </a:p>
          <a:p>
            <a:r>
              <a:rPr lang="en-US" sz="2000" i="1" dirty="0"/>
              <a:t>Are populations structured based on environment/ecological variables?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1E0BD-06D9-1642-B262-EE36508807A8}"/>
              </a:ext>
            </a:extLst>
          </p:cNvPr>
          <p:cNvSpPr txBox="1"/>
          <p:nvPr/>
        </p:nvSpPr>
        <p:spPr>
          <a:xfrm>
            <a:off x="628650" y="1107795"/>
            <a:ext cx="7716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Allele frequency differences between groups of individuals organized by space and ecology. Members of a population are </a:t>
            </a:r>
            <a:r>
              <a:rPr lang="en-US" sz="2400" u="sng" dirty="0">
                <a:latin typeface="+mj-lt"/>
              </a:rPr>
              <a:t>more genetically similar </a:t>
            </a:r>
            <a:r>
              <a:rPr lang="en-US" sz="2400" dirty="0">
                <a:latin typeface="+mj-lt"/>
              </a:rPr>
              <a:t>to one another than they are to members of another population.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AACDE7-BB71-264B-AC57-E71CA6087311}"/>
              </a:ext>
            </a:extLst>
          </p:cNvPr>
          <p:cNvSpPr/>
          <p:nvPr/>
        </p:nvSpPr>
        <p:spPr>
          <a:xfrm>
            <a:off x="5486401" y="5034455"/>
            <a:ext cx="939116" cy="9391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3E3FB1-1753-D948-B9C0-86126883E651}"/>
              </a:ext>
            </a:extLst>
          </p:cNvPr>
          <p:cNvSpPr/>
          <p:nvPr/>
        </p:nvSpPr>
        <p:spPr>
          <a:xfrm>
            <a:off x="6425517" y="2677455"/>
            <a:ext cx="1371601" cy="13716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70A6EC-79C6-4E42-94D0-4BCA5028AD02}"/>
              </a:ext>
            </a:extLst>
          </p:cNvPr>
          <p:cNvSpPr/>
          <p:nvPr/>
        </p:nvSpPr>
        <p:spPr>
          <a:xfrm>
            <a:off x="7719850" y="4703379"/>
            <a:ext cx="939116" cy="9391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18875-4988-2B49-9477-837C5B258B1B}"/>
              </a:ext>
            </a:extLst>
          </p:cNvPr>
          <p:cNvSpPr txBox="1"/>
          <p:nvPr/>
        </p:nvSpPr>
        <p:spPr>
          <a:xfrm>
            <a:off x="6755194" y="3178589"/>
            <a:ext cx="712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BDD8FC-1AC9-7E48-98D0-F38D63BFE521}"/>
              </a:ext>
            </a:extLst>
          </p:cNvPr>
          <p:cNvSpPr txBox="1"/>
          <p:nvPr/>
        </p:nvSpPr>
        <p:spPr>
          <a:xfrm>
            <a:off x="5599836" y="5319347"/>
            <a:ext cx="712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Pop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5BF26-F620-F647-A56A-06B24EECE49F}"/>
              </a:ext>
            </a:extLst>
          </p:cNvPr>
          <p:cNvSpPr txBox="1"/>
          <p:nvPr/>
        </p:nvSpPr>
        <p:spPr>
          <a:xfrm>
            <a:off x="7833285" y="4988271"/>
            <a:ext cx="712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91656F-B8CB-F64B-A6E2-AAC30E399230}"/>
              </a:ext>
            </a:extLst>
          </p:cNvPr>
          <p:cNvCxnSpPr/>
          <p:nvPr/>
        </p:nvCxnSpPr>
        <p:spPr>
          <a:xfrm flipH="1">
            <a:off x="6312082" y="4162097"/>
            <a:ext cx="443112" cy="8261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0BC8ED-4152-5945-8013-889C6609CEBC}"/>
              </a:ext>
            </a:extLst>
          </p:cNvPr>
          <p:cNvCxnSpPr>
            <a:cxnSpLocks/>
          </p:cNvCxnSpPr>
          <p:nvPr/>
        </p:nvCxnSpPr>
        <p:spPr>
          <a:xfrm flipV="1">
            <a:off x="6550573" y="5273163"/>
            <a:ext cx="1055842" cy="8444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6C9153-151F-4840-8FCD-B0A6911D51C2}"/>
              </a:ext>
            </a:extLst>
          </p:cNvPr>
          <p:cNvCxnSpPr>
            <a:cxnSpLocks/>
          </p:cNvCxnSpPr>
          <p:nvPr/>
        </p:nvCxnSpPr>
        <p:spPr>
          <a:xfrm>
            <a:off x="7606415" y="4059897"/>
            <a:ext cx="226870" cy="56835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33557-008A-354A-893D-F4ABB00A2F86}"/>
              </a:ext>
            </a:extLst>
          </p:cNvPr>
          <p:cNvCxnSpPr>
            <a:cxnSpLocks/>
          </p:cNvCxnSpPr>
          <p:nvPr/>
        </p:nvCxnSpPr>
        <p:spPr>
          <a:xfrm flipH="1" flipV="1">
            <a:off x="7734058" y="3902783"/>
            <a:ext cx="218872" cy="58450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838567-D5B9-1E41-AA7F-CDD5CA44FF78}"/>
              </a:ext>
            </a:extLst>
          </p:cNvPr>
          <p:cNvCxnSpPr>
            <a:cxnSpLocks/>
          </p:cNvCxnSpPr>
          <p:nvPr/>
        </p:nvCxnSpPr>
        <p:spPr>
          <a:xfrm flipH="1">
            <a:off x="6550574" y="5400948"/>
            <a:ext cx="1055841" cy="10306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CD5C32-C7E6-3445-BB0B-023D2D2FB364}"/>
              </a:ext>
            </a:extLst>
          </p:cNvPr>
          <p:cNvCxnSpPr>
            <a:cxnSpLocks/>
          </p:cNvCxnSpPr>
          <p:nvPr/>
        </p:nvCxnSpPr>
        <p:spPr>
          <a:xfrm flipV="1">
            <a:off x="6129377" y="4070971"/>
            <a:ext cx="499456" cy="8213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4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4B3C-47E2-2646-A8FD-6E680F5C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Relative genetic differentiation (</a:t>
            </a:r>
            <a:r>
              <a:rPr lang="en-US" sz="4000" i="1" dirty="0" err="1"/>
              <a:t>Fst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65E2F-B80D-DD40-AEB3-4F4314487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73214"/>
            <a:ext cx="7886700" cy="2403748"/>
          </a:xfrm>
        </p:spPr>
        <p:txBody>
          <a:bodyPr>
            <a:normAutofit/>
          </a:bodyPr>
          <a:lstStyle/>
          <a:p>
            <a:r>
              <a:rPr lang="en-US" sz="2400" dirty="0"/>
              <a:t>Many variations on how to estimate </a:t>
            </a:r>
            <a:r>
              <a:rPr lang="en-US" sz="2400" i="1" dirty="0" err="1"/>
              <a:t>Fst</a:t>
            </a:r>
            <a:endParaRPr lang="en-US" sz="2400" i="1" dirty="0"/>
          </a:p>
          <a:p>
            <a:pPr lvl="1"/>
            <a:r>
              <a:rPr lang="en-US" sz="2000" dirty="0"/>
              <a:t>Weir &amp; Cockerham’s (1984) formula accounts for unequal population sampling</a:t>
            </a:r>
          </a:p>
          <a:p>
            <a:r>
              <a:rPr lang="en-US" sz="2400" dirty="0"/>
              <a:t>All seek to estimate how different populations are if we account for diversity within their gene pools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2C6728-9E90-C441-8ED7-F545FDF04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70" y="2210690"/>
            <a:ext cx="4901700" cy="10293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6D609-26DC-F54D-86BA-375EDA48D46C}"/>
                  </a:ext>
                </a:extLst>
              </p:cNvPr>
              <p:cNvSpPr txBox="1"/>
              <p:nvPr/>
            </p:nvSpPr>
            <p:spPr>
              <a:xfrm>
                <a:off x="754770" y="1353747"/>
                <a:ext cx="57301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+mj-lt"/>
                  </a:rPr>
                  <a:t>Compare the average pairwise differences 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>
                    <a:latin typeface="+mj-lt"/>
                  </a:rPr>
                  <a:t>) </a:t>
                </a:r>
                <a:r>
                  <a:rPr lang="en-US" sz="2000" b="1" dirty="0">
                    <a:latin typeface="+mj-lt"/>
                  </a:rPr>
                  <a:t>between</a:t>
                </a:r>
                <a:r>
                  <a:rPr lang="en-US" sz="2000" dirty="0">
                    <a:latin typeface="+mj-lt"/>
                  </a:rPr>
                  <a:t> populations and </a:t>
                </a:r>
                <a:r>
                  <a:rPr lang="en-US" sz="2000" b="1" dirty="0">
                    <a:latin typeface="+mj-lt"/>
                  </a:rPr>
                  <a:t>within </a:t>
                </a:r>
                <a:r>
                  <a:rPr lang="en-US" sz="2000" dirty="0">
                    <a:latin typeface="+mj-lt"/>
                  </a:rPr>
                  <a:t>populations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6D609-26DC-F54D-86BA-375EDA48D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70" y="1353747"/>
                <a:ext cx="5730109" cy="707886"/>
              </a:xfrm>
              <a:prstGeom prst="rect">
                <a:avLst/>
              </a:prstGeom>
              <a:blipFill>
                <a:blip r:embed="rId3"/>
                <a:stretch>
                  <a:fillRect l="-883" t="-357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C8C3B0B-2F0E-7F4B-AD3A-E6B73E583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103" y="1437351"/>
            <a:ext cx="1952078" cy="203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0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A2D7-1730-4449-BF1F-25BFE08F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i="1" dirty="0" err="1"/>
              <a:t>Fst</a:t>
            </a:r>
            <a:r>
              <a:rPr lang="en-US" i="1" dirty="0"/>
              <a:t> </a:t>
            </a:r>
            <a:r>
              <a:rPr lang="en-US" dirty="0"/>
              <a:t>can vary across the genome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104E-1E6E-9E4C-B00A-6C89D8A7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1555531"/>
          </a:xfrm>
        </p:spPr>
        <p:txBody>
          <a:bodyPr/>
          <a:lstStyle/>
          <a:p>
            <a:r>
              <a:rPr lang="en-US" dirty="0"/>
              <a:t>Differences in </a:t>
            </a:r>
            <a:r>
              <a:rPr lang="en-US" b="1" dirty="0"/>
              <a:t>gene flow</a:t>
            </a:r>
            <a:r>
              <a:rPr lang="en-US" dirty="0"/>
              <a:t>, </a:t>
            </a:r>
            <a:r>
              <a:rPr lang="en-US" b="1" dirty="0"/>
              <a:t>natural selection</a:t>
            </a:r>
            <a:r>
              <a:rPr lang="en-US" dirty="0"/>
              <a:t>, and </a:t>
            </a:r>
            <a:r>
              <a:rPr lang="en-US" b="1" dirty="0"/>
              <a:t>recombination rate </a:t>
            </a:r>
            <a:r>
              <a:rPr lang="en-US" dirty="0"/>
              <a:t>can impact </a:t>
            </a:r>
            <a:r>
              <a:rPr lang="en-US" i="1" dirty="0" err="1"/>
              <a:t>Fst</a:t>
            </a:r>
            <a:r>
              <a:rPr lang="en-US" i="1" dirty="0"/>
              <a:t> </a:t>
            </a:r>
            <a:r>
              <a:rPr lang="en-US" dirty="0"/>
              <a:t>estimates in different regions of the genome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C957F-9FC8-594D-B4FC-31B107D60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38" y="2958662"/>
            <a:ext cx="8376323" cy="26801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88FA37-575E-4B40-A214-1BDC3BB385CB}"/>
              </a:ext>
            </a:extLst>
          </p:cNvPr>
          <p:cNvSpPr/>
          <p:nvPr/>
        </p:nvSpPr>
        <p:spPr>
          <a:xfrm>
            <a:off x="4204138" y="2774731"/>
            <a:ext cx="3069021" cy="325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F274-F56E-F24E-B856-5DE24E70C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Autofit/>
          </a:bodyPr>
          <a:lstStyle/>
          <a:p>
            <a:r>
              <a:rPr lang="en-US" sz="2800" dirty="0"/>
              <a:t>Today’s activity: examining population structure in rattlesnakes using </a:t>
            </a:r>
            <a:r>
              <a:rPr lang="en-US" sz="2800" i="1" dirty="0" err="1"/>
              <a:t>Fst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B75B1-6CE0-FA42-B19A-C835394FB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36" y="1325563"/>
            <a:ext cx="4120056" cy="4851400"/>
          </a:xfrm>
        </p:spPr>
        <p:txBody>
          <a:bodyPr>
            <a:normAutofit/>
          </a:bodyPr>
          <a:lstStyle/>
          <a:p>
            <a:r>
              <a:rPr lang="en-US" sz="2000" dirty="0"/>
              <a:t>Study species</a:t>
            </a:r>
          </a:p>
          <a:p>
            <a:pPr lvl="1"/>
            <a:r>
              <a:rPr lang="en-US" sz="1800" dirty="0"/>
              <a:t>Prairie rattlesnake (</a:t>
            </a:r>
            <a:r>
              <a:rPr lang="en-US" sz="1800" i="1" dirty="0"/>
              <a:t>Crotalus viridis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Northern Pacific rattlesnake (</a:t>
            </a:r>
            <a:r>
              <a:rPr lang="en-US" sz="1800" i="1" dirty="0"/>
              <a:t>C. oreganus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Western diamondback (</a:t>
            </a:r>
            <a:r>
              <a:rPr lang="en-US" sz="1800" i="1" dirty="0"/>
              <a:t>C. </a:t>
            </a:r>
            <a:r>
              <a:rPr lang="en-US" sz="1800" i="1" dirty="0" err="1"/>
              <a:t>atrox</a:t>
            </a:r>
            <a:r>
              <a:rPr lang="en-US" sz="1800" dirty="0"/>
              <a:t>) and red diamondback (</a:t>
            </a:r>
            <a:r>
              <a:rPr lang="en-US" sz="1800" i="1" dirty="0"/>
              <a:t>C. </a:t>
            </a:r>
            <a:r>
              <a:rPr lang="en-US" sz="1800" i="1" dirty="0" err="1"/>
              <a:t>ruber</a:t>
            </a:r>
            <a:r>
              <a:rPr lang="en-US" sz="1800" dirty="0"/>
              <a:t>)</a:t>
            </a:r>
          </a:p>
          <a:p>
            <a:pPr lvl="2"/>
            <a:r>
              <a:rPr lang="en-US" sz="1600" dirty="0"/>
              <a:t>More distant relatives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Questions:</a:t>
            </a:r>
          </a:p>
          <a:p>
            <a:pPr lvl="1"/>
            <a:r>
              <a:rPr lang="en-US" sz="1800" dirty="0"/>
              <a:t>How are populations structured?</a:t>
            </a:r>
          </a:p>
          <a:p>
            <a:pPr lvl="1"/>
            <a:r>
              <a:rPr lang="en-US" sz="1800" dirty="0"/>
              <a:t>How does differentiation vary across genomic regions?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39587-E151-FF4F-B32A-5742C1560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752" y="1325563"/>
            <a:ext cx="4594217" cy="503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779212-76D9-D246-A49A-DEA1FE9CC605}"/>
              </a:ext>
            </a:extLst>
          </p:cNvPr>
          <p:cNvSpPr txBox="1"/>
          <p:nvPr/>
        </p:nvSpPr>
        <p:spPr>
          <a:xfrm>
            <a:off x="1420185" y="6420998"/>
            <a:ext cx="5883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drewschield</a:t>
            </a:r>
            <a:r>
              <a:rPr lang="en-US" dirty="0"/>
              <a:t>/</a:t>
            </a:r>
            <a:r>
              <a:rPr lang="en-US" dirty="0" err="1"/>
              <a:t>EvoGenomics_PopStructure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6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329</Words>
  <Application>Microsoft Macintosh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Population structure</vt:lpstr>
      <vt:lpstr>Population structure</vt:lpstr>
      <vt:lpstr>Population structure</vt:lpstr>
      <vt:lpstr>Relative genetic differentiation (Fst)</vt:lpstr>
      <vt:lpstr>Fst can vary across the genome</vt:lpstr>
      <vt:lpstr>Today’s activity: examining population structure in rattlesnakes using Fst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structure</dc:title>
  <dc:creator>Drew Schield</dc:creator>
  <cp:lastModifiedBy>Drew Schield</cp:lastModifiedBy>
  <cp:revision>9</cp:revision>
  <dcterms:created xsi:type="dcterms:W3CDTF">2021-05-17T14:14:33Z</dcterms:created>
  <dcterms:modified xsi:type="dcterms:W3CDTF">2021-05-17T15:23:22Z</dcterms:modified>
</cp:coreProperties>
</file>