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797675" cy="9928225"/>
  <p:embeddedFontLst>
    <p:embeddedFont>
      <p:font typeface="Merriweather Sans"/>
      <p:regular r:id="rId45"/>
      <p:bold r:id="rId46"/>
      <p:italic r:id="rId47"/>
      <p:boldItalic r:id="rId4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8A1AA4A-FE34-4A49-828A-4C5E927837BE}">
  <a:tblStyle styleId="{58A1AA4A-FE34-4A49-828A-4C5E927837B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erriweatherSans-bold.fntdata"/><Relationship Id="rId23" Type="http://schemas.openxmlformats.org/officeDocument/2006/relationships/slide" Target="slides/slide18.xml"/><Relationship Id="rId45" Type="http://schemas.openxmlformats.org/officeDocument/2006/relationships/font" Target="fonts/Merriweather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erriweather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Merriweather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46399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51275" y="0"/>
            <a:ext cx="2946399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6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36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36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36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36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9431338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51275" y="9431338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51275" y="9431338"/>
            <a:ext cx="29463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51275" y="9431338"/>
            <a:ext cx="29463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51275" y="9431338"/>
            <a:ext cx="29463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51275" y="9431338"/>
            <a:ext cx="29463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3851275" y="9431338"/>
            <a:ext cx="29463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51275" y="9431338"/>
            <a:ext cx="29463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Intel compiler, single socket of Ivy Bridge</a:t>
            </a: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Intel compiler, single socket of Ivy Bridge</a:t>
            </a:r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51275" y="9431338"/>
            <a:ext cx="29463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51275" y="9431338"/>
            <a:ext cx="29463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N.B. only actually need one of the two E/W halos and one of the two N/S halos, depending on the field.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51275" y="9431338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915987" y="744537"/>
            <a:ext cx="4965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906462" y="4716462"/>
            <a:ext cx="4984799" cy="446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3851275" y="9431338"/>
            <a:ext cx="29463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06462" y="4716462"/>
            <a:ext cx="4984749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915987" y="744537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5800" y="1557337"/>
            <a:ext cx="7772400" cy="3800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0" y="188640"/>
            <a:ext cx="91440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1970065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440"/>
              </a:spcBef>
              <a:spcAft>
                <a:spcPts val="0"/>
              </a:spcAft>
              <a:buClr>
                <a:srgbClr val="3C8C93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/>
            </a:lvl6pPr>
            <a:lvl7pPr indent="0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/>
            </a:lvl7pPr>
            <a:lvl8pPr indent="0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/>
            </a:lvl8pPr>
            <a:lvl9pPr indent="0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83568" y="2786047"/>
            <a:ext cx="784887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1285859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Merriweather Sans"/>
              <a:buNone/>
              <a:defRPr/>
            </a:lvl6pPr>
            <a:lvl7pPr indent="0" marL="2743200" rtl="0">
              <a:spcBef>
                <a:spcPts val="0"/>
              </a:spcBef>
              <a:buFont typeface="Merriweather Sans"/>
              <a:buNone/>
              <a:defRPr/>
            </a:lvl7pPr>
            <a:lvl8pPr indent="0" marL="3200400" rtl="0">
              <a:spcBef>
                <a:spcPts val="0"/>
              </a:spcBef>
              <a:buFont typeface="Merriweather Sans"/>
              <a:buNone/>
              <a:defRPr/>
            </a:lvl8pPr>
            <a:lvl9pPr indent="0" marL="3657600" rtl="0">
              <a:spcBef>
                <a:spcPts val="0"/>
              </a:spcBef>
              <a:buFont typeface="Merriweather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1557337"/>
            <a:ext cx="3809999" cy="4514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48200" y="1557337"/>
            <a:ext cx="3809999" cy="3800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67543" y="1484783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3C8C92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Merriweather Sans"/>
              <a:buNone/>
              <a:defRPr/>
            </a:lvl6pPr>
            <a:lvl7pPr indent="0" marL="2743200" rtl="0">
              <a:spcBef>
                <a:spcPts val="0"/>
              </a:spcBef>
              <a:buFont typeface="Merriweather Sans"/>
              <a:buNone/>
              <a:defRPr/>
            </a:lvl7pPr>
            <a:lvl8pPr indent="0" marL="3200400" rtl="0">
              <a:spcBef>
                <a:spcPts val="0"/>
              </a:spcBef>
              <a:buFont typeface="Merriweather Sans"/>
              <a:buNone/>
              <a:defRPr/>
            </a:lvl8pPr>
            <a:lvl9pPr indent="0" marL="3657600" rtl="0">
              <a:spcBef>
                <a:spcPts val="0"/>
              </a:spcBef>
              <a:buFont typeface="Merriweather Sans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57200" y="2174875"/>
            <a:ext cx="4040187" cy="3897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3C8C92"/>
              </a:buClr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Merriweather Sans"/>
              <a:buNone/>
              <a:defRPr/>
            </a:lvl6pPr>
            <a:lvl7pPr indent="0" marL="2743200" rtl="0">
              <a:spcBef>
                <a:spcPts val="0"/>
              </a:spcBef>
              <a:buFont typeface="Merriweather Sans"/>
              <a:buNone/>
              <a:defRPr/>
            </a:lvl7pPr>
            <a:lvl8pPr indent="0" marL="3200400" rtl="0">
              <a:spcBef>
                <a:spcPts val="0"/>
              </a:spcBef>
              <a:buFont typeface="Merriweather Sans"/>
              <a:buNone/>
              <a:defRPr/>
            </a:lvl8pPr>
            <a:lvl9pPr indent="0" marL="3657600" rtl="0">
              <a:spcBef>
                <a:spcPts val="0"/>
              </a:spcBef>
              <a:buFont typeface="Merriweather Sans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4" type="body"/>
          </p:nvPr>
        </p:nvSpPr>
        <p:spPr>
          <a:xfrm>
            <a:off x="4645025" y="2174875"/>
            <a:ext cx="4041774" cy="31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575050" y="273050"/>
            <a:ext cx="5111750" cy="50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435100"/>
            <a:ext cx="3008313" cy="4851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Merriweather Sans"/>
              <a:buNone/>
              <a:defRPr/>
            </a:lvl6pPr>
            <a:lvl7pPr indent="0" marL="2743200" rtl="0">
              <a:spcBef>
                <a:spcPts val="0"/>
              </a:spcBef>
              <a:buFont typeface="Merriweather Sans"/>
              <a:buNone/>
              <a:defRPr/>
            </a:lvl7pPr>
            <a:lvl8pPr indent="0" marL="3200400" rtl="0">
              <a:spcBef>
                <a:spcPts val="0"/>
              </a:spcBef>
              <a:buFont typeface="Merriweather Sans"/>
              <a:buNone/>
              <a:defRPr/>
            </a:lvl8pPr>
            <a:lvl9pPr indent="0" marL="3657600" rtl="0">
              <a:spcBef>
                <a:spcPts val="0"/>
              </a:spcBef>
              <a:buFont typeface="Merriweather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792288" y="4071942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/>
          <p:nvPr>
            <p:ph idx="2" type="pic"/>
          </p:nvPr>
        </p:nvSpPr>
        <p:spPr>
          <a:xfrm>
            <a:off x="1792288" y="612775"/>
            <a:ext cx="5486399" cy="3459167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792288" y="4638680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Merriweather Sans"/>
              <a:buNone/>
              <a:defRPr/>
            </a:lvl6pPr>
            <a:lvl7pPr indent="0" marL="2743200" rtl="0">
              <a:spcBef>
                <a:spcPts val="0"/>
              </a:spcBef>
              <a:buFont typeface="Merriweather Sans"/>
              <a:buNone/>
              <a:defRPr/>
            </a:lvl7pPr>
            <a:lvl8pPr indent="0" marL="3200400" rtl="0">
              <a:spcBef>
                <a:spcPts val="0"/>
              </a:spcBef>
              <a:buFont typeface="Merriweather Sans"/>
              <a:buNone/>
              <a:defRPr/>
            </a:lvl8pPr>
            <a:lvl9pPr indent="0" marL="3657600" rtl="0">
              <a:spcBef>
                <a:spcPts val="0"/>
              </a:spcBef>
              <a:buFont typeface="Merriweather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685800" y="1557337"/>
            <a:ext cx="7772400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46050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3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indent="-101600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6pPr>
            <a:lvl7pPr indent="-101600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7pPr>
            <a:lvl8pPr indent="-101600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8pPr>
            <a:lvl9pPr indent="-101600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Char char="»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63687" y="5294312"/>
            <a:ext cx="7580311" cy="15636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subTitle"/>
          </p:nvPr>
        </p:nvSpPr>
        <p:spPr>
          <a:xfrm>
            <a:off x="1259625" y="3022350"/>
            <a:ext cx="6840899" cy="26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Andrew Porter</a:t>
            </a:r>
            <a:r>
              <a:rPr b="0" baseline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Rupert Ford &amp; Mike Ashworth (</a:t>
            </a:r>
            <a:r>
              <a:rPr b="0" baseline="0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STFC Daresbury Laboratory</a:t>
            </a:r>
            <a:r>
              <a:rPr b="0" baseline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Graham Riley</a:t>
            </a:r>
            <a:br>
              <a:rPr b="0" baseline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00">
                <a:solidFill>
                  <a:schemeClr val="accent2"/>
                </a:solidFill>
              </a:rPr>
              <a:t>University of Manchester</a:t>
            </a:r>
            <a:r>
              <a:rPr lang="en-US" sz="2400">
                <a:solidFill>
                  <a:schemeClr val="accent2"/>
                </a:solidFill>
              </a:rPr>
              <a:t>)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Manish Modani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accent2"/>
                </a:solidFill>
              </a:rPr>
              <a:t>(</a:t>
            </a:r>
            <a:r>
              <a:rPr i="1" lang="en-US" sz="2400">
                <a:solidFill>
                  <a:schemeClr val="accent2"/>
                </a:solidFill>
              </a:rPr>
              <a:t>STFC Hartree Centre</a:t>
            </a:r>
            <a:r>
              <a:rPr lang="en-US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069500" y="391950"/>
            <a:ext cx="7554300" cy="21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4400">
                <a:solidFill>
                  <a:srgbClr val="3C8C93"/>
                </a:solidFill>
              </a:rPr>
              <a:t>Towards Performance Portability in Earth-System Modelling with GOcean.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097" y="1124744"/>
            <a:ext cx="6400310" cy="489654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51519" y="188640"/>
            <a:ext cx="7704855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8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Body of time-stepping loop consists of kernel calls: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1412775"/>
            <a:ext cx="7247400" cy="45331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95536" y="344850"/>
            <a:ext cx="77048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0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A kernel looks like: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1412775"/>
            <a:ext cx="7247400" cy="45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95536" y="344850"/>
            <a:ext cx="770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0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A kernel looks like: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3810975" y="319550"/>
            <a:ext cx="4484425" cy="1509200"/>
            <a:chOff x="3810975" y="319550"/>
            <a:chExt cx="4484425" cy="1509200"/>
          </a:xfrm>
        </p:grpSpPr>
        <p:sp>
          <p:nvSpPr>
            <p:cNvPr id="117" name="Shape 117"/>
            <p:cNvSpPr/>
            <p:nvPr/>
          </p:nvSpPr>
          <p:spPr>
            <a:xfrm>
              <a:off x="3810975" y="1321450"/>
              <a:ext cx="873000" cy="5073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Shape 118"/>
            <p:cNvCxnSpPr>
              <a:stCxn id="117" idx="7"/>
            </p:cNvCxnSpPr>
            <p:nvPr/>
          </p:nvCxnSpPr>
          <p:spPr>
            <a:xfrm flipH="1" rot="10800000">
              <a:off x="4556127" y="873142"/>
              <a:ext cx="1838700" cy="522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sp>
          <p:nvSpPr>
            <p:cNvPr id="119" name="Shape 119"/>
            <p:cNvSpPr txBox="1"/>
            <p:nvPr/>
          </p:nvSpPr>
          <p:spPr>
            <a:xfrm>
              <a:off x="6313300" y="319550"/>
              <a:ext cx="1982100" cy="9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FF0000"/>
                  </a:solidFill>
                </a:rPr>
                <a:t>A kernel operates on a single grid-point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Kernel meta-data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1557337"/>
            <a:ext cx="7772400" cy="1007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Kernels make use of several grid-related quantities, </a:t>
            </a: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area of cell around a T point, T-point mask etc.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47562" y="4407494"/>
            <a:ext cx="784887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algorithm layer should not/cannot supply these: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299" y="2348880"/>
            <a:ext cx="7329156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5165576"/>
            <a:ext cx="6110999" cy="7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1124744"/>
            <a:ext cx="7772400" cy="935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 meta-data to specify what quantities a kernel requires from the infrastructure: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916832"/>
            <a:ext cx="7687399" cy="2808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11560" y="4581673"/>
            <a:ext cx="7772400" cy="935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PSyclone then supplies these quantities from the generated middle layer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1857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What about performance?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7598375" y="4896475"/>
            <a:ext cx="15693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500"/>
            <a:ext cx="8200100" cy="6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6088125" y="-48375"/>
            <a:ext cx="3056100" cy="226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6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Shallow optimisation stages</a:t>
            </a:r>
            <a:r>
              <a:rPr b="1" lang="en-US" sz="3600">
                <a:solidFill>
                  <a:srgbClr val="3C8C92"/>
                </a:solidFill>
              </a:rPr>
              <a:t> </a:t>
            </a:r>
            <a:r>
              <a:rPr b="1" baseline="0" i="0" lang="en-US" sz="36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(serial)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4725" y="131750"/>
            <a:ext cx="1887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/>
              <a:t>(256 x 256 case)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7598375" y="4896475"/>
            <a:ext cx="15693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500"/>
            <a:ext cx="8200100" cy="661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844100" y="354950"/>
            <a:ext cx="8010925" cy="5420050"/>
            <a:chOff x="844100" y="354950"/>
            <a:chExt cx="8010925" cy="5420050"/>
          </a:xfrm>
        </p:grpSpPr>
        <p:sp>
          <p:nvSpPr>
            <p:cNvPr id="157" name="Shape 157"/>
            <p:cNvSpPr/>
            <p:nvPr/>
          </p:nvSpPr>
          <p:spPr>
            <a:xfrm>
              <a:off x="844100" y="2837100"/>
              <a:ext cx="354000" cy="29379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132075" y="2902475"/>
              <a:ext cx="354000" cy="279629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6377325" y="354950"/>
              <a:ext cx="2477700" cy="1568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>
                  <a:solidFill>
                    <a:srgbClr val="FF0000"/>
                  </a:solidFill>
                </a:rPr>
                <a:t>Gnu cannot optimise across separate source files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7598375" y="4896475"/>
            <a:ext cx="15693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500"/>
            <a:ext cx="8200100" cy="6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938500" y="2519525"/>
            <a:ext cx="354000" cy="2414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034800" y="2548525"/>
            <a:ext cx="3540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6377325" y="354950"/>
            <a:ext cx="2477700" cy="93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Loop fusion not always beneficial</a:t>
            </a:r>
          </a:p>
        </p:txBody>
      </p:sp>
      <p:sp>
        <p:nvSpPr>
          <p:cNvPr id="170" name="Shape 170"/>
          <p:cNvSpPr/>
          <p:nvPr/>
        </p:nvSpPr>
        <p:spPr>
          <a:xfrm>
            <a:off x="4322775" y="2631100"/>
            <a:ext cx="354000" cy="306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10797089">
            <a:off x="5384374" y="2636578"/>
            <a:ext cx="354300" cy="213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rot="10797089">
            <a:off x="6872974" y="5180397"/>
            <a:ext cx="354300" cy="3767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7598375" y="4896475"/>
            <a:ext cx="15693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500"/>
            <a:ext cx="8200100" cy="66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1243300" y="2590025"/>
            <a:ext cx="354000" cy="306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2339600" y="2277150"/>
            <a:ext cx="354000" cy="814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6377325" y="354950"/>
            <a:ext cx="2477700" cy="165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Kernel source in-lining important for all except Cray</a:t>
            </a:r>
          </a:p>
        </p:txBody>
      </p:sp>
      <p:sp>
        <p:nvSpPr>
          <p:cNvPr id="183" name="Shape 183"/>
          <p:cNvSpPr/>
          <p:nvPr/>
        </p:nvSpPr>
        <p:spPr>
          <a:xfrm>
            <a:off x="4628550" y="2612925"/>
            <a:ext cx="354000" cy="5597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3484075" y="2943025"/>
            <a:ext cx="354000" cy="2132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6916525" y="3999775"/>
            <a:ext cx="354000" cy="1650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1371600" y="255425"/>
            <a:ext cx="6782999" cy="121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8C93"/>
              </a:buClr>
              <a:buSzPct val="25000"/>
              <a:buFont typeface="Noto Symbol"/>
              <a:buNone/>
            </a:pPr>
            <a:r>
              <a:rPr b="1" lang="en-US" sz="4400">
                <a:solidFill>
                  <a:srgbClr val="3C8C93"/>
                </a:solidFill>
              </a:rPr>
              <a:t>Contents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2209800" y="1624275"/>
            <a:ext cx="6400799" cy="456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Motivation (the GungHo Project)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The GOcean Project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Separation of Concerns (PSyKAl)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Application of PSyKAl to shallow-water models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Performance Impact of PSyKAl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8C92"/>
              </a:buClr>
              <a:buSzPct val="91666"/>
              <a:buChar char="●"/>
            </a:pPr>
            <a:r>
              <a:rPr lang="en-US" sz="2400">
                <a:solidFill>
                  <a:schemeClr val="dk1"/>
                </a:solidFill>
              </a:rPr>
              <a:t>Serial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8C92"/>
              </a:buClr>
              <a:buSzPct val="91666"/>
              <a:buChar char="●"/>
            </a:pPr>
            <a:r>
              <a:rPr lang="en-US" sz="2400">
                <a:solidFill>
                  <a:schemeClr val="dk1"/>
                </a:solidFill>
              </a:rPr>
              <a:t>OpenMP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8C92"/>
              </a:buClr>
              <a:buSzPct val="91666"/>
              <a:buChar char="●"/>
            </a:pPr>
            <a:r>
              <a:rPr lang="en-US" sz="2400">
                <a:solidFill>
                  <a:schemeClr val="dk1"/>
                </a:solidFill>
              </a:rPr>
              <a:t>GPU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Summary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7598375" y="4896475"/>
            <a:ext cx="15693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" y="509587"/>
            <a:ext cx="7648575" cy="62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5588496" y="180256"/>
            <a:ext cx="3707999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36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Summary for Shallow (serial)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0" y="19776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400">
                <a:solidFill>
                  <a:srgbClr val="3C8C92"/>
                </a:solidFill>
              </a:rPr>
              <a:t>Second benchmark: </a:t>
            </a: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NEMOLite2D</a:t>
            </a:r>
            <a:b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(serial)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350" y="1182099"/>
            <a:ext cx="6209600" cy="46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0" y="16287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400">
                <a:solidFill>
                  <a:srgbClr val="3C8C92"/>
                </a:solidFill>
              </a:rPr>
              <a:t>P</a:t>
            </a: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erformance with OpenMP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0" y="28575"/>
            <a:ext cx="9144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lang="en-US" sz="3000">
                <a:solidFill>
                  <a:srgbClr val="3C8C92"/>
                </a:solidFill>
              </a:rPr>
              <a:t>NEMOLite2D,</a:t>
            </a:r>
            <a:br>
              <a:rPr b="1" lang="en-US" sz="3000">
                <a:solidFill>
                  <a:srgbClr val="3C8C92"/>
                </a:solidFill>
              </a:rPr>
            </a:br>
            <a:r>
              <a:rPr b="1" lang="en-US" sz="3000">
                <a:solidFill>
                  <a:srgbClr val="3C8C92"/>
                </a:solidFill>
              </a:rPr>
              <a:t>OpenMP optimisation stages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1557337"/>
            <a:ext cx="7772400" cy="38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97125" y="360350"/>
            <a:ext cx="1887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(256 x 256 case, Intel v.14)</a:t>
            </a:r>
          </a:p>
        </p:txBody>
      </p:sp>
      <p:sp>
        <p:nvSpPr>
          <p:cNvPr id="212" name="Shape 212"/>
          <p:cNvSpPr/>
          <p:nvPr/>
        </p:nvSpPr>
        <p:spPr>
          <a:xfrm>
            <a:off x="7598375" y="4896475"/>
            <a:ext cx="15693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5681" l="3456" r="0" t="12685"/>
          <a:stretch/>
        </p:blipFill>
        <p:spPr>
          <a:xfrm>
            <a:off x="-12875" y="1068775"/>
            <a:ext cx="8884575" cy="580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75" y="1076975"/>
            <a:ext cx="8175903" cy="57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0" y="4462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NEMOLite2D, OpenMP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83700" y="1361300"/>
            <a:ext cx="5604899" cy="8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Solid lines – manual OpenMP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Dashed lines – PSyclone-generated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75" y="1076975"/>
            <a:ext cx="8175903" cy="57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>
            <p:ph type="title"/>
          </p:nvPr>
        </p:nvSpPr>
        <p:spPr>
          <a:xfrm>
            <a:off x="0" y="4462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NEMOLite2D, OpenMP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83700" y="1361300"/>
            <a:ext cx="5604899" cy="8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Solid lines – manual OpenMP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Dashed lines – PSyclone-generated</a:t>
            </a:r>
          </a:p>
        </p:txBody>
      </p:sp>
      <p:sp>
        <p:nvSpPr>
          <p:cNvPr id="229" name="Shape 229"/>
          <p:cNvSpPr/>
          <p:nvPr/>
        </p:nvSpPr>
        <p:spPr>
          <a:xfrm>
            <a:off x="6937650" y="1695175"/>
            <a:ext cx="247799" cy="1143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5092125" y="2197500"/>
            <a:ext cx="25251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Mainly due to lack of kernel-inlining in generated code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NEMOLite2D, GPU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17975" y="5875750"/>
            <a:ext cx="4035300" cy="9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/>
              <a:t>GPU results courtesy of Jeremy Appleyard, NVIDIA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352"/>
            <a:ext cx="9143998" cy="568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0" y="4462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Next steps…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1196751"/>
            <a:ext cx="7772400" cy="4896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Compilers are complex!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Recovering performance is not straightforward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More transformations required (e.g. in-lining of kernel code for Gnu and Intel)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Currently not exploring the optimisation space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1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Only attempting to recover original code structure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dimensions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Current test cases are two-dimensional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Full models are a mixture of 2D and 3D…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NOC working on introducing some </a:t>
            </a:r>
            <a:b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3D aspects to NEMOLite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Summary I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1557337"/>
            <a:ext cx="7772400" cy="380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 of Concerns: Introduces flexibility needed to achieve performance on different architectures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potentially enables </a:t>
            </a:r>
            <a:r>
              <a:rPr b="0" baseline="0" i="1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. OpenMP or OpenACC to be used, depending on target hardware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lang="en-US" sz="2200">
                <a:solidFill>
                  <a:srgbClr val="3C8C92"/>
                </a:solidFill>
              </a:rPr>
              <a:t>No need to modify source code containing the Natural Science (Algorithm and Kernel layers)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Optimal code structure is both system- and compiler-dependent</a:t>
            </a: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Summary II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1557337"/>
            <a:ext cx="7772400" cy="4319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 now supports two distinct shallow-water models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Support for loop fusion and OpenMP transformations (parallel, parallel do and do)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continuing on PSyclone in the GungHo project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lang="en-US" sz="2200">
                <a:solidFill>
                  <a:srgbClr val="3C8C92"/>
                </a:solidFill>
              </a:rPr>
              <a:t>More OpenMP support (loop colouring)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lang="en-US" sz="2200">
                <a:solidFill>
                  <a:srgbClr val="3C8C92"/>
                </a:solidFill>
              </a:rPr>
              <a:t>Distributed memory support (MPI)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lang="en-US" sz="2200">
                <a:solidFill>
                  <a:srgbClr val="3C8C92"/>
                </a:solidFill>
              </a:rPr>
              <a:t>Support for OpenACC</a:t>
            </a: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0" y="1809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GungHo – What and Why?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1328753"/>
            <a:ext cx="7772400" cy="480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GungHo is a UK Met Office/NERC project aiming to research, design and develop a new dynamical core suitable for operational, global and regional, weather and climate simulation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architectures are in a state of flux with a variety of competing technologies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GungHo is developing code for a computer that does not yet exist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Many cores, accelerators (PCIe or socket), FPGAs…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we produce maintainable, scientifically-correct code that will perform well on a range of future architectures?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0" y="2314575"/>
            <a:ext cx="9144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 sz="4400">
                <a:solidFill>
                  <a:srgbClr val="3C8C92"/>
                </a:solidFill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Extras…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1557337"/>
            <a:ext cx="7772400" cy="380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 sz="4400">
                <a:solidFill>
                  <a:srgbClr val="3C8C92"/>
                </a:solidFill>
              </a:rPr>
              <a:t>Compilers and CPUs</a:t>
            </a:r>
          </a:p>
        </p:txBody>
      </p:sp>
      <p:graphicFrame>
        <p:nvGraphicFramePr>
          <p:cNvPr id="273" name="Shape 273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{58A1AA4A-FE34-4A49-828A-4C5E927837BE}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Gnu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Intel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Cray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IBM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Intel Haswell (E5-1620 v2)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4.9.3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14.0.0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Intel Ivy Bridge (E5-2697)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4.9.1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14.0.1.106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8.3.3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IBM Power 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15.1.2 (Linux)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Offset choice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1340767"/>
            <a:ext cx="777240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choose how the different grid-point types are indexed relative to 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shallow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{u,v,f} points to the South and West of the T point to have same (i,j) index while </a:t>
            </a:r>
            <a:r>
              <a:rPr b="0" baseline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NEMO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those to the North and East: 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80" y="3349687"/>
            <a:ext cx="4945664" cy="231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683568" y="3631664"/>
            <a:ext cx="273630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We call this choice the ‘</a:t>
            </a:r>
            <a:r>
              <a:rPr b="0" baseline="0" i="0" lang="en-US" sz="2400" u="none" cap="none" strike="noStrike">
                <a:solidFill>
                  <a:schemeClr val="accent2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offset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’ of the grids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Specified in kernel meta-data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Middle layer is generated…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1557337"/>
            <a:ext cx="8134672" cy="4103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  ** Start of time loop ** 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ncycle=1,itmax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! COMPUTE CAPITAL U, CAPITAL V, Z, H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baseline="0" i="0" lang="en-US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call </a:t>
            </a:r>
            <a:r>
              <a:rPr b="0" baseline="0" i="0" lang="en-US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invoke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(compute_cu_type(CU, P, U),  &amp;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compute_cv_type(CV, P, V),  &amp;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compute_z_type(z, P, U, V), &amp;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compute_h_type(h, P, U, V) 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9752" l="24019" r="15" t="-667"/>
          <a:stretch/>
        </p:blipFill>
        <p:spPr>
          <a:xfrm>
            <a:off x="107123" y="0"/>
            <a:ext cx="5400876" cy="609329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5868144" y="2492896"/>
            <a:ext cx="2376263" cy="93610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0"/>
                </a:moveTo>
                <a:close/>
                <a:lnTo>
                  <a:pt x="-9999" y="120000"/>
                </a:lnTo>
              </a:path>
              <a:path extrusionOk="0" fill="none" h="120000" w="120000">
                <a:moveTo>
                  <a:pt x="-9999" y="22500"/>
                </a:moveTo>
                <a:lnTo>
                  <a:pt x="-20000" y="22500"/>
                </a:lnTo>
                <a:lnTo>
                  <a:pt x="-135156" y="66540"/>
                </a:lnTo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Data movement for PBC update</a:t>
            </a:r>
          </a:p>
        </p:txBody>
      </p:sp>
      <p:sp>
        <p:nvSpPr>
          <p:cNvPr id="295" name="Shape 295"/>
          <p:cNvSpPr/>
          <p:nvPr/>
        </p:nvSpPr>
        <p:spPr>
          <a:xfrm>
            <a:off x="6156176" y="1484783"/>
            <a:ext cx="2376263" cy="93610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0"/>
                </a:moveTo>
                <a:close/>
                <a:lnTo>
                  <a:pt x="-9999" y="120000"/>
                </a:lnTo>
              </a:path>
              <a:path extrusionOk="0" fill="none" h="120000" w="120000">
                <a:moveTo>
                  <a:pt x="-9999" y="22500"/>
                </a:moveTo>
                <a:lnTo>
                  <a:pt x="-20000" y="22500"/>
                </a:lnTo>
                <a:lnTo>
                  <a:pt x="-168957" y="-13618"/>
                </a:lnTo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 Sans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Grid points with same (i,j)</a:t>
            </a:r>
          </a:p>
        </p:txBody>
      </p:sp>
      <p:sp>
        <p:nvSpPr>
          <p:cNvPr id="296" name="Shape 296"/>
          <p:cNvSpPr/>
          <p:nvPr/>
        </p:nvSpPr>
        <p:spPr>
          <a:xfrm>
            <a:off x="6380583" y="3717032"/>
            <a:ext cx="1503784" cy="93610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0"/>
                </a:moveTo>
                <a:close/>
                <a:lnTo>
                  <a:pt x="-9999" y="120000"/>
                </a:lnTo>
              </a:path>
              <a:path extrusionOk="0" fill="none" h="120000" w="120000">
                <a:moveTo>
                  <a:pt x="-9999" y="22500"/>
                </a:moveTo>
                <a:lnTo>
                  <a:pt x="-20000" y="22500"/>
                </a:lnTo>
                <a:lnTo>
                  <a:pt x="-109204" y="-35756"/>
                </a:lnTo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Boundary region</a:t>
            </a:r>
          </a:p>
        </p:txBody>
      </p:sp>
      <p:sp>
        <p:nvSpPr>
          <p:cNvPr id="297" name="Shape 297"/>
          <p:cNvSpPr/>
          <p:nvPr/>
        </p:nvSpPr>
        <p:spPr>
          <a:xfrm>
            <a:off x="5940151" y="4797151"/>
            <a:ext cx="2736303" cy="93610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657" y="0"/>
                </a:moveTo>
                <a:close/>
                <a:lnTo>
                  <a:pt x="-10657" y="120000"/>
                </a:lnTo>
              </a:path>
              <a:path extrusionOk="0" fill="none" h="120000" w="120000">
                <a:moveTo>
                  <a:pt x="-10657" y="72462"/>
                </a:moveTo>
                <a:lnTo>
                  <a:pt x="-56157" y="74383"/>
                </a:lnTo>
                <a:lnTo>
                  <a:pt x="-201066" y="119049"/>
                </a:lnTo>
              </a:path>
            </a:pathLst>
          </a:custGeom>
          <a:solidFill>
            <a:schemeClr val="accent1"/>
          </a:solidFill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External/boundary grid points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940151" y="-27383"/>
            <a:ext cx="316835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8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SW offset with Periodic Boundaries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5472607" y="125759"/>
            <a:ext cx="38519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28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SW offset with open and closed boundaries</a:t>
            </a:r>
          </a:p>
        </p:txBody>
      </p:sp>
      <p:pic>
        <p:nvPicPr>
          <p:cNvPr id="305" name="Shape 3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9144" l="15151" r="8" t="-729"/>
          <a:stretch/>
        </p:blipFill>
        <p:spPr>
          <a:xfrm>
            <a:off x="8316" y="0"/>
            <a:ext cx="5355772" cy="597742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5436096" y="1484783"/>
            <a:ext cx="3600399" cy="282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defines domain in terms of T points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</a:t>
            </a: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boundary points</a:t>
            </a:r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 implementation doesn’t need halos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0" y="333373"/>
            <a:ext cx="4572000" cy="2807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NE offset with in-place boundary conditions</a:t>
            </a:r>
          </a:p>
        </p:txBody>
      </p:sp>
      <p:pic>
        <p:nvPicPr>
          <p:cNvPr id="312" name="Shape 3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5" y="260647"/>
            <a:ext cx="4664651" cy="604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0" y="-2738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Code generation to the rescue…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07504" y="3068959"/>
            <a:ext cx="4320480" cy="276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j=1,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(uold,2)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DO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i=1,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(uold,1)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CALL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tsmooth_code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(i,j,u…)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i=1,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(vold,1)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j=1,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(vold,2)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tsmooth_code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(i,j,v…)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i=1,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(pold,1)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j=1,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(pold,2)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tsmooth_code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(i,j,p…)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5040560" y="3324473"/>
            <a:ext cx="4355976" cy="2154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j=1,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(uold, 2)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i=1,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(uold, 1)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tsmooth_code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(i,j,u…)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tsmooth_code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(i,j,v…)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tsmooth_code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(i,j,p…)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END DO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END DO </a:t>
            </a:r>
          </a:p>
        </p:txBody>
      </p:sp>
      <p:sp>
        <p:nvSpPr>
          <p:cNvPr id="320" name="Shape 320"/>
          <p:cNvSpPr/>
          <p:nvPr/>
        </p:nvSpPr>
        <p:spPr>
          <a:xfrm>
            <a:off x="4139951" y="4038748"/>
            <a:ext cx="1368151" cy="792087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67543" y="1196751"/>
            <a:ext cx="784887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PSyclone currently has rudimentary support for loop-fusion (and the addition of OpenMP)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e.g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. for the time-smoothing section of the code where all 3 loops have same bounds: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1383775" y="5170100"/>
            <a:ext cx="7772400" cy="16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1557337"/>
            <a:ext cx="7772400" cy="38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6799"/>
            <a:ext cx="9062901" cy="63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899600" y="2010402"/>
            <a:ext cx="7704900" cy="3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NERC funded, 03/2014 – 02/2015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Collaboration between NOC and STFC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Investigate the feasibility of applying technology from the GungHo project to ocean modelling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Extend the developing GungHo infrastructure to support finite difference on regular, lat-lon grids</a:t>
            </a: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800" y="212799"/>
            <a:ext cx="7084500" cy="1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453" y="1628800"/>
            <a:ext cx="5357849" cy="401838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331640" y="332656"/>
            <a:ext cx="6912767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Separation of Concerns in GungHo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0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baseline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0" i="0" lang="en-US" sz="40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arallel </a:t>
            </a:r>
            <a:r>
              <a:rPr b="1" baseline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</a:t>
            </a:r>
            <a:r>
              <a:rPr b="1" baseline="0" i="0" lang="en-US" sz="40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stem, </a:t>
            </a:r>
            <a:r>
              <a:rPr b="1" baseline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0" i="0" lang="en-US" sz="40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ernel, </a:t>
            </a:r>
            <a:r>
              <a:rPr b="1" baseline="0" i="0" lang="en-US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</a:t>
            </a:r>
            <a:r>
              <a:rPr b="1" baseline="0" i="0" lang="en-US" sz="40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gorithm (PSyKAl) Approach…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1772816"/>
            <a:ext cx="7772400" cy="380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Oceanographer writes the algorithm (top) and kernel (bottom) layers, following certain rules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no need to worry about relative indexing of various fields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no need to worry about parallelism (algorithm layer deals with </a:t>
            </a:r>
            <a:r>
              <a:rPr b="1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logically global field quantities</a:t>
            </a: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code-generation system (PSyclone) generates the PSy middle layer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glues the algorithm and kernels together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incorporates </a:t>
            </a:r>
            <a:r>
              <a:rPr b="1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all code related to parallelism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Two shallow-water codes…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1557351"/>
            <a:ext cx="7772400" cy="424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applied the PSyKAl approach to two codes: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2200">
                <a:solidFill>
                  <a:srgbClr val="3C8C92"/>
                </a:solidFill>
              </a:rPr>
              <a:t>S</a:t>
            </a: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hallow’ originally written by Swarztrauber, NCAR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‘NEMOLite2D’  2D, free-surface part of NEMO extracted by NOC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use Finite Difference on Arakawa C grid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there are important differences: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Boundary conditions (bi-periodic vs. forced/closed)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Relative indexing of variables on the grid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and expressing these differences is essential for correct code generation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Two benchmarks…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1557351"/>
            <a:ext cx="77724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re-structured both Shallow and NEMOLite2D following PSyKAl separation of concerns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Manually o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ptimise Shallow while obeying PSyKAl rules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Serial benchmark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Manually o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ptimise NEMOLite2D and implement OpenMP parallelisation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3C8C92"/>
              </a:buClr>
              <a:buSzPct val="100000"/>
              <a:buFont typeface="Arial"/>
              <a:buChar char="–"/>
            </a:pPr>
            <a:r>
              <a:rPr b="0" baseline="0" i="0" lang="en-US" sz="22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Parallel benchmark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benchmarks have also been supplied to vendors (IBM, NVIDIA) for them to optimise for their hardware while obeying PSyKAl rules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236" y="1196751"/>
            <a:ext cx="6567139" cy="474237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326791" y="359578"/>
            <a:ext cx="69127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NEMOLite2D - structure</a:t>
            </a:r>
          </a:p>
        </p:txBody>
      </p:sp>
      <p:sp>
        <p:nvSpPr>
          <p:cNvPr id="97" name="Shape 97"/>
          <p:cNvSpPr/>
          <p:nvPr/>
        </p:nvSpPr>
        <p:spPr>
          <a:xfrm>
            <a:off x="5292080" y="3861048"/>
            <a:ext cx="2683048" cy="936103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Merriweather San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