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5"/>
    <p:sldMasterId id="2147483684" r:id="rId6"/>
  </p:sldMasterIdLst>
  <p:notesMasterIdLst>
    <p:notesMasterId r:id="rId33"/>
  </p:notesMasterIdLst>
  <p:sldIdLst>
    <p:sldId id="405" r:id="rId7"/>
    <p:sldId id="414" r:id="rId8"/>
    <p:sldId id="430" r:id="rId9"/>
    <p:sldId id="412" r:id="rId10"/>
    <p:sldId id="415" r:id="rId11"/>
    <p:sldId id="416" r:id="rId12"/>
    <p:sldId id="406" r:id="rId13"/>
    <p:sldId id="420" r:id="rId14"/>
    <p:sldId id="407" r:id="rId15"/>
    <p:sldId id="410" r:id="rId16"/>
    <p:sldId id="409" r:id="rId17"/>
    <p:sldId id="424" r:id="rId18"/>
    <p:sldId id="425" r:id="rId19"/>
    <p:sldId id="432" r:id="rId20"/>
    <p:sldId id="433" r:id="rId21"/>
    <p:sldId id="423" r:id="rId22"/>
    <p:sldId id="431" r:id="rId23"/>
    <p:sldId id="427" r:id="rId24"/>
    <p:sldId id="413" r:id="rId25"/>
    <p:sldId id="411" r:id="rId26"/>
    <p:sldId id="421" r:id="rId27"/>
    <p:sldId id="422" r:id="rId28"/>
    <p:sldId id="417" r:id="rId29"/>
    <p:sldId id="419" r:id="rId30"/>
    <p:sldId id="418" r:id="rId31"/>
    <p:sldId id="428" r:id="rId32"/>
  </p:sldIdLst>
  <p:sldSz cx="9144000" cy="6858000" type="screen4x3"/>
  <p:notesSz cx="6797675" cy="99282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ヒラギノ角ゴ Pro W3"/>
        <a:cs typeface="ヒラギノ角ゴ Pro W3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ヒラギノ角ゴ Pro W3"/>
        <a:cs typeface="ヒラギノ角ゴ Pro W3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ヒラギノ角ゴ Pro W3"/>
        <a:cs typeface="ヒラギノ角ゴ Pro W3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ヒラギノ角ゴ Pro W3"/>
        <a:cs typeface="ヒラギノ角ゴ Pro W3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Grande"/>
        <a:ea typeface="ヒラギノ角ゴ Pro W3"/>
        <a:cs typeface="ヒラギノ角ゴ Pro W3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Lucida Grande"/>
        <a:ea typeface="ヒラギノ角ゴ Pro W3"/>
        <a:cs typeface="ヒラギノ角ゴ Pro W3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Lucida Grande"/>
        <a:ea typeface="ヒラギノ角ゴ Pro W3"/>
        <a:cs typeface="ヒラギノ角ゴ Pro W3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Lucida Grande"/>
        <a:ea typeface="ヒラギノ角ゴ Pro W3"/>
        <a:cs typeface="ヒラギノ角ゴ Pro W3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Lucida Grande"/>
        <a:ea typeface="ヒラギノ角ゴ Pro W3"/>
        <a:cs typeface="ヒラギノ角ゴ Pro W3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006600"/>
    <a:srgbClr val="E1E1FF"/>
    <a:srgbClr val="D0EA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7176" autoAdjust="0"/>
  </p:normalViewPr>
  <p:slideViewPr>
    <p:cSldViewPr>
      <p:cViewPr>
        <p:scale>
          <a:sx n="80" d="100"/>
          <a:sy n="80" d="100"/>
        </p:scale>
        <p:origin x="-1086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6463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fld id="{05783AE7-6B2B-4A84-AB0B-897C7EC096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4408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Lucida Grande" pitchFamily="84" charset="0"/>
        <a:ea typeface="ヒラギノ角ゴ Pro W3" pitchFamily="84" charset="-128"/>
        <a:cs typeface="ヒラギノ角ゴ Pro W3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Timings obtained from running interactively on nodes so subject to some noise.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783AE7-6B2B-4A84-AB0B-897C7EC096C1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849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N.B.</a:t>
            </a:r>
            <a:r>
              <a:rPr lang="en-GB" baseline="0" dirty="0" smtClean="0"/>
              <a:t> only actually need one of the two E/W halos and one of the two N/S halos, depending on the field.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783AE7-6B2B-4A84-AB0B-897C7EC096C1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376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/>
          <a:lstStyle>
            <a:lvl1pPr>
              <a:defRPr sz="44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6B841-86EF-4FC2-A3C2-E7CB1D3C2A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084776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851419"/>
          </a:xfrm>
        </p:spPr>
        <p:txBody>
          <a:bodyPr/>
          <a:lstStyle>
            <a:lvl1pPr marL="0" indent="0">
              <a:buNone/>
              <a:defRPr sz="2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71942"/>
            <a:ext cx="5486400" cy="566738"/>
          </a:xfrm>
        </p:spPr>
        <p:txBody>
          <a:bodyPr anchor="b"/>
          <a:lstStyle>
            <a:lvl1pPr algn="l">
              <a:defRPr sz="28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45916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638680"/>
            <a:ext cx="5486400" cy="804862"/>
          </a:xfrm>
        </p:spPr>
        <p:txBody>
          <a:bodyPr/>
          <a:lstStyle>
            <a:lvl1pPr marL="0" indent="0">
              <a:buNone/>
              <a:defRPr sz="2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0"/>
            <a:ext cx="9144000" cy="11430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696526-A551-4402-A303-EA235BA245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6D14F-469F-4115-8744-522207D453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8640"/>
            <a:ext cx="9144000" cy="1470025"/>
          </a:xfrm>
        </p:spPr>
        <p:txBody>
          <a:bodyPr/>
          <a:lstStyle>
            <a:lvl1pPr>
              <a:defRPr sz="44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70065"/>
            <a:ext cx="6400800" cy="1752600"/>
          </a:xfrm>
        </p:spPr>
        <p:txBody>
          <a:bodyPr/>
          <a:lstStyle>
            <a:lvl1pPr marL="0" indent="0" algn="ctr">
              <a:buNone/>
              <a:defRPr sz="2400"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7338"/>
            <a:ext cx="7772400" cy="3800488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786047"/>
            <a:ext cx="7848872" cy="1362075"/>
          </a:xfrm>
        </p:spPr>
        <p:txBody>
          <a:bodyPr anchor="t"/>
          <a:lstStyle>
            <a:lvl1pPr algn="l">
              <a:defRPr sz="4400" b="1" cap="none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285860"/>
            <a:ext cx="7772400" cy="1500187"/>
          </a:xfrm>
        </p:spPr>
        <p:txBody>
          <a:bodyPr anchor="b"/>
          <a:lstStyle>
            <a:lvl1pPr marL="0" indent="0">
              <a:buNone/>
              <a:defRPr sz="24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57338"/>
            <a:ext cx="3810000" cy="451486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57338"/>
            <a:ext cx="3810000" cy="380048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544" y="1484784"/>
            <a:ext cx="4040188" cy="639762"/>
          </a:xfrm>
        </p:spPr>
        <p:txBody>
          <a:bodyPr anchor="b"/>
          <a:lstStyle>
            <a:lvl1pPr marL="0" indent="0">
              <a:buNone/>
              <a:defRPr sz="28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897331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800" b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182951"/>
          </a:xfrm>
        </p:spPr>
        <p:txBody>
          <a:bodyPr/>
          <a:lstStyle>
            <a:lvl1pPr>
              <a:defRPr sz="2400">
                <a:latin typeface="Arial" pitchFamily="34" charset="0"/>
                <a:cs typeface="Arial" pitchFamily="34" charset="0"/>
              </a:defRPr>
            </a:lvl1pPr>
            <a:lvl2pPr>
              <a:defRPr sz="2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8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228600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929063"/>
            <a:ext cx="777240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Arial" pitchFamily="34" charset="0"/>
                <a:ea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A5A298E-ADDE-477F-B1BE-E492A0D590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1" name="Picture 19" descr="STFC_top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9144000" cy="143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27" r:id="rId1"/>
    <p:sldLayoutId id="2147484428" r:id="rId2"/>
    <p:sldLayoutId id="2147484429" r:id="rId3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9pPr>
    </p:titleStyle>
    <p:bodyStyle>
      <a:lvl1pPr marL="342900" indent="-342900" algn="ctr" rtl="0" eaLnBrk="1" fontAlgn="base" hangingPunct="1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36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333375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57338"/>
            <a:ext cx="7772400" cy="453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Lucida Grande" pitchFamily="84" charset="0"/>
                <a:ea typeface="ヒラギノ角ゴ Pro W3" pitchFamily="84" charset="-128"/>
                <a:cs typeface="+mn-cs"/>
              </a:defRPr>
            </a:lvl1pPr>
          </a:lstStyle>
          <a:p>
            <a:pPr>
              <a:defRPr/>
            </a:pPr>
            <a:fld id="{650CDA9E-4FBA-4557-90D6-99A4B95605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055" name="Picture 19" descr="SCI41098_PPT_Templates_bottom_STFC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563688" y="5294313"/>
            <a:ext cx="7580312" cy="156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30" r:id="rId1"/>
    <p:sldLayoutId id="2147484431" r:id="rId2"/>
    <p:sldLayoutId id="2147484432" r:id="rId3"/>
    <p:sldLayoutId id="2147484433" r:id="rId4"/>
    <p:sldLayoutId id="2147484434" r:id="rId5"/>
    <p:sldLayoutId id="2147484435" r:id="rId6"/>
    <p:sldLayoutId id="2147484436" r:id="rId7"/>
    <p:sldLayoutId id="2147484437" r:id="rId8"/>
    <p:sldLayoutId id="2147484438" r:id="rId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3C8C93"/>
          </a:solidFill>
          <a:latin typeface="Arial" charset="0"/>
          <a:ea typeface="ヒラギノ角ゴ Pro W3" pitchFamily="84" charset="-128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Lucida Grande" pitchFamily="84" charset="0"/>
          <a:ea typeface="ヒラギノ角ゴ Pro W3" pitchFamily="8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rgbClr val="3C8C93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ubtitle 2"/>
          <p:cNvSpPr>
            <a:spLocks noGrp="1"/>
          </p:cNvSpPr>
          <p:nvPr>
            <p:ph type="subTitle" idx="1"/>
          </p:nvPr>
        </p:nvSpPr>
        <p:spPr>
          <a:xfrm>
            <a:off x="1259632" y="4603576"/>
            <a:ext cx="6840760" cy="1633736"/>
          </a:xfrm>
          <a:noFill/>
        </p:spPr>
        <p:txBody>
          <a:bodyPr/>
          <a:lstStyle/>
          <a:p>
            <a:r>
              <a:rPr lang="en-US" b="1" dirty="0" smtClean="0">
                <a:solidFill>
                  <a:schemeClr val="accent2"/>
                </a:solidFill>
              </a:rPr>
              <a:t>Andrew Porter</a:t>
            </a:r>
            <a:r>
              <a:rPr lang="en-US" dirty="0" smtClean="0">
                <a:solidFill>
                  <a:schemeClr val="accent2"/>
                </a:solidFill>
              </a:rPr>
              <a:t>, Rupert Ford &amp; Graham </a:t>
            </a:r>
            <a:r>
              <a:rPr lang="en-US" dirty="0" smtClean="0">
                <a:solidFill>
                  <a:schemeClr val="accent2"/>
                </a:solidFill>
              </a:rPr>
              <a:t>Riley STFC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Hedong Liu &amp; Jason Holt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dirty="0" smtClean="0">
                <a:solidFill>
                  <a:schemeClr val="accent2"/>
                </a:solidFill>
              </a:rPr>
              <a:t>NOC</a:t>
            </a:r>
            <a:endParaRPr lang="en-US" dirty="0" smtClean="0">
              <a:solidFill>
                <a:schemeClr val="accent2"/>
              </a:solidFill>
            </a:endParaRPr>
          </a:p>
        </p:txBody>
      </p:sp>
      <p:pic>
        <p:nvPicPr>
          <p:cNvPr id="4" name="Picture 3" descr="GOce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97000" y="1798960"/>
            <a:ext cx="6350000" cy="1270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5656" y="3284984"/>
            <a:ext cx="48245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>
                <a:latin typeface="Bodoni" pitchFamily="18" charset="0"/>
              </a:rPr>
              <a:t>An update…</a:t>
            </a:r>
            <a:endParaRPr lang="en-GB" sz="4400" dirty="0">
              <a:latin typeface="Bodoni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032" y="1700808"/>
            <a:ext cx="7772400" cy="3800488"/>
          </a:xfrm>
        </p:spPr>
        <p:txBody>
          <a:bodyPr/>
          <a:lstStyle/>
          <a:p>
            <a:pPr>
              <a:buNone/>
            </a:pPr>
            <a:r>
              <a:rPr lang="en-GB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SUBROUTINE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compute_cu_code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, j, &amp;</a:t>
            </a:r>
            <a:br>
              <a:rPr lang="en-GB" dirty="0" smtClean="0">
                <a:latin typeface="Courier New" pitchFamily="49" charset="0"/>
                <a:cs typeface="Courier New" pitchFamily="49" charset="0"/>
              </a:rPr>
            </a:br>
            <a:r>
              <a:rPr lang="en-GB" dirty="0" smtClean="0">
                <a:latin typeface="Courier New" pitchFamily="49" charset="0"/>
                <a:cs typeface="Courier New" pitchFamily="49" charset="0"/>
              </a:rPr>
              <a:t>                         cu, p, u)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INTEGER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,  </a:t>
            </a:r>
            <a:r>
              <a:rPr lang="en-GB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INTENT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 ::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, j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REAL(</a:t>
            </a:r>
            <a:r>
              <a:rPr lang="en-GB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wp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GB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INTENT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 :: p(:,</a:t>
            </a:r>
            <a:r>
              <a:rPr lang="en-GB" dirty="0" smtClean="0">
                <a:latin typeface="Courier New" pitchFamily="49" charset="0"/>
                <a:cs typeface="Courier New" pitchFamily="49" charset="0"/>
                <a:sym typeface="Wingdings" pitchFamily="2" charset="2"/>
              </a:rPr>
              <a:t>:), u(:,:)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REAL(</a:t>
            </a:r>
            <a:r>
              <a:rPr lang="en-GB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wp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), </a:t>
            </a:r>
            <a:r>
              <a:rPr lang="en-GB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INTENT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inout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):: cu(:,:)</a:t>
            </a:r>
          </a:p>
          <a:p>
            <a:pPr>
              <a:buNone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pl-PL" dirty="0" smtClean="0">
                <a:latin typeface="Courier New" pitchFamily="49" charset="0"/>
                <a:cs typeface="Courier New" pitchFamily="49" charset="0"/>
              </a:rPr>
              <a:t>CU(I,J) = .5*(P(I,J)+P(I-1,J))*U(I,J)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GB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END SUBROUTINE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compute_cu_code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1560" y="692696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Construct (point-wise) kernels, </a:t>
            </a:r>
            <a:r>
              <a:rPr lang="en-GB" sz="3200" b="1" i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e.g</a:t>
            </a:r>
            <a:r>
              <a:rPr lang="en-GB" sz="32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.: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768" y="2133402"/>
            <a:ext cx="7772400" cy="2807766"/>
          </a:xfrm>
        </p:spPr>
        <p:txBody>
          <a:bodyPr/>
          <a:lstStyle/>
          <a:p>
            <a:pPr>
              <a:buNone/>
            </a:pPr>
            <a:r>
              <a:rPr lang="en-GB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ncycle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=1,itmax </a:t>
            </a:r>
            <a:r>
              <a:rPr lang="en-GB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 Time-stepping loop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 COMPUTE CAPITAL U, CAPITAL V, Z AND H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CALL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compute_cu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(CU, P, U)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CALL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err="1" smtClean="0">
                <a:solidFill>
                  <a:schemeClr val="accent2"/>
                </a:solidFill>
                <a:latin typeface="Courier New" pitchFamily="49" charset="0"/>
                <a:cs typeface="Courier New" pitchFamily="49" charset="0"/>
              </a:rPr>
              <a:t>compute_cv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(CV, P, V)</a:t>
            </a:r>
          </a:p>
          <a:p>
            <a:pPr>
              <a:buNone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  ...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 flipV="1">
            <a:off x="611560" y="3308791"/>
            <a:ext cx="6408712" cy="108012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395536" y="4892967"/>
            <a:ext cx="712879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en-GB" dirty="0">
                <a:latin typeface="Courier New" pitchFamily="49" charset="0"/>
                <a:ea typeface="+mn-ea"/>
                <a:cs typeface="Courier New" pitchFamily="49" charset="0"/>
              </a:rPr>
              <a:t>  </a:t>
            </a:r>
            <a:r>
              <a:rPr lang="en-GB" dirty="0">
                <a:solidFill>
                  <a:srgbClr val="7030A0"/>
                </a:solidFill>
                <a:latin typeface="Courier New" pitchFamily="49" charset="0"/>
                <a:ea typeface="+mn-ea"/>
                <a:cs typeface="Courier New" pitchFamily="49" charset="0"/>
              </a:rPr>
              <a:t>CALL</a:t>
            </a:r>
            <a:r>
              <a:rPr lang="en-GB" dirty="0"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GB" dirty="0">
                <a:solidFill>
                  <a:schemeClr val="accent2"/>
                </a:solidFill>
                <a:latin typeface="Courier New" pitchFamily="49" charset="0"/>
                <a:ea typeface="+mn-ea"/>
                <a:cs typeface="Courier New" pitchFamily="49" charset="0"/>
              </a:rPr>
              <a:t>invoke</a:t>
            </a:r>
            <a:r>
              <a:rPr lang="en-GB" dirty="0">
                <a:latin typeface="Courier New" pitchFamily="49" charset="0"/>
                <a:ea typeface="+mn-ea"/>
                <a:cs typeface="Courier New" pitchFamily="49" charset="0"/>
              </a:rPr>
              <a:t>(</a:t>
            </a:r>
            <a:r>
              <a:rPr lang="en-GB" dirty="0" err="1">
                <a:latin typeface="Courier New" pitchFamily="49" charset="0"/>
                <a:ea typeface="+mn-ea"/>
                <a:cs typeface="Courier New" pitchFamily="49" charset="0"/>
              </a:rPr>
              <a:t>compute_cu</a:t>
            </a:r>
            <a:r>
              <a:rPr lang="en-GB" dirty="0">
                <a:latin typeface="Courier New" pitchFamily="49" charset="0"/>
                <a:ea typeface="+mn-ea"/>
                <a:cs typeface="Courier New" pitchFamily="49" charset="0"/>
              </a:rPr>
              <a:t>(CU, P, V</a:t>
            </a:r>
            <a:r>
              <a:rPr lang="en-GB" dirty="0" smtClean="0">
                <a:latin typeface="Courier New" pitchFamily="49" charset="0"/>
                <a:ea typeface="+mn-ea"/>
                <a:cs typeface="Courier New" pitchFamily="49" charset="0"/>
              </a:rPr>
              <a:t>), &amp;</a:t>
            </a:r>
            <a:r>
              <a:rPr lang="en-GB" dirty="0"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lang="en-GB" dirty="0"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lang="en-GB" dirty="0">
                <a:latin typeface="Courier New" pitchFamily="49" charset="0"/>
                <a:ea typeface="+mn-ea"/>
                <a:cs typeface="Courier New" pitchFamily="49" charset="0"/>
              </a:rPr>
              <a:t>            </a:t>
            </a:r>
            <a:r>
              <a:rPr lang="en-GB" dirty="0" err="1" smtClean="0">
                <a:latin typeface="Courier New" pitchFamily="49" charset="0"/>
                <a:ea typeface="+mn-ea"/>
                <a:cs typeface="Courier New" pitchFamily="49" charset="0"/>
              </a:rPr>
              <a:t>compute_cv</a:t>
            </a:r>
            <a:r>
              <a:rPr lang="en-GB" dirty="0" smtClean="0">
                <a:latin typeface="Courier New" pitchFamily="49" charset="0"/>
                <a:ea typeface="+mn-ea"/>
                <a:cs typeface="Courier New" pitchFamily="49" charset="0"/>
              </a:rPr>
              <a:t>(CV</a:t>
            </a:r>
            <a:r>
              <a:rPr lang="en-GB" dirty="0">
                <a:latin typeface="Courier New" pitchFamily="49" charset="0"/>
                <a:ea typeface="+mn-ea"/>
                <a:cs typeface="Courier New" pitchFamily="49" charset="0"/>
              </a:rPr>
              <a:t>, P, V</a:t>
            </a:r>
            <a:r>
              <a:rPr lang="en-GB" dirty="0" smtClean="0">
                <a:latin typeface="Courier New" pitchFamily="49" charset="0"/>
                <a:ea typeface="+mn-ea"/>
                <a:cs typeface="Courier New" pitchFamily="49" charset="0"/>
              </a:rPr>
              <a:t>), &amp;</a:t>
            </a:r>
            <a:r>
              <a:rPr lang="en-GB" dirty="0">
                <a:latin typeface="Courier New" pitchFamily="49" charset="0"/>
                <a:ea typeface="+mn-ea"/>
                <a:cs typeface="Courier New" pitchFamily="49" charset="0"/>
              </a:rPr>
              <a:t/>
            </a:r>
            <a:br>
              <a:rPr lang="en-GB" dirty="0">
                <a:latin typeface="Courier New" pitchFamily="49" charset="0"/>
                <a:ea typeface="+mn-ea"/>
                <a:cs typeface="Courier New" pitchFamily="49" charset="0"/>
              </a:rPr>
            </a:br>
            <a:r>
              <a:rPr lang="en-GB" dirty="0">
                <a:latin typeface="Courier New" pitchFamily="49" charset="0"/>
                <a:ea typeface="+mn-ea"/>
                <a:cs typeface="Courier New" pitchFamily="49" charset="0"/>
              </a:rPr>
              <a:t>            </a:t>
            </a:r>
            <a:r>
              <a:rPr lang="en-GB" dirty="0" smtClean="0">
                <a:latin typeface="Courier New" pitchFamily="49" charset="0"/>
                <a:ea typeface="+mn-ea"/>
                <a:cs typeface="Courier New" pitchFamily="49" charset="0"/>
              </a:rPr>
              <a:t>...)</a:t>
            </a:r>
            <a:endParaRPr lang="en-GB" dirty="0">
              <a:latin typeface="Courier New" pitchFamily="49" charset="0"/>
              <a:ea typeface="+mn-ea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188640"/>
            <a:ext cx="80648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Re-structure following Gung-Ho rules (all computation must be done in a kernel</a:t>
            </a:r>
            <a:r>
              <a:rPr lang="en-GB" sz="28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):</a:t>
            </a:r>
          </a:p>
          <a:p>
            <a:endParaRPr lang="en-GB" sz="1100" b="1" dirty="0" smtClean="0">
              <a:solidFill>
                <a:schemeClr val="accent1">
                  <a:lumMod val="5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r>
              <a:rPr lang="en-GB" sz="28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Time-stepping loop at algorithm level becomes….</a:t>
            </a:r>
            <a:endParaRPr lang="en-GB" sz="28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 Translation/generation…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7338"/>
            <a:ext cx="7772400" cy="4247926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GB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shallow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en-GB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psy_shallow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invoke_0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 Start of time loop **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ncycle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=1,itmax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 CAPITAL U, CAPITAL V, </a:t>
            </a:r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Z, H</a:t>
            </a:r>
            <a:endParaRPr lang="en-GB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invoke_0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(cu, p, u, cv, v, z, h)</a:t>
            </a:r>
          </a:p>
        </p:txBody>
      </p:sp>
    </p:spTree>
    <p:extLst>
      <p:ext uri="{BB962C8B-B14F-4D97-AF65-F5344CB8AC3E}">
        <p14:creationId xmlns:p14="http://schemas.microsoft.com/office/powerpoint/2010/main" val="351337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8640"/>
            <a:ext cx="8424936" cy="6552728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invoke_0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(cu_1,p,u,cv_1,v,z,h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compute_cv_mod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compute_cv_code</a:t>
            </a:r>
            <a:endParaRPr lang="en-GB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compute_cu_mod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compute_cu_code</a:t>
            </a:r>
            <a:endParaRPr lang="en-GB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topology_mod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GB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GB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cu, cv</a:t>
            </a:r>
            <a:endParaRPr lang="en-GB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800" dirty="0" err="1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,intent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),dimension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(:,:) ::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cu_1,p,u,cv_1,v,z,h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cu%istart,cu%istop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j=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cu%jstart,cu%jstop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compute_cu_code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j, cu_1, p, u)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cv%istart,cv%istop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cv%jstart,cv%jstop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compute_cv_code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j, cv_1, p, v)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GB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60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Kernel </a:t>
            </a:r>
            <a:r>
              <a:rPr lang="en-GB" dirty="0"/>
              <a:t>m</a:t>
            </a:r>
            <a:r>
              <a:rPr lang="en-GB" dirty="0" smtClean="0"/>
              <a:t>eta-data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7338"/>
            <a:ext cx="7772400" cy="1007566"/>
          </a:xfrm>
        </p:spPr>
        <p:txBody>
          <a:bodyPr/>
          <a:lstStyle/>
          <a:p>
            <a:r>
              <a:rPr lang="en-GB" dirty="0" smtClean="0"/>
              <a:t>Kernels make use of several grid-related quantities, </a:t>
            </a:r>
            <a:r>
              <a:rPr lang="en-GB" i="1" dirty="0" smtClean="0"/>
              <a:t>e.g</a:t>
            </a:r>
            <a:r>
              <a:rPr lang="en-GB" dirty="0" smtClean="0"/>
              <a:t>. area of cell around a T point, T-point mask etc.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7563" y="4407495"/>
            <a:ext cx="7848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The </a:t>
            </a:r>
            <a:r>
              <a:rPr lang="en-GB" dirty="0"/>
              <a:t>algorithm </a:t>
            </a:r>
            <a:r>
              <a:rPr lang="en-GB" dirty="0" smtClean="0"/>
              <a:t>layer </a:t>
            </a:r>
            <a:r>
              <a:rPr lang="en-GB" dirty="0"/>
              <a:t>should not/cannot supply </a:t>
            </a:r>
            <a:r>
              <a:rPr lang="en-GB" dirty="0" smtClean="0"/>
              <a:t>these: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299" y="2348880"/>
            <a:ext cx="7329157" cy="19442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5013176"/>
            <a:ext cx="6111040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91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4744"/>
            <a:ext cx="7772400" cy="935558"/>
          </a:xfrm>
        </p:spPr>
        <p:txBody>
          <a:bodyPr/>
          <a:lstStyle/>
          <a:p>
            <a:r>
              <a:rPr lang="en-GB" dirty="0"/>
              <a:t>Extend meta-data to specify what quantities a kernel requires from the infrastructure: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16832"/>
            <a:ext cx="7687400" cy="2808312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11560" y="4581674"/>
            <a:ext cx="7772400" cy="935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GB" kern="0" dirty="0" err="1" smtClean="0"/>
              <a:t>PSyclone</a:t>
            </a:r>
            <a:r>
              <a:rPr lang="en-GB" kern="0" dirty="0" smtClean="0"/>
              <a:t> must then supply these quantities from the generated middle layer (</a:t>
            </a:r>
            <a:r>
              <a:rPr lang="en-GB" i="1" kern="0" dirty="0" smtClean="0"/>
              <a:t>e.g</a:t>
            </a:r>
            <a:r>
              <a:rPr lang="en-GB" kern="0" dirty="0" smtClean="0"/>
              <a:t>. by accessing a grid objected pointed to by a field object)</a:t>
            </a:r>
          </a:p>
          <a:p>
            <a:pPr marL="0" indent="0">
              <a:buFontTx/>
              <a:buNone/>
            </a:pP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55379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</a:t>
            </a:r>
            <a:r>
              <a:rPr lang="en-GB" dirty="0" smtClean="0"/>
              <a:t>hat </a:t>
            </a:r>
            <a:r>
              <a:rPr lang="en-GB" dirty="0" smtClean="0"/>
              <a:t>about performance?</a:t>
            </a:r>
            <a:endParaRPr lang="en-GB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607555"/>
              </p:ext>
            </p:extLst>
          </p:nvPr>
        </p:nvGraphicFramePr>
        <p:xfrm>
          <a:off x="251520" y="2484221"/>
          <a:ext cx="8496945" cy="2888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9855"/>
                <a:gridCol w="1518923"/>
                <a:gridCol w="1699389"/>
                <a:gridCol w="1699389"/>
                <a:gridCol w="1699389"/>
              </a:tblGrid>
              <a:tr h="412063">
                <a:tc>
                  <a:txBody>
                    <a:bodyPr/>
                    <a:lstStyle/>
                    <a:p>
                      <a:r>
                        <a:rPr lang="en-GB" dirty="0" smtClean="0"/>
                        <a:t>Compiler: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Gnu</a:t>
                      </a:r>
                      <a:r>
                        <a:rPr lang="en-GB" baseline="0" dirty="0" smtClean="0"/>
                        <a:t> 4.8.2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Intel 14.0.0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Cray 8.2.6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Intel 14.0.1</a:t>
                      </a:r>
                    </a:p>
                  </a:txBody>
                  <a:tcPr/>
                </a:tc>
              </a:tr>
              <a:tr h="1016045">
                <a:tc>
                  <a:txBody>
                    <a:bodyPr/>
                    <a:lstStyle/>
                    <a:p>
                      <a:r>
                        <a:rPr lang="en-GB" dirty="0" smtClean="0"/>
                        <a:t>CPU: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Xeon E5-1620 v3,</a:t>
                      </a:r>
                      <a:br>
                        <a:rPr lang="en-GB" dirty="0" smtClean="0"/>
                      </a:br>
                      <a:r>
                        <a:rPr lang="en-GB" dirty="0" smtClean="0"/>
                        <a:t> 3.7 GHz (</a:t>
                      </a:r>
                      <a:r>
                        <a:rPr lang="en-GB" dirty="0" err="1" smtClean="0"/>
                        <a:t>Haswell</a:t>
                      </a:r>
                      <a:r>
                        <a:rPr lang="en-GB" dirty="0" smtClean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Xeon E5-1620 v3, </a:t>
                      </a:r>
                      <a:br>
                        <a:rPr lang="en-GB" dirty="0" smtClean="0"/>
                      </a:br>
                      <a:r>
                        <a:rPr lang="en-GB" dirty="0" smtClean="0"/>
                        <a:t>3.7 GHz (</a:t>
                      </a:r>
                      <a:r>
                        <a:rPr lang="en-GB" dirty="0" err="1" smtClean="0"/>
                        <a:t>Haswell</a:t>
                      </a:r>
                      <a:r>
                        <a:rPr lang="en-GB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Xeon E5-2697</a:t>
                      </a:r>
                      <a:r>
                        <a:rPr lang="en-GB" baseline="0" dirty="0" smtClean="0"/>
                        <a:t>,</a:t>
                      </a:r>
                      <a:br>
                        <a:rPr lang="en-GB" baseline="0" dirty="0" smtClean="0"/>
                      </a:br>
                      <a:r>
                        <a:rPr lang="en-GB" baseline="0" dirty="0" smtClean="0"/>
                        <a:t> </a:t>
                      </a:r>
                      <a:r>
                        <a:rPr lang="en-GB" dirty="0" smtClean="0"/>
                        <a:t>2.7 GHz (Ivy Bridge)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Xeon E5-2697</a:t>
                      </a:r>
                      <a:r>
                        <a:rPr lang="en-GB" baseline="0" dirty="0" smtClean="0"/>
                        <a:t>, </a:t>
                      </a:r>
                      <a:br>
                        <a:rPr lang="en-GB" baseline="0" dirty="0" smtClean="0"/>
                      </a:br>
                      <a:r>
                        <a:rPr lang="en-GB" dirty="0" smtClean="0"/>
                        <a:t>2.7 GHz (Ivy Bridge)</a:t>
                      </a:r>
                    </a:p>
                  </a:txBody>
                  <a:tcPr/>
                </a:tc>
              </a:tr>
              <a:tr h="444101">
                <a:tc>
                  <a:txBody>
                    <a:bodyPr/>
                    <a:lstStyle/>
                    <a:p>
                      <a:r>
                        <a:rPr lang="en-GB" dirty="0" smtClean="0"/>
                        <a:t>Original*: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0.37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0.29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0.40</a:t>
                      </a:r>
                      <a:endParaRPr lang="en-GB" dirty="0"/>
                    </a:p>
                  </a:txBody>
                  <a:tcPr/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GB" dirty="0" smtClean="0"/>
                        <a:t>Manual, vanilla</a:t>
                      </a:r>
                      <a:r>
                        <a:rPr lang="en-GB" baseline="30000" dirty="0" smtClean="0">
                          <a:latin typeface="Arial"/>
                          <a:cs typeface="Arial"/>
                        </a:rPr>
                        <a:t>†</a:t>
                      </a:r>
                      <a:r>
                        <a:rPr lang="en-GB" dirty="0" smtClean="0"/>
                        <a:t>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6.30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0.49</a:t>
                      </a:r>
                      <a:endParaRPr lang="en-GB" dirty="0"/>
                    </a:p>
                  </a:txBody>
                  <a:tcPr/>
                </a:tc>
              </a:tr>
              <a:tr h="412063">
                <a:tc>
                  <a:txBody>
                    <a:bodyPr/>
                    <a:lstStyle/>
                    <a:p>
                      <a:r>
                        <a:rPr lang="en-GB" baseline="0" dirty="0" smtClean="0">
                          <a:latin typeface="+mn-lt"/>
                          <a:cs typeface="+mn-cs"/>
                        </a:rPr>
                        <a:t>Manual, </a:t>
                      </a:r>
                      <a:r>
                        <a:rPr lang="en-GB" baseline="0" dirty="0" err="1" smtClean="0">
                          <a:latin typeface="+mn-lt"/>
                          <a:cs typeface="+mn-cs"/>
                        </a:rPr>
                        <a:t>opt’d</a:t>
                      </a:r>
                      <a:r>
                        <a:rPr lang="en-GB" baseline="30000" dirty="0" smtClean="0">
                          <a:latin typeface="Arial"/>
                          <a:cs typeface="Arial"/>
                        </a:rPr>
                        <a:t>‡</a:t>
                      </a:r>
                      <a:r>
                        <a:rPr lang="en-GB" dirty="0" smtClean="0"/>
                        <a:t>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0.39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0.31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0.43</a:t>
                      </a:r>
                      <a:endParaRPr lang="en-GB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51520" y="5417929"/>
            <a:ext cx="44644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* Unmodified shallow code</a:t>
            </a:r>
          </a:p>
          <a:p>
            <a:r>
              <a:rPr lang="en-GB" sz="2000" dirty="0" smtClean="0">
                <a:latin typeface="Arial"/>
                <a:cs typeface="Arial"/>
              </a:rPr>
              <a:t>† Manual </a:t>
            </a:r>
            <a:r>
              <a:rPr lang="en-GB" sz="2000" dirty="0" err="1" smtClean="0">
                <a:latin typeface="Arial"/>
                <a:cs typeface="Arial"/>
              </a:rPr>
              <a:t>PSyKAl</a:t>
            </a:r>
            <a:r>
              <a:rPr lang="en-GB" sz="2000" dirty="0" smtClean="0">
                <a:latin typeface="Arial"/>
                <a:cs typeface="Arial"/>
              </a:rPr>
              <a:t> version</a:t>
            </a:r>
          </a:p>
          <a:p>
            <a:r>
              <a:rPr lang="en-GB" sz="2000" dirty="0" smtClean="0">
                <a:latin typeface="Arial"/>
                <a:cs typeface="Arial"/>
              </a:rPr>
              <a:t>‡ </a:t>
            </a:r>
            <a:r>
              <a:rPr lang="en-GB" sz="2000" dirty="0" smtClean="0">
                <a:latin typeface="Arial"/>
                <a:cs typeface="Arial"/>
              </a:rPr>
              <a:t>As </a:t>
            </a:r>
            <a:r>
              <a:rPr lang="en-GB" sz="2000" dirty="0">
                <a:latin typeface="Arial"/>
                <a:cs typeface="Arial"/>
              </a:rPr>
              <a:t>† </a:t>
            </a:r>
            <a:r>
              <a:rPr lang="en-GB" sz="2000" dirty="0" smtClean="0">
                <a:latin typeface="Arial"/>
                <a:cs typeface="Arial"/>
              </a:rPr>
              <a:t>but </a:t>
            </a:r>
            <a:r>
              <a:rPr lang="en-GB" sz="2000" dirty="0" smtClean="0">
                <a:latin typeface="Arial"/>
                <a:cs typeface="Arial"/>
              </a:rPr>
              <a:t>with middle layer</a:t>
            </a:r>
            <a:r>
              <a:rPr lang="en-GB" sz="2000" dirty="0" smtClean="0">
                <a:latin typeface="Arial"/>
                <a:cs typeface="Arial"/>
              </a:rPr>
              <a:t/>
            </a:r>
            <a:br>
              <a:rPr lang="en-GB" sz="2000" dirty="0" smtClean="0">
                <a:latin typeface="Arial"/>
                <a:cs typeface="Arial"/>
              </a:rPr>
            </a:br>
            <a:r>
              <a:rPr lang="en-GB" sz="2000" dirty="0" smtClean="0">
                <a:latin typeface="Arial"/>
                <a:cs typeface="Arial"/>
              </a:rPr>
              <a:t>   optimised</a:t>
            </a:r>
            <a:endParaRPr lang="en-GB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412776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Some timings for 2000 time steps of 128x128 domain on a single core: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600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7768"/>
            <a:ext cx="9144000" cy="1143000"/>
          </a:xfrm>
        </p:spPr>
        <p:txBody>
          <a:bodyPr/>
          <a:lstStyle/>
          <a:p>
            <a:r>
              <a:rPr lang="en-GB" sz="4000" dirty="0" smtClean="0"/>
              <a:t>All compilers are not created equal</a:t>
            </a:r>
            <a:endParaRPr lang="en-GB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" t="16801" r="9647" b="4868"/>
          <a:stretch/>
        </p:blipFill>
        <p:spPr>
          <a:xfrm>
            <a:off x="352049" y="2088000"/>
            <a:ext cx="8791951" cy="4752000"/>
          </a:xfrm>
        </p:spPr>
      </p:pic>
      <p:sp>
        <p:nvSpPr>
          <p:cNvPr id="5" name="TextBox 4"/>
          <p:cNvSpPr txBox="1"/>
          <p:nvPr/>
        </p:nvSpPr>
        <p:spPr>
          <a:xfrm>
            <a:off x="467544" y="1340768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Performance of best </a:t>
            </a:r>
            <a:r>
              <a:rPr lang="en-GB" dirty="0" smtClean="0"/>
              <a:t>(so far) </a:t>
            </a:r>
            <a:r>
              <a:rPr lang="en-GB" dirty="0" err="1" smtClean="0"/>
              <a:t>PSyKAl</a:t>
            </a:r>
            <a:r>
              <a:rPr lang="en-GB" dirty="0" smtClean="0"/>
              <a:t> </a:t>
            </a:r>
            <a:r>
              <a:rPr lang="en-GB" dirty="0" smtClean="0"/>
              <a:t>version compared to original, unmodified ‘shallow’: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73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43000"/>
          </a:xfrm>
        </p:spPr>
        <p:txBody>
          <a:bodyPr/>
          <a:lstStyle/>
          <a:p>
            <a:r>
              <a:rPr lang="en-GB" dirty="0" smtClean="0"/>
              <a:t>Next steps…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96752"/>
            <a:ext cx="7772400" cy="4896544"/>
          </a:xfrm>
        </p:spPr>
        <p:txBody>
          <a:bodyPr/>
          <a:lstStyle/>
          <a:p>
            <a:r>
              <a:rPr lang="en-GB" dirty="0" smtClean="0"/>
              <a:t>Supply vendors </a:t>
            </a:r>
            <a:r>
              <a:rPr lang="en-GB" dirty="0" smtClean="0"/>
              <a:t>(IBM, NVIDIA) with </a:t>
            </a:r>
            <a:r>
              <a:rPr lang="en-GB" dirty="0" smtClean="0"/>
              <a:t>original and </a:t>
            </a:r>
            <a:r>
              <a:rPr lang="en-GB" dirty="0" err="1" smtClean="0"/>
              <a:t>PSyKAl’ised</a:t>
            </a:r>
            <a:r>
              <a:rPr lang="en-GB" dirty="0" smtClean="0"/>
              <a:t> versions and let them optimise</a:t>
            </a:r>
          </a:p>
          <a:p>
            <a:pPr lvl="1"/>
            <a:r>
              <a:rPr lang="en-GB" dirty="0" smtClean="0"/>
              <a:t>Use lessons learned to continue to improve </a:t>
            </a:r>
            <a:r>
              <a:rPr lang="en-GB" dirty="0" err="1" smtClean="0"/>
              <a:t>PSyclone</a:t>
            </a:r>
            <a:endParaRPr lang="en-GB" dirty="0" smtClean="0"/>
          </a:p>
          <a:p>
            <a:r>
              <a:rPr lang="en-GB" dirty="0" smtClean="0"/>
              <a:t>Gain fuller understanding of cost (if any) of introducing layered structure</a:t>
            </a:r>
          </a:p>
          <a:p>
            <a:r>
              <a:rPr lang="en-GB" dirty="0" smtClean="0"/>
              <a:t>Currently not exploring the optimisation space</a:t>
            </a:r>
          </a:p>
          <a:p>
            <a:pPr lvl="1"/>
            <a:r>
              <a:rPr lang="en-GB" dirty="0" smtClean="0"/>
              <a:t>Only attempting to recover original code structure</a:t>
            </a:r>
            <a:endParaRPr lang="en-GB" dirty="0" smtClean="0"/>
          </a:p>
          <a:p>
            <a:r>
              <a:rPr lang="en-GB" dirty="0" smtClean="0"/>
              <a:t>Three </a:t>
            </a:r>
            <a:r>
              <a:rPr lang="en-GB" dirty="0" smtClean="0"/>
              <a:t>dimensions</a:t>
            </a:r>
          </a:p>
          <a:p>
            <a:pPr lvl="1"/>
            <a:r>
              <a:rPr lang="en-GB" dirty="0" smtClean="0"/>
              <a:t>Current test cases are two-dimensional</a:t>
            </a:r>
          </a:p>
          <a:p>
            <a:pPr lvl="1"/>
            <a:r>
              <a:rPr lang="en-GB" dirty="0" smtClean="0"/>
              <a:t>Full models are a mixture of 2D and 3D…</a:t>
            </a:r>
          </a:p>
          <a:p>
            <a:pPr lvl="1"/>
            <a:r>
              <a:rPr lang="en-GB" dirty="0" smtClean="0"/>
              <a:t>NOC working on introducing some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3D </a:t>
            </a:r>
            <a:r>
              <a:rPr lang="en-GB" dirty="0" smtClean="0"/>
              <a:t>aspects </a:t>
            </a:r>
            <a:r>
              <a:rPr lang="en-GB" dirty="0" smtClean="0"/>
              <a:t>to </a:t>
            </a:r>
            <a:r>
              <a:rPr lang="en-GB" dirty="0" err="1" smtClean="0"/>
              <a:t>NEMOLite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62859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Separation of Concerns: A practical approach to marrying the requirements of oceanographers with the requirements for performance in the (pre-) </a:t>
            </a:r>
            <a:r>
              <a:rPr lang="en-GB" dirty="0" err="1" smtClean="0"/>
              <a:t>exascale</a:t>
            </a:r>
            <a:r>
              <a:rPr lang="en-GB" dirty="0" smtClean="0"/>
              <a:t> era.</a:t>
            </a:r>
          </a:p>
          <a:p>
            <a:r>
              <a:rPr lang="en-GB" dirty="0"/>
              <a:t>Introduces flexibility needed to achieve performance on different architectures</a:t>
            </a:r>
          </a:p>
          <a:p>
            <a:pPr lvl="1"/>
            <a:r>
              <a:rPr lang="en-GB" dirty="0" smtClean="0"/>
              <a:t>potentially </a:t>
            </a:r>
            <a:r>
              <a:rPr lang="en-GB" dirty="0"/>
              <a:t>enables </a:t>
            </a:r>
            <a:r>
              <a:rPr lang="en-GB" i="1" dirty="0" smtClean="0"/>
              <a:t>e.g</a:t>
            </a:r>
            <a:r>
              <a:rPr lang="en-GB" dirty="0" smtClean="0"/>
              <a:t>. OpenMP or </a:t>
            </a:r>
            <a:r>
              <a:rPr lang="en-GB" dirty="0" err="1" smtClean="0"/>
              <a:t>OpenACC</a:t>
            </a:r>
            <a:r>
              <a:rPr lang="en-GB" dirty="0" smtClean="0"/>
              <a:t> to be used, depending </a:t>
            </a:r>
            <a:r>
              <a:rPr lang="en-GB" dirty="0"/>
              <a:t>on target hardware</a:t>
            </a:r>
          </a:p>
          <a:p>
            <a:r>
              <a:rPr lang="en-GB" dirty="0"/>
              <a:t>Very dependent on middle layer to retrieve the performance that we’ve thrown out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19062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99592" y="1628800"/>
            <a:ext cx="7704856" cy="4635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NERC funded, 03/2014 – </a:t>
            </a:r>
            <a:r>
              <a:rPr lang="en-GB" dirty="0" smtClean="0"/>
              <a:t>02/2015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Collaboration between NOC and STFC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Existing NEMO code structure needs updating</a:t>
            </a:r>
          </a:p>
          <a:p>
            <a:pPr marL="742950" lvl="1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GB" sz="22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20 </a:t>
            </a:r>
            <a:r>
              <a:rPr lang="en-GB" sz="2200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yrs</a:t>
            </a:r>
            <a:r>
              <a:rPr lang="en-GB" sz="22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 old and MPI only, vertical level index last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Investigate </a:t>
            </a:r>
            <a:r>
              <a:rPr lang="en-GB" dirty="0" smtClean="0"/>
              <a:t>the feasibility of applying the </a:t>
            </a:r>
            <a:r>
              <a:rPr lang="en-GB" dirty="0" err="1" smtClean="0"/>
              <a:t>GungHo</a:t>
            </a:r>
            <a:r>
              <a:rPr lang="en-GB" dirty="0" smtClean="0"/>
              <a:t> approach to ocean modelling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Ocean models can </a:t>
            </a:r>
            <a:r>
              <a:rPr lang="en-GB" dirty="0" smtClean="0"/>
              <a:t>avoid </a:t>
            </a:r>
            <a:r>
              <a:rPr lang="en-GB" dirty="0" smtClean="0"/>
              <a:t>pole </a:t>
            </a:r>
            <a:r>
              <a:rPr lang="en-GB" dirty="0" smtClean="0"/>
              <a:t>problem</a:t>
            </a:r>
            <a:endParaRPr lang="en-GB" dirty="0" smtClean="0"/>
          </a:p>
          <a:p>
            <a:pPr marL="742950" lvl="1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GB" sz="22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put poles over land; can retain a </a:t>
            </a:r>
            <a:r>
              <a:rPr lang="en-GB" sz="2200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lat-lon</a:t>
            </a:r>
            <a:r>
              <a:rPr lang="en-GB" sz="22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+mn-ea"/>
                <a:cs typeface="Arial" pitchFamily="34" charset="0"/>
              </a:rPr>
              <a:t> grid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Look to extend the developing Gung-Ho infrastructure to support </a:t>
            </a:r>
            <a:r>
              <a:rPr lang="en-GB" b="1" dirty="0" smtClean="0"/>
              <a:t>finite difference on </a:t>
            </a:r>
            <a:r>
              <a:rPr lang="en-GB" b="1" dirty="0" err="1" smtClean="0"/>
              <a:t>lat-lon</a:t>
            </a:r>
            <a:r>
              <a:rPr lang="en-GB" b="1" dirty="0" smtClean="0"/>
              <a:t> </a:t>
            </a:r>
            <a:r>
              <a:rPr lang="en-GB" b="1" dirty="0"/>
              <a:t>grids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332656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0" fontAlgn="base" hangingPunct="0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 b="1">
                <a:solidFill>
                  <a:srgbClr val="3C8C93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lvl="1" algn="ctr" rtl="0" eaLnBrk="0" fontAlgn="base" hangingPunct="0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 b="1">
                <a:solidFill>
                  <a:srgbClr val="3C8C93"/>
                </a:solidFill>
                <a:latin typeface="Arial" charset="0"/>
                <a:ea typeface="ヒラギノ角ゴ Pro W3" pitchFamily="84" charset="-128"/>
                <a:cs typeface="Arial" charset="0"/>
              </a:defRPr>
            </a:lvl2pPr>
            <a:lvl3pPr lvl="2" algn="ctr" rtl="0" eaLnBrk="0" fontAlgn="base" hangingPunct="0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 b="1">
                <a:solidFill>
                  <a:srgbClr val="3C8C93"/>
                </a:solidFill>
                <a:latin typeface="Arial" charset="0"/>
                <a:ea typeface="ヒラギノ角ゴ Pro W3" pitchFamily="84" charset="-128"/>
                <a:cs typeface="Arial" charset="0"/>
              </a:defRPr>
            </a:lvl3pPr>
            <a:lvl4pPr lvl="3" algn="ctr" rtl="0" eaLnBrk="0" fontAlgn="base" hangingPunct="0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 b="1">
                <a:solidFill>
                  <a:srgbClr val="3C8C93"/>
                </a:solidFill>
                <a:latin typeface="Arial" charset="0"/>
                <a:ea typeface="ヒラギノ角ゴ Pro W3" pitchFamily="84" charset="-128"/>
                <a:cs typeface="Arial" charset="0"/>
              </a:defRPr>
            </a:lvl4pPr>
            <a:lvl5pPr lvl="4" algn="ctr" rtl="0" eaLnBrk="0" fontAlgn="base" hangingPunct="0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 b="1">
                <a:solidFill>
                  <a:srgbClr val="3C8C93"/>
                </a:solidFill>
                <a:latin typeface="Arial" charset="0"/>
                <a:ea typeface="ヒラギノ角ゴ Pro W3" pitchFamily="84" charset="-128"/>
                <a:cs typeface="Arial" charset="0"/>
              </a:defRPr>
            </a:lvl5pPr>
            <a:lvl6pPr marL="457200" lvl="5" algn="ctr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2"/>
                </a:solidFill>
                <a:latin typeface="Lucida Grande" pitchFamily="84" charset="0"/>
                <a:ea typeface="ヒラギノ角ゴ Pro W3" pitchFamily="84" charset="-128"/>
              </a:defRPr>
            </a:lvl6pPr>
            <a:lvl7pPr marL="914400" lvl="6" algn="ctr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2"/>
                </a:solidFill>
                <a:latin typeface="Lucida Grande" pitchFamily="84" charset="0"/>
                <a:ea typeface="ヒラギノ角ゴ Pro W3" pitchFamily="84" charset="-128"/>
              </a:defRPr>
            </a:lvl7pPr>
            <a:lvl8pPr marL="1371600" lvl="7" algn="ctr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2"/>
                </a:solidFill>
                <a:latin typeface="Lucida Grande" pitchFamily="84" charset="0"/>
                <a:ea typeface="ヒラギノ角ゴ Pro W3" pitchFamily="84" charset="-128"/>
              </a:defRPr>
            </a:lvl8pPr>
            <a:lvl9pPr marL="1828800" lvl="8" algn="ctr" rtl="0" eaLnBrk="1" fontAlgn="base" hangingPunct="1">
              <a:spcBef>
                <a:spcPct val="0"/>
              </a:spcBef>
              <a:spcAft>
                <a:spcPct val="0"/>
              </a:spcAft>
              <a:buSzPct val="45000"/>
              <a:buFont typeface="StarSymbol"/>
              <a:buChar char="●"/>
              <a:defRPr sz="4400">
                <a:solidFill>
                  <a:schemeClr val="tx2"/>
                </a:solidFill>
                <a:latin typeface="Lucida Grande" pitchFamily="84" charset="0"/>
                <a:ea typeface="ヒラギノ角ゴ Pro W3" pitchFamily="84" charset="-128"/>
              </a:defRPr>
            </a:lvl9pPr>
          </a:lstStyle>
          <a:p>
            <a:pPr>
              <a:buFont typeface="StarSymbol"/>
              <a:buNone/>
            </a:pPr>
            <a:r>
              <a:rPr lang="en-GB" kern="0" dirty="0" smtClean="0"/>
              <a:t>Project Overview</a:t>
            </a: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140731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 II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7338"/>
            <a:ext cx="7772400" cy="4319934"/>
          </a:xfrm>
        </p:spPr>
        <p:txBody>
          <a:bodyPr/>
          <a:lstStyle/>
          <a:p>
            <a:r>
              <a:rPr lang="en-GB" dirty="0" smtClean="0"/>
              <a:t>Framework </a:t>
            </a:r>
            <a:r>
              <a:rPr lang="en-GB" dirty="0"/>
              <a:t>now supports two distinct shallow-water models</a:t>
            </a:r>
          </a:p>
          <a:p>
            <a:r>
              <a:rPr lang="en-GB" dirty="0"/>
              <a:t>Basic code generation functional</a:t>
            </a:r>
          </a:p>
          <a:p>
            <a:pPr lvl="1"/>
            <a:r>
              <a:rPr lang="en-GB" dirty="0"/>
              <a:t>Support for loop fusion and OpenMP transformations</a:t>
            </a:r>
          </a:p>
          <a:p>
            <a:r>
              <a:rPr lang="en-GB" dirty="0" smtClean="0"/>
              <a:t>Working </a:t>
            </a:r>
            <a:r>
              <a:rPr lang="en-GB" dirty="0" smtClean="0"/>
              <a:t>in collaboration with hardware vendors </a:t>
            </a:r>
            <a:r>
              <a:rPr lang="en-GB" dirty="0"/>
              <a:t>to understand what loses us performance and how to regain </a:t>
            </a:r>
            <a:r>
              <a:rPr lang="en-GB" dirty="0" smtClean="0"/>
              <a:t>it</a:t>
            </a:r>
          </a:p>
          <a:p>
            <a:r>
              <a:rPr lang="en-GB" dirty="0" smtClean="0"/>
              <a:t>Potential to explore optimisation space that has been opened by the flexibility provided by code transformation &amp; generation </a:t>
            </a:r>
            <a:endParaRPr lang="en-GB" dirty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Extras…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3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Middle layer is generated…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7338"/>
            <a:ext cx="8134672" cy="410391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 Start of time loop ** 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ncycle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=1,itmax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 CAPITAL U, CAPITAL V, </a:t>
            </a:r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Z, H</a:t>
            </a:r>
            <a:endParaRPr lang="en-GB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GB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invoke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compute_cu_type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(CU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P, U),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compute_cv_type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(CV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P, V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compute_z_type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(z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P, U, V), &amp;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compute_h_type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P, U, V) )</a:t>
            </a:r>
          </a:p>
        </p:txBody>
      </p:sp>
    </p:spTree>
    <p:extLst>
      <p:ext uri="{BB962C8B-B14F-4D97-AF65-F5344CB8AC3E}">
        <p14:creationId xmlns:p14="http://schemas.microsoft.com/office/powerpoint/2010/main" val="36191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9" t="-667" r="16" b="29753"/>
          <a:stretch/>
        </p:blipFill>
        <p:spPr>
          <a:xfrm>
            <a:off x="107124" y="0"/>
            <a:ext cx="5400876" cy="6093296"/>
          </a:xfrm>
        </p:spPr>
      </p:pic>
      <p:sp>
        <p:nvSpPr>
          <p:cNvPr id="5" name="Line Callout 2 (Accent Bar) 4"/>
          <p:cNvSpPr/>
          <p:nvPr/>
        </p:nvSpPr>
        <p:spPr bwMode="auto">
          <a:xfrm>
            <a:off x="5868144" y="2492896"/>
            <a:ext cx="2376264" cy="93610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5450"/>
              <a:gd name="adj6" fmla="val -112630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GB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Lucida Grande" pitchFamily="84" charset="0"/>
                <a:ea typeface="ヒラギノ角ゴ Pro W3" pitchFamily="84" charset="-128"/>
              </a:rPr>
              <a:t>Data movement for PBC update</a:t>
            </a:r>
          </a:p>
        </p:txBody>
      </p:sp>
      <p:sp>
        <p:nvSpPr>
          <p:cNvPr id="6" name="Line Callout 2 (Accent Bar) 5"/>
          <p:cNvSpPr/>
          <p:nvPr/>
        </p:nvSpPr>
        <p:spPr bwMode="auto">
          <a:xfrm>
            <a:off x="6156176" y="1484784"/>
            <a:ext cx="2376264" cy="93610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1349"/>
              <a:gd name="adj6" fmla="val -140798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Lucida Grande" pitchFamily="84" charset="0"/>
                <a:ea typeface="ヒラギノ角ゴ Pro W3" pitchFamily="84" charset="-128"/>
              </a:rPr>
              <a:t>Grid points with same (</a:t>
            </a:r>
            <a:r>
              <a:rPr lang="en-GB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Lucida Grande" pitchFamily="84" charset="0"/>
                <a:ea typeface="ヒラギノ角ゴ Pro W3" pitchFamily="84" charset="-128"/>
              </a:rPr>
              <a:t>i,j</a:t>
            </a:r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Lucida Grande" pitchFamily="84" charset="0"/>
                <a:ea typeface="ヒラギノ角ゴ Pro W3" pitchFamily="84" charset="-128"/>
              </a:rPr>
              <a:t>)</a:t>
            </a:r>
            <a:endParaRPr kumimoji="0" lang="en-GB" sz="2400" i="0" u="none" strike="noStrike" normalizeH="0" baseline="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Lucida Grande" pitchFamily="84" charset="0"/>
              <a:ea typeface="ヒラギノ角ゴ Pro W3" pitchFamily="84" charset="-128"/>
            </a:endParaRPr>
          </a:p>
        </p:txBody>
      </p:sp>
      <p:sp>
        <p:nvSpPr>
          <p:cNvPr id="7" name="Line Callout 2 (Accent Bar) 6"/>
          <p:cNvSpPr/>
          <p:nvPr/>
        </p:nvSpPr>
        <p:spPr bwMode="auto">
          <a:xfrm>
            <a:off x="6380584" y="3717032"/>
            <a:ext cx="1503784" cy="936104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9797"/>
              <a:gd name="adj6" fmla="val -91004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GB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Lucida Grande" pitchFamily="84" charset="0"/>
                <a:ea typeface="ヒラギノ角ゴ Pro W3" pitchFamily="84" charset="-128"/>
              </a:rPr>
              <a:t>Boundary </a:t>
            </a:r>
            <a:r>
              <a:rPr lang="en-GB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Lucida Grande" pitchFamily="84" charset="0"/>
                <a:ea typeface="ヒラギノ角ゴ Pro W3" pitchFamily="84" charset="-128"/>
              </a:rPr>
              <a:t>region</a:t>
            </a:r>
            <a:endParaRPr lang="en-GB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Lucida Grande" pitchFamily="84" charset="0"/>
              <a:ea typeface="ヒラギノ角ゴ Pro W3" pitchFamily="84" charset="-128"/>
            </a:endParaRPr>
          </a:p>
        </p:txBody>
      </p:sp>
      <p:sp>
        <p:nvSpPr>
          <p:cNvPr id="8" name="Line Callout 2 (Accent Bar) 7"/>
          <p:cNvSpPr/>
          <p:nvPr/>
        </p:nvSpPr>
        <p:spPr bwMode="auto">
          <a:xfrm>
            <a:off x="5940152" y="4797152"/>
            <a:ext cx="2736304" cy="936104"/>
          </a:xfrm>
          <a:prstGeom prst="accentCallout2">
            <a:avLst>
              <a:gd name="adj1" fmla="val 60385"/>
              <a:gd name="adj2" fmla="val -8881"/>
              <a:gd name="adj3" fmla="val 61986"/>
              <a:gd name="adj4" fmla="val -46798"/>
              <a:gd name="adj5" fmla="val 99208"/>
              <a:gd name="adj6" fmla="val -167555"/>
            </a:avLst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GB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Lucida Grande" pitchFamily="84" charset="0"/>
                <a:ea typeface="ヒラギノ角ゴ Pro W3" pitchFamily="84" charset="-128"/>
              </a:rPr>
              <a:t>External/boundary grid points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40152" y="-27384"/>
            <a:ext cx="31683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SW </a:t>
            </a:r>
            <a:r>
              <a:rPr lang="en-GB" sz="28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offset </a:t>
            </a:r>
            <a:r>
              <a:rPr lang="en-GB" sz="28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with Periodic Boundaries</a:t>
            </a:r>
          </a:p>
        </p:txBody>
      </p:sp>
    </p:spTree>
    <p:extLst>
      <p:ext uri="{BB962C8B-B14F-4D97-AF65-F5344CB8AC3E}">
        <p14:creationId xmlns:p14="http://schemas.microsoft.com/office/powerpoint/2010/main" val="123451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608" y="125760"/>
            <a:ext cx="3851920" cy="1143000"/>
          </a:xfrm>
        </p:spPr>
        <p:txBody>
          <a:bodyPr/>
          <a:lstStyle/>
          <a:p>
            <a:r>
              <a:rPr lang="en-GB" sz="2800" dirty="0" smtClean="0"/>
              <a:t>SW offset with open and closed boundaries</a:t>
            </a:r>
            <a:endParaRPr lang="en-GB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52" t="-729" r="8" b="29144"/>
          <a:stretch/>
        </p:blipFill>
        <p:spPr>
          <a:xfrm>
            <a:off x="8316" y="0"/>
            <a:ext cx="5355772" cy="5977424"/>
          </a:xfrm>
        </p:spPr>
      </p:pic>
      <p:sp>
        <p:nvSpPr>
          <p:cNvPr id="3" name="TextBox 2"/>
          <p:cNvSpPr txBox="1"/>
          <p:nvPr/>
        </p:nvSpPr>
        <p:spPr>
          <a:xfrm>
            <a:off x="5436096" y="1484784"/>
            <a:ext cx="3600400" cy="28253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dirty="0" smtClean="0">
                <a:latin typeface="Arial" pitchFamily="34" charset="0"/>
                <a:ea typeface="+mn-ea"/>
                <a:cs typeface="Arial" pitchFamily="34" charset="0"/>
              </a:rPr>
              <a:t>User defines domain </a:t>
            </a:r>
            <a:r>
              <a:rPr lang="en-GB" dirty="0">
                <a:latin typeface="Arial" pitchFamily="34" charset="0"/>
                <a:ea typeface="+mn-ea"/>
                <a:cs typeface="Arial" pitchFamily="34" charset="0"/>
              </a:rPr>
              <a:t>in terms of T points</a:t>
            </a:r>
          </a:p>
          <a:p>
            <a:pPr marL="342900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Arial" pitchFamily="34" charset="0"/>
                <a:ea typeface="+mn-ea"/>
                <a:cs typeface="Arial" pitchFamily="34" charset="0"/>
              </a:rPr>
              <a:t>Definition </a:t>
            </a:r>
            <a:r>
              <a:rPr lang="en-GB" i="1" dirty="0">
                <a:latin typeface="Arial" pitchFamily="34" charset="0"/>
                <a:ea typeface="+mn-ea"/>
                <a:cs typeface="Arial" pitchFamily="34" charset="0"/>
              </a:rPr>
              <a:t>includes</a:t>
            </a:r>
            <a:r>
              <a:rPr lang="en-GB" dirty="0">
                <a:latin typeface="Arial" pitchFamily="34" charset="0"/>
                <a:ea typeface="+mn-ea"/>
                <a:cs typeface="Arial" pitchFamily="34" charset="0"/>
              </a:rPr>
              <a:t> the boundary points</a:t>
            </a:r>
          </a:p>
          <a:p>
            <a:pPr marL="800100" lvl="1" indent="-342900" eaLnBrk="0" hangingPunct="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Arial" pitchFamily="34" charset="0"/>
                <a:ea typeface="+mn-ea"/>
                <a:cs typeface="Arial" pitchFamily="34" charset="0"/>
              </a:rPr>
              <a:t>Serial implementation doesn’t need halos</a:t>
            </a:r>
          </a:p>
        </p:txBody>
      </p:sp>
    </p:spTree>
    <p:extLst>
      <p:ext uri="{BB962C8B-B14F-4D97-AF65-F5344CB8AC3E}">
        <p14:creationId xmlns:p14="http://schemas.microsoft.com/office/powerpoint/2010/main" val="247498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333374"/>
            <a:ext cx="4572000" cy="2807593"/>
          </a:xfrm>
        </p:spPr>
        <p:txBody>
          <a:bodyPr/>
          <a:lstStyle/>
          <a:p>
            <a:r>
              <a:rPr lang="en-GB" dirty="0" smtClean="0"/>
              <a:t>NE offset with in-place boundary conditions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60648"/>
            <a:ext cx="4664652" cy="6048672"/>
          </a:xfrm>
        </p:spPr>
      </p:pic>
    </p:spTree>
    <p:extLst>
      <p:ext uri="{BB962C8B-B14F-4D97-AF65-F5344CB8AC3E}">
        <p14:creationId xmlns:p14="http://schemas.microsoft.com/office/powerpoint/2010/main" val="35246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1143000"/>
          </a:xfrm>
        </p:spPr>
        <p:txBody>
          <a:bodyPr/>
          <a:lstStyle/>
          <a:p>
            <a:r>
              <a:rPr lang="en-GB" dirty="0" smtClean="0"/>
              <a:t>Code generation to the rescue…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3068960"/>
            <a:ext cx="432048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j=1,</a:t>
            </a:r>
            <a:r>
              <a:rPr lang="en-GB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(uold,2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DO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  <a:r>
              <a:rPr lang="en-GB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(uold,1)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CALL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tsmooth_code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i,j,u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…)</a:t>
            </a:r>
          </a:p>
          <a:p>
            <a:r>
              <a:rPr lang="en-GB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  <a:r>
              <a:rPr lang="en-GB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(vold,1)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j=1,</a:t>
            </a:r>
            <a:r>
              <a:rPr lang="en-GB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(vold,2)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tsmooth_code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i,j,v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…)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  <a:r>
              <a:rPr lang="en-GB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(pold,1)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j=1,</a:t>
            </a:r>
            <a:r>
              <a:rPr lang="en-GB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(pold,2)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tsmooth_code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i,j,p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…)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40560" y="3324473"/>
            <a:ext cx="435597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j=1,</a:t>
            </a:r>
            <a:r>
              <a:rPr lang="en-GB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uold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2)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  <a:r>
              <a:rPr lang="en-GB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uold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1)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tsmooth_code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i,j,u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…)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tsmooth_code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i,j,v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…)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8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tsmooth_code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i,j,p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…)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GB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</a:p>
          <a:p>
            <a:r>
              <a:rPr lang="en-GB" sz="200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GB" sz="20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</a:p>
        </p:txBody>
      </p:sp>
      <p:sp>
        <p:nvSpPr>
          <p:cNvPr id="7" name="Striped Right Arrow 6"/>
          <p:cNvSpPr/>
          <p:nvPr/>
        </p:nvSpPr>
        <p:spPr bwMode="auto">
          <a:xfrm>
            <a:off x="4139952" y="4038749"/>
            <a:ext cx="1368152" cy="792088"/>
          </a:xfrm>
          <a:prstGeom prst="strip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Lucida Grande" pitchFamily="84" charset="0"/>
              <a:ea typeface="ヒラギノ角ゴ Pro W3" pitchFamily="8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1196752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 smtClean="0"/>
              <a:t>PSyclone</a:t>
            </a:r>
            <a:r>
              <a:rPr lang="en-GB" dirty="0" smtClean="0"/>
              <a:t> currently has rudimentary support for loop-fusion (and the addition of OpenMP)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i="1" dirty="0" smtClean="0"/>
              <a:t>e.g</a:t>
            </a:r>
            <a:r>
              <a:rPr lang="en-GB" dirty="0" smtClean="0"/>
              <a:t>. for the time-smoothing section of the code where all 3 loops have same bounds: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205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9144000" cy="1143000"/>
          </a:xfrm>
        </p:spPr>
        <p:txBody>
          <a:bodyPr/>
          <a:lstStyle/>
          <a:p>
            <a:r>
              <a:rPr lang="en-GB" dirty="0" smtClean="0"/>
              <a:t>The Plan…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4752528"/>
          </a:xfrm>
        </p:spPr>
        <p:txBody>
          <a:bodyPr/>
          <a:lstStyle/>
          <a:p>
            <a:r>
              <a:rPr lang="en-GB" dirty="0" smtClean="0"/>
              <a:t>Obtain </a:t>
            </a:r>
            <a:r>
              <a:rPr lang="en-GB" dirty="0" smtClean="0"/>
              <a:t>finite-difference, shallow-water </a:t>
            </a:r>
            <a:r>
              <a:rPr lang="en-GB" dirty="0" smtClean="0"/>
              <a:t>model(s)</a:t>
            </a:r>
            <a:endParaRPr lang="en-GB" dirty="0" smtClean="0"/>
          </a:p>
          <a:p>
            <a:r>
              <a:rPr lang="en-GB" dirty="0" smtClean="0"/>
              <a:t>Re-structure </a:t>
            </a:r>
            <a:r>
              <a:rPr lang="en-GB" dirty="0" smtClean="0"/>
              <a:t>following </a:t>
            </a:r>
            <a:r>
              <a:rPr lang="en-GB" dirty="0" err="1" smtClean="0"/>
              <a:t>PSyKAl</a:t>
            </a:r>
            <a:r>
              <a:rPr lang="en-GB" dirty="0" smtClean="0"/>
              <a:t> </a:t>
            </a:r>
            <a:r>
              <a:rPr lang="en-GB" dirty="0" smtClean="0"/>
              <a:t>approach</a:t>
            </a:r>
            <a:endParaRPr lang="en-GB" dirty="0" smtClean="0"/>
          </a:p>
          <a:p>
            <a:r>
              <a:rPr lang="en-GB" dirty="0" smtClean="0"/>
              <a:t>Extend </a:t>
            </a:r>
            <a:r>
              <a:rPr lang="en-GB" dirty="0" smtClean="0"/>
              <a:t>kernel </a:t>
            </a:r>
            <a:r>
              <a:rPr lang="en-GB" dirty="0" smtClean="0"/>
              <a:t>meta-data </a:t>
            </a:r>
            <a:r>
              <a:rPr lang="en-GB" dirty="0" smtClean="0"/>
              <a:t>to capture necessary </a:t>
            </a:r>
            <a:r>
              <a:rPr lang="en-GB" dirty="0" smtClean="0"/>
              <a:t>information</a:t>
            </a:r>
          </a:p>
          <a:p>
            <a:pPr lvl="1"/>
            <a:r>
              <a:rPr lang="en-GB" dirty="0" smtClean="0"/>
              <a:t>Finite difference, </a:t>
            </a:r>
            <a:r>
              <a:rPr lang="en-GB" dirty="0" err="1" smtClean="0"/>
              <a:t>lat-lon</a:t>
            </a:r>
            <a:r>
              <a:rPr lang="en-GB" dirty="0" smtClean="0"/>
              <a:t>, direct-addressed</a:t>
            </a:r>
            <a:endParaRPr lang="en-GB" dirty="0" smtClean="0"/>
          </a:p>
          <a:p>
            <a:r>
              <a:rPr lang="en-GB" dirty="0" smtClean="0"/>
              <a:t>Extend </a:t>
            </a:r>
            <a:r>
              <a:rPr lang="en-GB" dirty="0" err="1" smtClean="0"/>
              <a:t>PSyclone</a:t>
            </a:r>
            <a:r>
              <a:rPr lang="en-GB" dirty="0" smtClean="0"/>
              <a:t> to generate the </a:t>
            </a:r>
            <a:r>
              <a:rPr lang="en-GB" dirty="0" smtClean="0">
                <a:solidFill>
                  <a:schemeClr val="accent2"/>
                </a:solidFill>
              </a:rPr>
              <a:t>P</a:t>
            </a:r>
            <a:r>
              <a:rPr lang="en-GB" dirty="0" smtClean="0"/>
              <a:t>arallel </a:t>
            </a:r>
            <a:r>
              <a:rPr lang="en-GB" dirty="0" smtClean="0">
                <a:solidFill>
                  <a:schemeClr val="accent2"/>
                </a:solidFill>
              </a:rPr>
              <a:t>Sy</a:t>
            </a:r>
            <a:r>
              <a:rPr lang="en-GB" dirty="0" smtClean="0"/>
              <a:t>stem (middle layer)</a:t>
            </a:r>
          </a:p>
          <a:p>
            <a:pPr lvl="1"/>
            <a:r>
              <a:rPr lang="en-GB" dirty="0" smtClean="0"/>
              <a:t>Support for </a:t>
            </a:r>
            <a:r>
              <a:rPr lang="en-GB" dirty="0" smtClean="0"/>
              <a:t>multi/many-core/GPU</a:t>
            </a:r>
            <a:r>
              <a:rPr lang="en-GB" dirty="0" smtClean="0"/>
              <a:t> etc. but not MPI</a:t>
            </a:r>
            <a:endParaRPr lang="en-GB" dirty="0" smtClean="0"/>
          </a:p>
          <a:p>
            <a:r>
              <a:rPr lang="en-GB" dirty="0" smtClean="0"/>
              <a:t>Investigate performance implications and feedback to </a:t>
            </a:r>
            <a:r>
              <a:rPr lang="en-GB" dirty="0" err="1" smtClean="0"/>
              <a:t>PSyclone</a:t>
            </a:r>
            <a:endParaRPr lang="en-GB" dirty="0" smtClean="0"/>
          </a:p>
          <a:p>
            <a:r>
              <a:rPr lang="en-GB" dirty="0" smtClean="0"/>
              <a:t>Feedback to the NEMO system team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898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0454" y="1628800"/>
            <a:ext cx="5357850" cy="4018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331640" y="332656"/>
            <a:ext cx="69127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GB" sz="4400" b="1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Separation of Concerns in </a:t>
            </a:r>
            <a:r>
              <a:rPr lang="en-GB" sz="44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Gung-Ho (recap)</a:t>
            </a:r>
            <a:endParaRPr lang="en-GB" sz="44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1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 smtClean="0"/>
              <a:t>The Parallel </a:t>
            </a:r>
            <a:r>
              <a:rPr lang="en-GB" sz="4000" dirty="0" smtClean="0"/>
              <a:t>System, Kernel, Algorithm (</a:t>
            </a:r>
            <a:r>
              <a:rPr lang="en-GB" sz="4000" dirty="0" err="1" smtClean="0"/>
              <a:t>PSyKA</a:t>
            </a:r>
            <a:r>
              <a:rPr lang="en-GB" sz="4000" dirty="0" err="1" smtClean="0"/>
              <a:t>l</a:t>
            </a:r>
            <a:r>
              <a:rPr lang="en-GB" sz="4000" dirty="0" smtClean="0"/>
              <a:t>) Approach…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32768"/>
            <a:ext cx="7772400" cy="3800488"/>
          </a:xfrm>
        </p:spPr>
        <p:txBody>
          <a:bodyPr/>
          <a:lstStyle/>
          <a:p>
            <a:r>
              <a:rPr lang="en-GB" dirty="0" smtClean="0"/>
              <a:t>Oceanographer writes the algorithm and kernel layers, following certain </a:t>
            </a:r>
            <a:r>
              <a:rPr lang="en-GB" dirty="0" smtClean="0"/>
              <a:t>rules</a:t>
            </a:r>
          </a:p>
          <a:p>
            <a:pPr lvl="1"/>
            <a:r>
              <a:rPr lang="en-GB" dirty="0" smtClean="0"/>
              <a:t>no need to worry about relative indexing of various fields</a:t>
            </a:r>
          </a:p>
          <a:p>
            <a:pPr lvl="1"/>
            <a:r>
              <a:rPr lang="en-GB" dirty="0" smtClean="0"/>
              <a:t>no need to worry about parallelism</a:t>
            </a:r>
            <a:endParaRPr lang="en-GB" dirty="0" smtClean="0"/>
          </a:p>
          <a:p>
            <a:r>
              <a:rPr lang="en-GB" dirty="0" smtClean="0"/>
              <a:t>A code-generation system (</a:t>
            </a:r>
            <a:r>
              <a:rPr lang="en-GB" dirty="0" err="1" smtClean="0"/>
              <a:t>PSyclone</a:t>
            </a:r>
            <a:r>
              <a:rPr lang="en-GB" dirty="0" smtClean="0"/>
              <a:t>) generates the </a:t>
            </a:r>
            <a:r>
              <a:rPr lang="en-GB" dirty="0" err="1" smtClean="0"/>
              <a:t>PSy</a:t>
            </a:r>
            <a:r>
              <a:rPr lang="en-GB" dirty="0" smtClean="0"/>
              <a:t> middle layer</a:t>
            </a:r>
          </a:p>
          <a:p>
            <a:pPr lvl="1"/>
            <a:r>
              <a:rPr lang="en-GB" dirty="0" smtClean="0"/>
              <a:t>glues the algorithm and kernels together</a:t>
            </a:r>
          </a:p>
          <a:p>
            <a:pPr lvl="1"/>
            <a:r>
              <a:rPr lang="en-GB" dirty="0" smtClean="0"/>
              <a:t>incorporates all code related to parallelism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132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Two shallow-water codes…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are applying </a:t>
            </a:r>
            <a:r>
              <a:rPr lang="en-GB" dirty="0" err="1" smtClean="0"/>
              <a:t>PSyKAl</a:t>
            </a:r>
            <a:r>
              <a:rPr lang="en-GB" dirty="0" smtClean="0"/>
              <a:t> approach to two codes:</a:t>
            </a:r>
          </a:p>
          <a:p>
            <a:pPr lvl="1"/>
            <a:r>
              <a:rPr lang="en-GB" dirty="0" smtClean="0"/>
              <a:t>‘shallow:’ originally written by </a:t>
            </a:r>
            <a:r>
              <a:rPr lang="en-GB" dirty="0" err="1" smtClean="0"/>
              <a:t>Swarztrauber</a:t>
            </a:r>
            <a:r>
              <a:rPr lang="en-GB" dirty="0" smtClean="0"/>
              <a:t>, NCAR</a:t>
            </a:r>
          </a:p>
          <a:p>
            <a:pPr lvl="1"/>
            <a:r>
              <a:rPr lang="en-GB" dirty="0" smtClean="0"/>
              <a:t>‘NEMOLite2D:’  2D, free surface part of NEMO extracted by NOC</a:t>
            </a:r>
          </a:p>
          <a:p>
            <a:r>
              <a:rPr lang="en-GB" dirty="0" smtClean="0"/>
              <a:t>Both use Finite Difference on Arakawa C grid</a:t>
            </a:r>
          </a:p>
          <a:p>
            <a:r>
              <a:rPr lang="en-GB" dirty="0" smtClean="0"/>
              <a:t>But there are important differences:</a:t>
            </a:r>
          </a:p>
          <a:p>
            <a:pPr lvl="1"/>
            <a:r>
              <a:rPr lang="en-GB" dirty="0" smtClean="0"/>
              <a:t>Boundary </a:t>
            </a:r>
            <a:r>
              <a:rPr lang="en-GB" dirty="0" smtClean="0"/>
              <a:t>conditions (periodic vs. </a:t>
            </a:r>
            <a:r>
              <a:rPr lang="en-GB" dirty="0" smtClean="0"/>
              <a:t>forced/closed)</a:t>
            </a:r>
            <a:endParaRPr lang="en-GB" dirty="0" smtClean="0"/>
          </a:p>
          <a:p>
            <a:pPr lvl="1"/>
            <a:r>
              <a:rPr lang="en-GB" dirty="0" smtClean="0"/>
              <a:t>Relative indexing of variables on the grid</a:t>
            </a:r>
          </a:p>
          <a:p>
            <a:r>
              <a:rPr lang="en-GB" dirty="0" smtClean="0"/>
              <a:t>Understanding and expressing these differences is essential for correct code generation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8011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C8C93"/>
                </a:solidFill>
              </a:rPr>
              <a:t>Placing variables...</a:t>
            </a:r>
          </a:p>
        </p:txBody>
      </p:sp>
      <p:sp>
        <p:nvSpPr>
          <p:cNvPr id="13315" name="Content Placeholder 12"/>
          <p:cNvSpPr>
            <a:spLocks noGrp="1"/>
          </p:cNvSpPr>
          <p:nvPr>
            <p:ph idx="1"/>
          </p:nvPr>
        </p:nvSpPr>
        <p:spPr>
          <a:xfrm>
            <a:off x="611560" y="1412776"/>
            <a:ext cx="7772400" cy="647526"/>
          </a:xfrm>
        </p:spPr>
        <p:txBody>
          <a:bodyPr/>
          <a:lstStyle/>
          <a:p>
            <a:r>
              <a:rPr lang="en-US" dirty="0" smtClean="0"/>
              <a:t>Variable placement for the Staggered Arakawa C-grid with NEMO indexing convention: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35496" y="2185700"/>
            <a:ext cx="5688632" cy="4411652"/>
            <a:chOff x="755576" y="2041684"/>
            <a:chExt cx="5688632" cy="4411652"/>
          </a:xfrm>
        </p:grpSpPr>
        <p:sp>
          <p:nvSpPr>
            <p:cNvPr id="19" name="TextBox 18"/>
            <p:cNvSpPr txBox="1"/>
            <p:nvPr/>
          </p:nvSpPr>
          <p:spPr>
            <a:xfrm>
              <a:off x="5076056" y="3645024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u(</a:t>
              </a:r>
              <a:r>
                <a:rPr lang="en-GB" sz="2800" dirty="0" err="1" smtClean="0"/>
                <a:t>i,j</a:t>
              </a:r>
              <a:r>
                <a:rPr lang="en-GB" sz="2800" dirty="0" smtClean="0"/>
                <a:t>)</a:t>
              </a:r>
              <a:endParaRPr lang="en-GB" sz="2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55576" y="3645024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u(i-1,j)</a:t>
              </a:r>
              <a:endParaRPr lang="en-GB" sz="2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419872" y="2041684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v(</a:t>
              </a:r>
              <a:r>
                <a:rPr lang="en-GB" sz="2800" dirty="0" err="1" smtClean="0"/>
                <a:t>i,j</a:t>
              </a:r>
              <a:r>
                <a:rPr lang="en-GB" sz="2800" dirty="0" smtClean="0"/>
                <a:t>)</a:t>
              </a:r>
              <a:endParaRPr lang="en-GB" sz="28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419872" y="4869160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v(i,j-1)</a:t>
              </a:r>
              <a:endParaRPr lang="en-GB" sz="28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419872" y="3645024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T</a:t>
              </a:r>
              <a:r>
                <a:rPr lang="en-GB" sz="2800" dirty="0" smtClean="0"/>
                <a:t>(</a:t>
              </a:r>
              <a:r>
                <a:rPr lang="en-GB" sz="2800" dirty="0" err="1" smtClean="0"/>
                <a:t>i,j</a:t>
              </a:r>
              <a:r>
                <a:rPr lang="en-GB" sz="2800" dirty="0" smtClean="0"/>
                <a:t>)</a:t>
              </a:r>
              <a:endParaRPr lang="en-GB" sz="2800" dirty="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259632" y="2132856"/>
              <a:ext cx="4320480" cy="4320480"/>
              <a:chOff x="1259632" y="2132856"/>
              <a:chExt cx="4320480" cy="4320480"/>
            </a:xfrm>
          </p:grpSpPr>
          <p:cxnSp>
            <p:nvCxnSpPr>
              <p:cNvPr id="27" name="Straight Arrow Connector 26"/>
              <p:cNvCxnSpPr/>
              <p:nvPr/>
            </p:nvCxnSpPr>
            <p:spPr bwMode="auto">
              <a:xfrm flipV="1">
                <a:off x="3419872" y="5013176"/>
                <a:ext cx="0" cy="1080120"/>
              </a:xfrm>
              <a:prstGeom prst="straightConnector1">
                <a:avLst/>
              </a:prstGeom>
              <a:solidFill>
                <a:schemeClr val="accent1"/>
              </a:solidFill>
              <a:ln w="76200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</p:cxnSp>
          <p:cxnSp>
            <p:nvCxnSpPr>
              <p:cNvPr id="26" name="Straight Arrow Connector 25"/>
              <p:cNvCxnSpPr/>
              <p:nvPr/>
            </p:nvCxnSpPr>
            <p:spPr bwMode="auto">
              <a:xfrm>
                <a:off x="1619672" y="4248000"/>
                <a:ext cx="1008112" cy="0"/>
              </a:xfrm>
              <a:prstGeom prst="straightConnector1">
                <a:avLst/>
              </a:prstGeom>
              <a:solidFill>
                <a:schemeClr val="accent1"/>
              </a:solidFill>
              <a:ln w="76200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</p:cxnSp>
          <p:cxnSp>
            <p:nvCxnSpPr>
              <p:cNvPr id="22" name="Straight Arrow Connector 21"/>
              <p:cNvCxnSpPr/>
              <p:nvPr/>
            </p:nvCxnSpPr>
            <p:spPr bwMode="auto">
              <a:xfrm flipV="1">
                <a:off x="3420000" y="2348880"/>
                <a:ext cx="0" cy="1080120"/>
              </a:xfrm>
              <a:prstGeom prst="straightConnector1">
                <a:avLst/>
              </a:prstGeom>
              <a:solidFill>
                <a:schemeClr val="accent1"/>
              </a:solidFill>
              <a:ln w="76200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</p:cxnSp>
          <p:cxnSp>
            <p:nvCxnSpPr>
              <p:cNvPr id="21" name="Straight Arrow Connector 20"/>
              <p:cNvCxnSpPr/>
              <p:nvPr/>
            </p:nvCxnSpPr>
            <p:spPr bwMode="auto">
              <a:xfrm>
                <a:off x="4355976" y="4248000"/>
                <a:ext cx="1008112" cy="0"/>
              </a:xfrm>
              <a:prstGeom prst="straightConnector1">
                <a:avLst/>
              </a:prstGeom>
              <a:solidFill>
                <a:schemeClr val="accent1"/>
              </a:solidFill>
              <a:ln w="76200" cap="flat" cmpd="sng" algn="ctr">
                <a:solidFill>
                  <a:schemeClr val="accent1">
                    <a:lumMod val="50000"/>
                  </a:schemeClr>
                </a:solidFill>
                <a:prstDash val="solid"/>
                <a:round/>
                <a:headEnd type="none" w="med" len="med"/>
                <a:tailEnd type="stealth" w="med" len="lg"/>
              </a:ln>
              <a:effectLst/>
            </p:spPr>
          </p:cxnSp>
          <p:grpSp>
            <p:nvGrpSpPr>
              <p:cNvPr id="33" name="Group 32"/>
              <p:cNvGrpSpPr/>
              <p:nvPr/>
            </p:nvGrpSpPr>
            <p:grpSpPr>
              <a:xfrm>
                <a:off x="1259632" y="2132856"/>
                <a:ext cx="4320480" cy="4320480"/>
                <a:chOff x="1259632" y="2132856"/>
                <a:chExt cx="4320480" cy="4320480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1259632" y="2132856"/>
                  <a:ext cx="4320480" cy="4320480"/>
                  <a:chOff x="2267744" y="2636912"/>
                  <a:chExt cx="3168352" cy="3168352"/>
                </a:xfrm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2267744" y="2636912"/>
                    <a:ext cx="3168352" cy="3168352"/>
                    <a:chOff x="2267744" y="2636912"/>
                    <a:chExt cx="3168352" cy="3168352"/>
                  </a:xfrm>
                </p:grpSpPr>
                <p:grpSp>
                  <p:nvGrpSpPr>
                    <p:cNvPr id="8" name="Group 7"/>
                    <p:cNvGrpSpPr/>
                    <p:nvPr/>
                  </p:nvGrpSpPr>
                  <p:grpSpPr>
                    <a:xfrm>
                      <a:off x="2843808" y="2636912"/>
                      <a:ext cx="2016224" cy="3168352"/>
                      <a:chOff x="2843808" y="2636912"/>
                      <a:chExt cx="2016224" cy="3168352"/>
                    </a:xfrm>
                  </p:grpSpPr>
                  <p:cxnSp>
                    <p:nvCxnSpPr>
                      <p:cNvPr id="5" name="Straight Connector 4"/>
                      <p:cNvCxnSpPr/>
                      <p:nvPr/>
                    </p:nvCxnSpPr>
                    <p:spPr bwMode="auto">
                      <a:xfrm>
                        <a:off x="2843808" y="2636912"/>
                        <a:ext cx="0" cy="3168352"/>
                      </a:xfrm>
                      <a:prstGeom prst="line">
                        <a:avLst/>
                      </a:prstGeom>
                      <a:solidFill>
                        <a:schemeClr val="accent1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7" name="Straight Connector 6"/>
                      <p:cNvCxnSpPr/>
                      <p:nvPr/>
                    </p:nvCxnSpPr>
                    <p:spPr bwMode="auto">
                      <a:xfrm>
                        <a:off x="4860032" y="2636912"/>
                        <a:ext cx="0" cy="3168352"/>
                      </a:xfrm>
                      <a:prstGeom prst="line">
                        <a:avLst/>
                      </a:prstGeom>
                      <a:solidFill>
                        <a:schemeClr val="accent1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</p:grpSp>
                <p:grpSp>
                  <p:nvGrpSpPr>
                    <p:cNvPr id="9" name="Group 8"/>
                    <p:cNvGrpSpPr/>
                    <p:nvPr/>
                  </p:nvGrpSpPr>
                  <p:grpSpPr>
                    <a:xfrm rot="16200000">
                      <a:off x="2843808" y="2636912"/>
                      <a:ext cx="2016224" cy="3168352"/>
                      <a:chOff x="2843808" y="2636912"/>
                      <a:chExt cx="2016224" cy="3168352"/>
                    </a:xfrm>
                  </p:grpSpPr>
                  <p:cxnSp>
                    <p:nvCxnSpPr>
                      <p:cNvPr id="10" name="Straight Connector 9"/>
                      <p:cNvCxnSpPr/>
                      <p:nvPr/>
                    </p:nvCxnSpPr>
                    <p:spPr bwMode="auto">
                      <a:xfrm>
                        <a:off x="2843808" y="2636912"/>
                        <a:ext cx="0" cy="3168352"/>
                      </a:xfrm>
                      <a:prstGeom prst="line">
                        <a:avLst/>
                      </a:prstGeom>
                      <a:solidFill>
                        <a:schemeClr val="accent1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11" name="Straight Connector 10"/>
                      <p:cNvCxnSpPr/>
                      <p:nvPr/>
                    </p:nvCxnSpPr>
                    <p:spPr bwMode="auto">
                      <a:xfrm>
                        <a:off x="4860032" y="2636912"/>
                        <a:ext cx="0" cy="3168352"/>
                      </a:xfrm>
                      <a:prstGeom prst="line">
                        <a:avLst/>
                      </a:prstGeom>
                      <a:solidFill>
                        <a:schemeClr val="accent1"/>
                      </a:solidFill>
                      <a:ln w="952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</p:spPr>
                  </p:cxnSp>
                </p:grpSp>
              </p:grpSp>
              <p:sp>
                <p:nvSpPr>
                  <p:cNvPr id="12" name="Oval 11"/>
                  <p:cNvSpPr/>
                  <p:nvPr/>
                </p:nvSpPr>
                <p:spPr bwMode="auto">
                  <a:xfrm>
                    <a:off x="2736000" y="4077072"/>
                    <a:ext cx="216024" cy="21602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Lucida Grande" pitchFamily="84" charset="0"/>
                      <a:ea typeface="ヒラギノ角ゴ Pro W3" pitchFamily="84" charset="-128"/>
                    </a:endParaRPr>
                  </a:p>
                </p:txBody>
              </p:sp>
              <p:sp>
                <p:nvSpPr>
                  <p:cNvPr id="14" name="Oval 13"/>
                  <p:cNvSpPr/>
                  <p:nvPr/>
                </p:nvSpPr>
                <p:spPr bwMode="auto">
                  <a:xfrm>
                    <a:off x="4752000" y="4077072"/>
                    <a:ext cx="216024" cy="21602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Lucida Grande" pitchFamily="84" charset="0"/>
                      <a:ea typeface="ヒラギノ角ゴ Pro W3" pitchFamily="84" charset="-128"/>
                    </a:endParaRPr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 bwMode="auto">
                  <a:xfrm>
                    <a:off x="3744000" y="4077072"/>
                    <a:ext cx="216024" cy="21602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Lucida Grande" pitchFamily="84" charset="0"/>
                      <a:ea typeface="ヒラギノ角ゴ Pro W3" pitchFamily="84" charset="-128"/>
                    </a:endParaRP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 bwMode="auto">
                  <a:xfrm>
                    <a:off x="3744000" y="3096000"/>
                    <a:ext cx="216024" cy="21602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Lucida Grande" pitchFamily="84" charset="0"/>
                      <a:ea typeface="ヒラギノ角ゴ Pro W3" pitchFamily="84" charset="-128"/>
                    </a:endParaRPr>
                  </a:p>
                </p:txBody>
              </p:sp>
              <p:sp>
                <p:nvSpPr>
                  <p:cNvPr id="17" name="Oval 16"/>
                  <p:cNvSpPr/>
                  <p:nvPr/>
                </p:nvSpPr>
                <p:spPr bwMode="auto">
                  <a:xfrm>
                    <a:off x="3744000" y="5112000"/>
                    <a:ext cx="216024" cy="21602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 cap="flat" cmpd="sng" algn="ctr">
                    <a:solidFill>
                      <a:schemeClr val="accent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GB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Lucida Grande" pitchFamily="84" charset="0"/>
                      <a:ea typeface="ヒラギノ角ゴ Pro W3" pitchFamily="84" charset="-128"/>
                    </a:endParaRPr>
                  </a:p>
                </p:txBody>
              </p:sp>
            </p:grpSp>
            <p:sp>
              <p:nvSpPr>
                <p:cNvPr id="32" name="Oval 31"/>
                <p:cNvSpPr/>
                <p:nvPr/>
              </p:nvSpPr>
              <p:spPr bwMode="auto">
                <a:xfrm>
                  <a:off x="4644008" y="2774382"/>
                  <a:ext cx="294578" cy="294578"/>
                </a:xfrm>
                <a:prstGeom prst="ellipse">
                  <a:avLst/>
                </a:prstGeom>
                <a:solidFill>
                  <a:schemeClr val="accent2"/>
                </a:solidFill>
                <a:ln w="9525" cap="flat" cmpd="sng" algn="ctr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GB" sz="24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Lucida Grande" pitchFamily="84" charset="0"/>
                    <a:ea typeface="ヒラギノ角ゴ Pro W3" pitchFamily="84" charset="-128"/>
                  </a:endParaRPr>
                </a:p>
              </p:txBody>
            </p:sp>
          </p:grpSp>
        </p:grpSp>
        <p:sp>
          <p:nvSpPr>
            <p:cNvPr id="35" name="TextBox 34"/>
            <p:cNvSpPr txBox="1"/>
            <p:nvPr/>
          </p:nvSpPr>
          <p:spPr>
            <a:xfrm>
              <a:off x="5076056" y="2348880"/>
              <a:ext cx="13681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f</a:t>
              </a:r>
              <a:r>
                <a:rPr lang="en-GB" sz="2800" dirty="0" smtClean="0"/>
                <a:t>(</a:t>
              </a:r>
              <a:r>
                <a:rPr lang="en-GB" sz="2800" dirty="0" err="1" smtClean="0"/>
                <a:t>i,j</a:t>
              </a:r>
              <a:r>
                <a:rPr lang="en-GB" sz="2800" dirty="0" smtClean="0"/>
                <a:t>)</a:t>
              </a:r>
              <a:endParaRPr lang="en-GB" sz="2800" dirty="0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5724128" y="2570128"/>
            <a:ext cx="3168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schemeClr val="accent2"/>
                </a:solidFill>
              </a:rPr>
              <a:t>T</a:t>
            </a:r>
            <a:r>
              <a:rPr lang="en-GB" dirty="0" smtClean="0"/>
              <a:t>: scalars (density, salinity etc.)</a:t>
            </a:r>
          </a:p>
          <a:p>
            <a:r>
              <a:rPr lang="en-GB" dirty="0" err="1" smtClean="0">
                <a:solidFill>
                  <a:schemeClr val="accent2"/>
                </a:solidFill>
              </a:rPr>
              <a:t>u,v</a:t>
            </a:r>
            <a:r>
              <a:rPr lang="en-GB" dirty="0" smtClean="0"/>
              <a:t>: velocity components</a:t>
            </a:r>
          </a:p>
          <a:p>
            <a:r>
              <a:rPr lang="en-GB" dirty="0" smtClean="0">
                <a:solidFill>
                  <a:schemeClr val="accent2"/>
                </a:solidFill>
              </a:rPr>
              <a:t>f</a:t>
            </a:r>
            <a:r>
              <a:rPr lang="en-GB" dirty="0" smtClean="0"/>
              <a:t>: </a:t>
            </a:r>
            <a:r>
              <a:rPr lang="en-GB" dirty="0" err="1" smtClean="0"/>
              <a:t>vorticity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Offset choice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40768"/>
            <a:ext cx="7772400" cy="1152128"/>
          </a:xfrm>
        </p:spPr>
        <p:txBody>
          <a:bodyPr/>
          <a:lstStyle/>
          <a:p>
            <a:r>
              <a:rPr lang="en-GB" dirty="0" smtClean="0"/>
              <a:t>A </a:t>
            </a:r>
            <a:r>
              <a:rPr lang="en-GB" i="1" dirty="0" smtClean="0"/>
              <a:t>developer</a:t>
            </a:r>
            <a:r>
              <a:rPr lang="en-GB" dirty="0" smtClean="0"/>
              <a:t> can choose how the different grid-point types are indexed relative to T</a:t>
            </a:r>
          </a:p>
          <a:p>
            <a:r>
              <a:rPr lang="en-GB" dirty="0" smtClean="0">
                <a:solidFill>
                  <a:schemeClr val="accent2"/>
                </a:solidFill>
              </a:rPr>
              <a:t>shallow </a:t>
            </a:r>
            <a:r>
              <a:rPr lang="en-GB" dirty="0" smtClean="0"/>
              <a:t>defines {</a:t>
            </a:r>
            <a:r>
              <a:rPr lang="en-GB" dirty="0" err="1" smtClean="0"/>
              <a:t>u,v,f</a:t>
            </a:r>
            <a:r>
              <a:rPr lang="en-GB" dirty="0" smtClean="0"/>
              <a:t>} points to the South and West of the T point to have same (</a:t>
            </a:r>
            <a:r>
              <a:rPr lang="en-GB" dirty="0" err="1"/>
              <a:t>i</a:t>
            </a:r>
            <a:r>
              <a:rPr lang="en-GB" dirty="0" err="1" smtClean="0"/>
              <a:t>,j</a:t>
            </a:r>
            <a:r>
              <a:rPr lang="en-GB" dirty="0" smtClean="0"/>
              <a:t>) index while </a:t>
            </a:r>
            <a:r>
              <a:rPr lang="en-GB" dirty="0" smtClean="0">
                <a:solidFill>
                  <a:schemeClr val="accent2"/>
                </a:solidFill>
              </a:rPr>
              <a:t>NEMO</a:t>
            </a:r>
            <a:r>
              <a:rPr lang="en-GB" dirty="0" smtClean="0"/>
              <a:t> uses those to the North and East: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349687"/>
            <a:ext cx="4945664" cy="23115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3568" y="3631664"/>
            <a:ext cx="27363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We call this choice the ‘</a:t>
            </a:r>
            <a:r>
              <a:rPr lang="en-GB" dirty="0" smtClean="0">
                <a:solidFill>
                  <a:schemeClr val="accent2"/>
                </a:solidFill>
              </a:rPr>
              <a:t>offset</a:t>
            </a:r>
            <a:r>
              <a:rPr lang="en-GB" dirty="0" smtClean="0"/>
              <a:t>’ of the </a:t>
            </a:r>
            <a:r>
              <a:rPr lang="en-GB" dirty="0" smtClean="0"/>
              <a:t>grids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Specified in kernel meta-data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433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3C8C93"/>
                </a:solidFill>
              </a:rPr>
              <a:t>PSyKAl-ification</a:t>
            </a:r>
            <a:r>
              <a:rPr lang="en-US" dirty="0" smtClean="0">
                <a:solidFill>
                  <a:srgbClr val="3C8C93"/>
                </a:solidFill>
              </a:rPr>
              <a:t>...</a:t>
            </a:r>
          </a:p>
        </p:txBody>
      </p:sp>
      <p:sp>
        <p:nvSpPr>
          <p:cNvPr id="14339" name="Content Placeholder 3"/>
          <p:cNvSpPr>
            <a:spLocks noGrp="1"/>
          </p:cNvSpPr>
          <p:nvPr>
            <p:ph idx="1"/>
          </p:nvPr>
        </p:nvSpPr>
        <p:spPr>
          <a:xfrm>
            <a:off x="323528" y="2061394"/>
            <a:ext cx="7772400" cy="4751982"/>
          </a:xfrm>
        </p:spPr>
        <p:txBody>
          <a:bodyPr/>
          <a:lstStyle/>
          <a:p>
            <a:pPr>
              <a:buNone/>
            </a:pPr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ncycle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=1,itmax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 Time-stepping loop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 COMPUTE CAPITAL U, CAPITAL V, Z AND H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J=1,N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I=1,M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CU(I+1,J) = &amp;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.5*(P(I+1,J)+P(I,J))*U(I+1,J)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CV(I,J+1) = &amp;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.5*(P(I,J+1)+P(I,J))*V(I,J+1)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...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END DO</a:t>
            </a: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END DO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496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3C8C93"/>
                </a:solidFill>
                <a:latin typeface="Arial" pitchFamily="34" charset="0"/>
                <a:ea typeface="+mj-ea"/>
                <a:cs typeface="Arial" pitchFamily="34" charset="0"/>
              </a:rPr>
              <a:t>Take shallow-water code, e.g.: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FC_PowerPoint_templat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Lucida Grande"/>
        <a:ea typeface="ヒラギノ角ゴ Pro W3"/>
        <a:cs typeface=""/>
      </a:majorFont>
      <a:minorFont>
        <a:latin typeface="Lucida Grande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Lucida Grande"/>
        <a:ea typeface="ヒラギノ角ゴ Pro W3"/>
        <a:cs typeface=""/>
      </a:majorFont>
      <a:minorFont>
        <a:latin typeface="Lucida Grande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Grande" pitchFamily="84" charset="0"/>
            <a:ea typeface="ヒラギノ角ゴ Pro W3" pitchFamily="8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ABF215B8A3384E874FC40A3B0B2302" ma:contentTypeVersion="4" ma:contentTypeDescription="Create a new document." ma:contentTypeScope="" ma:versionID="f198c3dfa143f328b4bfb76fd905c4a6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66758ad48435124b95dc0df0729e689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2AEDD1CD-9190-4F8F-B585-354F10A56A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E48F0D-BF64-462E-8350-40C896A295A7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43DFA70B-2EBB-489B-8E34-F6A10FA685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AB78818C-C1E6-48AA-AACC-2A1518B28790}">
  <ds:schemaRefs>
    <ds:schemaRef ds:uri="http://www.w3.org/XML/1998/namespace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STFC_PowerPoint_template</Template>
  <TotalTime>2378</TotalTime>
  <Words>1272</Words>
  <Application>Microsoft Office PowerPoint</Application>
  <PresentationFormat>On-screen Show (4:3)</PresentationFormat>
  <Paragraphs>208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STFC_PowerPoint_template</vt:lpstr>
      <vt:lpstr>1_Blank Presentation</vt:lpstr>
      <vt:lpstr>PowerPoint Presentation</vt:lpstr>
      <vt:lpstr>PowerPoint Presentation</vt:lpstr>
      <vt:lpstr>The Plan…</vt:lpstr>
      <vt:lpstr>PowerPoint Presentation</vt:lpstr>
      <vt:lpstr>The Parallel System, Kernel, Algorithm (PSyKAl) Approach…</vt:lpstr>
      <vt:lpstr>Two shallow-water codes…</vt:lpstr>
      <vt:lpstr>Placing variables...</vt:lpstr>
      <vt:lpstr>Offset choice</vt:lpstr>
      <vt:lpstr>PSyKAl-ification...</vt:lpstr>
      <vt:lpstr>PowerPoint Presentation</vt:lpstr>
      <vt:lpstr>PowerPoint Presentation</vt:lpstr>
      <vt:lpstr> Translation/generation…</vt:lpstr>
      <vt:lpstr>PowerPoint Presentation</vt:lpstr>
      <vt:lpstr>Kernel meta-data</vt:lpstr>
      <vt:lpstr>PowerPoint Presentation</vt:lpstr>
      <vt:lpstr>What about performance?</vt:lpstr>
      <vt:lpstr>All compilers are not created equal</vt:lpstr>
      <vt:lpstr>Next steps…</vt:lpstr>
      <vt:lpstr>Summary I</vt:lpstr>
      <vt:lpstr>Summary II</vt:lpstr>
      <vt:lpstr>Extras…</vt:lpstr>
      <vt:lpstr>Middle layer is generated…</vt:lpstr>
      <vt:lpstr>PowerPoint Presentation</vt:lpstr>
      <vt:lpstr>SW offset with open and closed boundaries</vt:lpstr>
      <vt:lpstr>NE offset with in-place boundary conditions</vt:lpstr>
      <vt:lpstr>Code generation to the rescue…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Andy Porter</dc:creator>
  <cp:lastModifiedBy>Andy Porter</cp:lastModifiedBy>
  <cp:revision>81</cp:revision>
  <dcterms:created xsi:type="dcterms:W3CDTF">2014-04-24T12:34:45Z</dcterms:created>
  <dcterms:modified xsi:type="dcterms:W3CDTF">2014-11-03T10:22:02Z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display_urn:schemas-microsoft-com:office:office#Editor">
    <vt:lpwstr>Summers, Karen (STFC,RAL,OBR)</vt:lpwstr>
  </property>
  <property fmtid="{D5CDD505-2E9C-101B-9397-08002B2CF9AE}" pid="4" name="xd_Signature">
    <vt:lpwstr/>
  </property>
  <property fmtid="{D5CDD505-2E9C-101B-9397-08002B2CF9AE}" pid="5" name="display_urn:schemas-microsoft-com:office:office#Author">
    <vt:lpwstr>Summers, Karen (STFC,RAL,OBR)</vt:lpwstr>
  </property>
  <property fmtid="{D5CDD505-2E9C-101B-9397-08002B2CF9AE}" pid="6" name="TemplateUrl">
    <vt:lpwstr/>
  </property>
  <property fmtid="{D5CDD505-2E9C-101B-9397-08002B2CF9AE}" pid="7" name="xd_ProgID">
    <vt:lpwstr/>
  </property>
  <property fmtid="{D5CDD505-2E9C-101B-9397-08002B2CF9AE}" pid="8" name="PublishingStartDate">
    <vt:lpwstr/>
  </property>
  <property fmtid="{D5CDD505-2E9C-101B-9397-08002B2CF9AE}" pid="9" name="PublishingExpirationDate">
    <vt:lpwstr/>
  </property>
  <property fmtid="{D5CDD505-2E9C-101B-9397-08002B2CF9AE}" pid="10" name="ContentTypeId">
    <vt:lpwstr>0x010100F731947B08D5984288BC8B16A979FF50</vt:lpwstr>
  </property>
  <property fmtid="{D5CDD505-2E9C-101B-9397-08002B2CF9AE}" pid="11" name="_SourceUrl">
    <vt:lpwstr/>
  </property>
</Properties>
</file>