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51" r:id="rId1"/>
    <p:sldMasterId id="2147483653" r:id="rId2"/>
  </p:sldMasterIdLst>
  <p:notesMasterIdLst>
    <p:notesMasterId r:id="rId18"/>
  </p:notesMasterIdLst>
  <p:handoutMasterIdLst>
    <p:handoutMasterId r:id="rId19"/>
  </p:handout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6" r:id="rId17"/>
  </p:sldIdLst>
  <p:sldSz cx="9144000" cy="6858000" type="screen4x3"/>
  <p:notesSz cx="6858000" cy="10013950"/>
  <p:embeddedFontLst>
    <p:embeddedFont>
      <p:font typeface="Candara" pitchFamily="34" charset="0"/>
      <p:regular r:id="rId20"/>
      <p:bold r:id="rId21"/>
      <p:italic r:id="rId22"/>
      <p:boldItalic r:id="rId23"/>
    </p:embeddedFont>
    <p:embeddedFont>
      <p:font typeface="Zurich LtCn BT"/>
      <p:regular r:id="rId24"/>
      <p:italic r:id="rId25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A78"/>
    <a:srgbClr val="004990"/>
    <a:srgbClr val="002264"/>
    <a:srgbClr val="003399"/>
    <a:srgbClr val="002B7F"/>
    <a:srgbClr val="00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8" autoAdjust="0"/>
    <p:restoredTop sz="94660"/>
  </p:normalViewPr>
  <p:slideViewPr>
    <p:cSldViewPr snapToGrid="0">
      <p:cViewPr varScale="1">
        <p:scale>
          <a:sx n="79" d="100"/>
          <a:sy n="79" d="100"/>
        </p:scale>
        <p:origin x="-9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1" tIns="45450" rIns="90901" bIns="45450" numCol="1" anchor="t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3500" y="0"/>
            <a:ext cx="29448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1" tIns="45450" rIns="90901" bIns="45450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8013"/>
            <a:ext cx="2944813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1" tIns="45450" rIns="90901" bIns="45450" numCol="1" anchor="b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3500" y="9498013"/>
            <a:ext cx="2944813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1" tIns="45450" rIns="90901" bIns="45450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B3A3C7C5-5525-4906-8068-8FEAC2431C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1" tIns="45450" rIns="90901" bIns="45450" numCol="1" anchor="t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3500" y="0"/>
            <a:ext cx="29448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1" tIns="45450" rIns="90901" bIns="45450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7900" y="771525"/>
            <a:ext cx="4943475" cy="370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4787900"/>
            <a:ext cx="5038725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1" tIns="45450" rIns="90901" bIns="45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0"/>
            <a:r>
              <a:rPr lang="en-GB" noProof="0" smtClean="0"/>
              <a:t>Second level</a:t>
            </a:r>
          </a:p>
          <a:p>
            <a:pPr lvl="0"/>
            <a:r>
              <a:rPr lang="en-GB" noProof="0" smtClean="0"/>
              <a:t>Third level</a:t>
            </a:r>
          </a:p>
          <a:p>
            <a:pPr lvl="0"/>
            <a:r>
              <a:rPr lang="en-GB" noProof="0" smtClean="0"/>
              <a:t>Fourth level</a:t>
            </a:r>
          </a:p>
          <a:p>
            <a:pPr lvl="0"/>
            <a:r>
              <a:rPr lang="en-GB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8013"/>
            <a:ext cx="2944813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1" tIns="45450" rIns="90901" bIns="45450" numCol="1" anchor="b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3500" y="9498013"/>
            <a:ext cx="2944813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01" tIns="45450" rIns="90901" bIns="45450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4486645D-2F11-4094-9253-495A181170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755192-A7A7-4872-8C2A-BC658C315CC7}" type="slidenum">
              <a:rPr lang="en-GB" smtClean="0"/>
              <a:pPr/>
              <a:t>15</a:t>
            </a:fld>
            <a:endParaRPr lang="en-GB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5"/>
          <p:cNvSpPr>
            <a:spLocks noChangeArrowheads="1"/>
          </p:cNvSpPr>
          <p:nvPr/>
        </p:nvSpPr>
        <p:spPr bwMode="auto">
          <a:xfrm>
            <a:off x="631825" y="2008188"/>
            <a:ext cx="7880350" cy="1697037"/>
          </a:xfrm>
          <a:prstGeom prst="rect">
            <a:avLst/>
          </a:prstGeom>
          <a:solidFill>
            <a:srgbClr val="083A7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5" name="Text Box 1034"/>
          <p:cNvSpPr txBox="1">
            <a:spLocks noChangeArrowheads="1"/>
          </p:cNvSpPr>
          <p:nvPr/>
        </p:nvSpPr>
        <p:spPr bwMode="auto">
          <a:xfrm>
            <a:off x="76200" y="6415088"/>
            <a:ext cx="2362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800" b="1" dirty="0">
                <a:latin typeface="Candara" pitchFamily="34" charset="0"/>
              </a:rPr>
              <a:t>www.noc.ac.uk</a:t>
            </a:r>
          </a:p>
        </p:txBody>
      </p:sp>
      <p:pic>
        <p:nvPicPr>
          <p:cNvPr id="6" name="Picture 4" descr="M:\SiteWide\Templates\NOC logo-2010 1500pi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063" y="168275"/>
            <a:ext cx="3351212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M:\POLAPPS\share\images\logos\NERC_Colour2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788" y="211138"/>
            <a:ext cx="2947987" cy="6032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8679" name="Rectangle 103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6002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868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 sz="2600">
                <a:latin typeface="Candar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6BD15-E714-4294-9B8E-A7D2FCD557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C94F2-2692-49BA-8F7C-2E68F078D1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CADDF-3A3C-4031-8B1D-B32C1B4969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C3303-8F8B-4A62-AA02-C77F09E191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6FDD7-0061-46AD-9767-938A5474E5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B2D1C-DD69-4155-8E93-AEE311D98D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AAD7B-886A-4F20-B1B5-505C01B532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E514C-1EDE-4259-9F57-31EF149AFC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78727-1DE4-4C00-821E-73E45A820D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32BAA-EBB3-405F-A955-18D4684D11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-9526"/>
            <a:ext cx="8813800" cy="93255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AF529-5AB4-404D-9ACC-B5F86C29C0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68DB2-6305-4B2D-BC34-F4876C2683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-9526"/>
            <a:ext cx="8813800" cy="93255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7813" y="1181100"/>
            <a:ext cx="4213225" cy="546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1100"/>
            <a:ext cx="4213225" cy="546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EAC65-A1B3-46B7-BFF3-BC004D4D7F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-9526"/>
            <a:ext cx="8813800" cy="93255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9748E-8B40-487B-9568-B7A25A053B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3A46A-8ED8-4FAC-B351-5DA1FFC7DB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-9526"/>
            <a:ext cx="8813800" cy="93255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E2078-7901-4255-ADE0-0591F234D3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-9526"/>
            <a:ext cx="8813800" cy="93255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7813" y="1181100"/>
            <a:ext cx="4213225" cy="5464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1100"/>
            <a:ext cx="4213225" cy="5464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4431F-2C54-4478-8DB7-071088E197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EA49E-AF43-4523-8C36-5D0B7CB705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0" y="-26988"/>
            <a:ext cx="9144000" cy="1001713"/>
          </a:xfrm>
          <a:prstGeom prst="rect">
            <a:avLst/>
          </a:prstGeom>
          <a:solidFill>
            <a:srgbClr val="083A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813" y="1181100"/>
            <a:ext cx="8578850" cy="54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0" y="947738"/>
            <a:ext cx="9144000" cy="0"/>
          </a:xfrm>
          <a:prstGeom prst="line">
            <a:avLst/>
          </a:prstGeom>
          <a:noFill/>
          <a:ln w="15875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2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55575" y="-9525"/>
            <a:ext cx="88138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76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2188" y="6540500"/>
            <a:ext cx="53816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96EE430-22E6-43EF-96B3-439CA7DBC0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ndar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ndar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ndar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ndar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6527459-6733-455E-B16B-1A6EAF4FA0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“G-Ocean:2D”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Gocean:2D team</a:t>
            </a:r>
            <a:endParaRPr lang="en-GB" sz="2400" dirty="0"/>
          </a:p>
        </p:txBody>
      </p:sp>
      <p:pic>
        <p:nvPicPr>
          <p:cNvPr id="4" name="Picture 3" descr="GOce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249" y="6149370"/>
            <a:ext cx="2722298" cy="544459"/>
          </a:xfrm>
          <a:prstGeom prst="rect">
            <a:avLst/>
          </a:prstGeom>
        </p:spPr>
      </p:pic>
      <p:pic>
        <p:nvPicPr>
          <p:cNvPr id="6" name="Picture 5" descr="stfc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186" y="850625"/>
            <a:ext cx="2963518" cy="7881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The middle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768" y="2013193"/>
            <a:ext cx="7772400" cy="280776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ncycle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=1,itmax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! COMPUTE CAPITAL U, CAPITAL V, Z AND H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CALL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compute_cu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(CU, P, U)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CALL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compute_cv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(CV, P, V)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...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611560" y="3308791"/>
            <a:ext cx="6408712" cy="1080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95536" y="4892967"/>
            <a:ext cx="712879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  <a:t>  CALL invoke(</a:t>
            </a:r>
            <a:r>
              <a:rPr lang="en-GB" dirty="0" err="1">
                <a:latin typeface="Courier New" pitchFamily="49" charset="0"/>
                <a:ea typeface="+mn-ea"/>
                <a:cs typeface="Courier New" pitchFamily="49" charset="0"/>
              </a:rPr>
              <a:t>compute_cu</a:t>
            </a:r>
            <a: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  <a:t>(CU, P, V),</a:t>
            </a:r>
            <a:b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  <a:t>            </a:t>
            </a:r>
            <a:r>
              <a:rPr lang="en-GB" dirty="0" err="1" smtClean="0">
                <a:latin typeface="Courier New" pitchFamily="49" charset="0"/>
                <a:ea typeface="+mn-ea"/>
                <a:cs typeface="Courier New" pitchFamily="49" charset="0"/>
              </a:rPr>
              <a:t>compute_cv</a:t>
            </a:r>
            <a:r>
              <a:rPr lang="en-GB" dirty="0" smtClean="0">
                <a:latin typeface="Courier New" pitchFamily="49" charset="0"/>
                <a:ea typeface="+mn-ea"/>
                <a:cs typeface="Courier New" pitchFamily="49" charset="0"/>
              </a:rPr>
              <a:t>(CV</a:t>
            </a:r>
            <a: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  <a:t>, P, V),</a:t>
            </a:r>
            <a:b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  <a:t>            </a:t>
            </a:r>
            <a:r>
              <a:rPr lang="en-GB" dirty="0" smtClean="0">
                <a:latin typeface="Courier New" pitchFamily="49" charset="0"/>
                <a:ea typeface="+mn-ea"/>
                <a:cs typeface="Courier New" pitchFamily="49" charset="0"/>
              </a:rPr>
              <a:t>...)</a:t>
            </a:r>
            <a:endParaRPr lang="en-GB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383159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Re-structure following Gung-Ho rules...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The end?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92808"/>
            <a:ext cx="7772400" cy="380048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SUBROUTINE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compute_cu_code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 j, &amp;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             cu, p, u)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INTEGER,  INTENT(in) ::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 j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REAL(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wp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), INTENT(in) :: p(:,</a:t>
            </a:r>
            <a:r>
              <a:rPr lang="en-GB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:), u(:,:)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REAL(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wp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), INTENT(out):: cu(:,:)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CU(I,J) = .5*(P(I,J)+P(I-1,J))*U(I,J)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END SUBROUTINE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compute_cu_code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56792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Generate (point-wise?) kernels, e.g.: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Concerns about direct addressing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Introduces flexibility needed to achieve performance on different architectures</a:t>
            </a:r>
          </a:p>
          <a:p>
            <a:pPr lvl="1"/>
            <a:r>
              <a:rPr lang="en-GB" sz="2400" dirty="0" smtClean="0"/>
              <a:t>e.g. potentially enables index ordering to be swapped depending on target hardware</a:t>
            </a:r>
          </a:p>
          <a:p>
            <a:r>
              <a:rPr lang="en-GB" sz="2400" dirty="0" smtClean="0"/>
              <a:t>Very dependent on middle layer to retrieve the performance that we’ve thrown out</a:t>
            </a:r>
          </a:p>
          <a:p>
            <a:r>
              <a:rPr lang="en-GB" sz="2400" dirty="0" smtClean="0"/>
              <a:t>Need new/extended meta-data to capture dependencies of fields on a C-grid</a:t>
            </a:r>
          </a:p>
          <a:p>
            <a:pPr lvl="1"/>
            <a:r>
              <a:rPr lang="en-GB" sz="2400" dirty="0" smtClean="0"/>
              <a:t>how do these relate to the FE spaces?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dirty="0" smtClean="0"/>
              <a:t>Next Step</a:t>
            </a:r>
            <a:endParaRPr lang="en-GB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357430"/>
            <a:ext cx="5357850" cy="401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34" y="1571612"/>
            <a:ext cx="835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Design </a:t>
            </a:r>
            <a:r>
              <a:rPr lang="en-GB" sz="2400" dirty="0" err="1" smtClean="0"/>
              <a:t>Algs</a:t>
            </a:r>
            <a:r>
              <a:rPr lang="en-GB" sz="2400" dirty="0" smtClean="0"/>
              <a:t>, Kernel and </a:t>
            </a:r>
            <a:r>
              <a:rPr lang="en-GB" sz="2400" dirty="0" err="1" smtClean="0"/>
              <a:t>PSy</a:t>
            </a:r>
            <a:r>
              <a:rPr lang="en-GB" sz="2400" dirty="0" smtClean="0"/>
              <a:t> blocks for </a:t>
            </a:r>
            <a:r>
              <a:rPr lang="en-GB" sz="2400" dirty="0" err="1" smtClean="0"/>
              <a:t>Gocean</a:t>
            </a:r>
            <a:endParaRPr lang="en-GB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Design of Function Spaces for FD/FV method for different type of methods (advection schemes, </a:t>
            </a:r>
            <a:r>
              <a:rPr lang="en-GB" sz="2400" dirty="0" err="1" smtClean="0"/>
              <a:t>Coriolis</a:t>
            </a:r>
            <a:r>
              <a:rPr lang="en-GB" sz="2400" dirty="0" smtClean="0"/>
              <a:t>’ scheme, boundary conditions)</a:t>
            </a:r>
          </a:p>
          <a:p>
            <a:r>
              <a:rPr lang="en-GB" sz="2400" dirty="0" smtClean="0"/>
              <a:t>Efficiently separate </a:t>
            </a:r>
            <a:r>
              <a:rPr lang="en-GB" sz="2400" dirty="0" err="1" smtClean="0"/>
              <a:t>Algs</a:t>
            </a:r>
            <a:r>
              <a:rPr lang="en-GB" sz="2400" dirty="0" smtClean="0"/>
              <a:t> and Kernel while let </a:t>
            </a:r>
            <a:r>
              <a:rPr lang="en-GB" sz="2400" dirty="0" err="1" smtClean="0"/>
              <a:t>PSy</a:t>
            </a:r>
            <a:r>
              <a:rPr lang="en-GB" sz="2400" dirty="0" smtClean="0"/>
              <a:t> take its role.</a:t>
            </a:r>
          </a:p>
          <a:p>
            <a:r>
              <a:rPr lang="en-GB" sz="2400" dirty="0" smtClean="0"/>
              <a:t>Mesh Topology </a:t>
            </a:r>
            <a:r>
              <a:rPr lang="en-GB" sz="2400" dirty="0" smtClean="0"/>
              <a:t>and Function Spaces </a:t>
            </a:r>
            <a:r>
              <a:rPr lang="en-GB" sz="2400" dirty="0" smtClean="0"/>
              <a:t>are different in FD </a:t>
            </a:r>
            <a:r>
              <a:rPr lang="en-GB" sz="2400" smtClean="0"/>
              <a:t>and FV</a:t>
            </a:r>
          </a:p>
          <a:p>
            <a:r>
              <a:rPr lang="en-GB" sz="2400" smtClean="0"/>
              <a:t>Direct </a:t>
            </a:r>
            <a:r>
              <a:rPr lang="en-GB" sz="2400" dirty="0" smtClean="0"/>
              <a:t>addressing capability</a:t>
            </a:r>
          </a:p>
          <a:p>
            <a:r>
              <a:rPr lang="en-GB" sz="2400" dirty="0" err="1" smtClean="0"/>
              <a:t>Fareness</a:t>
            </a:r>
            <a:r>
              <a:rPr lang="en-GB" sz="2400" dirty="0" smtClean="0"/>
              <a:t> for the comparison between Direct addressing and indirect addressing in a 2D model.</a:t>
            </a:r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619250"/>
          </a:xfrm>
        </p:spPr>
        <p:txBody>
          <a:bodyPr/>
          <a:lstStyle/>
          <a:p>
            <a:r>
              <a:rPr lang="en-GB" sz="2800" dirty="0" smtClean="0"/>
              <a:t>Thank you for your attention</a:t>
            </a:r>
          </a:p>
        </p:txBody>
      </p:sp>
      <p:pic>
        <p:nvPicPr>
          <p:cNvPr id="3" name="Picture 2" descr="stfc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186" y="850625"/>
            <a:ext cx="2963518" cy="7881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About “Gocean:2D”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Towards a next-generation ocean model in the </a:t>
            </a:r>
            <a:r>
              <a:rPr lang="en-GB" sz="2400" dirty="0" err="1" smtClean="0"/>
              <a:t>GungHo</a:t>
            </a:r>
            <a:r>
              <a:rPr lang="en-GB" sz="2400" dirty="0" smtClean="0"/>
              <a:t> </a:t>
            </a:r>
            <a:r>
              <a:rPr lang="en-GB" sz="2400" dirty="0" err="1" smtClean="0"/>
              <a:t>framwork</a:t>
            </a:r>
            <a:r>
              <a:rPr lang="en-GB" sz="2400" dirty="0" smtClean="0"/>
              <a:t>: 2D test cases (</a:t>
            </a:r>
            <a:r>
              <a:rPr lang="en-GB" sz="2000" dirty="0" smtClean="0"/>
              <a:t>Funded by NERC  in 2014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Work team</a:t>
            </a:r>
          </a:p>
          <a:p>
            <a:pPr lvl="1"/>
            <a:r>
              <a:rPr lang="en-GB" sz="2000" dirty="0" smtClean="0"/>
              <a:t>Jason Holt (PI), Adrian New, </a:t>
            </a:r>
            <a:r>
              <a:rPr lang="en-GB" sz="2000" dirty="0" err="1" smtClean="0"/>
              <a:t>Hedong</a:t>
            </a:r>
            <a:r>
              <a:rPr lang="en-GB" sz="2000" dirty="0" smtClean="0"/>
              <a:t> Liu (NOC)</a:t>
            </a:r>
          </a:p>
          <a:p>
            <a:pPr lvl="1"/>
            <a:r>
              <a:rPr lang="en-GB" sz="2000" dirty="0" smtClean="0"/>
              <a:t>Mike Ashworth, Graham Riley, Rupert Ford, Andrew Porter (STFC Scientific Computing Department)</a:t>
            </a:r>
          </a:p>
          <a:p>
            <a:r>
              <a:rPr lang="en-GB" sz="2400" dirty="0" smtClean="0"/>
              <a:t>Project partners</a:t>
            </a:r>
          </a:p>
          <a:p>
            <a:pPr lvl="1"/>
            <a:r>
              <a:rPr lang="en-GB" sz="2000" dirty="0" smtClean="0"/>
              <a:t>John </a:t>
            </a:r>
            <a:r>
              <a:rPr lang="en-GB" sz="2000" dirty="0" err="1" smtClean="0"/>
              <a:t>Thuburn</a:t>
            </a:r>
            <a:r>
              <a:rPr lang="en-GB" sz="2000" dirty="0" smtClean="0"/>
              <a:t> (University of Exeter), Nigel Wood, John </a:t>
            </a:r>
            <a:r>
              <a:rPr lang="en-GB" sz="2000" dirty="0" err="1" smtClean="0"/>
              <a:t>Siddorn</a:t>
            </a:r>
            <a:r>
              <a:rPr lang="en-GB" sz="2000" dirty="0" smtClean="0"/>
              <a:t> (</a:t>
            </a:r>
            <a:r>
              <a:rPr lang="en-GB" sz="2000" dirty="0" err="1" smtClean="0"/>
              <a:t>MetOffice</a:t>
            </a:r>
            <a:r>
              <a:rPr lang="en-GB" sz="2000" dirty="0" smtClean="0"/>
              <a:t>), Colin Cotter, David Ham (Imperial </a:t>
            </a:r>
            <a:r>
              <a:rPr lang="en-GB" sz="2000" dirty="0" err="1" smtClean="0"/>
              <a:t>Colloege</a:t>
            </a:r>
            <a:r>
              <a:rPr lang="en-GB" sz="2000" dirty="0" smtClean="0"/>
              <a:t>)</a:t>
            </a:r>
          </a:p>
          <a:p>
            <a:endParaRPr lang="en-GB" sz="2400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715436" cy="5500726"/>
          </a:xfrm>
        </p:spPr>
        <p:txBody>
          <a:bodyPr>
            <a:normAutofit lnSpcReduction="10000"/>
          </a:bodyPr>
          <a:lstStyle/>
          <a:p>
            <a:r>
              <a:rPr lang="en-GB" sz="2600" dirty="0" smtClean="0"/>
              <a:t>Develop a 2D ocean model in </a:t>
            </a:r>
            <a:r>
              <a:rPr lang="en-GB" sz="2600" dirty="0" err="1" smtClean="0"/>
              <a:t>GungHo’s</a:t>
            </a:r>
            <a:r>
              <a:rPr lang="en-GB" sz="2600" dirty="0" smtClean="0"/>
              <a:t> framework</a:t>
            </a:r>
          </a:p>
          <a:p>
            <a:pPr lvl="1"/>
            <a:r>
              <a:rPr lang="en-GB" sz="2200" dirty="0" smtClean="0"/>
              <a:t>Similarities between atmosphere and ocean dynamic systems</a:t>
            </a:r>
          </a:p>
          <a:p>
            <a:pPr lvl="1"/>
            <a:r>
              <a:rPr lang="en-GB" sz="2200" dirty="0" smtClean="0"/>
              <a:t>Facing the same challenges (scalability, ease of use, maintenance, future-proofing), so share the same routes to overcome them.</a:t>
            </a:r>
          </a:p>
          <a:p>
            <a:pPr lvl="1"/>
            <a:r>
              <a:rPr lang="en-GB" sz="2200" dirty="0" smtClean="0"/>
              <a:t>Start from 2D because of the funding support strength (orders difference compared with </a:t>
            </a:r>
            <a:r>
              <a:rPr lang="en-GB" sz="2200" dirty="0" err="1" smtClean="0"/>
              <a:t>GungHo’s</a:t>
            </a:r>
            <a:r>
              <a:rPr lang="en-GB" sz="2200" dirty="0" smtClean="0"/>
              <a:t>). </a:t>
            </a:r>
          </a:p>
          <a:p>
            <a:r>
              <a:rPr lang="en-GB" sz="2600" dirty="0" smtClean="0"/>
              <a:t>Run a set of test cases (idealised and realistic)</a:t>
            </a:r>
          </a:p>
          <a:p>
            <a:pPr lvl="1"/>
            <a:r>
              <a:rPr lang="en-GB" sz="2200" dirty="0" smtClean="0"/>
              <a:t>To evaluate/optimise/prove the framework and its components.</a:t>
            </a:r>
          </a:p>
          <a:p>
            <a:pPr lvl="1"/>
            <a:r>
              <a:rPr lang="en-GB" sz="2200" dirty="0" smtClean="0"/>
              <a:t>To compare with other existing approaches on accuracy, computational efficiency, and scalability.</a:t>
            </a:r>
          </a:p>
          <a:p>
            <a:r>
              <a:rPr lang="en-GB" sz="2400" dirty="0" smtClean="0"/>
              <a:t>Introduce/disseminate </a:t>
            </a:r>
            <a:r>
              <a:rPr lang="en-GB" sz="2400" dirty="0" err="1" smtClean="0"/>
              <a:t>GungHo</a:t>
            </a:r>
            <a:r>
              <a:rPr lang="en-GB" sz="2400" dirty="0" smtClean="0"/>
              <a:t> framework in ocean modelling community</a:t>
            </a:r>
          </a:p>
          <a:p>
            <a:pPr lvl="1"/>
            <a:r>
              <a:rPr lang="en-GB" sz="2200" dirty="0" smtClean="0"/>
              <a:t>A revolutionary model programming approach to enhance the next generation ocean modelling.</a:t>
            </a:r>
          </a:p>
          <a:p>
            <a:pPr lvl="1"/>
            <a:r>
              <a:rPr lang="en-GB" sz="2200" dirty="0" smtClean="0"/>
              <a:t>Extend </a:t>
            </a:r>
            <a:r>
              <a:rPr lang="en-GB" sz="2200" dirty="0" err="1" smtClean="0"/>
              <a:t>GungHo’s</a:t>
            </a:r>
            <a:r>
              <a:rPr lang="en-GB" sz="2200" dirty="0" smtClean="0"/>
              <a:t> fruitfulness beyond atmosphere.</a:t>
            </a:r>
            <a:endParaRPr lang="en-GB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Where are we now? Model building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Extract 2D part from NEMO v3.6 </a:t>
            </a:r>
          </a:p>
          <a:p>
            <a:r>
              <a:rPr lang="en-GB" sz="2400" dirty="0" smtClean="0">
                <a:solidFill>
                  <a:srgbClr val="0070C0"/>
                </a:solidFill>
              </a:rPr>
              <a:t>Indirect addressing</a:t>
            </a:r>
          </a:p>
          <a:p>
            <a:r>
              <a:rPr lang="en-GB" sz="2400" dirty="0" smtClean="0">
                <a:solidFill>
                  <a:srgbClr val="0070C0"/>
                </a:solidFill>
              </a:rPr>
              <a:t>Direct addressing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Design and build </a:t>
            </a:r>
            <a:r>
              <a:rPr lang="en-GB" sz="2400" dirty="0" err="1" smtClean="0">
                <a:solidFill>
                  <a:srgbClr val="FF0000"/>
                </a:solidFill>
              </a:rPr>
              <a:t>Algs</a:t>
            </a:r>
            <a:r>
              <a:rPr lang="en-GB" sz="2400" dirty="0" smtClean="0">
                <a:solidFill>
                  <a:srgbClr val="FF0000"/>
                </a:solidFill>
              </a:rPr>
              <a:t> and Kernel</a:t>
            </a:r>
            <a:r>
              <a:rPr lang="en-GB" sz="2400" dirty="0" smtClean="0"/>
              <a:t> </a:t>
            </a:r>
          </a:p>
          <a:p>
            <a:r>
              <a:rPr lang="en-GB" sz="2400" dirty="0" err="1" smtClean="0">
                <a:solidFill>
                  <a:srgbClr val="FFC000"/>
                </a:solidFill>
              </a:rPr>
              <a:t>PSy</a:t>
            </a:r>
            <a:r>
              <a:rPr lang="en-GB" sz="2400" dirty="0" smtClean="0">
                <a:solidFill>
                  <a:srgbClr val="FFC000"/>
                </a:solidFill>
              </a:rPr>
              <a:t> taken over from </a:t>
            </a:r>
            <a:r>
              <a:rPr lang="en-GB" sz="2400" dirty="0" err="1" smtClean="0">
                <a:solidFill>
                  <a:srgbClr val="FFC000"/>
                </a:solidFill>
              </a:rPr>
              <a:t>GungHo</a:t>
            </a:r>
            <a:r>
              <a:rPr lang="en-GB" sz="2400" dirty="0" smtClean="0">
                <a:solidFill>
                  <a:srgbClr val="FFC000"/>
                </a:solidFill>
              </a:rPr>
              <a:t>, creation of new bits if it is not general enough for both </a:t>
            </a:r>
            <a:r>
              <a:rPr lang="en-GB" sz="2400" dirty="0" err="1" smtClean="0">
                <a:solidFill>
                  <a:srgbClr val="FFC000"/>
                </a:solidFill>
              </a:rPr>
              <a:t>GungHo</a:t>
            </a:r>
            <a:r>
              <a:rPr lang="en-GB" sz="2400" dirty="0" smtClean="0">
                <a:solidFill>
                  <a:srgbClr val="FFC000"/>
                </a:solidFill>
              </a:rPr>
              <a:t> and </a:t>
            </a:r>
            <a:r>
              <a:rPr lang="en-GB" sz="2400" dirty="0" err="1" smtClean="0">
                <a:solidFill>
                  <a:srgbClr val="FFC000"/>
                </a:solidFill>
              </a:rPr>
              <a:t>GOcean</a:t>
            </a:r>
            <a:r>
              <a:rPr lang="en-GB" sz="2400" dirty="0" smtClean="0">
                <a:solidFill>
                  <a:srgbClr val="FFC000"/>
                </a:solidFill>
              </a:rPr>
              <a:t>. </a:t>
            </a:r>
            <a:endParaRPr lang="en-GB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Extract a 2D model from NEMO v3.6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139"/>
            <a:ext cx="8472518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Follow NEMO’s FD/FV </a:t>
            </a:r>
            <a:r>
              <a:rPr lang="en-GB" sz="2400" dirty="0" err="1" smtClean="0"/>
              <a:t>discretisation</a:t>
            </a:r>
            <a:r>
              <a:rPr lang="en-GB" sz="2400" dirty="0" smtClean="0"/>
              <a:t> (</a:t>
            </a:r>
            <a:r>
              <a:rPr lang="en-GB" sz="2400" dirty="0" err="1" smtClean="0"/>
              <a:t>Orthognal</a:t>
            </a:r>
            <a:r>
              <a:rPr lang="en-GB" sz="2400" dirty="0" smtClean="0"/>
              <a:t> quad C- grid)</a:t>
            </a:r>
          </a:p>
          <a:p>
            <a:r>
              <a:rPr lang="en-GB" sz="2400" dirty="0" smtClean="0"/>
              <a:t>Vector invariant form of advection term</a:t>
            </a:r>
          </a:p>
          <a:p>
            <a:r>
              <a:rPr lang="en-GB" sz="2400" dirty="0" smtClean="0"/>
              <a:t>Energy and </a:t>
            </a:r>
            <a:r>
              <a:rPr lang="en-GB" sz="2400" dirty="0" err="1" smtClean="0"/>
              <a:t>enstrophy</a:t>
            </a:r>
            <a:r>
              <a:rPr lang="en-GB" sz="2400" dirty="0" smtClean="0"/>
              <a:t> conserving </a:t>
            </a:r>
            <a:r>
              <a:rPr lang="en-GB" sz="2400" dirty="0" err="1" smtClean="0"/>
              <a:t>discretisation</a:t>
            </a:r>
            <a:r>
              <a:rPr lang="en-GB" sz="2400" dirty="0" smtClean="0"/>
              <a:t> of </a:t>
            </a:r>
            <a:r>
              <a:rPr lang="en-GB" sz="2400" dirty="0" err="1" smtClean="0"/>
              <a:t>Coriolis</a:t>
            </a:r>
            <a:r>
              <a:rPr lang="en-GB" sz="2400" dirty="0" smtClean="0"/>
              <a:t>’ term</a:t>
            </a:r>
          </a:p>
          <a:p>
            <a:r>
              <a:rPr lang="en-GB" sz="2400" dirty="0" smtClean="0"/>
              <a:t>Quadratic bottom friction term</a:t>
            </a:r>
          </a:p>
          <a:p>
            <a:r>
              <a:rPr lang="en-GB" sz="2400" dirty="0" smtClean="0"/>
              <a:t>Solid (slip/</a:t>
            </a:r>
            <a:r>
              <a:rPr lang="en-GB" sz="2400" dirty="0" err="1" smtClean="0"/>
              <a:t>noslip</a:t>
            </a:r>
            <a:r>
              <a:rPr lang="en-GB" sz="2400" dirty="0" smtClean="0"/>
              <a:t>) and open boundary </a:t>
            </a:r>
            <a:r>
              <a:rPr lang="en-GB" sz="2400" dirty="0" err="1" smtClean="0"/>
              <a:t>conditon</a:t>
            </a:r>
            <a:r>
              <a:rPr lang="en-GB" sz="2400" dirty="0" smtClean="0"/>
              <a:t> (clamped SSH and </a:t>
            </a:r>
            <a:r>
              <a:rPr lang="en-GB" sz="2400" dirty="0" err="1" smtClean="0"/>
              <a:t>Flather</a:t>
            </a:r>
            <a:r>
              <a:rPr lang="en-GB" sz="2400" dirty="0" smtClean="0"/>
              <a:t> V)</a:t>
            </a:r>
          </a:p>
          <a:p>
            <a:r>
              <a:rPr lang="en-GB" sz="2400" dirty="0" smtClean="0"/>
              <a:t>Prediction-Correction explicit time stepping (AB-AM)</a:t>
            </a:r>
          </a:p>
          <a:p>
            <a:endParaRPr lang="en-GB" sz="2400" dirty="0" smtClean="0"/>
          </a:p>
          <a:p>
            <a:pPr>
              <a:buNone/>
            </a:pPr>
            <a:endParaRPr lang="en-GB" sz="2400" dirty="0" smtClean="0"/>
          </a:p>
          <a:p>
            <a:r>
              <a:rPr lang="en-GB" sz="2400" b="1" dirty="0" smtClean="0"/>
              <a:t>Two versions</a:t>
            </a:r>
            <a:r>
              <a:rPr lang="en-GB" sz="2400" dirty="0" smtClean="0"/>
              <a:t>: </a:t>
            </a:r>
            <a:r>
              <a:rPr lang="en-GB" sz="2400" b="1" dirty="0" smtClean="0">
                <a:solidFill>
                  <a:srgbClr val="FF0000"/>
                </a:solidFill>
              </a:rPr>
              <a:t>Direct addressing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smtClean="0"/>
              <a:t>and </a:t>
            </a:r>
            <a:r>
              <a:rPr lang="en-GB" sz="2400" b="1" dirty="0" smtClean="0">
                <a:solidFill>
                  <a:srgbClr val="0070C0"/>
                </a:solidFill>
              </a:rPr>
              <a:t>Indirect addressing</a:t>
            </a:r>
          </a:p>
          <a:p>
            <a:endParaRPr lang="en-GB" sz="2400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Indirect Addressing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Recode the code in a new way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Fit for </a:t>
            </a:r>
            <a:r>
              <a:rPr lang="en-GB" sz="2400" dirty="0" err="1" smtClean="0"/>
              <a:t>GungHo’s</a:t>
            </a:r>
            <a:r>
              <a:rPr lang="en-GB" sz="2400" dirty="0" smtClean="0"/>
              <a:t> framework, but</a:t>
            </a:r>
          </a:p>
          <a:p>
            <a:r>
              <a:rPr lang="en-GB" sz="2400" dirty="0" smtClean="0"/>
              <a:t>Mesh Topological information is not enough for FD/FV method. Some </a:t>
            </a:r>
            <a:r>
              <a:rPr lang="en-GB" sz="2400" dirty="0" err="1" smtClean="0"/>
              <a:t>geometory</a:t>
            </a:r>
            <a:r>
              <a:rPr lang="en-GB" sz="2400" dirty="0" smtClean="0"/>
              <a:t>/orientation information must be added in.</a:t>
            </a:r>
          </a:p>
          <a:p>
            <a:r>
              <a:rPr lang="en-GB" sz="2400" dirty="0" smtClean="0"/>
              <a:t>So, function spaces change with Mesh </a:t>
            </a:r>
            <a:r>
              <a:rPr lang="en-GB" sz="2400" dirty="0" err="1" smtClean="0"/>
              <a:t>Topo</a:t>
            </a:r>
            <a:r>
              <a:rPr lang="en-GB" sz="2400" dirty="0" smtClean="0"/>
              <a:t>.</a:t>
            </a:r>
          </a:p>
          <a:p>
            <a:endParaRPr lang="en-GB" sz="2400" dirty="0" smtClean="0"/>
          </a:p>
          <a:p>
            <a:endParaRPr lang="en-GB" dirty="0"/>
          </a:p>
        </p:txBody>
      </p:sp>
      <p:pic>
        <p:nvPicPr>
          <p:cNvPr id="4" name="Picture 3" descr="continuity_eq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1785926"/>
            <a:ext cx="6664693" cy="22050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Direct Addressing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Model extraction only needs some insignificant modifications and re-organisations.</a:t>
            </a:r>
          </a:p>
          <a:p>
            <a:r>
              <a:rPr lang="en-GB" sz="2400" dirty="0" smtClean="0"/>
              <a:t>Efficient implicit mesh </a:t>
            </a:r>
            <a:r>
              <a:rPr lang="en-GB" sz="2400" dirty="0" err="1" smtClean="0"/>
              <a:t>topo</a:t>
            </a:r>
            <a:r>
              <a:rPr lang="en-GB" sz="2400" dirty="0" smtClean="0"/>
              <a:t> and function spaces</a:t>
            </a:r>
          </a:p>
          <a:p>
            <a:r>
              <a:rPr lang="en-GB" sz="2400" dirty="0" smtClean="0"/>
              <a:t>But this does not fit in the generality of </a:t>
            </a:r>
            <a:r>
              <a:rPr lang="en-GB" sz="2400" dirty="0" err="1" smtClean="0"/>
              <a:t>GungHo</a:t>
            </a:r>
            <a:r>
              <a:rPr lang="en-GB" sz="2400" dirty="0" smtClean="0"/>
              <a:t> recommended data model</a:t>
            </a:r>
          </a:p>
          <a:p>
            <a:r>
              <a:rPr lang="en-GB" sz="2400" dirty="0" smtClean="0"/>
              <a:t>We are investigate to extending </a:t>
            </a:r>
            <a:r>
              <a:rPr lang="en-GB" sz="2400" dirty="0" err="1" smtClean="0"/>
              <a:t>GungHo</a:t>
            </a:r>
            <a:r>
              <a:rPr lang="en-GB" sz="2400" dirty="0" smtClean="0"/>
              <a:t> to support this</a:t>
            </a:r>
          </a:p>
          <a:p>
            <a:r>
              <a:rPr lang="en-GB" sz="2400" dirty="0" smtClean="0"/>
              <a:t>AP, RF, GR have already started this work</a:t>
            </a:r>
          </a:p>
          <a:p>
            <a:endParaRPr lang="en-GB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3C8C93"/>
                </a:solidFill>
              </a:rPr>
              <a:t>Of Grids and Spaces...</a:t>
            </a:r>
          </a:p>
        </p:txBody>
      </p:sp>
      <p:sp>
        <p:nvSpPr>
          <p:cNvPr id="13315" name="Content Placeholder 12"/>
          <p:cNvSpPr>
            <a:spLocks noGrp="1"/>
          </p:cNvSpPr>
          <p:nvPr>
            <p:ph idx="1"/>
          </p:nvPr>
        </p:nvSpPr>
        <p:spPr>
          <a:xfrm>
            <a:off x="611560" y="1412776"/>
            <a:ext cx="7772400" cy="64752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Staggered Arakawa C-grid with NEMO indexing convention:</a:t>
            </a:r>
          </a:p>
        </p:txBody>
      </p:sp>
      <p:grpSp>
        <p:nvGrpSpPr>
          <p:cNvPr id="2" name="Group 36"/>
          <p:cNvGrpSpPr/>
          <p:nvPr/>
        </p:nvGrpSpPr>
        <p:grpSpPr>
          <a:xfrm>
            <a:off x="35496" y="2185700"/>
            <a:ext cx="5688632" cy="4411652"/>
            <a:chOff x="755576" y="2041684"/>
            <a:chExt cx="5688632" cy="4411652"/>
          </a:xfrm>
        </p:grpSpPr>
        <p:sp>
          <p:nvSpPr>
            <p:cNvPr id="19" name="TextBox 18"/>
            <p:cNvSpPr txBox="1"/>
            <p:nvPr/>
          </p:nvSpPr>
          <p:spPr>
            <a:xfrm>
              <a:off x="5076056" y="3645024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u(</a:t>
              </a:r>
              <a:r>
                <a:rPr lang="en-GB" sz="2800" dirty="0" err="1" smtClean="0"/>
                <a:t>i,j</a:t>
              </a:r>
              <a:r>
                <a:rPr lang="en-GB" sz="2800" dirty="0" smtClean="0"/>
                <a:t>)</a:t>
              </a:r>
              <a:endParaRPr lang="en-GB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5576" y="3645024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u(i-1,j)</a:t>
              </a:r>
              <a:endParaRPr lang="en-GB" sz="2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19872" y="2041684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v(</a:t>
              </a:r>
              <a:r>
                <a:rPr lang="en-GB" sz="2800" dirty="0" err="1" smtClean="0"/>
                <a:t>i,j</a:t>
              </a:r>
              <a:r>
                <a:rPr lang="en-GB" sz="2800" dirty="0" smtClean="0"/>
                <a:t>)</a:t>
              </a:r>
              <a:endParaRPr lang="en-GB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19872" y="4869160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v(i,j-1)</a:t>
              </a:r>
              <a:endParaRPr lang="en-GB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19872" y="3645024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T</a:t>
              </a:r>
              <a:r>
                <a:rPr lang="en-GB" sz="2800" dirty="0" smtClean="0"/>
                <a:t>(</a:t>
              </a:r>
              <a:r>
                <a:rPr lang="en-GB" sz="2800" dirty="0" err="1" smtClean="0"/>
                <a:t>i,j</a:t>
              </a:r>
              <a:r>
                <a:rPr lang="en-GB" sz="2800" dirty="0" smtClean="0"/>
                <a:t>)</a:t>
              </a:r>
              <a:endParaRPr lang="en-GB" sz="2800" dirty="0"/>
            </a:p>
          </p:txBody>
        </p:sp>
        <p:grpSp>
          <p:nvGrpSpPr>
            <p:cNvPr id="3" name="Group 33"/>
            <p:cNvGrpSpPr/>
            <p:nvPr/>
          </p:nvGrpSpPr>
          <p:grpSpPr>
            <a:xfrm>
              <a:off x="1259632" y="2132856"/>
              <a:ext cx="4320480" cy="4320480"/>
              <a:chOff x="1259632" y="2132856"/>
              <a:chExt cx="4320480" cy="4320480"/>
            </a:xfrm>
          </p:grpSpPr>
          <p:cxnSp>
            <p:nvCxnSpPr>
              <p:cNvPr id="27" name="Straight Arrow Connector 26"/>
              <p:cNvCxnSpPr/>
              <p:nvPr/>
            </p:nvCxnSpPr>
            <p:spPr bwMode="auto">
              <a:xfrm flipV="1">
                <a:off x="3419872" y="5013176"/>
                <a:ext cx="0" cy="1080120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cxnSp>
            <p:nvCxnSpPr>
              <p:cNvPr id="26" name="Straight Arrow Connector 25"/>
              <p:cNvCxnSpPr/>
              <p:nvPr/>
            </p:nvCxnSpPr>
            <p:spPr bwMode="auto">
              <a:xfrm>
                <a:off x="1619672" y="4248000"/>
                <a:ext cx="1008112" cy="0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cxnSp>
            <p:nvCxnSpPr>
              <p:cNvPr id="22" name="Straight Arrow Connector 21"/>
              <p:cNvCxnSpPr/>
              <p:nvPr/>
            </p:nvCxnSpPr>
            <p:spPr bwMode="auto">
              <a:xfrm flipV="1">
                <a:off x="3420000" y="2348880"/>
                <a:ext cx="0" cy="1080120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cxnSp>
            <p:nvCxnSpPr>
              <p:cNvPr id="21" name="Straight Arrow Connector 20"/>
              <p:cNvCxnSpPr/>
              <p:nvPr/>
            </p:nvCxnSpPr>
            <p:spPr bwMode="auto">
              <a:xfrm>
                <a:off x="4355976" y="4248000"/>
                <a:ext cx="1008112" cy="0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grpSp>
            <p:nvGrpSpPr>
              <p:cNvPr id="4" name="Group 32"/>
              <p:cNvGrpSpPr/>
              <p:nvPr/>
            </p:nvGrpSpPr>
            <p:grpSpPr>
              <a:xfrm>
                <a:off x="1259632" y="2132856"/>
                <a:ext cx="4320480" cy="4320480"/>
                <a:chOff x="1259632" y="2132856"/>
                <a:chExt cx="4320480" cy="4320480"/>
              </a:xfrm>
            </p:grpSpPr>
            <p:grpSp>
              <p:nvGrpSpPr>
                <p:cNvPr id="6" name="Group 17"/>
                <p:cNvGrpSpPr/>
                <p:nvPr/>
              </p:nvGrpSpPr>
              <p:grpSpPr>
                <a:xfrm>
                  <a:off x="1259632" y="2132856"/>
                  <a:ext cx="4320480" cy="4320480"/>
                  <a:chOff x="2267744" y="2636912"/>
                  <a:chExt cx="3168352" cy="3168352"/>
                </a:xfrm>
              </p:grpSpPr>
              <p:grpSp>
                <p:nvGrpSpPr>
                  <p:cNvPr id="8" name="Group 12"/>
                  <p:cNvGrpSpPr/>
                  <p:nvPr/>
                </p:nvGrpSpPr>
                <p:grpSpPr>
                  <a:xfrm>
                    <a:off x="2267744" y="2636912"/>
                    <a:ext cx="3168352" cy="3168352"/>
                    <a:chOff x="2267744" y="2636912"/>
                    <a:chExt cx="3168352" cy="3168352"/>
                  </a:xfrm>
                </p:grpSpPr>
                <p:grpSp>
                  <p:nvGrpSpPr>
                    <p:cNvPr id="9" name="Group 7"/>
                    <p:cNvGrpSpPr/>
                    <p:nvPr/>
                  </p:nvGrpSpPr>
                  <p:grpSpPr>
                    <a:xfrm>
                      <a:off x="2843808" y="2636912"/>
                      <a:ext cx="2016224" cy="3168352"/>
                      <a:chOff x="2843808" y="2636912"/>
                      <a:chExt cx="2016224" cy="3168352"/>
                    </a:xfrm>
                  </p:grpSpPr>
                  <p:cxnSp>
                    <p:nvCxnSpPr>
                      <p:cNvPr id="5" name="Straight Connector 4"/>
                      <p:cNvCxnSpPr/>
                      <p:nvPr/>
                    </p:nvCxnSpPr>
                    <p:spPr bwMode="auto">
                      <a:xfrm>
                        <a:off x="2843808" y="2636912"/>
                        <a:ext cx="0" cy="3168352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7" name="Straight Connector 6"/>
                      <p:cNvCxnSpPr/>
                      <p:nvPr/>
                    </p:nvCxnSpPr>
                    <p:spPr bwMode="auto">
                      <a:xfrm>
                        <a:off x="4860032" y="2636912"/>
                        <a:ext cx="0" cy="3168352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grpSp>
                  <p:nvGrpSpPr>
                    <p:cNvPr id="13" name="Group 8"/>
                    <p:cNvGrpSpPr/>
                    <p:nvPr/>
                  </p:nvGrpSpPr>
                  <p:grpSpPr>
                    <a:xfrm rot="16200000">
                      <a:off x="2843808" y="2636912"/>
                      <a:ext cx="2016224" cy="3168352"/>
                      <a:chOff x="2843808" y="2636912"/>
                      <a:chExt cx="2016224" cy="3168352"/>
                    </a:xfrm>
                  </p:grpSpPr>
                  <p:cxnSp>
                    <p:nvCxnSpPr>
                      <p:cNvPr id="10" name="Straight Connector 9"/>
                      <p:cNvCxnSpPr/>
                      <p:nvPr/>
                    </p:nvCxnSpPr>
                    <p:spPr bwMode="auto">
                      <a:xfrm>
                        <a:off x="2843808" y="2636912"/>
                        <a:ext cx="0" cy="3168352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1" name="Straight Connector 10"/>
                      <p:cNvCxnSpPr/>
                      <p:nvPr/>
                    </p:nvCxnSpPr>
                    <p:spPr bwMode="auto">
                      <a:xfrm>
                        <a:off x="4860032" y="2636912"/>
                        <a:ext cx="0" cy="3168352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</p:grpSp>
              <p:sp>
                <p:nvSpPr>
                  <p:cNvPr id="12" name="Oval 11"/>
                  <p:cNvSpPr/>
                  <p:nvPr/>
                </p:nvSpPr>
                <p:spPr bwMode="auto">
                  <a:xfrm>
                    <a:off x="2736000" y="4077072"/>
                    <a:ext cx="216024" cy="21602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Lucida Grande" pitchFamily="84" charset="0"/>
                      <a:ea typeface="ヒラギノ角ゴ Pro W3" pitchFamily="84" charset="-128"/>
                    </a:endParaRPr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 bwMode="auto">
                  <a:xfrm>
                    <a:off x="4752000" y="4077072"/>
                    <a:ext cx="216024" cy="21602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Lucida Grande" pitchFamily="84" charset="0"/>
                      <a:ea typeface="ヒラギノ角ゴ Pro W3" pitchFamily="84" charset="-128"/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 bwMode="auto">
                  <a:xfrm>
                    <a:off x="3744000" y="4077072"/>
                    <a:ext cx="216024" cy="21602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Lucida Grande" pitchFamily="84" charset="0"/>
                      <a:ea typeface="ヒラギノ角ゴ Pro W3" pitchFamily="84" charset="-128"/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 bwMode="auto">
                  <a:xfrm>
                    <a:off x="3744000" y="3096000"/>
                    <a:ext cx="216024" cy="21602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Lucida Grande" pitchFamily="84" charset="0"/>
                      <a:ea typeface="ヒラギノ角ゴ Pro W3" pitchFamily="84" charset="-128"/>
                    </a:endParaRPr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 bwMode="auto">
                  <a:xfrm>
                    <a:off x="3744000" y="5112000"/>
                    <a:ext cx="216024" cy="21602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Lucida Grande" pitchFamily="84" charset="0"/>
                      <a:ea typeface="ヒラギノ角ゴ Pro W3" pitchFamily="84" charset="-128"/>
                    </a:endParaRPr>
                  </a:p>
                </p:txBody>
              </p:sp>
            </p:grpSp>
            <p:sp>
              <p:nvSpPr>
                <p:cNvPr id="32" name="Oval 31"/>
                <p:cNvSpPr/>
                <p:nvPr/>
              </p:nvSpPr>
              <p:spPr bwMode="auto">
                <a:xfrm>
                  <a:off x="4644008" y="2774382"/>
                  <a:ext cx="294578" cy="294578"/>
                </a:xfrm>
                <a:prstGeom prst="ellipse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Lucida Grande" pitchFamily="84" charset="0"/>
                    <a:ea typeface="ヒラギノ角ゴ Pro W3" pitchFamily="84" charset="-128"/>
                  </a:endParaRPr>
                </a:p>
              </p:txBody>
            </p:sp>
          </p:grpSp>
        </p:grpSp>
        <p:sp>
          <p:nvSpPr>
            <p:cNvPr id="35" name="TextBox 34"/>
            <p:cNvSpPr txBox="1"/>
            <p:nvPr/>
          </p:nvSpPr>
          <p:spPr>
            <a:xfrm>
              <a:off x="5076056" y="2348880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f</a:t>
              </a:r>
              <a:r>
                <a:rPr lang="en-GB" sz="2800" dirty="0" smtClean="0"/>
                <a:t>(</a:t>
              </a:r>
              <a:r>
                <a:rPr lang="en-GB" sz="2800" dirty="0" err="1" smtClean="0"/>
                <a:t>i,j</a:t>
              </a:r>
              <a:r>
                <a:rPr lang="en-GB" sz="2800" dirty="0" smtClean="0"/>
                <a:t>)</a:t>
              </a:r>
              <a:endParaRPr lang="en-GB" sz="28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580112" y="2244928"/>
            <a:ext cx="2987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GB" dirty="0" smtClean="0">
                <a:latin typeface="Arial" pitchFamily="34" charset="0"/>
                <a:ea typeface="+mn-ea"/>
                <a:cs typeface="Arial" pitchFamily="34" charset="0"/>
              </a:rPr>
              <a:t>Finite-difference equivalent of FE spaces?</a:t>
            </a:r>
          </a:p>
          <a:p>
            <a:endParaRPr lang="en-GB" dirty="0" smtClean="0">
              <a:solidFill>
                <a:schemeClr val="accent2"/>
              </a:solidFill>
            </a:endParaRPr>
          </a:p>
          <a:p>
            <a:r>
              <a:rPr lang="en-GB" dirty="0" smtClean="0">
                <a:solidFill>
                  <a:schemeClr val="accent2"/>
                </a:solidFill>
              </a:rPr>
              <a:t>T</a:t>
            </a:r>
            <a:r>
              <a:rPr lang="en-GB" dirty="0" smtClean="0"/>
              <a:t>: scalars (density, salinity etc.)</a:t>
            </a:r>
          </a:p>
          <a:p>
            <a:r>
              <a:rPr lang="en-GB" dirty="0" err="1" smtClean="0">
                <a:solidFill>
                  <a:schemeClr val="accent2"/>
                </a:solidFill>
              </a:rPr>
              <a:t>u,v</a:t>
            </a:r>
            <a:r>
              <a:rPr lang="en-GB" dirty="0" smtClean="0"/>
              <a:t>: velocity components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f</a:t>
            </a:r>
            <a:r>
              <a:rPr lang="en-GB" dirty="0" smtClean="0"/>
              <a:t>: </a:t>
            </a:r>
            <a:r>
              <a:rPr lang="en-GB" dirty="0" err="1" smtClean="0"/>
              <a:t>vorticity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3C8C93"/>
                </a:solidFill>
              </a:rPr>
              <a:t>The beginning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>
          <a:xfrm>
            <a:off x="323528" y="2061394"/>
            <a:ext cx="7772400" cy="475198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ncycle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=1,itmax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! COMPUTE CAPITAL U, CAPITAL V, Z AND H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DO J=1,N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DO I=1,M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CU(I+1,J) = &amp;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.5*(P(I+1,J)+P(I,J))*U(I+1,J)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CV(I,J+1) = &amp;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.5*(P(I,J+1)+P(I,J))*V(I,J+1)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END DO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END 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Take shallow-water code, e.g.: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C Template 2">
  <a:themeElements>
    <a:clrScheme name="POL Templat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006699"/>
      </a:accent2>
      <a:accent3>
        <a:srgbClr val="FFFFFF"/>
      </a:accent3>
      <a:accent4>
        <a:srgbClr val="000000"/>
      </a:accent4>
      <a:accent5>
        <a:srgbClr val="AAE2CA"/>
      </a:accent5>
      <a:accent6>
        <a:srgbClr val="005C8A"/>
      </a:accent6>
      <a:hlink>
        <a:srgbClr val="CCCCFF"/>
      </a:hlink>
      <a:folHlink>
        <a:srgbClr val="B2B2B2"/>
      </a:folHlink>
    </a:clrScheme>
    <a:fontScheme name="POL Template">
      <a:majorFont>
        <a:latin typeface="Candara"/>
        <a:ea typeface=""/>
        <a:cs typeface=""/>
      </a:majorFont>
      <a:minorFont>
        <a:latin typeface="Zurich LtCn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O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5C8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5C8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NOC Template 2</Template>
  <TotalTime>144</TotalTime>
  <Words>694</Words>
  <Application>Microsoft Office PowerPoint</Application>
  <PresentationFormat>On-screen Show (4:3)</PresentationFormat>
  <Paragraphs>111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Candara</vt:lpstr>
      <vt:lpstr>Zurich LtCn BT</vt:lpstr>
      <vt:lpstr>Times New Roman</vt:lpstr>
      <vt:lpstr>Lucida Grande</vt:lpstr>
      <vt:lpstr>ヒラギノ角ゴ Pro W3</vt:lpstr>
      <vt:lpstr>Courier New</vt:lpstr>
      <vt:lpstr>Wingdings</vt:lpstr>
      <vt:lpstr>NOC Template 2</vt:lpstr>
      <vt:lpstr>Custom Design</vt:lpstr>
      <vt:lpstr>“G-Ocean:2D” Project</vt:lpstr>
      <vt:lpstr>About “Gocean:2D” project</vt:lpstr>
      <vt:lpstr>Objectives</vt:lpstr>
      <vt:lpstr>Where are we now? Model building</vt:lpstr>
      <vt:lpstr>Extract a 2D model from NEMO v3.6 </vt:lpstr>
      <vt:lpstr>Indirect Addressing</vt:lpstr>
      <vt:lpstr>Direct Addressing</vt:lpstr>
      <vt:lpstr>Of Grids and Spaces...</vt:lpstr>
      <vt:lpstr>The beginning</vt:lpstr>
      <vt:lpstr>The middle</vt:lpstr>
      <vt:lpstr>The end?</vt:lpstr>
      <vt:lpstr>Concerns about direct addressing</vt:lpstr>
      <vt:lpstr>Next Step</vt:lpstr>
      <vt:lpstr>Issues</vt:lpstr>
      <vt:lpstr>Thank you for your attention</vt:lpstr>
    </vt:vector>
  </TitlesOfParts>
  <Company>NERC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“G-Ocean:2D” Project</dc:title>
  <dc:creator>Hedong Liu</dc:creator>
  <cp:lastModifiedBy>Hedong Liu</cp:lastModifiedBy>
  <cp:revision>26</cp:revision>
  <cp:lastPrinted>2001-07-19T11:06:19Z</cp:lastPrinted>
  <dcterms:created xsi:type="dcterms:W3CDTF">2014-04-29T14:38:29Z</dcterms:created>
  <dcterms:modified xsi:type="dcterms:W3CDTF">2014-04-30T09:15:34Z</dcterms:modified>
</cp:coreProperties>
</file>