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BD3F918-0236-4C35-82D0-FC9AB9F173C4}">
  <a:tblStyle styleId="{8BD3F918-0236-4C35-82D0-FC9AB9F173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notenoughtech.com/raspberry-pi/raspberry-pi-internet-speed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c.gatech.edu/~hays/compvision/proj5/" TargetMode="External"/><Relationship Id="rId3" Type="http://schemas.openxmlformats.org/officeDocument/2006/relationships/hyperlink" Target="https://www.quora.com/Why-are-HOG-features-more-accurate-than-Haar-features-in-pedestrian-detection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c.gatech.edu/~hays/compvision/proj5/" TargetMode="External"/><Relationship Id="rId3" Type="http://schemas.openxmlformats.org/officeDocument/2006/relationships/hyperlink" Target="https://www.quora.com/Why-are-HOG-features-more-accurate-than-Haar-features-in-pedestrian-detection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http://www.notenoughtech.com/raspberry-pi/raspberry-pi-internet-speed/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https://www.cc.gatech.edu/~hays/compvision/proj5/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[2]: HoG vs Haar: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https://www.quora.com/Why-are-HOG-features-more-accurate-than-Haar-features-in-pedestrian-detection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HoG: Shape, outline detection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Vs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Haar: Texture/Shading detection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https://www.cc.gatech.edu/~hays/compvision/proj5/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[2]: HoG vs Haar: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https://www.quora.com/Why-are-HOG-features-more-accurate-than-Haar-features-in-pedestrian-detection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HoG: Shape, outline detection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Vs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Haar: Texture/Shading detection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[1]: https://www.cc.gatech.edu/~hays/compvision/proj5/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Prajacta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[1]: https://www.cc.gatech.edu/~hays/compvision/proj5/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Sandesh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Prajacta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Prajacta: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Map provided by a “Map Server”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Each module is a node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Planner has a layered architecture (local and globa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 planner)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Obstacle sensing refined on-line by appropriate mod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ules (local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and global costmap)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rewtu2/eece5698-fina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CrSMCFQHn-nEDbxFBhb0asQnBVnBqhva/view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s://drive.google.com/file/d/12smV6TzhxNOcv8rX_vdndg7u17WesVV0/view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1SaERL-gNC3qEiB5FRDcpCazHWgju7qpM/view" TargetMode="External"/><Relationship Id="rId4" Type="http://schemas.openxmlformats.org/officeDocument/2006/relationships/hyperlink" Target="https://drive.google.com/file/d/1eUe2EQ29-JA_xT8bNyaaAvWZ7ccExWqF/view" TargetMode="External"/><Relationship Id="rId5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drewtu2/eece5698-fina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hyperlink" Target="https://drive.google.com/file/d/0BwVSBEb5cIGmZWh1Z3pMWTdUQ2pMUUNTVUxsM1ptS19XYXpJ/view" TargetMode="External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zDkbhE2B9LHbUxtP71F7vEgrYM4qAFs9/view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s://drive.google.com/file/d/1rOgG5uK7uN5oTGckmGd3WJoohxsqH1JB/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Turtlebot Followbot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Andrew,  Sandesh,  Prajacta,  Dan</a:t>
            </a:r>
            <a:endParaRPr/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812725" y="4305375"/>
            <a:ext cx="78576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Members of team have completed TRACE eval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https://github.com/drewtu2/eece5698-final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Image Processing Pipeline Overview</a:t>
            </a:r>
            <a:endParaRPr sz="3000"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Evaluated multiple methods of streaming -&gt; Publish to image node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Raspicam Node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GStreamer + GScam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Perform object detection (Person detection)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HoG Detector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CNN Detector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Publish the largest region of interest to a ROI  topic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From an ROI Node calculate transforms for image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Where does the center for the ROI fall with respect to the entire image? Rotate to bring the center of ROI into center of frame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If the ROI is in the center, drive forward toward the ROI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Shape 200"/>
          <p:cNvGrpSpPr/>
          <p:nvPr/>
        </p:nvGrpSpPr>
        <p:grpSpPr>
          <a:xfrm>
            <a:off x="444425" y="2300613"/>
            <a:ext cx="8179950" cy="580800"/>
            <a:chOff x="542000" y="2281350"/>
            <a:chExt cx="8179950" cy="580800"/>
          </a:xfrm>
        </p:grpSpPr>
        <p:sp>
          <p:nvSpPr>
            <p:cNvPr id="201" name="Shape 201"/>
            <p:cNvSpPr/>
            <p:nvPr/>
          </p:nvSpPr>
          <p:spPr>
            <a:xfrm>
              <a:off x="542000" y="2281350"/>
              <a:ext cx="1901100" cy="5808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Access Video Stream</a:t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496750" y="2281350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Publish to ROS</a:t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38350" y="2281350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Detect ROI</a:t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704750" y="2281350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Drive Robot</a:t>
              </a:r>
              <a:endParaRPr/>
            </a:p>
          </p:txBody>
        </p:sp>
      </p:grpSp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 Pipeline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Shape 210"/>
          <p:cNvGrpSpPr/>
          <p:nvPr/>
        </p:nvGrpSpPr>
        <p:grpSpPr>
          <a:xfrm>
            <a:off x="438850" y="294375"/>
            <a:ext cx="8255150" cy="618475"/>
            <a:chOff x="542000" y="2281350"/>
            <a:chExt cx="8255150" cy="618475"/>
          </a:xfrm>
        </p:grpSpPr>
        <p:sp>
          <p:nvSpPr>
            <p:cNvPr id="211" name="Shape 211"/>
            <p:cNvSpPr/>
            <p:nvPr/>
          </p:nvSpPr>
          <p:spPr>
            <a:xfrm>
              <a:off x="542000" y="2281350"/>
              <a:ext cx="1901100" cy="5808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Access Video Stream</a:t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2496750" y="2281350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Publish to ROS</a:t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638350" y="2281350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Detect ROI</a:t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779950" y="23190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Drive Robot</a:t>
              </a:r>
              <a:endParaRPr/>
            </a:p>
          </p:txBody>
        </p:sp>
      </p:grpSp>
      <p:sp>
        <p:nvSpPr>
          <p:cNvPr id="215" name="Shape 215"/>
          <p:cNvSpPr/>
          <p:nvPr/>
        </p:nvSpPr>
        <p:spPr>
          <a:xfrm>
            <a:off x="2237225" y="2236950"/>
            <a:ext cx="15912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/raspicam2/image_raw</a:t>
            </a:r>
            <a:endParaRPr sz="1000"/>
          </a:p>
        </p:txBody>
      </p:sp>
      <p:sp>
        <p:nvSpPr>
          <p:cNvPr id="216" name="Shape 216"/>
          <p:cNvSpPr/>
          <p:nvPr/>
        </p:nvSpPr>
        <p:spPr>
          <a:xfrm>
            <a:off x="623500" y="1346400"/>
            <a:ext cx="857400" cy="552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gscam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341250" y="4312300"/>
            <a:ext cx="1510200" cy="449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raspicam_node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535425" y="3319125"/>
            <a:ext cx="994800" cy="449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republish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294525" y="4331650"/>
            <a:ext cx="14766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/raspicam_node/image</a:t>
            </a:r>
            <a:endParaRPr sz="1000"/>
          </a:p>
        </p:txBody>
      </p:sp>
      <p:sp>
        <p:nvSpPr>
          <p:cNvPr id="220" name="Shape 220"/>
          <p:cNvSpPr/>
          <p:nvPr/>
        </p:nvSpPr>
        <p:spPr>
          <a:xfrm>
            <a:off x="7447000" y="2244750"/>
            <a:ext cx="1212600" cy="449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follow_node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4356500" y="1764400"/>
            <a:ext cx="1681775" cy="1259475"/>
            <a:chOff x="4214575" y="2063350"/>
            <a:chExt cx="1681775" cy="1259475"/>
          </a:xfrm>
        </p:grpSpPr>
        <p:sp>
          <p:nvSpPr>
            <p:cNvPr id="222" name="Shape 222"/>
            <p:cNvSpPr/>
            <p:nvPr/>
          </p:nvSpPr>
          <p:spPr>
            <a:xfrm>
              <a:off x="4241550" y="2063350"/>
              <a:ext cx="1654800" cy="449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dnn_detect_node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214575" y="2873425"/>
              <a:ext cx="1654800" cy="449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hog</a:t>
              </a:r>
              <a:r>
                <a:rPr lang="en" sz="1000">
                  <a:solidFill>
                    <a:srgbClr val="FFFFFF"/>
                  </a:solidFill>
                </a:rPr>
                <a:t>_detect_node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224" name="Shape 224"/>
          <p:cNvSpPr/>
          <p:nvPr/>
        </p:nvSpPr>
        <p:spPr>
          <a:xfrm>
            <a:off x="6439075" y="2264100"/>
            <a:ext cx="6249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/roi</a:t>
            </a:r>
            <a:endParaRPr sz="1000"/>
          </a:p>
        </p:txBody>
      </p:sp>
      <p:sp>
        <p:nvSpPr>
          <p:cNvPr id="225" name="Shape 225"/>
          <p:cNvSpPr/>
          <p:nvPr/>
        </p:nvSpPr>
        <p:spPr>
          <a:xfrm>
            <a:off x="7315000" y="3768450"/>
            <a:ext cx="1476600" cy="4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/cmd_vel</a:t>
            </a:r>
            <a:endParaRPr sz="1000"/>
          </a:p>
        </p:txBody>
      </p:sp>
      <p:cxnSp>
        <p:nvCxnSpPr>
          <p:cNvPr id="226" name="Shape 226"/>
          <p:cNvCxnSpPr>
            <a:stCxn id="216" idx="6"/>
            <a:endCxn id="215" idx="1"/>
          </p:cNvCxnSpPr>
          <p:nvPr/>
        </p:nvCxnSpPr>
        <p:spPr>
          <a:xfrm>
            <a:off x="1480900" y="1622700"/>
            <a:ext cx="756300" cy="81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Shape 227"/>
          <p:cNvCxnSpPr>
            <a:stCxn id="217" idx="6"/>
            <a:endCxn id="219" idx="1"/>
          </p:cNvCxnSpPr>
          <p:nvPr/>
        </p:nvCxnSpPr>
        <p:spPr>
          <a:xfrm>
            <a:off x="1851450" y="4537000"/>
            <a:ext cx="443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Shape 228"/>
          <p:cNvCxnSpPr>
            <a:stCxn id="219" idx="0"/>
            <a:endCxn id="218" idx="4"/>
          </p:cNvCxnSpPr>
          <p:nvPr/>
        </p:nvCxnSpPr>
        <p:spPr>
          <a:xfrm rot="10800000">
            <a:off x="3032825" y="3768550"/>
            <a:ext cx="0" cy="56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Shape 229"/>
          <p:cNvCxnSpPr>
            <a:stCxn id="218" idx="0"/>
            <a:endCxn id="215" idx="2"/>
          </p:cNvCxnSpPr>
          <p:nvPr/>
        </p:nvCxnSpPr>
        <p:spPr>
          <a:xfrm rot="10800000">
            <a:off x="3032825" y="2647725"/>
            <a:ext cx="0" cy="67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Shape 230"/>
          <p:cNvCxnSpPr>
            <a:stCxn id="215" idx="3"/>
            <a:endCxn id="222" idx="2"/>
          </p:cNvCxnSpPr>
          <p:nvPr/>
        </p:nvCxnSpPr>
        <p:spPr>
          <a:xfrm flipH="1" rot="10800000">
            <a:off x="3828425" y="1989000"/>
            <a:ext cx="555000" cy="45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Shape 231"/>
          <p:cNvCxnSpPr>
            <a:stCxn id="215" idx="3"/>
            <a:endCxn id="223" idx="2"/>
          </p:cNvCxnSpPr>
          <p:nvPr/>
        </p:nvCxnSpPr>
        <p:spPr>
          <a:xfrm>
            <a:off x="3828425" y="2442300"/>
            <a:ext cx="528000" cy="3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Shape 232"/>
          <p:cNvCxnSpPr>
            <a:stCxn id="222" idx="6"/>
            <a:endCxn id="224" idx="1"/>
          </p:cNvCxnSpPr>
          <p:nvPr/>
        </p:nvCxnSpPr>
        <p:spPr>
          <a:xfrm>
            <a:off x="6038275" y="1989100"/>
            <a:ext cx="400800" cy="48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Shape 233"/>
          <p:cNvCxnSpPr>
            <a:stCxn id="223" idx="6"/>
            <a:endCxn id="224" idx="1"/>
          </p:cNvCxnSpPr>
          <p:nvPr/>
        </p:nvCxnSpPr>
        <p:spPr>
          <a:xfrm flipH="1" rot="10800000">
            <a:off x="6011300" y="2469475"/>
            <a:ext cx="427800" cy="32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Shape 234"/>
          <p:cNvCxnSpPr>
            <a:stCxn id="224" idx="3"/>
            <a:endCxn id="220" idx="2"/>
          </p:cNvCxnSpPr>
          <p:nvPr/>
        </p:nvCxnSpPr>
        <p:spPr>
          <a:xfrm>
            <a:off x="7063975" y="2469450"/>
            <a:ext cx="383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Shape 235"/>
          <p:cNvCxnSpPr>
            <a:stCxn id="220" idx="4"/>
            <a:endCxn id="225" idx="0"/>
          </p:cNvCxnSpPr>
          <p:nvPr/>
        </p:nvCxnSpPr>
        <p:spPr>
          <a:xfrm>
            <a:off x="8053300" y="2694150"/>
            <a:ext cx="0" cy="107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6" name="Shape 236"/>
          <p:cNvGrpSpPr/>
          <p:nvPr/>
        </p:nvGrpSpPr>
        <p:grpSpPr>
          <a:xfrm>
            <a:off x="5372425" y="3934275"/>
            <a:ext cx="919800" cy="1107000"/>
            <a:chOff x="4955850" y="4015275"/>
            <a:chExt cx="919800" cy="1107000"/>
          </a:xfrm>
        </p:grpSpPr>
        <p:sp>
          <p:nvSpPr>
            <p:cNvPr id="237" name="Shape 237"/>
            <p:cNvSpPr/>
            <p:nvPr/>
          </p:nvSpPr>
          <p:spPr>
            <a:xfrm>
              <a:off x="4955850" y="4015275"/>
              <a:ext cx="919800" cy="1107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Key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5103300" y="4409650"/>
              <a:ext cx="624900" cy="254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Node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5117700" y="4742350"/>
              <a:ext cx="590400" cy="195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/topic</a:t>
              </a:r>
              <a:endParaRPr sz="8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Shape 244"/>
          <p:cNvGrpSpPr/>
          <p:nvPr/>
        </p:nvGrpSpPr>
        <p:grpSpPr>
          <a:xfrm>
            <a:off x="590325" y="360625"/>
            <a:ext cx="7952700" cy="580800"/>
            <a:chOff x="1123725" y="665425"/>
            <a:chExt cx="7952700" cy="580800"/>
          </a:xfrm>
        </p:grpSpPr>
        <p:sp>
          <p:nvSpPr>
            <p:cNvPr id="245" name="Shape 245"/>
            <p:cNvSpPr/>
            <p:nvPr/>
          </p:nvSpPr>
          <p:spPr>
            <a:xfrm>
              <a:off x="1123725" y="665425"/>
              <a:ext cx="1901100" cy="5808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Access Video Stream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0248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Publish to ROS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50420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Detect ROI</a:t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70592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Drive Robot</a:t>
              </a:r>
              <a:endParaRPr/>
            </a:p>
          </p:txBody>
        </p:sp>
      </p:grpSp>
      <p:sp>
        <p:nvSpPr>
          <p:cNvPr id="249" name="Shape 249"/>
          <p:cNvSpPr txBox="1"/>
          <p:nvPr>
            <p:ph idx="4294967295" type="body"/>
          </p:nvPr>
        </p:nvSpPr>
        <p:spPr>
          <a:xfrm>
            <a:off x="1123725" y="1567550"/>
            <a:ext cx="3736200" cy="3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Severe latency Issues in playback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Wildly Inconsistent  Results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Evaluated 2 methods of accessing video stream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Raspicam Node from Ubiquity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GStreamer + GScam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According to benchmarks, network throughput shouldn’t be a bottleneck: hypothesis is processing power of Pi.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Publish to /raspicam2/image_raw  topic</a:t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800" y="1727725"/>
            <a:ext cx="3917399" cy="2590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4921800" y="4318575"/>
            <a:ext cx="1278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Source: [1]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290750" y="373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at different expected bandwidths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575" y="1259025"/>
            <a:ext cx="5456850" cy="36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Shape 262"/>
          <p:cNvGrpSpPr/>
          <p:nvPr/>
        </p:nvGrpSpPr>
        <p:grpSpPr>
          <a:xfrm>
            <a:off x="590325" y="360625"/>
            <a:ext cx="7952700" cy="580800"/>
            <a:chOff x="1123725" y="665425"/>
            <a:chExt cx="7952700" cy="580800"/>
          </a:xfrm>
        </p:grpSpPr>
        <p:sp>
          <p:nvSpPr>
            <p:cNvPr id="263" name="Shape 263"/>
            <p:cNvSpPr/>
            <p:nvPr/>
          </p:nvSpPr>
          <p:spPr>
            <a:xfrm>
              <a:off x="1123725" y="665425"/>
              <a:ext cx="1901100" cy="5808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Access Video Stream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30248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Publish to ROS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0420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Detect ROI</a:t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0592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Drive Robot</a:t>
              </a:r>
              <a:endParaRPr/>
            </a:p>
          </p:txBody>
        </p:sp>
      </p:grpSp>
      <p:graphicFrame>
        <p:nvGraphicFramePr>
          <p:cNvPr id="267" name="Shape 267"/>
          <p:cNvGraphicFramePr/>
          <p:nvPr/>
        </p:nvGraphicFramePr>
        <p:xfrm>
          <a:off x="562725" y="104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{8BD3F918-0236-4C35-82D0-FC9AB9F173C4}</a:tableStyleId>
              </a:tblPr>
              <a:tblGrid>
                <a:gridCol w="1951225"/>
                <a:gridCol w="1202300"/>
                <a:gridCol w="980400"/>
                <a:gridCol w="980400"/>
                <a:gridCol w="1377975"/>
                <a:gridCol w="1377975"/>
              </a:tblGrid>
              <a:tr h="35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Method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Resolution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FPS Pub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FPS Rec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Bandwidth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Delay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Raspicam Node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640X320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2.5 MB/s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3-4s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320X180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4.4 MB/s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320X180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1.16 MB/s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.5s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128X72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500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KB/s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Real 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GStreamer + GScam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320X180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1.2 MB/s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Real 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320X180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4.4 MB/s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Real 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320X180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6.5 MB/s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Real 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640X180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18 MB/s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Real 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1280X640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71 MB/s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Real 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1280X720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160 MB/s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8" name="Shape 268"/>
          <p:cNvSpPr/>
          <p:nvPr/>
        </p:nvSpPr>
        <p:spPr>
          <a:xfrm>
            <a:off x="5353750" y="1354875"/>
            <a:ext cx="1504200" cy="422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353750" y="4335475"/>
            <a:ext cx="1504200" cy="698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Shape 274"/>
          <p:cNvGrpSpPr/>
          <p:nvPr/>
        </p:nvGrpSpPr>
        <p:grpSpPr>
          <a:xfrm>
            <a:off x="590325" y="360625"/>
            <a:ext cx="7952700" cy="580800"/>
            <a:chOff x="1123725" y="665425"/>
            <a:chExt cx="7952700" cy="580800"/>
          </a:xfrm>
        </p:grpSpPr>
        <p:sp>
          <p:nvSpPr>
            <p:cNvPr id="275" name="Shape 275"/>
            <p:cNvSpPr/>
            <p:nvPr/>
          </p:nvSpPr>
          <p:spPr>
            <a:xfrm>
              <a:off x="1123725" y="665425"/>
              <a:ext cx="1901100" cy="5808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Access Video Stream</a:t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30248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Publish to ROS</a:t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0420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Detect ROI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70592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Drive Robot</a:t>
              </a:r>
              <a:endParaRPr/>
            </a:p>
          </p:txBody>
        </p:sp>
      </p:grpSp>
      <p:sp>
        <p:nvSpPr>
          <p:cNvPr id="279" name="Shape 279"/>
          <p:cNvSpPr txBox="1"/>
          <p:nvPr>
            <p:ph idx="4294967295" type="body"/>
          </p:nvPr>
        </p:nvSpPr>
        <p:spPr>
          <a:xfrm>
            <a:off x="538075" y="1567550"/>
            <a:ext cx="365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Oriented Gradients (HOG) Detector w/ Linear SVM Classifier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OpenCV pre-trained model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Want to detect full body (or legs) rather than face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for pedestrian tracking than Viola-Jones Haar Cascades method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Still have issues with false negatives/positives given position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Future: Train our own classifier on only legs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hog detector"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925" y="1966638"/>
            <a:ext cx="4312275" cy="211301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4526925" y="4150700"/>
            <a:ext cx="3908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Source [1]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Shape 286"/>
          <p:cNvGrpSpPr/>
          <p:nvPr/>
        </p:nvGrpSpPr>
        <p:grpSpPr>
          <a:xfrm>
            <a:off x="590325" y="360625"/>
            <a:ext cx="7952700" cy="580800"/>
            <a:chOff x="1123725" y="665425"/>
            <a:chExt cx="7952700" cy="580800"/>
          </a:xfrm>
        </p:grpSpPr>
        <p:sp>
          <p:nvSpPr>
            <p:cNvPr id="287" name="Shape 287"/>
            <p:cNvSpPr/>
            <p:nvPr/>
          </p:nvSpPr>
          <p:spPr>
            <a:xfrm>
              <a:off x="1123725" y="665425"/>
              <a:ext cx="1901100" cy="5808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Access Video Stream</a:t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0248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Publish to ROS</a:t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0420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Detect ROI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70592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Drive Robot</a:t>
              </a:r>
              <a:endParaRPr/>
            </a:p>
          </p:txBody>
        </p:sp>
      </p:grp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25" y="1271350"/>
            <a:ext cx="3812876" cy="281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086" y="1258875"/>
            <a:ext cx="3812863" cy="283531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Left: False Positive	 						Right: Detection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1063350" y="2216850"/>
            <a:ext cx="70173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99" name="Shape 299" title="hog1.mp4">
            <a:hlinkClick r:id="rId3"/>
          </p:cNvPr>
          <p:cNvSpPr/>
          <p:nvPr/>
        </p:nvSpPr>
        <p:spPr>
          <a:xfrm>
            <a:off x="4485075" y="1435975"/>
            <a:ext cx="4487026" cy="33652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0" name="Shape 300" title="IMG_0542.MOV">
            <a:hlinkClick r:id="rId5"/>
          </p:cNvPr>
          <p:cNvSpPr/>
          <p:nvPr/>
        </p:nvSpPr>
        <p:spPr>
          <a:xfrm>
            <a:off x="127150" y="1435975"/>
            <a:ext cx="4269674" cy="33247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Shape 3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HoG Run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Shape 306"/>
          <p:cNvGrpSpPr/>
          <p:nvPr/>
        </p:nvGrpSpPr>
        <p:grpSpPr>
          <a:xfrm>
            <a:off x="590325" y="360625"/>
            <a:ext cx="7952700" cy="580800"/>
            <a:chOff x="1123725" y="665425"/>
            <a:chExt cx="7952700" cy="580800"/>
          </a:xfrm>
        </p:grpSpPr>
        <p:sp>
          <p:nvSpPr>
            <p:cNvPr id="307" name="Shape 307"/>
            <p:cNvSpPr/>
            <p:nvPr/>
          </p:nvSpPr>
          <p:spPr>
            <a:xfrm>
              <a:off x="1123725" y="665425"/>
              <a:ext cx="1901100" cy="5808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Access Video Stream</a:t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0248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Publish to ROS</a:t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0420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Detect ROI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70592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Drive Robot</a:t>
              </a:r>
              <a:endParaRPr/>
            </a:p>
          </p:txBody>
        </p:sp>
      </p:grpSp>
      <p:sp>
        <p:nvSpPr>
          <p:cNvPr id="311" name="Shape 311"/>
          <p:cNvSpPr txBox="1"/>
          <p:nvPr>
            <p:ph idx="4294967295" type="body"/>
          </p:nvPr>
        </p:nvSpPr>
        <p:spPr>
          <a:xfrm>
            <a:off x="590325" y="1260900"/>
            <a:ext cx="412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Caffe implementation of Google MobileNet SSD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OpenCV Pre-Trained model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detect more than just people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CNN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OpenCv has framework for other nets including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MobileNet-SSD, Caffe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OpenCV face detector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SSDs from TensorFlow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YOLO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VGG16-SSD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Faster-RCNN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R-FCN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825" y="1303700"/>
            <a:ext cx="3823925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 strike="sngStrike">
                <a:solidFill>
                  <a:srgbClr val="B7B7B7"/>
                </a:solidFill>
              </a:rPr>
              <a:t>Teleoperation</a:t>
            </a:r>
            <a:endParaRPr sz="1800" strike="sngStrike">
              <a:solidFill>
                <a:srgbClr val="B7B7B7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 strike="sngStrike">
                <a:solidFill>
                  <a:srgbClr val="B7B7B7"/>
                </a:solidFill>
              </a:rPr>
              <a:t>Generate map using SLAM</a:t>
            </a:r>
            <a:endParaRPr sz="1800" strike="sngStrike">
              <a:solidFill>
                <a:srgbClr val="B7B7B7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 strike="sngStrike">
                <a:solidFill>
                  <a:srgbClr val="B7B7B7"/>
                </a:solidFill>
              </a:rPr>
              <a:t>Navigate via python</a:t>
            </a:r>
            <a:endParaRPr sz="1800" strike="sngStrike">
              <a:solidFill>
                <a:srgbClr val="B7B7B7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 strike="sngStrike">
                <a:solidFill>
                  <a:srgbClr val="B7B7B7"/>
                </a:solidFill>
              </a:rPr>
              <a:t>Access and interpret Lidar Data</a:t>
            </a:r>
            <a:endParaRPr sz="1800" strike="sngStrike">
              <a:solidFill>
                <a:srgbClr val="B7B7B7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 strike="sngStrike">
                <a:solidFill>
                  <a:srgbClr val="B7B7B7"/>
                </a:solidFill>
              </a:rPr>
              <a:t>Detect target using LIDAR</a:t>
            </a:r>
            <a:endParaRPr sz="1800" strike="sngStrike">
              <a:solidFill>
                <a:srgbClr val="B7B7B7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 strike="sngStrike">
                <a:solidFill>
                  <a:srgbClr val="B7B7B7"/>
                </a:solidFill>
              </a:rPr>
              <a:t>Detect Person in Frame</a:t>
            </a:r>
            <a:endParaRPr sz="1800" strike="sngStrike">
              <a:solidFill>
                <a:srgbClr val="B7B7B7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-"/>
            </a:pPr>
            <a:r>
              <a:rPr lang="en" sz="1800" strike="sngStrike">
                <a:solidFill>
                  <a:srgbClr val="B7B7B7"/>
                </a:solidFill>
              </a:rPr>
              <a:t>Follow Person as they move</a:t>
            </a:r>
            <a:endParaRPr sz="1800" strike="sngStrike">
              <a:solidFill>
                <a:srgbClr val="B7B7B7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Sensor fusion w/ Lidar and Camera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Navigate to person using SLAM map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 title="IMG_0536.MOV">
            <a:hlinkClick r:id="rId3"/>
          </p:cNvPr>
          <p:cNvSpPr/>
          <p:nvPr/>
        </p:nvSpPr>
        <p:spPr>
          <a:xfrm>
            <a:off x="405625" y="1486925"/>
            <a:ext cx="3740225" cy="3249925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Shape 3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SSD</a:t>
            </a:r>
            <a:endParaRPr/>
          </a:p>
        </p:txBody>
      </p:sp>
      <p:sp>
        <p:nvSpPr>
          <p:cNvPr id="319" name="Shape 319" title="dnn_2.mp4">
            <a:hlinkClick r:id="rId4"/>
          </p:cNvPr>
          <p:cNvSpPr/>
          <p:nvPr/>
        </p:nvSpPr>
        <p:spPr>
          <a:xfrm>
            <a:off x="4298250" y="1460250"/>
            <a:ext cx="4403476" cy="33026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Shape 324"/>
          <p:cNvGrpSpPr/>
          <p:nvPr/>
        </p:nvGrpSpPr>
        <p:grpSpPr>
          <a:xfrm>
            <a:off x="590325" y="360625"/>
            <a:ext cx="7952700" cy="580800"/>
            <a:chOff x="1123725" y="665425"/>
            <a:chExt cx="7952700" cy="580800"/>
          </a:xfrm>
        </p:grpSpPr>
        <p:sp>
          <p:nvSpPr>
            <p:cNvPr id="325" name="Shape 325"/>
            <p:cNvSpPr/>
            <p:nvPr/>
          </p:nvSpPr>
          <p:spPr>
            <a:xfrm>
              <a:off x="1123725" y="665425"/>
              <a:ext cx="1901100" cy="5808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Access Video Stream</a:t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30248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Publish to ROS</a:t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0420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Detect ROI</a:t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7059225" y="665425"/>
              <a:ext cx="2017200" cy="5808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Drive Robot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29" name="Shape 329"/>
          <p:cNvSpPr txBox="1"/>
          <p:nvPr>
            <p:ph idx="4294967295" type="body"/>
          </p:nvPr>
        </p:nvSpPr>
        <p:spPr>
          <a:xfrm>
            <a:off x="785750" y="1567550"/>
            <a:ext cx="539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 Center of Region of interest ( w/ respect to image)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Rotate to center ROI in frame - scaled based on distance away from center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Drive forward at centered ROI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Enable smooth navigation of robot during turns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Improve image latency and consistency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Distance estimation and obstacle avoidance by: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Sensor Fusion  (LIDAR + CAMERA)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Replacing current camera with Google Tango which has range detection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Members of team have completed TRACE eval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https://github.com/drewtu2/eece5698-final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812725" y="548450"/>
            <a:ext cx="2558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Questions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TurtleBot Burger</a:t>
            </a:r>
            <a:endParaRPr sz="300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50" y="1694250"/>
            <a:ext cx="3944375" cy="30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4576500" y="1161000"/>
            <a:ext cx="43941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lt1"/>
                </a:solidFill>
              </a:rPr>
              <a:t>Specifications</a:t>
            </a:r>
            <a:endParaRPr sz="24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SBC: Raspberry Pi 3 Model B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MCU: 32-bit ARM Cortex®-M7 with FPU (216 MHz, 462 DMIPS)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LDS: 360 Laser Distance Sensor LDS-01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IMU: 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Gyroscope 3 Axis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Accelerometer 3 Axis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Magnetometer 3 Axis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Gmapping - SLAM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1110300"/>
            <a:ext cx="7038900" cy="3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-Estimates the MAP of environment and TRAJECTORY of a moving device.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-ROS uses Gmapping for SLAM which uses a particle filter to track the trajectories 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-GMapping is a highly efficient Rao-Blackwellized particle filter to learn grid maps from laser data.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775" y="2655350"/>
            <a:ext cx="3077424" cy="219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500" y="2401200"/>
            <a:ext cx="4048800" cy="260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through Code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" y="1510987"/>
            <a:ext cx="4242098" cy="30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 title="ipv-E7E12DFF-8599-43E3-BBAE-3015F96D501C.mp4">
            <a:hlinkClick r:id="rId4"/>
          </p:cNvPr>
          <p:cNvSpPr/>
          <p:nvPr/>
        </p:nvSpPr>
        <p:spPr>
          <a:xfrm>
            <a:off x="4571375" y="1539263"/>
            <a:ext cx="3957034" cy="2967775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-Calling an ACTION means calling a functionality that other node is providing.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-ACTION is asynchronous  call to node functionality.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-Node providing functionality  should contain action server.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-Node calling the functionality should contain action client.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LIDAR Detection and Tracking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09250" y="1530150"/>
            <a:ext cx="8835900" cy="25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Random forest Classifier for object/person detection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/>
              <a:t>Robot recognizes and follows a person who is about 1 m away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Follow filter: 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LaserScanAngularBoundsFilterInPlace: Removes points inside of a certain angular bounds. Currently removes 90 to 270 degrees.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LaserScanBoxFilter:  Removes points in sensor_msgs/LaserScan  inside of a cartesian  bo</a:t>
            </a:r>
            <a:r>
              <a:rPr lang="en" sz="1300"/>
              <a:t>x</a:t>
            </a:r>
            <a:r>
              <a:rPr lang="en" sz="1300"/>
              <a:t>. </a:t>
            </a:r>
            <a:endParaRPr sz="1300"/>
          </a:p>
          <a:p>
            <a: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LaserScanRangeFilter:  Removes measurements  greater than upper threshold and less than lower threshold.</a:t>
            </a:r>
            <a:endParaRPr sz="1300"/>
          </a:p>
          <a:p>
            <a: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LaserScanIntensityFilter:  Removes all </a:t>
            </a:r>
            <a:r>
              <a:rPr lang="en" sz="1300"/>
              <a:t>measurements</a:t>
            </a:r>
            <a:r>
              <a:rPr lang="en" sz="1300"/>
              <a:t> having intensity greater than upper and less than lower </a:t>
            </a:r>
            <a:r>
              <a:rPr lang="en" sz="1300"/>
              <a:t>threshold</a:t>
            </a:r>
            <a:r>
              <a:rPr lang="en" sz="1300"/>
              <a:t>.  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Demonstrations</a:t>
            </a:r>
            <a:endParaRPr/>
          </a:p>
        </p:txBody>
      </p:sp>
      <p:sp>
        <p:nvSpPr>
          <p:cNvPr id="183" name="Shape 183" title="IMG_0516.MOV">
            <a:hlinkClick r:id="rId3"/>
          </p:cNvPr>
          <p:cNvSpPr/>
          <p:nvPr/>
        </p:nvSpPr>
        <p:spPr>
          <a:xfrm>
            <a:off x="194125" y="1349775"/>
            <a:ext cx="4384325" cy="32882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4" name="Shape 184" title="Rotate .mp4">
            <a:hlinkClick r:id="rId5"/>
          </p:cNvPr>
          <p:cNvSpPr/>
          <p:nvPr/>
        </p:nvSpPr>
        <p:spPr>
          <a:xfrm>
            <a:off x="4790300" y="1349775"/>
            <a:ext cx="4097050" cy="32882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